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64" r:id="rId3"/>
    <p:sldId id="359" r:id="rId4"/>
    <p:sldId id="307" r:id="rId5"/>
    <p:sldId id="309" r:id="rId6"/>
    <p:sldId id="360" r:id="rId7"/>
    <p:sldId id="385" r:id="rId8"/>
    <p:sldId id="386" r:id="rId9"/>
    <p:sldId id="308" r:id="rId10"/>
    <p:sldId id="389" r:id="rId11"/>
    <p:sldId id="387" r:id="rId12"/>
    <p:sldId id="388" r:id="rId13"/>
    <p:sldId id="379" r:id="rId14"/>
    <p:sldId id="382" r:id="rId15"/>
    <p:sldId id="381" r:id="rId16"/>
    <p:sldId id="384" r:id="rId17"/>
    <p:sldId id="383" r:id="rId18"/>
    <p:sldId id="361" r:id="rId19"/>
    <p:sldId id="310" r:id="rId20"/>
    <p:sldId id="311" r:id="rId21"/>
    <p:sldId id="312" r:id="rId22"/>
    <p:sldId id="314" r:id="rId23"/>
    <p:sldId id="315" r:id="rId24"/>
    <p:sldId id="313" r:id="rId25"/>
    <p:sldId id="324" r:id="rId26"/>
    <p:sldId id="325" r:id="rId27"/>
    <p:sldId id="327" r:id="rId28"/>
    <p:sldId id="390" r:id="rId29"/>
    <p:sldId id="391" r:id="rId30"/>
    <p:sldId id="332" r:id="rId31"/>
    <p:sldId id="330" r:id="rId32"/>
    <p:sldId id="368" r:id="rId33"/>
    <p:sldId id="392" r:id="rId34"/>
    <p:sldId id="393" r:id="rId35"/>
    <p:sldId id="394" r:id="rId36"/>
    <p:sldId id="336" r:id="rId37"/>
    <p:sldId id="337" r:id="rId38"/>
    <p:sldId id="275" r:id="rId39"/>
    <p:sldId id="290" r:id="rId40"/>
    <p:sldId id="264" r:id="rId41"/>
    <p:sldId id="395" r:id="rId42"/>
    <p:sldId id="340" r:id="rId43"/>
    <p:sldId id="362" r:id="rId44"/>
    <p:sldId id="363" r:id="rId45"/>
    <p:sldId id="341" r:id="rId46"/>
    <p:sldId id="345" r:id="rId47"/>
    <p:sldId id="346" r:id="rId48"/>
    <p:sldId id="350" r:id="rId49"/>
    <p:sldId id="369" r:id="rId50"/>
    <p:sldId id="375" r:id="rId51"/>
    <p:sldId id="372" r:id="rId52"/>
    <p:sldId id="371" r:id="rId53"/>
    <p:sldId id="373" r:id="rId54"/>
    <p:sldId id="349" r:id="rId55"/>
    <p:sldId id="351" r:id="rId56"/>
    <p:sldId id="353" r:id="rId57"/>
    <p:sldId id="374" r:id="rId58"/>
    <p:sldId id="377" r:id="rId59"/>
    <p:sldId id="303" r:id="rId60"/>
    <p:sldId id="30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gray" frameSlides="1"/>
  <p:clrMru>
    <a:srgbClr val="7BF53D"/>
    <a:srgbClr val="61B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63" autoAdjust="0"/>
    <p:restoredTop sz="76204" autoAdjust="0"/>
  </p:normalViewPr>
  <p:slideViewPr>
    <p:cSldViewPr snapToGrid="0" snapToObjects="1">
      <p:cViewPr varScale="1">
        <p:scale>
          <a:sx n="46" d="100"/>
          <a:sy n="46" d="100"/>
        </p:scale>
        <p:origin x="-104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B390E-FBEC-ED4D-9D5A-0E861D5B3DE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ED149-DF56-A843-8667-78B2F5ADD39C}">
      <dgm:prSet phldrT="[Text]"/>
      <dgm:spPr/>
      <dgm:t>
        <a:bodyPr/>
        <a:lstStyle/>
        <a:p>
          <a:r>
            <a:rPr lang="en-US" dirty="0" smtClean="0"/>
            <a:t>Analysis and Decisions</a:t>
          </a:r>
          <a:endParaRPr lang="en-US" dirty="0"/>
        </a:p>
      </dgm:t>
    </dgm:pt>
    <dgm:pt modelId="{4A9CA076-84A5-9243-BA1B-5C9F79B7FF2C}" type="parTrans" cxnId="{779F0D8C-1006-AA4A-AF53-53013D07FD37}">
      <dgm:prSet/>
      <dgm:spPr/>
      <dgm:t>
        <a:bodyPr/>
        <a:lstStyle/>
        <a:p>
          <a:endParaRPr lang="en-US"/>
        </a:p>
      </dgm:t>
    </dgm:pt>
    <dgm:pt modelId="{00A90700-F546-4147-824B-EA13AC17A4C8}" type="sibTrans" cxnId="{779F0D8C-1006-AA4A-AF53-53013D07FD37}">
      <dgm:prSet/>
      <dgm:spPr/>
      <dgm:t>
        <a:bodyPr/>
        <a:lstStyle/>
        <a:p>
          <a:endParaRPr lang="en-US"/>
        </a:p>
      </dgm:t>
    </dgm:pt>
    <dgm:pt modelId="{7A38F29D-CF54-FF48-A672-77DA2069D2EA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5359D30C-80B0-E34B-9C84-6B9C5EEE8B8C}" type="parTrans" cxnId="{36A844CD-7C4B-9E43-AFBC-BA3E4D5F6DAB}">
      <dgm:prSet/>
      <dgm:spPr/>
      <dgm:t>
        <a:bodyPr/>
        <a:lstStyle/>
        <a:p>
          <a:endParaRPr lang="en-US"/>
        </a:p>
      </dgm:t>
    </dgm:pt>
    <dgm:pt modelId="{24A61A56-F4FE-B242-B0D6-89AEEE79BD4B}" type="sibTrans" cxnId="{36A844CD-7C4B-9E43-AFBC-BA3E4D5F6DAB}">
      <dgm:prSet/>
      <dgm:spPr/>
      <dgm:t>
        <a:bodyPr/>
        <a:lstStyle/>
        <a:p>
          <a:endParaRPr lang="en-US"/>
        </a:p>
      </dgm:t>
    </dgm:pt>
    <dgm:pt modelId="{D9FBFD24-DCF8-EE4D-A21A-C719B950BAF6}">
      <dgm:prSet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8DA183CF-E9E4-304F-AF88-CEAF87634FBF}" type="parTrans" cxnId="{B632E426-3266-C24D-B339-2D4648B1738E}">
      <dgm:prSet/>
      <dgm:spPr/>
      <dgm:t>
        <a:bodyPr/>
        <a:lstStyle/>
        <a:p>
          <a:endParaRPr lang="en-US"/>
        </a:p>
      </dgm:t>
    </dgm:pt>
    <dgm:pt modelId="{6BE2F1A7-314B-2A40-BE5C-4813CEAE2AB2}" type="sibTrans" cxnId="{B632E426-3266-C24D-B339-2D4648B1738E}">
      <dgm:prSet/>
      <dgm:spPr/>
      <dgm:t>
        <a:bodyPr/>
        <a:lstStyle/>
        <a:p>
          <a:endParaRPr lang="en-US"/>
        </a:p>
      </dgm:t>
    </dgm:pt>
    <dgm:pt modelId="{481E5EF9-F034-E440-8CB8-7BA117CCEAC7}">
      <dgm:prSet/>
      <dgm:spPr/>
      <dgm:t>
        <a:bodyPr/>
        <a:lstStyle/>
        <a:p>
          <a:r>
            <a:rPr lang="en-US" dirty="0" smtClean="0"/>
            <a:t>Assessment</a:t>
          </a:r>
          <a:endParaRPr lang="en-US" dirty="0"/>
        </a:p>
      </dgm:t>
    </dgm:pt>
    <dgm:pt modelId="{BD98E053-AC9F-9047-9E46-FA61635C9008}" type="parTrans" cxnId="{92D2EBCB-F928-6644-BEB7-F9F8FA2F91FE}">
      <dgm:prSet/>
      <dgm:spPr/>
      <dgm:t>
        <a:bodyPr/>
        <a:lstStyle/>
        <a:p>
          <a:endParaRPr lang="en-US"/>
        </a:p>
      </dgm:t>
    </dgm:pt>
    <dgm:pt modelId="{C8C11CAD-77C7-FA4E-8722-B44AAF45E5B1}" type="sibTrans" cxnId="{92D2EBCB-F928-6644-BEB7-F9F8FA2F91FE}">
      <dgm:prSet/>
      <dgm:spPr/>
      <dgm:t>
        <a:bodyPr/>
        <a:lstStyle/>
        <a:p>
          <a:endParaRPr lang="en-US"/>
        </a:p>
      </dgm:t>
    </dgm:pt>
    <dgm:pt modelId="{A7BCA7DA-4C4A-E54F-8A08-A95219EB241B}">
      <dgm:prSet/>
      <dgm:spPr/>
      <dgm:t>
        <a:bodyPr/>
        <a:lstStyle/>
        <a:p>
          <a:r>
            <a:rPr lang="en-US" dirty="0" smtClean="0"/>
            <a:t>Launch and Maintenance</a:t>
          </a:r>
          <a:endParaRPr lang="en-US" dirty="0"/>
        </a:p>
      </dgm:t>
    </dgm:pt>
    <dgm:pt modelId="{F7CD39F1-39AB-AF4A-A34C-4A88DE2D3062}" type="parTrans" cxnId="{81904CB4-7CD1-BD46-AEEB-F81D11D59DAA}">
      <dgm:prSet/>
      <dgm:spPr/>
      <dgm:t>
        <a:bodyPr/>
        <a:lstStyle/>
        <a:p>
          <a:endParaRPr lang="en-US"/>
        </a:p>
      </dgm:t>
    </dgm:pt>
    <dgm:pt modelId="{6991FEC6-87C7-3142-82C1-5534E75CB8DD}" type="sibTrans" cxnId="{81904CB4-7CD1-BD46-AEEB-F81D11D59DAA}">
      <dgm:prSet/>
      <dgm:spPr/>
      <dgm:t>
        <a:bodyPr/>
        <a:lstStyle/>
        <a:p>
          <a:endParaRPr lang="en-US"/>
        </a:p>
      </dgm:t>
    </dgm:pt>
    <dgm:pt modelId="{16521EB0-BC7A-E240-B4FC-4005DB1265C0}" type="pres">
      <dgm:prSet presAssocID="{F68B390E-FBEC-ED4D-9D5A-0E861D5B3D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56B014-FFC9-0B4A-8C34-6EF94912157D}" type="pres">
      <dgm:prSet presAssocID="{BBBED149-DF56-A843-8667-78B2F5ADD39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C78E9-D360-DF40-8BC5-89A4F5F65C0D}" type="pres">
      <dgm:prSet presAssocID="{00A90700-F546-4147-824B-EA13AC17A4C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46AAF0D-0208-604A-AB74-06472E52DD00}" type="pres">
      <dgm:prSet presAssocID="{00A90700-F546-4147-824B-EA13AC17A4C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26112DE-4FBD-4442-82B2-25D449B7B1C9}" type="pres">
      <dgm:prSet presAssocID="{7A38F29D-CF54-FF48-A672-77DA2069D2E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1F799-2F9F-9240-8F7A-6B3658BB1937}" type="pres">
      <dgm:prSet presAssocID="{24A61A56-F4FE-B242-B0D6-89AEEE79BD4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C828947-05DD-6E40-82D3-E69C05DF4E01}" type="pres">
      <dgm:prSet presAssocID="{24A61A56-F4FE-B242-B0D6-89AEEE79BD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571F348-FF14-BE4C-805A-4734EC5D6AC1}" type="pres">
      <dgm:prSet presAssocID="{D9FBFD24-DCF8-EE4D-A21A-C719B950BAF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F5DAE-93E1-0845-8060-30EBD668024C}" type="pres">
      <dgm:prSet presAssocID="{6BE2F1A7-314B-2A40-BE5C-4813CEAE2AB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7FA4224-5E70-4244-B20B-CACA0FA502C4}" type="pres">
      <dgm:prSet presAssocID="{6BE2F1A7-314B-2A40-BE5C-4813CEAE2AB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00C6313-3AD1-AB49-8BCD-AF7B347D4558}" type="pres">
      <dgm:prSet presAssocID="{481E5EF9-F034-E440-8CB8-7BA117CCEA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E78C8-8B62-7141-8717-AAD06936B7BA}" type="pres">
      <dgm:prSet presAssocID="{C8C11CAD-77C7-FA4E-8722-B44AAF45E5B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7545B38-F65C-E24A-BC16-680A1766F25E}" type="pres">
      <dgm:prSet presAssocID="{C8C11CAD-77C7-FA4E-8722-B44AAF45E5B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5BC5D92-06A0-3E4D-80EE-419BD6838F6B}" type="pres">
      <dgm:prSet presAssocID="{A7BCA7DA-4C4A-E54F-8A08-A95219EB241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04CB4-7CD1-BD46-AEEB-F81D11D59DAA}" srcId="{F68B390E-FBEC-ED4D-9D5A-0E861D5B3DE6}" destId="{A7BCA7DA-4C4A-E54F-8A08-A95219EB241B}" srcOrd="4" destOrd="0" parTransId="{F7CD39F1-39AB-AF4A-A34C-4A88DE2D3062}" sibTransId="{6991FEC6-87C7-3142-82C1-5534E75CB8DD}"/>
    <dgm:cxn modelId="{B632E426-3266-C24D-B339-2D4648B1738E}" srcId="{F68B390E-FBEC-ED4D-9D5A-0E861D5B3DE6}" destId="{D9FBFD24-DCF8-EE4D-A21A-C719B950BAF6}" srcOrd="2" destOrd="0" parTransId="{8DA183CF-E9E4-304F-AF88-CEAF87634FBF}" sibTransId="{6BE2F1A7-314B-2A40-BE5C-4813CEAE2AB2}"/>
    <dgm:cxn modelId="{2830937D-1C88-9F47-8D5F-6ABB8D74327C}" type="presOf" srcId="{7A38F29D-CF54-FF48-A672-77DA2069D2EA}" destId="{D26112DE-4FBD-4442-82B2-25D449B7B1C9}" srcOrd="0" destOrd="0" presId="urn:microsoft.com/office/officeart/2005/8/layout/process1"/>
    <dgm:cxn modelId="{8D0EEE04-F08D-7F46-A90F-81E45191CD82}" type="presOf" srcId="{24A61A56-F4FE-B242-B0D6-89AEEE79BD4B}" destId="{5C828947-05DD-6E40-82D3-E69C05DF4E01}" srcOrd="1" destOrd="0" presId="urn:microsoft.com/office/officeart/2005/8/layout/process1"/>
    <dgm:cxn modelId="{1F497CD0-9500-FB46-9611-AD6A2E6A94B6}" type="presOf" srcId="{24A61A56-F4FE-B242-B0D6-89AEEE79BD4B}" destId="{97E1F799-2F9F-9240-8F7A-6B3658BB1937}" srcOrd="0" destOrd="0" presId="urn:microsoft.com/office/officeart/2005/8/layout/process1"/>
    <dgm:cxn modelId="{9A3B3B2D-87BB-094D-8FF3-6574ADA28DBA}" type="presOf" srcId="{00A90700-F546-4147-824B-EA13AC17A4C8}" destId="{E46AAF0D-0208-604A-AB74-06472E52DD00}" srcOrd="1" destOrd="0" presId="urn:microsoft.com/office/officeart/2005/8/layout/process1"/>
    <dgm:cxn modelId="{92D2EBCB-F928-6644-BEB7-F9F8FA2F91FE}" srcId="{F68B390E-FBEC-ED4D-9D5A-0E861D5B3DE6}" destId="{481E5EF9-F034-E440-8CB8-7BA117CCEAC7}" srcOrd="3" destOrd="0" parTransId="{BD98E053-AC9F-9047-9E46-FA61635C9008}" sibTransId="{C8C11CAD-77C7-FA4E-8722-B44AAF45E5B1}"/>
    <dgm:cxn modelId="{36A844CD-7C4B-9E43-AFBC-BA3E4D5F6DAB}" srcId="{F68B390E-FBEC-ED4D-9D5A-0E861D5B3DE6}" destId="{7A38F29D-CF54-FF48-A672-77DA2069D2EA}" srcOrd="1" destOrd="0" parTransId="{5359D30C-80B0-E34B-9C84-6B9C5EEE8B8C}" sibTransId="{24A61A56-F4FE-B242-B0D6-89AEEE79BD4B}"/>
    <dgm:cxn modelId="{5AA12B29-4C41-0745-8C96-DD7D00A95093}" type="presOf" srcId="{6BE2F1A7-314B-2A40-BE5C-4813CEAE2AB2}" destId="{A50F5DAE-93E1-0845-8060-30EBD668024C}" srcOrd="0" destOrd="0" presId="urn:microsoft.com/office/officeart/2005/8/layout/process1"/>
    <dgm:cxn modelId="{DF607636-B0D5-6A4D-91EE-D3557C05377D}" type="presOf" srcId="{F68B390E-FBEC-ED4D-9D5A-0E861D5B3DE6}" destId="{16521EB0-BC7A-E240-B4FC-4005DB1265C0}" srcOrd="0" destOrd="0" presId="urn:microsoft.com/office/officeart/2005/8/layout/process1"/>
    <dgm:cxn modelId="{779F0D8C-1006-AA4A-AF53-53013D07FD37}" srcId="{F68B390E-FBEC-ED4D-9D5A-0E861D5B3DE6}" destId="{BBBED149-DF56-A843-8667-78B2F5ADD39C}" srcOrd="0" destOrd="0" parTransId="{4A9CA076-84A5-9243-BA1B-5C9F79B7FF2C}" sibTransId="{00A90700-F546-4147-824B-EA13AC17A4C8}"/>
    <dgm:cxn modelId="{10D9F2E8-2BF0-3447-BD73-50F3D05D475B}" type="presOf" srcId="{C8C11CAD-77C7-FA4E-8722-B44AAF45E5B1}" destId="{87545B38-F65C-E24A-BC16-680A1766F25E}" srcOrd="1" destOrd="0" presId="urn:microsoft.com/office/officeart/2005/8/layout/process1"/>
    <dgm:cxn modelId="{CBD7AC8B-D407-4748-AB20-28A126D66D2F}" type="presOf" srcId="{481E5EF9-F034-E440-8CB8-7BA117CCEAC7}" destId="{000C6313-3AD1-AB49-8BCD-AF7B347D4558}" srcOrd="0" destOrd="0" presId="urn:microsoft.com/office/officeart/2005/8/layout/process1"/>
    <dgm:cxn modelId="{F43BA6DC-0A0B-294F-9E0D-B58FF90999C4}" type="presOf" srcId="{BBBED149-DF56-A843-8667-78B2F5ADD39C}" destId="{9956B014-FFC9-0B4A-8C34-6EF94912157D}" srcOrd="0" destOrd="0" presId="urn:microsoft.com/office/officeart/2005/8/layout/process1"/>
    <dgm:cxn modelId="{F0B3670D-3537-BC4D-89E9-248EC0B645E0}" type="presOf" srcId="{D9FBFD24-DCF8-EE4D-A21A-C719B950BAF6}" destId="{4571F348-FF14-BE4C-805A-4734EC5D6AC1}" srcOrd="0" destOrd="0" presId="urn:microsoft.com/office/officeart/2005/8/layout/process1"/>
    <dgm:cxn modelId="{02167A99-C37C-5748-B072-780C95BF7928}" type="presOf" srcId="{C8C11CAD-77C7-FA4E-8722-B44AAF45E5B1}" destId="{6FDE78C8-8B62-7141-8717-AAD06936B7BA}" srcOrd="0" destOrd="0" presId="urn:microsoft.com/office/officeart/2005/8/layout/process1"/>
    <dgm:cxn modelId="{C83CAEEB-BC50-6349-99A8-9E9C7A4581AA}" type="presOf" srcId="{00A90700-F546-4147-824B-EA13AC17A4C8}" destId="{8CCC78E9-D360-DF40-8BC5-89A4F5F65C0D}" srcOrd="0" destOrd="0" presId="urn:microsoft.com/office/officeart/2005/8/layout/process1"/>
    <dgm:cxn modelId="{F35406C5-EE0C-164C-A625-286D739C4980}" type="presOf" srcId="{A7BCA7DA-4C4A-E54F-8A08-A95219EB241B}" destId="{C5BC5D92-06A0-3E4D-80EE-419BD6838F6B}" srcOrd="0" destOrd="0" presId="urn:microsoft.com/office/officeart/2005/8/layout/process1"/>
    <dgm:cxn modelId="{9F7DC3D4-33E8-CB45-AE69-A767C9A5B604}" type="presOf" srcId="{6BE2F1A7-314B-2A40-BE5C-4813CEAE2AB2}" destId="{A7FA4224-5E70-4244-B20B-CACA0FA502C4}" srcOrd="1" destOrd="0" presId="urn:microsoft.com/office/officeart/2005/8/layout/process1"/>
    <dgm:cxn modelId="{CDF94577-CC6A-3A4F-B1B1-0CCADDB095F5}" type="presParOf" srcId="{16521EB0-BC7A-E240-B4FC-4005DB1265C0}" destId="{9956B014-FFC9-0B4A-8C34-6EF94912157D}" srcOrd="0" destOrd="0" presId="urn:microsoft.com/office/officeart/2005/8/layout/process1"/>
    <dgm:cxn modelId="{A72AA235-4764-8D40-8C3E-415721B3EAFC}" type="presParOf" srcId="{16521EB0-BC7A-E240-B4FC-4005DB1265C0}" destId="{8CCC78E9-D360-DF40-8BC5-89A4F5F65C0D}" srcOrd="1" destOrd="0" presId="urn:microsoft.com/office/officeart/2005/8/layout/process1"/>
    <dgm:cxn modelId="{1B7AAB54-7AF1-9648-929B-96723019718F}" type="presParOf" srcId="{8CCC78E9-D360-DF40-8BC5-89A4F5F65C0D}" destId="{E46AAF0D-0208-604A-AB74-06472E52DD00}" srcOrd="0" destOrd="0" presId="urn:microsoft.com/office/officeart/2005/8/layout/process1"/>
    <dgm:cxn modelId="{D8850F16-798E-1845-8C0C-D947783B3EF9}" type="presParOf" srcId="{16521EB0-BC7A-E240-B4FC-4005DB1265C0}" destId="{D26112DE-4FBD-4442-82B2-25D449B7B1C9}" srcOrd="2" destOrd="0" presId="urn:microsoft.com/office/officeart/2005/8/layout/process1"/>
    <dgm:cxn modelId="{6960F6D8-297B-7A4F-8F9B-79E5CDAEE155}" type="presParOf" srcId="{16521EB0-BC7A-E240-B4FC-4005DB1265C0}" destId="{97E1F799-2F9F-9240-8F7A-6B3658BB1937}" srcOrd="3" destOrd="0" presId="urn:microsoft.com/office/officeart/2005/8/layout/process1"/>
    <dgm:cxn modelId="{83059159-CBD2-CA4C-867F-B64E0365924A}" type="presParOf" srcId="{97E1F799-2F9F-9240-8F7A-6B3658BB1937}" destId="{5C828947-05DD-6E40-82D3-E69C05DF4E01}" srcOrd="0" destOrd="0" presId="urn:microsoft.com/office/officeart/2005/8/layout/process1"/>
    <dgm:cxn modelId="{75CE8E4D-4EF0-1545-83D9-D9CEB42C6FF9}" type="presParOf" srcId="{16521EB0-BC7A-E240-B4FC-4005DB1265C0}" destId="{4571F348-FF14-BE4C-805A-4734EC5D6AC1}" srcOrd="4" destOrd="0" presId="urn:microsoft.com/office/officeart/2005/8/layout/process1"/>
    <dgm:cxn modelId="{F004C2E0-60DD-BE48-BA63-C65CE8002194}" type="presParOf" srcId="{16521EB0-BC7A-E240-B4FC-4005DB1265C0}" destId="{A50F5DAE-93E1-0845-8060-30EBD668024C}" srcOrd="5" destOrd="0" presId="urn:microsoft.com/office/officeart/2005/8/layout/process1"/>
    <dgm:cxn modelId="{97F09CA7-BD6C-CF44-B871-F4C8C182025A}" type="presParOf" srcId="{A50F5DAE-93E1-0845-8060-30EBD668024C}" destId="{A7FA4224-5E70-4244-B20B-CACA0FA502C4}" srcOrd="0" destOrd="0" presId="urn:microsoft.com/office/officeart/2005/8/layout/process1"/>
    <dgm:cxn modelId="{27DD65A2-136E-4345-92FB-9485E9862C5B}" type="presParOf" srcId="{16521EB0-BC7A-E240-B4FC-4005DB1265C0}" destId="{000C6313-3AD1-AB49-8BCD-AF7B347D4558}" srcOrd="6" destOrd="0" presId="urn:microsoft.com/office/officeart/2005/8/layout/process1"/>
    <dgm:cxn modelId="{9F325ED2-E141-A349-BA7B-6BEBA7405EC2}" type="presParOf" srcId="{16521EB0-BC7A-E240-B4FC-4005DB1265C0}" destId="{6FDE78C8-8B62-7141-8717-AAD06936B7BA}" srcOrd="7" destOrd="0" presId="urn:microsoft.com/office/officeart/2005/8/layout/process1"/>
    <dgm:cxn modelId="{43CABA1C-4BBC-3143-89D5-CE02AF2547B0}" type="presParOf" srcId="{6FDE78C8-8B62-7141-8717-AAD06936B7BA}" destId="{87545B38-F65C-E24A-BC16-680A1766F25E}" srcOrd="0" destOrd="0" presId="urn:microsoft.com/office/officeart/2005/8/layout/process1"/>
    <dgm:cxn modelId="{3DDA6D0A-65B4-DC4E-B54D-123E19A19385}" type="presParOf" srcId="{16521EB0-BC7A-E240-B4FC-4005DB1265C0}" destId="{C5BC5D92-06A0-3E4D-80EE-419BD6838F6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8B390E-FBEC-ED4D-9D5A-0E861D5B3DE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1EB0-BC7A-E240-B4FC-4005DB1265C0}" type="pres">
      <dgm:prSet presAssocID="{F68B390E-FBEC-ED4D-9D5A-0E861D5B3D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D5326-3C0C-B04B-8E5B-55D069724A98}" type="presOf" srcId="{F68B390E-FBEC-ED4D-9D5A-0E861D5B3DE6}" destId="{16521EB0-BC7A-E240-B4FC-4005DB1265C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8B390E-FBEC-ED4D-9D5A-0E861D5B3DE6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64CC8-DF38-AD48-8D47-353030478717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9FFFC851-08BC-8842-B175-1EE48387278A}" type="parTrans" cxnId="{2E83EE03-C69B-7F49-BA35-73F2804289B6}">
      <dgm:prSet/>
      <dgm:spPr/>
      <dgm:t>
        <a:bodyPr/>
        <a:lstStyle/>
        <a:p>
          <a:endParaRPr lang="en-US"/>
        </a:p>
      </dgm:t>
    </dgm:pt>
    <dgm:pt modelId="{7BFFE04A-9BD6-1944-B9D4-E85F2AD3D593}" type="sibTrans" cxnId="{2E83EE03-C69B-7F49-BA35-73F2804289B6}">
      <dgm:prSet/>
      <dgm:spPr/>
      <dgm:t>
        <a:bodyPr/>
        <a:lstStyle/>
        <a:p>
          <a:endParaRPr lang="en-US"/>
        </a:p>
      </dgm:t>
    </dgm:pt>
    <dgm:pt modelId="{60CE5E0A-0620-9E4E-B0DA-D4618B4C5A27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F8767728-40C9-C446-93E7-294E1D36AD9D}" type="parTrans" cxnId="{119F4915-0846-2D4A-80CA-4CF728CBEFBA}">
      <dgm:prSet/>
      <dgm:spPr/>
      <dgm:t>
        <a:bodyPr/>
        <a:lstStyle/>
        <a:p>
          <a:endParaRPr lang="en-US"/>
        </a:p>
      </dgm:t>
    </dgm:pt>
    <dgm:pt modelId="{364C446C-8A3E-D44D-9973-07BE5A12C289}" type="sibTrans" cxnId="{119F4915-0846-2D4A-80CA-4CF728CBEFBA}">
      <dgm:prSet/>
      <dgm:spPr/>
      <dgm:t>
        <a:bodyPr/>
        <a:lstStyle/>
        <a:p>
          <a:endParaRPr lang="en-US"/>
        </a:p>
      </dgm:t>
    </dgm:pt>
    <dgm:pt modelId="{601B2D37-64AF-EE43-912A-24FBAAA2240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Usability Testing</a:t>
          </a:r>
          <a:endParaRPr lang="en-US" dirty="0">
            <a:solidFill>
              <a:schemeClr val="tx1"/>
            </a:solidFill>
          </a:endParaRPr>
        </a:p>
      </dgm:t>
    </dgm:pt>
    <dgm:pt modelId="{4D9E6E42-69FB-5F4A-B681-6974E119B2DC}" type="parTrans" cxnId="{79617E72-CA6A-F44F-9603-5E02F7BEE76A}">
      <dgm:prSet/>
      <dgm:spPr/>
      <dgm:t>
        <a:bodyPr/>
        <a:lstStyle/>
        <a:p>
          <a:endParaRPr lang="en-US"/>
        </a:p>
      </dgm:t>
    </dgm:pt>
    <dgm:pt modelId="{845AB7AF-53E2-A143-9572-9FFA226D66B5}" type="sibTrans" cxnId="{79617E72-CA6A-F44F-9603-5E02F7BEE76A}">
      <dgm:prSet/>
      <dgm:spPr/>
      <dgm:t>
        <a:bodyPr/>
        <a:lstStyle/>
        <a:p>
          <a:endParaRPr lang="en-US"/>
        </a:p>
      </dgm:t>
    </dgm:pt>
    <dgm:pt modelId="{CBA0D5A3-91DA-3C4E-A6E6-8E22987B9EEF}" type="pres">
      <dgm:prSet presAssocID="{F68B390E-FBEC-ED4D-9D5A-0E861D5B3DE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D973CC-BB09-C248-8137-D0F3A3943337}" type="pres">
      <dgm:prSet presAssocID="{F68B390E-FBEC-ED4D-9D5A-0E861D5B3DE6}" presName="wedge1" presStyleLbl="node1" presStyleIdx="0" presStyleCnt="3"/>
      <dgm:spPr/>
      <dgm:t>
        <a:bodyPr/>
        <a:lstStyle/>
        <a:p>
          <a:endParaRPr lang="en-US"/>
        </a:p>
      </dgm:t>
    </dgm:pt>
    <dgm:pt modelId="{A3E9A793-BCF6-464F-8F67-E246CAC4DE42}" type="pres">
      <dgm:prSet presAssocID="{F68B390E-FBEC-ED4D-9D5A-0E861D5B3DE6}" presName="dummy1a" presStyleCnt="0"/>
      <dgm:spPr/>
    </dgm:pt>
    <dgm:pt modelId="{74F4E18A-9DE3-5F44-990E-1782711C7CE6}" type="pres">
      <dgm:prSet presAssocID="{F68B390E-FBEC-ED4D-9D5A-0E861D5B3DE6}" presName="dummy1b" presStyleCnt="0"/>
      <dgm:spPr/>
    </dgm:pt>
    <dgm:pt modelId="{F10A5A58-B08B-8747-82D1-E126145D4546}" type="pres">
      <dgm:prSet presAssocID="{F68B390E-FBEC-ED4D-9D5A-0E861D5B3DE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EE628-15C5-4940-9BE3-F7248BA5C0AF}" type="pres">
      <dgm:prSet presAssocID="{F68B390E-FBEC-ED4D-9D5A-0E861D5B3DE6}" presName="wedge2" presStyleLbl="node1" presStyleIdx="1" presStyleCnt="3"/>
      <dgm:spPr/>
      <dgm:t>
        <a:bodyPr/>
        <a:lstStyle/>
        <a:p>
          <a:endParaRPr lang="en-US"/>
        </a:p>
      </dgm:t>
    </dgm:pt>
    <dgm:pt modelId="{36B8B92E-E245-C543-81BE-DDCA01B9108B}" type="pres">
      <dgm:prSet presAssocID="{F68B390E-FBEC-ED4D-9D5A-0E861D5B3DE6}" presName="dummy2a" presStyleCnt="0"/>
      <dgm:spPr/>
    </dgm:pt>
    <dgm:pt modelId="{BF56D40B-B1E7-CE4A-B7CF-2C760AD3F6D4}" type="pres">
      <dgm:prSet presAssocID="{F68B390E-FBEC-ED4D-9D5A-0E861D5B3DE6}" presName="dummy2b" presStyleCnt="0"/>
      <dgm:spPr/>
    </dgm:pt>
    <dgm:pt modelId="{CB7B5B5D-ACA7-EC47-978D-68EA6BBA4416}" type="pres">
      <dgm:prSet presAssocID="{F68B390E-FBEC-ED4D-9D5A-0E861D5B3DE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4D9DC-DB53-4A42-89FF-3BCC928DAA7E}" type="pres">
      <dgm:prSet presAssocID="{F68B390E-FBEC-ED4D-9D5A-0E861D5B3DE6}" presName="wedge3" presStyleLbl="node1" presStyleIdx="2" presStyleCnt="3"/>
      <dgm:spPr/>
      <dgm:t>
        <a:bodyPr/>
        <a:lstStyle/>
        <a:p>
          <a:endParaRPr lang="en-US"/>
        </a:p>
      </dgm:t>
    </dgm:pt>
    <dgm:pt modelId="{9C37682F-9203-5340-AD1A-74E22B9589C0}" type="pres">
      <dgm:prSet presAssocID="{F68B390E-FBEC-ED4D-9D5A-0E861D5B3DE6}" presName="dummy3a" presStyleCnt="0"/>
      <dgm:spPr/>
    </dgm:pt>
    <dgm:pt modelId="{09FC9DF7-86A1-564B-9891-C65ED47995DD}" type="pres">
      <dgm:prSet presAssocID="{F68B390E-FBEC-ED4D-9D5A-0E861D5B3DE6}" presName="dummy3b" presStyleCnt="0"/>
      <dgm:spPr/>
    </dgm:pt>
    <dgm:pt modelId="{E78042A2-3C78-3447-BC1D-B0FD31D3D243}" type="pres">
      <dgm:prSet presAssocID="{F68B390E-FBEC-ED4D-9D5A-0E861D5B3DE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577DA-DED6-DE4A-A9E3-23FE6A8F2F6E}" type="pres">
      <dgm:prSet presAssocID="{364C446C-8A3E-D44D-9973-07BE5A12C289}" presName="arrowWedge1" presStyleLbl="fgSibTrans2D1" presStyleIdx="0" presStyleCnt="3"/>
      <dgm:spPr/>
    </dgm:pt>
    <dgm:pt modelId="{523A85E2-89A6-EA48-9DD8-94D27B20666E}" type="pres">
      <dgm:prSet presAssocID="{7BFFE04A-9BD6-1944-B9D4-E85F2AD3D593}" presName="arrowWedge2" presStyleLbl="fgSibTrans2D1" presStyleIdx="1" presStyleCnt="3"/>
      <dgm:spPr/>
    </dgm:pt>
    <dgm:pt modelId="{38F886DE-3B2F-9141-9247-30BF39B79E0E}" type="pres">
      <dgm:prSet presAssocID="{845AB7AF-53E2-A143-9572-9FFA226D66B5}" presName="arrowWedge3" presStyleLbl="fgSibTrans2D1" presStyleIdx="2" presStyleCnt="3"/>
      <dgm:spPr/>
    </dgm:pt>
  </dgm:ptLst>
  <dgm:cxnLst>
    <dgm:cxn modelId="{FC90B9E4-11D6-D942-88BB-BD53BA714B43}" type="presOf" srcId="{96764CC8-DF38-AD48-8D47-353030478717}" destId="{F81EE628-15C5-4940-9BE3-F7248BA5C0AF}" srcOrd="0" destOrd="0" presId="urn:microsoft.com/office/officeart/2005/8/layout/cycle8"/>
    <dgm:cxn modelId="{26F11FBA-4C69-8743-87E8-25A883291CDC}" type="presOf" srcId="{F68B390E-FBEC-ED4D-9D5A-0E861D5B3DE6}" destId="{CBA0D5A3-91DA-3C4E-A6E6-8E22987B9EEF}" srcOrd="0" destOrd="0" presId="urn:microsoft.com/office/officeart/2005/8/layout/cycle8"/>
    <dgm:cxn modelId="{79617E72-CA6A-F44F-9603-5E02F7BEE76A}" srcId="{F68B390E-FBEC-ED4D-9D5A-0E861D5B3DE6}" destId="{601B2D37-64AF-EE43-912A-24FBAAA22409}" srcOrd="2" destOrd="0" parTransId="{4D9E6E42-69FB-5F4A-B681-6974E119B2DC}" sibTransId="{845AB7AF-53E2-A143-9572-9FFA226D66B5}"/>
    <dgm:cxn modelId="{EAF83DFB-1155-DF47-B33E-B5EABC9DF625}" type="presOf" srcId="{60CE5E0A-0620-9E4E-B0DA-D4618B4C5A27}" destId="{68D973CC-BB09-C248-8137-D0F3A3943337}" srcOrd="0" destOrd="0" presId="urn:microsoft.com/office/officeart/2005/8/layout/cycle8"/>
    <dgm:cxn modelId="{6260E23B-FD08-BC45-A033-3CAFA1C7B80F}" type="presOf" srcId="{60CE5E0A-0620-9E4E-B0DA-D4618B4C5A27}" destId="{F10A5A58-B08B-8747-82D1-E126145D4546}" srcOrd="1" destOrd="0" presId="urn:microsoft.com/office/officeart/2005/8/layout/cycle8"/>
    <dgm:cxn modelId="{2E83EE03-C69B-7F49-BA35-73F2804289B6}" srcId="{F68B390E-FBEC-ED4D-9D5A-0E861D5B3DE6}" destId="{96764CC8-DF38-AD48-8D47-353030478717}" srcOrd="1" destOrd="0" parTransId="{9FFFC851-08BC-8842-B175-1EE48387278A}" sibTransId="{7BFFE04A-9BD6-1944-B9D4-E85F2AD3D593}"/>
    <dgm:cxn modelId="{8C52C913-D870-E84F-B857-519D73C04357}" type="presOf" srcId="{601B2D37-64AF-EE43-912A-24FBAAA22409}" destId="{E78042A2-3C78-3447-BC1D-B0FD31D3D243}" srcOrd="1" destOrd="0" presId="urn:microsoft.com/office/officeart/2005/8/layout/cycle8"/>
    <dgm:cxn modelId="{119F4915-0846-2D4A-80CA-4CF728CBEFBA}" srcId="{F68B390E-FBEC-ED4D-9D5A-0E861D5B3DE6}" destId="{60CE5E0A-0620-9E4E-B0DA-D4618B4C5A27}" srcOrd="0" destOrd="0" parTransId="{F8767728-40C9-C446-93E7-294E1D36AD9D}" sibTransId="{364C446C-8A3E-D44D-9973-07BE5A12C289}"/>
    <dgm:cxn modelId="{A122EBC4-9792-D442-B4C8-E29380E22932}" type="presOf" srcId="{96764CC8-DF38-AD48-8D47-353030478717}" destId="{CB7B5B5D-ACA7-EC47-978D-68EA6BBA4416}" srcOrd="1" destOrd="0" presId="urn:microsoft.com/office/officeart/2005/8/layout/cycle8"/>
    <dgm:cxn modelId="{5C431A01-1E05-224B-814F-EDA59046F628}" type="presOf" srcId="{601B2D37-64AF-EE43-912A-24FBAAA22409}" destId="{3D44D9DC-DB53-4A42-89FF-3BCC928DAA7E}" srcOrd="0" destOrd="0" presId="urn:microsoft.com/office/officeart/2005/8/layout/cycle8"/>
    <dgm:cxn modelId="{644F62B7-C745-6B4E-8565-6FDD8CED43A3}" type="presParOf" srcId="{CBA0D5A3-91DA-3C4E-A6E6-8E22987B9EEF}" destId="{68D973CC-BB09-C248-8137-D0F3A3943337}" srcOrd="0" destOrd="0" presId="urn:microsoft.com/office/officeart/2005/8/layout/cycle8"/>
    <dgm:cxn modelId="{BEA188D5-E4B5-1C43-88C1-74B88262D93D}" type="presParOf" srcId="{CBA0D5A3-91DA-3C4E-A6E6-8E22987B9EEF}" destId="{A3E9A793-BCF6-464F-8F67-E246CAC4DE42}" srcOrd="1" destOrd="0" presId="urn:microsoft.com/office/officeart/2005/8/layout/cycle8"/>
    <dgm:cxn modelId="{0EFA02F5-A83B-3E46-92C5-9D4C6F1753D0}" type="presParOf" srcId="{CBA0D5A3-91DA-3C4E-A6E6-8E22987B9EEF}" destId="{74F4E18A-9DE3-5F44-990E-1782711C7CE6}" srcOrd="2" destOrd="0" presId="urn:microsoft.com/office/officeart/2005/8/layout/cycle8"/>
    <dgm:cxn modelId="{6911A249-9B03-4A42-AD53-3E3A4FD7603D}" type="presParOf" srcId="{CBA0D5A3-91DA-3C4E-A6E6-8E22987B9EEF}" destId="{F10A5A58-B08B-8747-82D1-E126145D4546}" srcOrd="3" destOrd="0" presId="urn:microsoft.com/office/officeart/2005/8/layout/cycle8"/>
    <dgm:cxn modelId="{FD6F55E3-4A25-914C-82A3-EEB040D5989F}" type="presParOf" srcId="{CBA0D5A3-91DA-3C4E-A6E6-8E22987B9EEF}" destId="{F81EE628-15C5-4940-9BE3-F7248BA5C0AF}" srcOrd="4" destOrd="0" presId="urn:microsoft.com/office/officeart/2005/8/layout/cycle8"/>
    <dgm:cxn modelId="{E7C0B320-D468-F140-9EC3-0C55A597D269}" type="presParOf" srcId="{CBA0D5A3-91DA-3C4E-A6E6-8E22987B9EEF}" destId="{36B8B92E-E245-C543-81BE-DDCA01B9108B}" srcOrd="5" destOrd="0" presId="urn:microsoft.com/office/officeart/2005/8/layout/cycle8"/>
    <dgm:cxn modelId="{3E50DC86-E680-CF4A-B7D6-906C1EA40ABA}" type="presParOf" srcId="{CBA0D5A3-91DA-3C4E-A6E6-8E22987B9EEF}" destId="{BF56D40B-B1E7-CE4A-B7CF-2C760AD3F6D4}" srcOrd="6" destOrd="0" presId="urn:microsoft.com/office/officeart/2005/8/layout/cycle8"/>
    <dgm:cxn modelId="{D81594A5-A8B3-304C-9C3D-CF85D773876B}" type="presParOf" srcId="{CBA0D5A3-91DA-3C4E-A6E6-8E22987B9EEF}" destId="{CB7B5B5D-ACA7-EC47-978D-68EA6BBA4416}" srcOrd="7" destOrd="0" presId="urn:microsoft.com/office/officeart/2005/8/layout/cycle8"/>
    <dgm:cxn modelId="{1850045D-8027-FD44-A3B8-A27C3E02923C}" type="presParOf" srcId="{CBA0D5A3-91DA-3C4E-A6E6-8E22987B9EEF}" destId="{3D44D9DC-DB53-4A42-89FF-3BCC928DAA7E}" srcOrd="8" destOrd="0" presId="urn:microsoft.com/office/officeart/2005/8/layout/cycle8"/>
    <dgm:cxn modelId="{32077145-EC78-F041-A69A-CFD5451CEB5B}" type="presParOf" srcId="{CBA0D5A3-91DA-3C4E-A6E6-8E22987B9EEF}" destId="{9C37682F-9203-5340-AD1A-74E22B9589C0}" srcOrd="9" destOrd="0" presId="urn:microsoft.com/office/officeart/2005/8/layout/cycle8"/>
    <dgm:cxn modelId="{4ADD981D-1AE5-B348-9DBB-19596F32F4CD}" type="presParOf" srcId="{CBA0D5A3-91DA-3C4E-A6E6-8E22987B9EEF}" destId="{09FC9DF7-86A1-564B-9891-C65ED47995DD}" srcOrd="10" destOrd="0" presId="urn:microsoft.com/office/officeart/2005/8/layout/cycle8"/>
    <dgm:cxn modelId="{140D0542-EA22-4947-B08F-9476E9E75DC5}" type="presParOf" srcId="{CBA0D5A3-91DA-3C4E-A6E6-8E22987B9EEF}" destId="{E78042A2-3C78-3447-BC1D-B0FD31D3D243}" srcOrd="11" destOrd="0" presId="urn:microsoft.com/office/officeart/2005/8/layout/cycle8"/>
    <dgm:cxn modelId="{1D2DAF79-799A-E04C-97CC-9F543ED96689}" type="presParOf" srcId="{CBA0D5A3-91DA-3C4E-A6E6-8E22987B9EEF}" destId="{6B0577DA-DED6-DE4A-A9E3-23FE6A8F2F6E}" srcOrd="12" destOrd="0" presId="urn:microsoft.com/office/officeart/2005/8/layout/cycle8"/>
    <dgm:cxn modelId="{DBEE3701-5AA1-7640-9476-61A9BE6E2644}" type="presParOf" srcId="{CBA0D5A3-91DA-3C4E-A6E6-8E22987B9EEF}" destId="{523A85E2-89A6-EA48-9DD8-94D27B20666E}" srcOrd="13" destOrd="0" presId="urn:microsoft.com/office/officeart/2005/8/layout/cycle8"/>
    <dgm:cxn modelId="{64984FD5-6A6C-5C40-A3C0-3732141C484F}" type="presParOf" srcId="{CBA0D5A3-91DA-3C4E-A6E6-8E22987B9EEF}" destId="{38F886DE-3B2F-9141-9247-30BF39B79E0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6B014-FFC9-0B4A-8C34-6EF94912157D}">
      <dsp:nvSpPr>
        <dsp:cNvPr id="0" name=""/>
        <dsp:cNvSpPr/>
      </dsp:nvSpPr>
      <dsp:spPr>
        <a:xfrm>
          <a:off x="3524" y="1966792"/>
          <a:ext cx="1092478" cy="655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Analysis and Decisions</a:t>
          </a:r>
          <a:endParaRPr lang="en-US" sz="1300" kern="1200" dirty="0"/>
        </a:p>
      </dsp:txBody>
      <dsp:txXfrm>
        <a:off x="22723" y="1985991"/>
        <a:ext cx="1054080" cy="617089"/>
      </dsp:txXfrm>
    </dsp:sp>
    <dsp:sp modelId="{8CCC78E9-D360-DF40-8BC5-89A4F5F65C0D}">
      <dsp:nvSpPr>
        <dsp:cNvPr id="0" name=""/>
        <dsp:cNvSpPr/>
      </dsp:nvSpPr>
      <dsp:spPr>
        <a:xfrm>
          <a:off x="1205250" y="2159068"/>
          <a:ext cx="231605" cy="2709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05250" y="2213255"/>
        <a:ext cx="162124" cy="162560"/>
      </dsp:txXfrm>
    </dsp:sp>
    <dsp:sp modelId="{D26112DE-4FBD-4442-82B2-25D449B7B1C9}">
      <dsp:nvSpPr>
        <dsp:cNvPr id="0" name=""/>
        <dsp:cNvSpPr/>
      </dsp:nvSpPr>
      <dsp:spPr>
        <a:xfrm>
          <a:off x="1532994" y="1966792"/>
          <a:ext cx="1092478" cy="655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Design</a:t>
          </a:r>
          <a:endParaRPr lang="en-US" sz="1300" kern="1200" dirty="0"/>
        </a:p>
      </dsp:txBody>
      <dsp:txXfrm>
        <a:off x="1552193" y="1985991"/>
        <a:ext cx="1054080" cy="617089"/>
      </dsp:txXfrm>
    </dsp:sp>
    <dsp:sp modelId="{97E1F799-2F9F-9240-8F7A-6B3658BB1937}">
      <dsp:nvSpPr>
        <dsp:cNvPr id="0" name=""/>
        <dsp:cNvSpPr/>
      </dsp:nvSpPr>
      <dsp:spPr>
        <a:xfrm>
          <a:off x="2734721" y="2159068"/>
          <a:ext cx="231605" cy="2709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34721" y="2213255"/>
        <a:ext cx="162124" cy="162560"/>
      </dsp:txXfrm>
    </dsp:sp>
    <dsp:sp modelId="{4571F348-FF14-BE4C-805A-4734EC5D6AC1}">
      <dsp:nvSpPr>
        <dsp:cNvPr id="0" name=""/>
        <dsp:cNvSpPr/>
      </dsp:nvSpPr>
      <dsp:spPr>
        <a:xfrm>
          <a:off x="3062465" y="1966792"/>
          <a:ext cx="1092478" cy="655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</a:t>
          </a:r>
          <a:endParaRPr lang="en-US" sz="1300" kern="1200" dirty="0"/>
        </a:p>
      </dsp:txBody>
      <dsp:txXfrm>
        <a:off x="3081664" y="1985991"/>
        <a:ext cx="1054080" cy="617089"/>
      </dsp:txXfrm>
    </dsp:sp>
    <dsp:sp modelId="{A50F5DAE-93E1-0845-8060-30EBD668024C}">
      <dsp:nvSpPr>
        <dsp:cNvPr id="0" name=""/>
        <dsp:cNvSpPr/>
      </dsp:nvSpPr>
      <dsp:spPr>
        <a:xfrm>
          <a:off x="4264191" y="2159068"/>
          <a:ext cx="231605" cy="2709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64191" y="2213255"/>
        <a:ext cx="162124" cy="162560"/>
      </dsp:txXfrm>
    </dsp:sp>
    <dsp:sp modelId="{000C6313-3AD1-AB49-8BCD-AF7B347D4558}">
      <dsp:nvSpPr>
        <dsp:cNvPr id="0" name=""/>
        <dsp:cNvSpPr/>
      </dsp:nvSpPr>
      <dsp:spPr>
        <a:xfrm>
          <a:off x="4591935" y="1966792"/>
          <a:ext cx="1092478" cy="655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Assessment</a:t>
          </a:r>
          <a:endParaRPr lang="en-US" sz="1300" kern="1200" dirty="0"/>
        </a:p>
      </dsp:txBody>
      <dsp:txXfrm>
        <a:off x="4611134" y="1985991"/>
        <a:ext cx="1054080" cy="617089"/>
      </dsp:txXfrm>
    </dsp:sp>
    <dsp:sp modelId="{6FDE78C8-8B62-7141-8717-AAD06936B7BA}">
      <dsp:nvSpPr>
        <dsp:cNvPr id="0" name=""/>
        <dsp:cNvSpPr/>
      </dsp:nvSpPr>
      <dsp:spPr>
        <a:xfrm>
          <a:off x="5793662" y="2159068"/>
          <a:ext cx="231605" cy="2709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793662" y="2213255"/>
        <a:ext cx="162124" cy="162560"/>
      </dsp:txXfrm>
    </dsp:sp>
    <dsp:sp modelId="{C5BC5D92-06A0-3E4D-80EE-419BD6838F6B}">
      <dsp:nvSpPr>
        <dsp:cNvPr id="0" name=""/>
        <dsp:cNvSpPr/>
      </dsp:nvSpPr>
      <dsp:spPr>
        <a:xfrm>
          <a:off x="6121405" y="1966792"/>
          <a:ext cx="1092478" cy="655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Launch and Maintenance</a:t>
          </a:r>
          <a:endParaRPr lang="en-US" sz="1300" kern="1200" dirty="0"/>
        </a:p>
      </dsp:txBody>
      <dsp:txXfrm>
        <a:off x="6140604" y="1985991"/>
        <a:ext cx="1054080" cy="617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73CC-BB09-C248-8137-D0F3A3943337}">
      <dsp:nvSpPr>
        <dsp:cNvPr id="0" name=""/>
        <dsp:cNvSpPr/>
      </dsp:nvSpPr>
      <dsp:spPr>
        <a:xfrm>
          <a:off x="201631" y="149911"/>
          <a:ext cx="1740707" cy="174070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</a:t>
          </a:r>
          <a:endParaRPr lang="en-US" sz="1200" kern="1200" dirty="0"/>
        </a:p>
      </dsp:txBody>
      <dsp:txXfrm>
        <a:off x="1119026" y="518775"/>
        <a:ext cx="621681" cy="518067"/>
      </dsp:txXfrm>
    </dsp:sp>
    <dsp:sp modelId="{F81EE628-15C5-4940-9BE3-F7248BA5C0AF}">
      <dsp:nvSpPr>
        <dsp:cNvPr id="0" name=""/>
        <dsp:cNvSpPr/>
      </dsp:nvSpPr>
      <dsp:spPr>
        <a:xfrm>
          <a:off x="165781" y="212079"/>
          <a:ext cx="1740707" cy="174070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Development</a:t>
          </a:r>
          <a:endParaRPr lang="en-US" sz="1200" kern="1200" dirty="0"/>
        </a:p>
      </dsp:txBody>
      <dsp:txXfrm>
        <a:off x="580235" y="1341466"/>
        <a:ext cx="932521" cy="455899"/>
      </dsp:txXfrm>
    </dsp:sp>
    <dsp:sp modelId="{3D44D9DC-DB53-4A42-89FF-3BCC928DAA7E}">
      <dsp:nvSpPr>
        <dsp:cNvPr id="0" name=""/>
        <dsp:cNvSpPr/>
      </dsp:nvSpPr>
      <dsp:spPr>
        <a:xfrm>
          <a:off x="129931" y="149911"/>
          <a:ext cx="1740707" cy="1740707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Usability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31563" y="518775"/>
        <a:ext cx="621681" cy="518067"/>
      </dsp:txXfrm>
    </dsp:sp>
    <dsp:sp modelId="{6B0577DA-DED6-DE4A-A9E3-23FE6A8F2F6E}">
      <dsp:nvSpPr>
        <dsp:cNvPr id="0" name=""/>
        <dsp:cNvSpPr/>
      </dsp:nvSpPr>
      <dsp:spPr>
        <a:xfrm>
          <a:off x="94017" y="42153"/>
          <a:ext cx="1956223" cy="195622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A85E2-89A6-EA48-9DD8-94D27B20666E}">
      <dsp:nvSpPr>
        <dsp:cNvPr id="0" name=""/>
        <dsp:cNvSpPr/>
      </dsp:nvSpPr>
      <dsp:spPr>
        <a:xfrm>
          <a:off x="58023" y="104211"/>
          <a:ext cx="1956223" cy="195622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F886DE-3B2F-9141-9247-30BF39B79E0E}">
      <dsp:nvSpPr>
        <dsp:cNvPr id="0" name=""/>
        <dsp:cNvSpPr/>
      </dsp:nvSpPr>
      <dsp:spPr>
        <a:xfrm>
          <a:off x="22029" y="42153"/>
          <a:ext cx="1956223" cy="195622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1A69-09D5-DE49-8D41-19DD0BA2A92C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332D6-30BE-7642-BE46-F4F851F4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CE39-6256-0842-8229-097E02D8AC66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71CEF-6DDF-C140-9E9C-E5DBFF2A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Usability testing brings users into your design process </a:t>
            </a:r>
          </a:p>
          <a:p>
            <a:pPr lvl="1"/>
            <a:r>
              <a:rPr lang="en-US" dirty="0" smtClean="0"/>
              <a:t>This means that what you make remains relevant to the people who will have to use it</a:t>
            </a:r>
          </a:p>
          <a:p>
            <a:pPr lvl="1"/>
            <a:r>
              <a:rPr lang="en-US" dirty="0" smtClean="0"/>
              <a:t>Increases investment by stakeholders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Libraries are user-centered environments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r>
              <a:rPr lang="en-US" baseline="0" dirty="0" smtClean="0"/>
              <a:t> testing is a way to connect all these varied roles that have a tendency to get </a:t>
            </a:r>
            <a:r>
              <a:rPr lang="en-US" baseline="0" dirty="0" err="1" smtClean="0"/>
              <a:t>siloed</a:t>
            </a:r>
            <a:r>
              <a:rPr lang="en-US" baseline="0" dirty="0" smtClean="0"/>
              <a:t> in big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Context-specific </a:t>
            </a:r>
          </a:p>
          <a:p>
            <a:pPr lvl="1"/>
            <a:r>
              <a:rPr lang="en-US" dirty="0" smtClean="0"/>
              <a:t>(particularly good for libraries)</a:t>
            </a:r>
          </a:p>
          <a:p>
            <a:r>
              <a:rPr lang="en-US" dirty="0" smtClean="0"/>
              <a:t>Fast execution</a:t>
            </a:r>
          </a:p>
          <a:p>
            <a:r>
              <a:rPr lang="en-US" dirty="0" smtClean="0"/>
              <a:t>No fancy equipment or methodology</a:t>
            </a:r>
          </a:p>
          <a:p>
            <a:r>
              <a:rPr lang="en-US" dirty="0" smtClean="0"/>
              <a:t>Amateurs can make it work </a:t>
            </a:r>
          </a:p>
          <a:p>
            <a:pPr lvl="1"/>
            <a:r>
              <a:rPr lang="en-US" dirty="0" smtClean="0"/>
              <a:t>(no fancy equipment or methodology)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opposed to “curiosity-centered” design, also known as “technology-centered”</a:t>
            </a:r>
          </a:p>
          <a:p>
            <a:pPr lvl="1"/>
            <a:r>
              <a:rPr lang="en-US" dirty="0" smtClean="0"/>
              <a:t>sometimes awesome</a:t>
            </a:r>
          </a:p>
          <a:p>
            <a:pPr lvl="1"/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can result in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of what we do in libraries is user-centered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Context-specific </a:t>
            </a:r>
          </a:p>
          <a:p>
            <a:pPr lvl="1"/>
            <a:r>
              <a:rPr lang="en-US" dirty="0" smtClean="0"/>
              <a:t>(particularly good for libraries)</a:t>
            </a:r>
          </a:p>
          <a:p>
            <a:r>
              <a:rPr lang="en-US" dirty="0" smtClean="0"/>
              <a:t>Fast execution</a:t>
            </a:r>
          </a:p>
          <a:p>
            <a:r>
              <a:rPr lang="en-US" dirty="0" smtClean="0"/>
              <a:t>No fancy equipment or methodology</a:t>
            </a:r>
          </a:p>
          <a:p>
            <a:r>
              <a:rPr lang="en-US" dirty="0" smtClean="0"/>
              <a:t>Amateurs can make it work </a:t>
            </a:r>
          </a:p>
          <a:p>
            <a:pPr lvl="1"/>
            <a:r>
              <a:rPr lang="en-US" dirty="0" smtClean="0"/>
              <a:t>(no fancy equipment or methodology)</a:t>
            </a:r>
          </a:p>
          <a:p>
            <a:endParaRPr lang="en-US" dirty="0" smtClean="0"/>
          </a:p>
          <a:p>
            <a:r>
              <a:rPr lang="en-US" dirty="0" smtClean="0"/>
              <a:t>As opposed to “curiosity-centered” design, also known as “technology-centered”</a:t>
            </a:r>
          </a:p>
          <a:p>
            <a:pPr lvl="1"/>
            <a:r>
              <a:rPr lang="en-US" dirty="0" smtClean="0"/>
              <a:t>sometimes awesome</a:t>
            </a:r>
          </a:p>
          <a:p>
            <a:pPr lvl="1"/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can result in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of what we do in libraries is user-centered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Context-specific </a:t>
            </a:r>
          </a:p>
          <a:p>
            <a:pPr lvl="1"/>
            <a:r>
              <a:rPr lang="en-US" dirty="0" smtClean="0"/>
              <a:t>(particularly good for libraries)</a:t>
            </a:r>
          </a:p>
          <a:p>
            <a:r>
              <a:rPr lang="en-US" dirty="0" smtClean="0"/>
              <a:t>Fast execution</a:t>
            </a:r>
          </a:p>
          <a:p>
            <a:r>
              <a:rPr lang="en-US" dirty="0" smtClean="0"/>
              <a:t>No fancy equipment or methodology</a:t>
            </a:r>
          </a:p>
          <a:p>
            <a:r>
              <a:rPr lang="en-US" dirty="0" smtClean="0"/>
              <a:t>Amateurs can make it work </a:t>
            </a:r>
          </a:p>
          <a:p>
            <a:pPr lvl="1"/>
            <a:r>
              <a:rPr lang="en-US" dirty="0" smtClean="0"/>
              <a:t>(no fancy equipment or methodology)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opposed to “curiosity-centered” design, also known as “technology-centered”</a:t>
            </a:r>
          </a:p>
          <a:p>
            <a:pPr lvl="1"/>
            <a:r>
              <a:rPr lang="en-US" dirty="0" smtClean="0"/>
              <a:t>sometimes awesome</a:t>
            </a:r>
          </a:p>
          <a:p>
            <a:pPr lvl="1"/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can result in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of what we do in libraries is user-centered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2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7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Context-specific </a:t>
            </a:r>
          </a:p>
          <a:p>
            <a:pPr lvl="1"/>
            <a:r>
              <a:rPr lang="en-US" dirty="0" smtClean="0"/>
              <a:t>(particularly good for libraries)</a:t>
            </a:r>
          </a:p>
          <a:p>
            <a:r>
              <a:rPr lang="en-US" dirty="0" smtClean="0"/>
              <a:t>Fast execution</a:t>
            </a:r>
          </a:p>
          <a:p>
            <a:r>
              <a:rPr lang="en-US" dirty="0" smtClean="0"/>
              <a:t>No fancy equipment or methodology</a:t>
            </a:r>
          </a:p>
          <a:p>
            <a:r>
              <a:rPr lang="en-US" dirty="0" smtClean="0"/>
              <a:t>Amateurs can make it work </a:t>
            </a:r>
          </a:p>
          <a:p>
            <a:pPr lvl="1"/>
            <a:r>
              <a:rPr lang="en-US" dirty="0" smtClean="0"/>
              <a:t>(no fancy equipment or methodology)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opposed to “curiosity-centered” design, also known as “technology-centered”</a:t>
            </a:r>
          </a:p>
          <a:p>
            <a:pPr lvl="1"/>
            <a:r>
              <a:rPr lang="en-US" dirty="0" smtClean="0"/>
              <a:t>sometimes awesome</a:t>
            </a:r>
          </a:p>
          <a:p>
            <a:pPr lvl="1"/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can result in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of what we do in libraries is user-centered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Context-specific </a:t>
            </a:r>
          </a:p>
          <a:p>
            <a:pPr lvl="1"/>
            <a:r>
              <a:rPr lang="en-US" dirty="0" smtClean="0"/>
              <a:t>(particularly good for libraries)</a:t>
            </a:r>
          </a:p>
          <a:p>
            <a:r>
              <a:rPr lang="en-US" dirty="0" smtClean="0"/>
              <a:t>Fast execution</a:t>
            </a:r>
          </a:p>
          <a:p>
            <a:r>
              <a:rPr lang="en-US" dirty="0" smtClean="0"/>
              <a:t>No fancy equipment or methodology</a:t>
            </a:r>
          </a:p>
          <a:p>
            <a:r>
              <a:rPr lang="en-US" dirty="0" smtClean="0"/>
              <a:t>Amateurs can make it work </a:t>
            </a:r>
          </a:p>
          <a:p>
            <a:pPr lvl="1"/>
            <a:r>
              <a:rPr lang="en-US" dirty="0" smtClean="0"/>
              <a:t>(no fancy equipment or methodology)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opposed to “curiosity-centered” design, also known as “technology-centered”</a:t>
            </a:r>
          </a:p>
          <a:p>
            <a:pPr lvl="1"/>
            <a:r>
              <a:rPr lang="en-US" dirty="0" smtClean="0"/>
              <a:t>sometimes awesome</a:t>
            </a:r>
          </a:p>
          <a:p>
            <a:pPr lvl="1"/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can result in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of what we do in libraries is user-centered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8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Context-specific </a:t>
            </a:r>
          </a:p>
          <a:p>
            <a:pPr lvl="1"/>
            <a:r>
              <a:rPr lang="en-US" dirty="0" smtClean="0"/>
              <a:t>(particularly good for libraries)</a:t>
            </a:r>
          </a:p>
          <a:p>
            <a:r>
              <a:rPr lang="en-US" dirty="0" smtClean="0"/>
              <a:t>Fast execution</a:t>
            </a:r>
          </a:p>
          <a:p>
            <a:r>
              <a:rPr lang="en-US" dirty="0" smtClean="0"/>
              <a:t>No fancy equipment or methodology</a:t>
            </a:r>
          </a:p>
          <a:p>
            <a:r>
              <a:rPr lang="en-US" dirty="0" smtClean="0"/>
              <a:t>Amateurs can make it work </a:t>
            </a:r>
          </a:p>
          <a:p>
            <a:pPr lvl="1"/>
            <a:r>
              <a:rPr lang="en-US" dirty="0" smtClean="0"/>
              <a:t>(no fancy equipment or methodology)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opposed to “curiosity-centered” design, also known as “technology-centered”</a:t>
            </a:r>
          </a:p>
          <a:p>
            <a:pPr lvl="1"/>
            <a:r>
              <a:rPr lang="en-US" dirty="0" smtClean="0"/>
              <a:t>sometimes awesome</a:t>
            </a:r>
          </a:p>
          <a:p>
            <a:pPr lvl="1"/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can result in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of what we do in libraries is user-centered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informative and friendly.</a:t>
            </a:r>
          </a:p>
          <a:p>
            <a:r>
              <a:rPr lang="en-US" dirty="0" smtClean="0"/>
              <a:t>Do not say “good job” or otherwise make the participant feel they are being tested. Good alternate lines for moving on:</a:t>
            </a:r>
          </a:p>
          <a:p>
            <a:pPr lvl="1"/>
            <a:r>
              <a:rPr lang="en-US" dirty="0" smtClean="0"/>
              <a:t>“Ok, great. The next task is...”</a:t>
            </a:r>
          </a:p>
          <a:p>
            <a:pPr lvl="1"/>
            <a:r>
              <a:rPr lang="en-US" dirty="0" smtClean="0"/>
              <a:t>“Thank you; our next task is…”</a:t>
            </a:r>
          </a:p>
          <a:p>
            <a:r>
              <a:rPr lang="en-US" dirty="0" smtClean="0"/>
              <a:t>Do not prompt your participant. Instead say:</a:t>
            </a:r>
          </a:p>
          <a:p>
            <a:pPr lvl="1"/>
            <a:r>
              <a:rPr lang="en-US" dirty="0" smtClean="0"/>
              <a:t>“Could you explain what you mean by that?”</a:t>
            </a:r>
          </a:p>
          <a:p>
            <a:pPr lvl="1"/>
            <a:r>
              <a:rPr lang="en-US" dirty="0" smtClean="0"/>
              <a:t>“What would you do next?”</a:t>
            </a:r>
          </a:p>
          <a:p>
            <a:pPr lvl="1"/>
            <a:r>
              <a:rPr lang="en-US" dirty="0" smtClean="0"/>
              <a:t>“What did you expect to happen?”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1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Context-specific </a:t>
            </a:r>
          </a:p>
          <a:p>
            <a:pPr lvl="1"/>
            <a:r>
              <a:rPr lang="en-US" dirty="0" smtClean="0"/>
              <a:t>(particularly good for libraries)</a:t>
            </a:r>
          </a:p>
          <a:p>
            <a:r>
              <a:rPr lang="en-US" dirty="0" smtClean="0"/>
              <a:t>Fast execution</a:t>
            </a:r>
          </a:p>
          <a:p>
            <a:r>
              <a:rPr lang="en-US" dirty="0" smtClean="0"/>
              <a:t>No fancy equipment or methodology</a:t>
            </a:r>
          </a:p>
          <a:p>
            <a:r>
              <a:rPr lang="en-US" dirty="0" smtClean="0"/>
              <a:t>Amateurs can make it work </a:t>
            </a:r>
          </a:p>
          <a:p>
            <a:pPr lvl="1"/>
            <a:r>
              <a:rPr lang="en-US" dirty="0" smtClean="0"/>
              <a:t>(no fancy equipment or methodology)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opposed to “curiosity-centered” design, also known as “technology-centered”</a:t>
            </a:r>
          </a:p>
          <a:p>
            <a:pPr lvl="1"/>
            <a:r>
              <a:rPr lang="en-US" dirty="0" smtClean="0"/>
              <a:t>sometimes awesome</a:t>
            </a:r>
          </a:p>
          <a:p>
            <a:pPr lvl="1"/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can result in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of what we do in libraries is user-centered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stages of recording:</a:t>
            </a:r>
          </a:p>
          <a:p>
            <a:pPr lvl="1"/>
            <a:r>
              <a:rPr lang="en-US" dirty="0" smtClean="0">
                <a:solidFill>
                  <a:srgbClr val="7BF53D"/>
                </a:solidFill>
              </a:rPr>
              <a:t>Part 1: </a:t>
            </a:r>
            <a:r>
              <a:rPr lang="en-US" dirty="0" smtClean="0"/>
              <a:t>quickly summarize the main take </a:t>
            </a:r>
            <a:r>
              <a:rPr lang="en-US" dirty="0" err="1" smtClean="0"/>
              <a:t>aways</a:t>
            </a:r>
            <a:r>
              <a:rPr lang="en-US" dirty="0" smtClean="0"/>
              <a:t> from testing while it is fresh in your mind. An e-mail or a one-pager are good enough for this. Very informal.</a:t>
            </a:r>
          </a:p>
          <a:p>
            <a:pPr lvl="1"/>
            <a:r>
              <a:rPr lang="en-US" dirty="0" smtClean="0">
                <a:solidFill>
                  <a:srgbClr val="7BF53D"/>
                </a:solidFill>
              </a:rPr>
              <a:t>Part 2: </a:t>
            </a:r>
            <a:r>
              <a:rPr lang="en-US" dirty="0" smtClean="0"/>
              <a:t>review recordings and use your initial list of tested items to determine success rate by individuals as they completed the tasks</a:t>
            </a:r>
          </a:p>
          <a:p>
            <a:pPr lvl="2"/>
            <a:r>
              <a:rPr lang="en-US" dirty="0" smtClean="0"/>
              <a:t>This lets you uncover problem areas or flow that is unexpected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1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81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7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7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stakeholder groups; with a focus on users</a:t>
            </a:r>
          </a:p>
          <a:p>
            <a:r>
              <a:rPr lang="en-US" dirty="0" smtClean="0"/>
              <a:t>Develop Personas</a:t>
            </a:r>
          </a:p>
          <a:p>
            <a:pPr lvl="1"/>
            <a:r>
              <a:rPr lang="en-US" dirty="0" smtClean="0"/>
              <a:t>Determine Goals for each type of user</a:t>
            </a:r>
          </a:p>
          <a:p>
            <a:r>
              <a:rPr lang="en-US" dirty="0" smtClean="0"/>
              <a:t>Determine what you want to test (keep it simple)</a:t>
            </a:r>
          </a:p>
          <a:p>
            <a:pPr lvl="1"/>
            <a:r>
              <a:rPr lang="en-US" dirty="0" smtClean="0"/>
              <a:t>Make a list of usability questions and elements you want to test</a:t>
            </a:r>
          </a:p>
          <a:p>
            <a:r>
              <a:rPr lang="en-US" b="1" u="sng" dirty="0" smtClean="0"/>
              <a:t>Determine what kinds of usability testing will be best for the stages of your project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/>
              <a:t>Set up one-on-one meetings with key “funder” and “creator” stakeholders </a:t>
            </a:r>
          </a:p>
          <a:p>
            <a:pPr lvl="1"/>
            <a:r>
              <a:rPr lang="en-US" dirty="0" smtClean="0"/>
              <a:t>Project manager(s)</a:t>
            </a:r>
          </a:p>
          <a:p>
            <a:pPr lvl="1"/>
            <a:r>
              <a:rPr lang="en-US" dirty="0" smtClean="0"/>
              <a:t>Designers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Attend planning meetings</a:t>
            </a:r>
          </a:p>
          <a:p>
            <a:r>
              <a:rPr lang="en-US" dirty="0" smtClean="0"/>
              <a:t>Introduce Usability Testing in regularly scheduled intervals in the project schedule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Ensure practical resources</a:t>
            </a:r>
          </a:p>
          <a:p>
            <a:pPr lvl="1"/>
            <a:r>
              <a:rPr lang="en-US" dirty="0" smtClean="0"/>
              <a:t>Place to test</a:t>
            </a:r>
          </a:p>
          <a:p>
            <a:pPr lvl="1"/>
            <a:r>
              <a:rPr lang="en-US" dirty="0" smtClean="0"/>
              <a:t>Device to test with (usually)</a:t>
            </a:r>
          </a:p>
          <a:p>
            <a:pPr lvl="1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Script</a:t>
            </a:r>
          </a:p>
          <a:p>
            <a:pPr lvl="2"/>
            <a:r>
              <a:rPr lang="en-US" dirty="0" smtClean="0"/>
              <a:t>Data Recording</a:t>
            </a:r>
          </a:p>
          <a:p>
            <a:pPr lvl="2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Incentives (read: candy)</a:t>
            </a:r>
          </a:p>
          <a:p>
            <a:r>
              <a:rPr lang="en-US" dirty="0" smtClean="0"/>
              <a:t>Prior to each session test-run tasks on device</a:t>
            </a:r>
          </a:p>
          <a:p>
            <a:r>
              <a:rPr lang="en-US" dirty="0" smtClean="0"/>
              <a:t>Develop new tasks to reflect new elements / questions to test</a:t>
            </a:r>
          </a:p>
          <a:p>
            <a:endParaRPr lang="en-US" dirty="0" smtClean="0"/>
          </a:p>
          <a:p>
            <a:r>
              <a:rPr lang="en-US" dirty="0" smtClean="0"/>
              <a:t>Test quickly and often, don’t strive for perfection</a:t>
            </a:r>
          </a:p>
          <a:p>
            <a:pPr lvl="1"/>
            <a:r>
              <a:rPr lang="en-US" dirty="0" smtClean="0"/>
              <a:t>Aim to map out mental models that folks have</a:t>
            </a:r>
          </a:p>
          <a:p>
            <a:pPr lvl="1"/>
            <a:r>
              <a:rPr lang="en-US" dirty="0" smtClean="0"/>
              <a:t>Try not to jump to global conclusions</a:t>
            </a:r>
          </a:p>
          <a:p>
            <a:r>
              <a:rPr lang="en-US" dirty="0" smtClean="0"/>
              <a:t>Check in with designer / developer before each scheduled testing session to ask for questions</a:t>
            </a:r>
          </a:p>
          <a:p>
            <a:r>
              <a:rPr lang="en-US" b="1" u="sng" dirty="0" smtClean="0"/>
              <a:t>If there is nothing to test, do not test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Continue new tasks to reflect new elements / questions to test</a:t>
            </a:r>
          </a:p>
          <a:p>
            <a:r>
              <a:rPr lang="en-US" dirty="0" smtClean="0"/>
              <a:t>Compile the record of testing for </a:t>
            </a:r>
            <a:r>
              <a:rPr lang="en-US" dirty="0" smtClean="0">
                <a:solidFill>
                  <a:srgbClr val="FF0000"/>
                </a:solidFill>
              </a:rPr>
              <a:t>final report</a:t>
            </a:r>
          </a:p>
          <a:p>
            <a:pPr lvl="1"/>
            <a:r>
              <a:rPr lang="en-US" dirty="0" smtClean="0"/>
              <a:t>Brief and Readable (no jargon)</a:t>
            </a:r>
          </a:p>
          <a:p>
            <a:pPr lvl="2"/>
            <a:r>
              <a:rPr lang="en-US" dirty="0" smtClean="0"/>
              <a:t>What, Why, How</a:t>
            </a:r>
          </a:p>
          <a:p>
            <a:pPr lvl="1"/>
            <a:r>
              <a:rPr lang="en-US" dirty="0" smtClean="0"/>
              <a:t>Interactive and visual </a:t>
            </a:r>
          </a:p>
          <a:p>
            <a:pPr lvl="2"/>
            <a:r>
              <a:rPr lang="en-US" dirty="0" smtClean="0"/>
              <a:t>video clips</a:t>
            </a:r>
          </a:p>
          <a:p>
            <a:pPr lvl="2"/>
            <a:r>
              <a:rPr lang="en-US" dirty="0" smtClean="0"/>
              <a:t>before and after screenshots</a:t>
            </a:r>
          </a:p>
          <a:p>
            <a:pPr lvl="1"/>
            <a:r>
              <a:rPr lang="en-US" dirty="0" smtClean="0"/>
              <a:t>Use a template</a:t>
            </a:r>
          </a:p>
          <a:p>
            <a:r>
              <a:rPr lang="en-US" dirty="0" smtClean="0"/>
              <a:t>Get feedback on the process of the testing from stakeholders for process iteration</a:t>
            </a:r>
          </a:p>
          <a:p>
            <a:endParaRPr lang="en-US" dirty="0" smtClean="0"/>
          </a:p>
          <a:p>
            <a:r>
              <a:rPr lang="en-US" dirty="0" smtClean="0"/>
              <a:t>Check in with designer / developer before each scheduled testing session to ask for questions</a:t>
            </a:r>
          </a:p>
          <a:p>
            <a:r>
              <a:rPr lang="en-US" b="1" u="sng" dirty="0" smtClean="0"/>
              <a:t>If there is nothing to test, do not test</a:t>
            </a:r>
          </a:p>
          <a:p>
            <a:r>
              <a:rPr lang="en-US" dirty="0" smtClean="0"/>
              <a:t>Pass on </a:t>
            </a:r>
            <a:r>
              <a:rPr lang="en-US" dirty="0" smtClean="0">
                <a:solidFill>
                  <a:srgbClr val="FF0000"/>
                </a:solidFill>
              </a:rPr>
              <a:t>final report </a:t>
            </a:r>
            <a:r>
              <a:rPr lang="en-US" dirty="0" smtClean="0"/>
              <a:t>to major stakeholders that explains</a:t>
            </a:r>
          </a:p>
          <a:p>
            <a:pPr lvl="1"/>
            <a:r>
              <a:rPr lang="en-US" dirty="0" smtClean="0"/>
              <a:t>What you did</a:t>
            </a:r>
          </a:p>
          <a:p>
            <a:pPr lvl="1"/>
            <a:r>
              <a:rPr lang="en-US" dirty="0" smtClean="0"/>
              <a:t>Major Changes made (use screenshots)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stakeholder groups; with a focus on users</a:t>
            </a:r>
          </a:p>
          <a:p>
            <a:r>
              <a:rPr lang="en-US" dirty="0" smtClean="0"/>
              <a:t>Develop Personas</a:t>
            </a:r>
          </a:p>
          <a:p>
            <a:pPr lvl="1"/>
            <a:r>
              <a:rPr lang="en-US" dirty="0" smtClean="0"/>
              <a:t>Determine Goals for each type of user</a:t>
            </a:r>
          </a:p>
          <a:p>
            <a:r>
              <a:rPr lang="en-US" dirty="0" smtClean="0"/>
              <a:t>Determine what you want to test (keep it simple)</a:t>
            </a:r>
          </a:p>
          <a:p>
            <a:pPr lvl="1"/>
            <a:r>
              <a:rPr lang="en-US" dirty="0" smtClean="0"/>
              <a:t>Make a list of usability questions and elements you want to test</a:t>
            </a:r>
          </a:p>
          <a:p>
            <a:r>
              <a:rPr lang="en-US" b="1" u="sng" dirty="0" smtClean="0"/>
              <a:t>Determine what kinds of usability testing will be best for the stages of your project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/>
              <a:t>Set up one-on-one meetings with key “funder” and “creator” stakeholders </a:t>
            </a:r>
          </a:p>
          <a:p>
            <a:pPr lvl="1"/>
            <a:r>
              <a:rPr lang="en-US" dirty="0" smtClean="0"/>
              <a:t>Project manager(s)</a:t>
            </a:r>
          </a:p>
          <a:p>
            <a:pPr lvl="1"/>
            <a:r>
              <a:rPr lang="en-US" dirty="0" smtClean="0"/>
              <a:t>Designers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Attend planning meetings</a:t>
            </a:r>
          </a:p>
          <a:p>
            <a:r>
              <a:rPr lang="en-US" dirty="0" smtClean="0"/>
              <a:t>Introduce Usability Testing in regularly scheduled intervals in the project schedule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Ensure practical resources</a:t>
            </a:r>
          </a:p>
          <a:p>
            <a:pPr lvl="1"/>
            <a:r>
              <a:rPr lang="en-US" dirty="0" smtClean="0"/>
              <a:t>Place to test</a:t>
            </a:r>
          </a:p>
          <a:p>
            <a:pPr lvl="1"/>
            <a:r>
              <a:rPr lang="en-US" dirty="0" smtClean="0"/>
              <a:t>Device to test with (usually)</a:t>
            </a:r>
          </a:p>
          <a:p>
            <a:pPr lvl="1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Script</a:t>
            </a:r>
          </a:p>
          <a:p>
            <a:pPr lvl="2"/>
            <a:r>
              <a:rPr lang="en-US" dirty="0" smtClean="0"/>
              <a:t>Data Recording</a:t>
            </a:r>
          </a:p>
          <a:p>
            <a:pPr lvl="2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Incentives (read: candy)</a:t>
            </a:r>
          </a:p>
          <a:p>
            <a:r>
              <a:rPr lang="en-US" dirty="0" smtClean="0"/>
              <a:t>Prior to each session test-run tasks on device</a:t>
            </a:r>
          </a:p>
          <a:p>
            <a:r>
              <a:rPr lang="en-US" dirty="0" smtClean="0"/>
              <a:t>Develop new tasks to reflect new elements / questions to test</a:t>
            </a:r>
          </a:p>
          <a:p>
            <a:endParaRPr lang="en-US" dirty="0" smtClean="0"/>
          </a:p>
          <a:p>
            <a:r>
              <a:rPr lang="en-US" dirty="0" smtClean="0"/>
              <a:t>Test quickly and often, don’t strive for perfection</a:t>
            </a:r>
          </a:p>
          <a:p>
            <a:pPr lvl="1"/>
            <a:r>
              <a:rPr lang="en-US" dirty="0" smtClean="0"/>
              <a:t>Aim to map out mental models that folks have</a:t>
            </a:r>
          </a:p>
          <a:p>
            <a:pPr lvl="1"/>
            <a:r>
              <a:rPr lang="en-US" dirty="0" smtClean="0"/>
              <a:t>Try not to jump to global conclusions</a:t>
            </a:r>
          </a:p>
          <a:p>
            <a:r>
              <a:rPr lang="en-US" dirty="0" smtClean="0"/>
              <a:t>Check in with designer / developer before each scheduled testing session to ask for questions</a:t>
            </a:r>
          </a:p>
          <a:p>
            <a:r>
              <a:rPr lang="en-US" b="1" u="sng" dirty="0" smtClean="0"/>
              <a:t>If there is nothing to test, do not test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Continue new tasks to reflect new elements / questions to test</a:t>
            </a:r>
          </a:p>
          <a:p>
            <a:r>
              <a:rPr lang="en-US" dirty="0" smtClean="0"/>
              <a:t>Compile the record of testing for </a:t>
            </a:r>
            <a:r>
              <a:rPr lang="en-US" dirty="0" smtClean="0">
                <a:solidFill>
                  <a:srgbClr val="FF0000"/>
                </a:solidFill>
              </a:rPr>
              <a:t>final report</a:t>
            </a:r>
          </a:p>
          <a:p>
            <a:pPr lvl="1"/>
            <a:r>
              <a:rPr lang="en-US" dirty="0" smtClean="0"/>
              <a:t>Brief and Readable (no jargon)</a:t>
            </a:r>
          </a:p>
          <a:p>
            <a:pPr lvl="2"/>
            <a:r>
              <a:rPr lang="en-US" dirty="0" smtClean="0"/>
              <a:t>What, Why, How</a:t>
            </a:r>
          </a:p>
          <a:p>
            <a:pPr lvl="1"/>
            <a:r>
              <a:rPr lang="en-US" dirty="0" smtClean="0"/>
              <a:t>Interactive and visual </a:t>
            </a:r>
          </a:p>
          <a:p>
            <a:pPr lvl="2"/>
            <a:r>
              <a:rPr lang="en-US" dirty="0" smtClean="0"/>
              <a:t>video clips</a:t>
            </a:r>
          </a:p>
          <a:p>
            <a:pPr lvl="2"/>
            <a:r>
              <a:rPr lang="en-US" dirty="0" smtClean="0"/>
              <a:t>before and after screenshots</a:t>
            </a:r>
          </a:p>
          <a:p>
            <a:pPr lvl="1"/>
            <a:r>
              <a:rPr lang="en-US" dirty="0" smtClean="0"/>
              <a:t>Use a template</a:t>
            </a:r>
          </a:p>
          <a:p>
            <a:r>
              <a:rPr lang="en-US" dirty="0" smtClean="0"/>
              <a:t>Get feedback on the process of the testing from stakeholders for process iteration</a:t>
            </a:r>
          </a:p>
          <a:p>
            <a:endParaRPr lang="en-US" dirty="0" smtClean="0"/>
          </a:p>
          <a:p>
            <a:r>
              <a:rPr lang="en-US" dirty="0" smtClean="0"/>
              <a:t>Check in with designer / developer before each scheduled testing session to ask for questions</a:t>
            </a:r>
          </a:p>
          <a:p>
            <a:r>
              <a:rPr lang="en-US" b="1" u="sng" dirty="0" smtClean="0"/>
              <a:t>If there is nothing to test, do not test</a:t>
            </a:r>
          </a:p>
          <a:p>
            <a:r>
              <a:rPr lang="en-US" dirty="0" smtClean="0"/>
              <a:t>Pass on </a:t>
            </a:r>
            <a:r>
              <a:rPr lang="en-US" dirty="0" smtClean="0">
                <a:solidFill>
                  <a:srgbClr val="FF0000"/>
                </a:solidFill>
              </a:rPr>
              <a:t>final report </a:t>
            </a:r>
            <a:r>
              <a:rPr lang="en-US" dirty="0" smtClean="0"/>
              <a:t>to major stakeholders that explains</a:t>
            </a:r>
          </a:p>
          <a:p>
            <a:pPr lvl="1"/>
            <a:r>
              <a:rPr lang="en-US" dirty="0" smtClean="0"/>
              <a:t>What you did</a:t>
            </a:r>
          </a:p>
          <a:p>
            <a:pPr lvl="1"/>
            <a:r>
              <a:rPr lang="en-US" dirty="0" smtClean="0"/>
              <a:t>Major Changes made (use screenshots)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6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2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Context-specific </a:t>
            </a:r>
          </a:p>
          <a:p>
            <a:pPr lvl="1"/>
            <a:r>
              <a:rPr lang="en-US" dirty="0" smtClean="0"/>
              <a:t>(particularly good for libraries)</a:t>
            </a:r>
          </a:p>
          <a:p>
            <a:r>
              <a:rPr lang="en-US" dirty="0" smtClean="0"/>
              <a:t>Fast execution</a:t>
            </a:r>
          </a:p>
          <a:p>
            <a:r>
              <a:rPr lang="en-US" dirty="0" smtClean="0"/>
              <a:t>No fancy equipment or methodology</a:t>
            </a:r>
          </a:p>
          <a:p>
            <a:r>
              <a:rPr lang="en-US" dirty="0" smtClean="0"/>
              <a:t>Amateurs can make it work </a:t>
            </a:r>
          </a:p>
          <a:p>
            <a:pPr lvl="1"/>
            <a:r>
              <a:rPr lang="en-US" dirty="0" smtClean="0"/>
              <a:t>(no fancy equipment or methodology)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opposed to “curiosity-centered” design, also known as “technology-centered”</a:t>
            </a:r>
          </a:p>
          <a:p>
            <a:pPr lvl="1"/>
            <a:r>
              <a:rPr lang="en-US" dirty="0" smtClean="0"/>
              <a:t>sometimes awesome</a:t>
            </a:r>
          </a:p>
          <a:p>
            <a:pPr lvl="1"/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can result in innovation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of what we do in libraries is user-centered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my best advice to you is to schedule regularly </a:t>
            </a:r>
            <a:r>
              <a:rPr lang="en-US" dirty="0" err="1" smtClean="0"/>
              <a:t>occuring</a:t>
            </a:r>
            <a:r>
              <a:rPr lang="en-US" baseline="0" dirty="0" smtClean="0"/>
              <a:t> testing sessions and then cancel as needed.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have a 6 week turn around, this might be once a week; a six month turn around, once a month.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least this way you’ll have budgeted checkpoints in your project workflow to do assessment.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71CEF-6DDF-C140-9E9C-E5DBFF2A10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Guerilla Usability Testing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Communicating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Eka</a:t>
            </a:r>
            <a:r>
              <a:rPr lang="en-US" sz="2400" dirty="0" smtClean="0"/>
              <a:t> Grguric </a:t>
            </a:r>
            <a:r>
              <a:rPr lang="en-US" sz="3000" dirty="0" smtClean="0">
                <a:solidFill>
                  <a:srgbClr val="7BF53D"/>
                </a:solidFill>
              </a:rPr>
              <a:t>@</a:t>
            </a:r>
            <a:r>
              <a:rPr lang="en-US" sz="3000" dirty="0" err="1" smtClean="0">
                <a:solidFill>
                  <a:srgbClr val="7BF53D"/>
                </a:solidFill>
              </a:rPr>
              <a:t>egrguric</a:t>
            </a:r>
            <a:endParaRPr lang="en-US" sz="3000" dirty="0" smtClean="0">
              <a:solidFill>
                <a:srgbClr val="7BF53D"/>
              </a:solidFill>
            </a:endParaRPr>
          </a:p>
          <a:p>
            <a:r>
              <a:rPr lang="en-US" sz="2400" dirty="0" smtClean="0"/>
              <a:t>NCSU Libraries Fellow</a:t>
            </a:r>
          </a:p>
          <a:p>
            <a:r>
              <a:rPr lang="en-US" sz="2400" dirty="0" smtClean="0"/>
              <a:t>Code4Lib conference, 8 March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21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17458"/>
            <a:ext cx="8229600" cy="3708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Where does it fit in?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04062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431427"/>
              </p:ext>
            </p:extLst>
          </p:nvPr>
        </p:nvGraphicFramePr>
        <p:xfrm>
          <a:off x="994579" y="1126782"/>
          <a:ext cx="7217409" cy="458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Oval 43"/>
          <p:cNvSpPr/>
          <p:nvPr/>
        </p:nvSpPr>
        <p:spPr>
          <a:xfrm>
            <a:off x="2289784" y="2618473"/>
            <a:ext cx="1577346" cy="153248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67130" y="2618473"/>
            <a:ext cx="1577346" cy="153248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640597" y="1546248"/>
            <a:ext cx="4691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Waterfall Approach: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70677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30921"/>
              </p:ext>
            </p:extLst>
          </p:nvPr>
        </p:nvGraphicFramePr>
        <p:xfrm>
          <a:off x="994579" y="1151179"/>
          <a:ext cx="7217409" cy="458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326158"/>
              </p:ext>
            </p:extLst>
          </p:nvPr>
        </p:nvGraphicFramePr>
        <p:xfrm>
          <a:off x="3479747" y="2552953"/>
          <a:ext cx="2072271" cy="2102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831690" y="3155558"/>
            <a:ext cx="1092478" cy="809117"/>
            <a:chOff x="3524" y="1889977"/>
            <a:chExt cx="1092478" cy="809117"/>
          </a:xfrm>
        </p:grpSpPr>
        <p:sp>
          <p:nvSpPr>
            <p:cNvPr id="11" name="Rounded Rectangle 10"/>
            <p:cNvSpPr/>
            <p:nvPr/>
          </p:nvSpPr>
          <p:spPr>
            <a:xfrm>
              <a:off x="3524" y="1889977"/>
              <a:ext cx="1092478" cy="8091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7222" y="1913675"/>
              <a:ext cx="1045082" cy="761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Analysis and Decisions</a:t>
              </a:r>
              <a:endParaRPr lang="en-US" sz="15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60397" y="3448348"/>
            <a:ext cx="231605" cy="270934"/>
            <a:chOff x="1205250" y="2159068"/>
            <a:chExt cx="231605" cy="270934"/>
          </a:xfrm>
        </p:grpSpPr>
        <p:sp>
          <p:nvSpPr>
            <p:cNvPr id="14" name="Right Arrow 13"/>
            <p:cNvSpPr/>
            <p:nvPr/>
          </p:nvSpPr>
          <p:spPr>
            <a:xfrm>
              <a:off x="1205250" y="2159068"/>
              <a:ext cx="231605" cy="2709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6"/>
            <p:cNvSpPr/>
            <p:nvPr/>
          </p:nvSpPr>
          <p:spPr>
            <a:xfrm>
              <a:off x="1205250" y="2213255"/>
              <a:ext cx="162124" cy="162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68160" y="3417859"/>
            <a:ext cx="231605" cy="270934"/>
            <a:chOff x="5793662" y="2159068"/>
            <a:chExt cx="231605" cy="270934"/>
          </a:xfrm>
        </p:grpSpPr>
        <p:sp>
          <p:nvSpPr>
            <p:cNvPr id="17" name="Right Arrow 16"/>
            <p:cNvSpPr/>
            <p:nvPr/>
          </p:nvSpPr>
          <p:spPr>
            <a:xfrm>
              <a:off x="5793662" y="2159068"/>
              <a:ext cx="231605" cy="2709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ight Arrow 14"/>
            <p:cNvSpPr/>
            <p:nvPr/>
          </p:nvSpPr>
          <p:spPr>
            <a:xfrm>
              <a:off x="5793662" y="2213255"/>
              <a:ext cx="162124" cy="162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68625" y="3155558"/>
            <a:ext cx="1092478" cy="809117"/>
            <a:chOff x="6121405" y="1889977"/>
            <a:chExt cx="1092478" cy="809117"/>
          </a:xfrm>
        </p:grpSpPr>
        <p:sp>
          <p:nvSpPr>
            <p:cNvPr id="20" name="Rounded Rectangle 19"/>
            <p:cNvSpPr/>
            <p:nvPr/>
          </p:nvSpPr>
          <p:spPr>
            <a:xfrm>
              <a:off x="6121405" y="1889977"/>
              <a:ext cx="1092478" cy="8091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16"/>
            <p:cNvSpPr/>
            <p:nvPr/>
          </p:nvSpPr>
          <p:spPr>
            <a:xfrm>
              <a:off x="6145103" y="1913675"/>
              <a:ext cx="1045082" cy="761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Launch</a:t>
              </a:r>
              <a:endParaRPr lang="en-US" sz="1500" kern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55388" y="1570871"/>
            <a:ext cx="6923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Iterative Design Approach: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8800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5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Guerilla </a:t>
            </a:r>
            <a:br>
              <a:rPr lang="en-US" dirty="0" smtClean="0"/>
            </a:br>
            <a:r>
              <a:rPr lang="en-US" dirty="0" smtClean="0"/>
              <a:t>vs. </a:t>
            </a:r>
            <a:br>
              <a:rPr lang="en-US" dirty="0" smtClean="0"/>
            </a:br>
            <a:r>
              <a:rPr lang="en-US" dirty="0" smtClean="0"/>
              <a:t>Standard Usability Testing?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5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BF53D"/>
                </a:solidFill>
              </a:rPr>
              <a:t>Cheaper</a:t>
            </a:r>
            <a:br>
              <a:rPr lang="en-US" dirty="0" smtClean="0">
                <a:solidFill>
                  <a:srgbClr val="7BF53D"/>
                </a:solidFill>
              </a:rPr>
            </a:br>
            <a:r>
              <a:rPr lang="en-US" sz="3900" dirty="0" smtClean="0"/>
              <a:t>(a lot)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53660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5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BF53D"/>
                </a:solidFill>
              </a:rPr>
              <a:t>Minimal Equipment</a:t>
            </a:r>
            <a:br>
              <a:rPr lang="en-US" dirty="0" smtClean="0">
                <a:solidFill>
                  <a:srgbClr val="7BF53D"/>
                </a:solidFill>
              </a:rPr>
            </a:br>
            <a:r>
              <a:rPr lang="en-US" sz="3900" dirty="0" smtClean="0"/>
              <a:t>(Amateurs can make it work)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226314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426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BF53D"/>
                </a:solidFill>
              </a:rPr>
              <a:t>Recruiting during the test</a:t>
            </a:r>
            <a:endParaRPr lang="en-US" sz="39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85516" y="3382351"/>
            <a:ext cx="4060899" cy="1151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6600" dirty="0" smtClean="0"/>
              <a:t>3-6 participants to pick up </a:t>
            </a:r>
            <a:r>
              <a:rPr lang="en-US" sz="6600" i="1" dirty="0" smtClean="0">
                <a:solidFill>
                  <a:srgbClr val="FF0000"/>
                </a:solidFill>
              </a:rPr>
              <a:t>most</a:t>
            </a:r>
            <a:r>
              <a:rPr lang="en-US" sz="6600" i="1" dirty="0" smtClean="0"/>
              <a:t> </a:t>
            </a:r>
            <a:r>
              <a:rPr lang="en-US" sz="6600" dirty="0" smtClean="0"/>
              <a:t>bugs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919194"/>
            <a:ext cx="8229600" cy="1411268"/>
          </a:xfrm>
        </p:spPr>
        <p:txBody>
          <a:bodyPr/>
          <a:lstStyle/>
          <a:p>
            <a:pPr marL="0" indent="0" algn="ctr">
              <a:buNone/>
            </a:pPr>
            <a:r>
              <a:rPr lang="en-US" sz="3500" dirty="0" smtClean="0">
                <a:solidFill>
                  <a:srgbClr val="7BF53D"/>
                </a:solidFill>
              </a:rPr>
              <a:t>“recruit loosely and grade on a curve” </a:t>
            </a:r>
          </a:p>
          <a:p>
            <a:pPr marL="0" indent="0" algn="r">
              <a:buNone/>
            </a:pPr>
            <a:r>
              <a:rPr lang="en-US" dirty="0" smtClean="0"/>
              <a:t>– Steven Krug</a:t>
            </a:r>
          </a:p>
        </p:txBody>
      </p:sp>
    </p:spTree>
    <p:extLst>
      <p:ext uri="{BB962C8B-B14F-4D97-AF65-F5344CB8AC3E}">
        <p14:creationId xmlns:p14="http://schemas.microsoft.com/office/powerpoint/2010/main" val="313829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5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BF53D"/>
                </a:solidFill>
              </a:rPr>
              <a:t>Fast and Context Specific </a:t>
            </a:r>
            <a:br>
              <a:rPr lang="en-US" dirty="0" smtClean="0">
                <a:solidFill>
                  <a:srgbClr val="7BF53D"/>
                </a:solidFill>
              </a:rPr>
            </a:br>
            <a:r>
              <a:rPr lang="en-US" sz="3900" dirty="0" smtClean="0"/>
              <a:t>(Particularly good for libraries)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289229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82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Why do it?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0800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1914"/>
            <a:ext cx="8229600" cy="37407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rgbClr val="7BF53D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Libraries are </a:t>
            </a:r>
            <a:r>
              <a:rPr lang="en-US" sz="4000" dirty="0" smtClean="0"/>
              <a:t>user-centered </a:t>
            </a:r>
            <a:r>
              <a:rPr lang="en-US" sz="4000" dirty="0" smtClean="0">
                <a:solidFill>
                  <a:srgbClr val="7BF53D"/>
                </a:solidFill>
              </a:rPr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151589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3406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1.  </a:t>
            </a:r>
            <a:r>
              <a:rPr lang="en-US" dirty="0" smtClean="0">
                <a:solidFill>
                  <a:srgbClr val="FFFFFF"/>
                </a:solidFill>
              </a:rPr>
              <a:t>What</a:t>
            </a:r>
            <a:r>
              <a:rPr lang="en-US" dirty="0" smtClean="0">
                <a:solidFill>
                  <a:srgbClr val="7BF53D"/>
                </a:solidFill>
              </a:rPr>
              <a:t>  is usability and usability testing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2.  </a:t>
            </a:r>
            <a:r>
              <a:rPr lang="en-US" dirty="0" smtClean="0">
                <a:solidFill>
                  <a:srgbClr val="FFFFFF"/>
                </a:solidFill>
              </a:rPr>
              <a:t>Where </a:t>
            </a:r>
            <a:r>
              <a:rPr lang="en-US" dirty="0" smtClean="0">
                <a:solidFill>
                  <a:srgbClr val="7BF53D"/>
                </a:solidFill>
              </a:rPr>
              <a:t>it fits in a project</a:t>
            </a:r>
            <a:endParaRPr lang="en-US" dirty="0" smtClean="0">
              <a:solidFill>
                <a:srgbClr val="7BF53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3.  </a:t>
            </a:r>
            <a:r>
              <a:rPr lang="en-US" dirty="0" smtClean="0"/>
              <a:t>Why</a:t>
            </a:r>
            <a:r>
              <a:rPr lang="en-US" dirty="0" smtClean="0">
                <a:solidFill>
                  <a:srgbClr val="7BF53D"/>
                </a:solidFill>
              </a:rPr>
              <a:t> do 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4.  </a:t>
            </a:r>
            <a:r>
              <a:rPr lang="en-US" dirty="0" smtClean="0">
                <a:solidFill>
                  <a:srgbClr val="FFFFFF"/>
                </a:solidFill>
              </a:rPr>
              <a:t>How</a:t>
            </a:r>
            <a:r>
              <a:rPr lang="en-US" dirty="0" smtClean="0">
                <a:solidFill>
                  <a:srgbClr val="7BF53D"/>
                </a:solidFill>
              </a:rPr>
              <a:t> to get started with 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5</a:t>
            </a:r>
            <a:r>
              <a:rPr lang="en-US" dirty="0" smtClean="0">
                <a:solidFill>
                  <a:srgbClr val="7BF53D"/>
                </a:solidFill>
              </a:rPr>
              <a:t>.  </a:t>
            </a:r>
            <a:r>
              <a:rPr lang="en-US" dirty="0" smtClean="0"/>
              <a:t>How</a:t>
            </a:r>
            <a:r>
              <a:rPr lang="en-US" dirty="0" smtClean="0">
                <a:solidFill>
                  <a:srgbClr val="7BF53D"/>
                </a:solidFill>
              </a:rPr>
              <a:t> and </a:t>
            </a:r>
            <a:r>
              <a:rPr lang="en-US" dirty="0" smtClean="0">
                <a:solidFill>
                  <a:srgbClr val="FFFFFF"/>
                </a:solidFill>
              </a:rPr>
              <a:t>When</a:t>
            </a:r>
            <a:r>
              <a:rPr lang="en-US" dirty="0" smtClean="0">
                <a:solidFill>
                  <a:srgbClr val="7BF53D"/>
                </a:solidFill>
              </a:rPr>
              <a:t> to communicate</a:t>
            </a:r>
            <a:endParaRPr lang="en-US" dirty="0">
              <a:solidFill>
                <a:srgbClr val="7BF53D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6422"/>
            <a:ext cx="8229600" cy="1143000"/>
          </a:xfrm>
        </p:spPr>
        <p:txBody>
          <a:bodyPr/>
          <a:lstStyle/>
          <a:p>
            <a:r>
              <a:rPr lang="en-US" dirty="0" smtClean="0"/>
              <a:t>Outline: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1914"/>
            <a:ext cx="8229600" cy="432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rgbClr val="7BF53D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Brings users into </a:t>
            </a:r>
            <a:r>
              <a:rPr lang="en-US" sz="4000" dirty="0">
                <a:solidFill>
                  <a:srgbClr val="7BF53D"/>
                </a:solidFill>
              </a:rPr>
              <a:t>the </a:t>
            </a:r>
            <a:r>
              <a:rPr lang="en-US" sz="4000" dirty="0" smtClean="0">
                <a:solidFill>
                  <a:srgbClr val="7BF53D"/>
                </a:solidFill>
              </a:rPr>
              <a:t>design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 process early on</a:t>
            </a:r>
            <a:endParaRPr lang="en-US" sz="4000" dirty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5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484"/>
            <a:ext cx="8229600" cy="3749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7BF53D"/>
                </a:solidFill>
              </a:rPr>
              <a:t>Supports decision making </a:t>
            </a:r>
          </a:p>
          <a:p>
            <a:pPr marL="0" indent="0" algn="ctr">
              <a:buNone/>
            </a:pPr>
            <a:r>
              <a:rPr lang="en-US" sz="3500" dirty="0"/>
              <a:t>(and objectivity)</a:t>
            </a:r>
          </a:p>
        </p:txBody>
      </p:sp>
    </p:spTree>
    <p:extLst>
      <p:ext uri="{BB962C8B-B14F-4D97-AF65-F5344CB8AC3E}">
        <p14:creationId xmlns:p14="http://schemas.microsoft.com/office/powerpoint/2010/main" val="421373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301"/>
            <a:ext cx="8229600" cy="3749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Challenges assumptions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46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484"/>
            <a:ext cx="8229600" cy="3749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Maintains stakeholder </a:t>
            </a:r>
            <a:r>
              <a:rPr lang="en-US" sz="4000" dirty="0">
                <a:solidFill>
                  <a:srgbClr val="7BF53D"/>
                </a:solidFill>
              </a:rPr>
              <a:t>buy-</a:t>
            </a:r>
            <a:r>
              <a:rPr lang="en-US" sz="4000" dirty="0" smtClean="0">
                <a:solidFill>
                  <a:srgbClr val="7BF53D"/>
                </a:solidFill>
              </a:rPr>
              <a:t>in</a:t>
            </a:r>
          </a:p>
          <a:p>
            <a:pPr marL="0" indent="0" algn="ctr">
              <a:buNone/>
            </a:pPr>
            <a:r>
              <a:rPr lang="en-US" sz="3500" dirty="0" smtClean="0"/>
              <a:t>(keeps everybody involved and interested)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84258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484"/>
            <a:ext cx="8229600" cy="3749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Uncovers problems while they’re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 still cheap to fix</a:t>
            </a:r>
            <a:endParaRPr lang="en-US" sz="4000" dirty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7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2187"/>
            <a:ext cx="8229600" cy="1438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Getting started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1257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50118"/>
            <a:ext cx="8229600" cy="3708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Figure out </a:t>
            </a:r>
            <a:r>
              <a:rPr lang="en-US" sz="4000" dirty="0" smtClean="0">
                <a:solidFill>
                  <a:srgbClr val="FFFFFF"/>
                </a:solidFill>
              </a:rPr>
              <a:t>what </a:t>
            </a:r>
            <a:r>
              <a:rPr lang="en-US" sz="4000" dirty="0" smtClean="0">
                <a:solidFill>
                  <a:srgbClr val="7BF53D"/>
                </a:solidFill>
              </a:rPr>
              <a:t>you’re </a:t>
            </a:r>
            <a:r>
              <a:rPr lang="en-US" sz="4000" dirty="0" smtClean="0">
                <a:solidFill>
                  <a:srgbClr val="7BF53D"/>
                </a:solidFill>
              </a:rPr>
              <a:t>testing and </a:t>
            </a:r>
            <a:r>
              <a:rPr lang="en-US" sz="4000" dirty="0" smtClean="0">
                <a:solidFill>
                  <a:srgbClr val="FFFFFF"/>
                </a:solidFill>
              </a:rPr>
              <a:t>who </a:t>
            </a:r>
            <a:r>
              <a:rPr lang="en-US" sz="4000" dirty="0" smtClean="0">
                <a:solidFill>
                  <a:srgbClr val="7BF53D"/>
                </a:solidFill>
              </a:rPr>
              <a:t>the stakeholders are</a:t>
            </a:r>
            <a:endParaRPr lang="en-US" sz="4000" dirty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17458"/>
            <a:ext cx="8229600" cy="3708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Make some personas and tasks</a:t>
            </a:r>
          </a:p>
          <a:p>
            <a:pPr marL="0" indent="0" algn="ctr">
              <a:buNone/>
            </a:pPr>
            <a:r>
              <a:rPr lang="en-US" sz="3500" dirty="0" smtClean="0"/>
              <a:t>(keep it simple)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7691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80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is what a Persona Might Look Like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2958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(keep it simple, relevant, and use templates)</a:t>
            </a:r>
            <a:endParaRPr lang="en-US" sz="2500" dirty="0"/>
          </a:p>
        </p:txBody>
      </p:sp>
      <p:sp>
        <p:nvSpPr>
          <p:cNvPr id="2" name="Rectangle 1"/>
          <p:cNvSpPr/>
          <p:nvPr/>
        </p:nvSpPr>
        <p:spPr>
          <a:xfrm>
            <a:off x="971803" y="6150114"/>
            <a:ext cx="74639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Source “</a:t>
            </a:r>
            <a:r>
              <a:rPr lang="en-US" sz="2000" dirty="0" err="1" smtClean="0">
                <a:solidFill>
                  <a:schemeClr val="accent1"/>
                </a:solidFill>
              </a:rPr>
              <a:t>LUXr</a:t>
            </a:r>
            <a:r>
              <a:rPr lang="en-US" sz="2000" dirty="0" smtClean="0">
                <a:solidFill>
                  <a:schemeClr val="accent1"/>
                </a:solidFill>
              </a:rPr>
              <a:t> One-Day Workshop” slides by Janice Fraser, </a:t>
            </a:r>
            <a:r>
              <a:rPr lang="en-US" sz="2000" dirty="0">
                <a:solidFill>
                  <a:schemeClr val="accent1"/>
                </a:solidFill>
              </a:rPr>
              <a:t>slide </a:t>
            </a:r>
            <a:r>
              <a:rPr lang="en-US" sz="2000" dirty="0" smtClean="0">
                <a:solidFill>
                  <a:schemeClr val="accent1"/>
                </a:solidFill>
              </a:rPr>
              <a:t>73, </a:t>
            </a:r>
            <a:r>
              <a:rPr lang="en-US" sz="2000" dirty="0">
                <a:solidFill>
                  <a:schemeClr val="accent1"/>
                </a:solidFill>
              </a:rPr>
              <a:t>http://</a:t>
            </a:r>
            <a:r>
              <a:rPr lang="en-US" sz="2000" dirty="0" err="1">
                <a:solidFill>
                  <a:schemeClr val="accent1"/>
                </a:solidFill>
              </a:rPr>
              <a:t>www.slideshare.net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clevergirl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luxr</a:t>
            </a:r>
            <a:r>
              <a:rPr lang="en-US" sz="2000" dirty="0">
                <a:solidFill>
                  <a:schemeClr val="accent1"/>
                </a:solidFill>
              </a:rPr>
              <a:t>-</a:t>
            </a:r>
            <a:r>
              <a:rPr lang="en-US" sz="2000" dirty="0" err="1">
                <a:solidFill>
                  <a:schemeClr val="accent1"/>
                </a:solidFill>
              </a:rPr>
              <a:t>oneday</a:t>
            </a:r>
            <a:r>
              <a:rPr lang="en-US" sz="2000" dirty="0">
                <a:solidFill>
                  <a:schemeClr val="accent1"/>
                </a:solidFill>
              </a:rPr>
              <a:t>-workshop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9" name="Picture 8" descr="Screen Shot 2016-03-07 at 9.00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" r="2933" b="2901"/>
          <a:stretch/>
        </p:blipFill>
        <p:spPr>
          <a:xfrm>
            <a:off x="1438730" y="2008480"/>
            <a:ext cx="6003460" cy="38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509"/>
            <a:ext cx="822960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Here’s an Example of a Good / Bad Task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492" y="3157790"/>
            <a:ext cx="5310570" cy="81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User </a:t>
            </a:r>
            <a:r>
              <a:rPr lang="en-US" dirty="0">
                <a:solidFill>
                  <a:srgbClr val="7BF53D"/>
                </a:solidFill>
              </a:rPr>
              <a:t>goal: </a:t>
            </a:r>
            <a:r>
              <a:rPr lang="en-US" dirty="0"/>
              <a:t>Look up grades.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88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(your tasks can change as necessary)</a:t>
            </a:r>
            <a:endParaRPr lang="en-US" sz="25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054" y="6349534"/>
            <a:ext cx="7504946" cy="500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1"/>
                </a:solidFill>
              </a:rPr>
              <a:t>Source: Nielsen Norman </a:t>
            </a:r>
            <a:r>
              <a:rPr lang="en-US" sz="2500" dirty="0" smtClean="0">
                <a:solidFill>
                  <a:schemeClr val="accent1"/>
                </a:solidFill>
              </a:rPr>
              <a:t>Group. “Turn User Goals into Task Scenarios for </a:t>
            </a:r>
            <a:r>
              <a:rPr lang="en-US" sz="2500" dirty="0">
                <a:solidFill>
                  <a:schemeClr val="accent1"/>
                </a:solidFill>
              </a:rPr>
              <a:t>Usability Testing.” https://</a:t>
            </a:r>
            <a:r>
              <a:rPr lang="en-US" sz="2500" dirty="0" err="1">
                <a:solidFill>
                  <a:schemeClr val="accent1"/>
                </a:solidFill>
              </a:rPr>
              <a:t>www.nngroup.com</a:t>
            </a:r>
            <a:r>
              <a:rPr lang="en-US" sz="2500" dirty="0">
                <a:solidFill>
                  <a:schemeClr val="accent1"/>
                </a:solidFill>
              </a:rPr>
              <a:t>/articles/task-scenarios-usability-testing/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7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7457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What is Usability?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40778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509"/>
            <a:ext cx="822960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Here’s an Example of a Good / Bad Task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87" y="2934980"/>
            <a:ext cx="75459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Good task</a:t>
            </a:r>
            <a:r>
              <a:rPr lang="en-US" dirty="0">
                <a:solidFill>
                  <a:srgbClr val="7BF53D"/>
                </a:solidFill>
              </a:rPr>
              <a:t>: </a:t>
            </a:r>
            <a:r>
              <a:rPr lang="en-US" dirty="0"/>
              <a:t>Look up the results of your midterm exams.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88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(your tasks can change as necessary)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0966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509"/>
            <a:ext cx="822960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Here’s an Example of a Good / Bad Task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87" y="2735460"/>
            <a:ext cx="75459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Poor </a:t>
            </a:r>
            <a:r>
              <a:rPr lang="en-US" dirty="0">
                <a:solidFill>
                  <a:srgbClr val="7BF53D"/>
                </a:solidFill>
              </a:rPr>
              <a:t>task: </a:t>
            </a:r>
            <a:r>
              <a:rPr lang="en-US" dirty="0"/>
              <a:t>You want to see the results of your midterm exams. Go to the website, sign in, and tell me where you would click to get your transcript.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88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(your tasks can change as necessary)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978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509"/>
            <a:ext cx="822960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Here’s an Example of a Good / Bad Task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87" y="2735460"/>
            <a:ext cx="75459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Poor </a:t>
            </a:r>
            <a:r>
              <a:rPr lang="en-US" dirty="0">
                <a:solidFill>
                  <a:srgbClr val="7BF53D"/>
                </a:solidFill>
              </a:rPr>
              <a:t>task: </a:t>
            </a:r>
            <a:r>
              <a:rPr lang="en-US" dirty="0"/>
              <a:t>You want to see the results of your midterm exams. </a:t>
            </a:r>
            <a:r>
              <a:rPr lang="en-US" dirty="0">
                <a:solidFill>
                  <a:srgbClr val="7BF53D"/>
                </a:solidFill>
              </a:rPr>
              <a:t>Go to the website, sign in, and tell me where you would click to get your transcript.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88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(your tasks can change as necessary)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0326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509"/>
            <a:ext cx="822960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Here’s an Example of a Good / Bad Task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492" y="3157790"/>
            <a:ext cx="5310570" cy="81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User </a:t>
            </a:r>
            <a:r>
              <a:rPr lang="en-US" dirty="0">
                <a:solidFill>
                  <a:srgbClr val="7BF53D"/>
                </a:solidFill>
              </a:rPr>
              <a:t>goal: </a:t>
            </a:r>
            <a:r>
              <a:rPr lang="en-US" dirty="0"/>
              <a:t>Look up grades.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88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(your tasks can change as necessary)</a:t>
            </a:r>
            <a:endParaRPr lang="en-US" sz="25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054" y="6349534"/>
            <a:ext cx="7504946" cy="500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1"/>
                </a:solidFill>
              </a:rPr>
              <a:t>Source: Nielsen Norman </a:t>
            </a:r>
            <a:r>
              <a:rPr lang="en-US" sz="2500" dirty="0" smtClean="0">
                <a:solidFill>
                  <a:schemeClr val="accent1"/>
                </a:solidFill>
              </a:rPr>
              <a:t>Group. “Turn User Goals into Task Scenarios for </a:t>
            </a:r>
            <a:r>
              <a:rPr lang="en-US" sz="2500" dirty="0">
                <a:solidFill>
                  <a:schemeClr val="accent1"/>
                </a:solidFill>
              </a:rPr>
              <a:t>Usability Testing.” https://</a:t>
            </a:r>
            <a:r>
              <a:rPr lang="en-US" sz="2500" dirty="0" err="1">
                <a:solidFill>
                  <a:schemeClr val="accent1"/>
                </a:solidFill>
              </a:rPr>
              <a:t>www.nngroup.com</a:t>
            </a:r>
            <a:r>
              <a:rPr lang="en-US" sz="2500" dirty="0">
                <a:solidFill>
                  <a:schemeClr val="accent1"/>
                </a:solidFill>
              </a:rPr>
              <a:t>/articles/task-scenarios-usability-testing/ 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6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509"/>
            <a:ext cx="822960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Here’s an Example of a Good / Bad Task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87" y="2934980"/>
            <a:ext cx="75459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Good task</a:t>
            </a:r>
            <a:r>
              <a:rPr lang="en-US" dirty="0">
                <a:solidFill>
                  <a:srgbClr val="7BF53D"/>
                </a:solidFill>
              </a:rPr>
              <a:t>: </a:t>
            </a:r>
            <a:r>
              <a:rPr lang="en-US" dirty="0"/>
              <a:t>Look up the results of your midterm exams.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88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(your tasks can change as necessary)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376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7BF53D"/>
                </a:solidFill>
              </a:rPr>
              <a:t>A representative device / design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</a:rPr>
              <a:t>(to record with / test on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marL="0" indent="0" algn="ctr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7BF53D"/>
                </a:solidFill>
              </a:rPr>
              <a:t>2 facilitators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</a:rPr>
              <a:t>(a talker + a </a:t>
            </a:r>
            <a:r>
              <a:rPr lang="en-US" sz="2800" dirty="0" err="1">
                <a:solidFill>
                  <a:srgbClr val="FFFFFF"/>
                </a:solidFill>
              </a:rPr>
              <a:t>notetaker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7BF53D"/>
                </a:solidFill>
              </a:rPr>
              <a:t>A busy location that isn’t boxed in</a:t>
            </a:r>
          </a:p>
          <a:p>
            <a:pPr marL="0" indent="0" algn="ctr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4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17458"/>
            <a:ext cx="8229600" cy="3708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Screen-recording software</a:t>
            </a:r>
          </a:p>
          <a:p>
            <a:pPr marL="0" indent="0" algn="ctr">
              <a:buNone/>
            </a:pPr>
            <a:r>
              <a:rPr lang="en-US" sz="3500" dirty="0" smtClean="0">
                <a:solidFill>
                  <a:srgbClr val="FFFFFF"/>
                </a:solidFill>
              </a:rPr>
              <a:t>(not necessary but easier)</a:t>
            </a:r>
          </a:p>
        </p:txBody>
      </p:sp>
    </p:spTree>
    <p:extLst>
      <p:ext uri="{BB962C8B-B14F-4D97-AF65-F5344CB8AC3E}">
        <p14:creationId xmlns:p14="http://schemas.microsoft.com/office/powerpoint/2010/main" val="389269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63693"/>
            <a:ext cx="8229600" cy="3708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Silverback </a:t>
            </a:r>
          </a:p>
          <a:p>
            <a:pPr marL="0" indent="0" algn="ctr">
              <a:buNone/>
            </a:pPr>
            <a:r>
              <a:rPr lang="en-US" sz="4000" dirty="0" smtClean="0"/>
              <a:t>is popular and inexpensive</a:t>
            </a:r>
            <a:endParaRPr lang="en-US" sz="3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633" y="3518046"/>
            <a:ext cx="254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6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160301_152927595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6" r="7703"/>
          <a:stretch/>
        </p:blipFill>
        <p:spPr>
          <a:xfrm>
            <a:off x="1890446" y="2228307"/>
            <a:ext cx="5905768" cy="396743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66831" y="1397599"/>
            <a:ext cx="2972870" cy="475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(keep it simple)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Misleading Signs</a:t>
            </a:r>
            <a:endParaRPr lang="en-US" dirty="0"/>
          </a:p>
        </p:txBody>
      </p:sp>
      <p:pic>
        <p:nvPicPr>
          <p:cNvPr id="3" name="Picture 2" descr="IMG_20160301_15293294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" b="12337"/>
          <a:stretch/>
        </p:blipFill>
        <p:spPr>
          <a:xfrm>
            <a:off x="3057614" y="1850865"/>
            <a:ext cx="2883521" cy="42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3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5647"/>
            <a:ext cx="8229600" cy="350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“Usability </a:t>
            </a:r>
            <a:r>
              <a:rPr lang="en-US" dirty="0">
                <a:solidFill>
                  <a:srgbClr val="7BF53D"/>
                </a:solidFill>
              </a:rPr>
              <a:t>is a </a:t>
            </a:r>
            <a:r>
              <a:rPr lang="en-US" u="sng" dirty="0">
                <a:solidFill>
                  <a:srgbClr val="7BF53D"/>
                </a:solidFill>
              </a:rPr>
              <a:t>quality attribute </a:t>
            </a:r>
            <a:r>
              <a:rPr lang="en-US" dirty="0">
                <a:solidFill>
                  <a:srgbClr val="7BF53D"/>
                </a:solidFill>
              </a:rPr>
              <a:t>that assesses how easy user interfaces are to use</a:t>
            </a:r>
            <a:r>
              <a:rPr lang="en-US" dirty="0" smtClean="0">
                <a:solidFill>
                  <a:srgbClr val="7BF53D"/>
                </a:solidFill>
              </a:rPr>
              <a:t>.”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smtClean="0">
                <a:solidFill>
                  <a:srgbClr val="FFFFFF"/>
                </a:solidFill>
              </a:rPr>
              <a:t>Jacob Nielsen</a:t>
            </a:r>
          </a:p>
          <a:p>
            <a:pPr algn="r">
              <a:buFontTx/>
              <a:buChar char="-"/>
            </a:pPr>
            <a:endParaRPr lang="en-US" dirty="0">
              <a:solidFill>
                <a:srgbClr val="7BF53D"/>
              </a:solidFill>
            </a:endParaRPr>
          </a:p>
          <a:p>
            <a:pPr algn="r">
              <a:buFontTx/>
              <a:buChar char="-"/>
            </a:pPr>
            <a:endParaRPr lang="en-US" dirty="0" smtClean="0">
              <a:solidFill>
                <a:srgbClr val="7BF53D"/>
              </a:solidFill>
            </a:endParaRPr>
          </a:p>
          <a:p>
            <a:pPr algn="r">
              <a:buFontTx/>
              <a:buChar char="-"/>
            </a:pPr>
            <a:endParaRPr lang="en-US" dirty="0">
              <a:solidFill>
                <a:srgbClr val="7BF53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BF53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BF5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317" y="6158884"/>
            <a:ext cx="864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Source: “Usability 101: Introduction to Usability” by Jacob Nielsen</a:t>
            </a:r>
          </a:p>
          <a:p>
            <a:pPr algn="r"/>
            <a:r>
              <a:rPr lang="en-US" dirty="0" smtClean="0">
                <a:solidFill>
                  <a:schemeClr val="accent1"/>
                </a:solidFill>
              </a:rPr>
              <a:t> https</a:t>
            </a:r>
            <a:r>
              <a:rPr lang="en-US" dirty="0">
                <a:solidFill>
                  <a:schemeClr val="accent1"/>
                </a:solidFill>
              </a:rPr>
              <a:t>://</a:t>
            </a:r>
            <a:r>
              <a:rPr lang="en-US" dirty="0" err="1">
                <a:solidFill>
                  <a:schemeClr val="accent1"/>
                </a:solidFill>
              </a:rPr>
              <a:t>www.nngroup.com</a:t>
            </a:r>
            <a:r>
              <a:rPr lang="en-US" dirty="0">
                <a:solidFill>
                  <a:schemeClr val="accent1"/>
                </a:solidFill>
              </a:rPr>
              <a:t>/articles/usability-101-introduction-to-usability/</a:t>
            </a:r>
          </a:p>
        </p:txBody>
      </p:sp>
    </p:spTree>
    <p:extLst>
      <p:ext uri="{BB962C8B-B14F-4D97-AF65-F5344CB8AC3E}">
        <p14:creationId xmlns:p14="http://schemas.microsoft.com/office/powerpoint/2010/main" val="82426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508" y="573635"/>
            <a:ext cx="7154469" cy="1307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Be creative</a:t>
            </a:r>
          </a:p>
          <a:p>
            <a:pPr marL="0" indent="0" algn="ctr">
              <a:buNone/>
            </a:pPr>
            <a:r>
              <a:rPr lang="en-US" sz="3500" dirty="0" smtClean="0">
                <a:solidFill>
                  <a:srgbClr val="7BF53D"/>
                </a:solidFill>
              </a:rPr>
              <a:t>Jen Down’s “Laptop Hugging” Method</a:t>
            </a:r>
            <a:endParaRPr lang="en-US" sz="3500" dirty="0">
              <a:solidFill>
                <a:srgbClr val="7BF53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83" y="2044616"/>
            <a:ext cx="6458562" cy="43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9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1405"/>
            <a:ext cx="8229600" cy="10354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During the Test</a:t>
            </a:r>
            <a:endParaRPr lang="en-US" sz="5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601813"/>
            <a:ext cx="8229600" cy="97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Be informative and friendly</a:t>
            </a:r>
            <a:endParaRPr lang="en-US" sz="4000" dirty="0" smtClean="0">
              <a:solidFill>
                <a:srgbClr val="7BF53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16515"/>
            <a:ext cx="8229600" cy="189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Aim for </a:t>
            </a:r>
            <a:r>
              <a:rPr lang="en-US" sz="4000" dirty="0" smtClean="0"/>
              <a:t>3-6 participants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 to do  </a:t>
            </a:r>
            <a:r>
              <a:rPr lang="en-US" sz="4000" dirty="0" smtClean="0">
                <a:solidFill>
                  <a:srgbClr val="FFFFFF"/>
                </a:solidFill>
              </a:rPr>
              <a:t>3-4 tasks </a:t>
            </a:r>
            <a:r>
              <a:rPr lang="en-US" sz="4000" dirty="0" smtClean="0">
                <a:solidFill>
                  <a:srgbClr val="7BF53D"/>
                </a:solidFill>
              </a:rPr>
              <a:t>each</a:t>
            </a:r>
            <a:endParaRPr lang="en-US" sz="4000" dirty="0" smtClean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5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2814"/>
            <a:ext cx="8229600" cy="3339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Avoid </a:t>
            </a:r>
            <a:r>
              <a:rPr lang="en-US" sz="4000" dirty="0" smtClean="0">
                <a:solidFill>
                  <a:srgbClr val="7BF53D"/>
                </a:solidFill>
              </a:rPr>
              <a:t>verbal prompts</a:t>
            </a:r>
            <a:endParaRPr lang="en-US" sz="4000" dirty="0" smtClean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8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verbal prompt: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831" y="2396971"/>
            <a:ext cx="7088968" cy="3729192"/>
          </a:xfrm>
        </p:spPr>
        <p:txBody>
          <a:bodyPr/>
          <a:lstStyle/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>
                <a:solidFill>
                  <a:srgbClr val="7BF53D"/>
                </a:solidFill>
              </a:rPr>
              <a:t>“Maybe you should try logging out?”</a:t>
            </a:r>
            <a:endParaRPr lang="en-US" sz="3500" dirty="0">
              <a:solidFill>
                <a:srgbClr val="7BF53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BF53D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0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01" y="1697182"/>
            <a:ext cx="6616661" cy="426730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7BF53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BF53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BF53D"/>
                </a:solidFill>
              </a:rPr>
              <a:t>“Can you describe to me what you are expecting to see / happen right now?</a:t>
            </a:r>
            <a:endParaRPr lang="en-US" dirty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5051"/>
            <a:ext cx="8229600" cy="1069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After the Test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209422" y="2132778"/>
            <a:ext cx="663026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lvl="1" algn="ctr"/>
            <a:r>
              <a:rPr lang="en-US" sz="4000" dirty="0">
                <a:solidFill>
                  <a:srgbClr val="7BF53D"/>
                </a:solidFill>
              </a:rPr>
              <a:t>Quickly </a:t>
            </a:r>
            <a:r>
              <a:rPr lang="en-US" sz="4000" dirty="0" smtClean="0">
                <a:solidFill>
                  <a:srgbClr val="7BF53D"/>
                </a:solidFill>
              </a:rPr>
              <a:t>summarize</a:t>
            </a:r>
          </a:p>
          <a:p>
            <a:pPr lvl="1" algn="ctr"/>
            <a:r>
              <a:rPr lang="en-US" sz="4000" dirty="0" smtClean="0">
                <a:solidFill>
                  <a:srgbClr val="7BF53D"/>
                </a:solidFill>
              </a:rPr>
              <a:t> </a:t>
            </a:r>
            <a:r>
              <a:rPr lang="en-US" sz="4000" dirty="0">
                <a:solidFill>
                  <a:srgbClr val="7BF53D"/>
                </a:solidFill>
              </a:rPr>
              <a:t>the </a:t>
            </a:r>
            <a:r>
              <a:rPr lang="en-US" sz="4000" dirty="0" smtClean="0">
                <a:solidFill>
                  <a:srgbClr val="7BF53D"/>
                </a:solidFill>
              </a:rPr>
              <a:t>key findings</a:t>
            </a:r>
            <a:endParaRPr lang="en-US" sz="4000" dirty="0">
              <a:solidFill>
                <a:srgbClr val="7BF53D"/>
              </a:solidFill>
            </a:endParaRPr>
          </a:p>
          <a:p>
            <a:pPr lvl="1" algn="ctr"/>
            <a:r>
              <a:rPr lang="en-US" sz="3800" dirty="0"/>
              <a:t>(make some action items)</a:t>
            </a:r>
          </a:p>
          <a:p>
            <a:pPr lvl="1" algn="ctr"/>
            <a:endParaRPr lang="en-US" sz="3500" dirty="0">
              <a:solidFill>
                <a:srgbClr val="7BF53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46848" y="4552003"/>
            <a:ext cx="9590848" cy="143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 algn="ctr">
              <a:buFont typeface="Arial" pitchFamily="34" charset="0"/>
              <a:buNone/>
            </a:pPr>
            <a:r>
              <a:rPr lang="en-US" sz="3500" dirty="0" smtClean="0">
                <a:solidFill>
                  <a:srgbClr val="7BF53D"/>
                </a:solidFill>
              </a:rPr>
              <a:t>That may be enough for smaller projects</a:t>
            </a:r>
            <a:endParaRPr lang="en-US" sz="3500" dirty="0" smtClean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7800"/>
            <a:ext cx="8229600" cy="56316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US" sz="4000" dirty="0" smtClean="0">
                <a:solidFill>
                  <a:srgbClr val="FFFFFF"/>
                </a:solidFill>
              </a:rPr>
              <a:t>Useful data points:</a:t>
            </a:r>
          </a:p>
          <a:p>
            <a:pPr marL="457200" lvl="1" indent="0" algn="ctr">
              <a:buNone/>
            </a:pPr>
            <a:endParaRPr lang="en-US" sz="4000" dirty="0" smtClean="0">
              <a:solidFill>
                <a:srgbClr val="FFFFFF"/>
              </a:solidFill>
            </a:endParaRPr>
          </a:p>
          <a:p>
            <a:pPr lvl="1"/>
            <a:r>
              <a:rPr lang="en-US" sz="4000" dirty="0">
                <a:solidFill>
                  <a:srgbClr val="7BF53D"/>
                </a:solidFill>
              </a:rPr>
              <a:t> </a:t>
            </a:r>
            <a:r>
              <a:rPr lang="en-US" sz="4000" dirty="0" smtClean="0">
                <a:solidFill>
                  <a:srgbClr val="7BF53D"/>
                </a:solidFill>
              </a:rPr>
              <a:t>Who you tested </a:t>
            </a:r>
            <a:r>
              <a:rPr lang="en-US" sz="3500" dirty="0" smtClean="0">
                <a:solidFill>
                  <a:srgbClr val="FFFFFF"/>
                </a:solidFill>
              </a:rPr>
              <a:t>(demographic info)</a:t>
            </a:r>
          </a:p>
          <a:p>
            <a:pPr lvl="1"/>
            <a:r>
              <a:rPr lang="en-US" sz="4000" dirty="0">
                <a:solidFill>
                  <a:srgbClr val="7BF53D"/>
                </a:solidFill>
              </a:rPr>
              <a:t> </a:t>
            </a:r>
            <a:r>
              <a:rPr lang="en-US" sz="4000" dirty="0" smtClean="0">
                <a:solidFill>
                  <a:srgbClr val="7BF53D"/>
                </a:solidFill>
              </a:rPr>
              <a:t>Success / Failure of tasks</a:t>
            </a:r>
          </a:p>
          <a:p>
            <a:pPr lvl="1"/>
            <a:r>
              <a:rPr lang="en-US" sz="4000" dirty="0">
                <a:solidFill>
                  <a:srgbClr val="7BF53D"/>
                </a:solidFill>
              </a:rPr>
              <a:t> </a:t>
            </a:r>
            <a:r>
              <a:rPr lang="en-US" sz="4000" dirty="0" smtClean="0">
                <a:solidFill>
                  <a:srgbClr val="7BF53D"/>
                </a:solidFill>
              </a:rPr>
              <a:t>Items that were always (3 M’s):</a:t>
            </a:r>
          </a:p>
          <a:p>
            <a:pPr lvl="2"/>
            <a:r>
              <a:rPr lang="en-US" sz="3600" dirty="0" smtClean="0"/>
              <a:t>Missed </a:t>
            </a:r>
          </a:p>
          <a:p>
            <a:pPr lvl="2"/>
            <a:r>
              <a:rPr lang="en-US" sz="3600" dirty="0"/>
              <a:t>M</a:t>
            </a:r>
            <a:r>
              <a:rPr lang="en-US" sz="3600" dirty="0" smtClean="0"/>
              <a:t>isunderstood</a:t>
            </a:r>
          </a:p>
          <a:p>
            <a:pPr lvl="2"/>
            <a:r>
              <a:rPr lang="en-US" sz="3600" dirty="0"/>
              <a:t>M</a:t>
            </a:r>
            <a:r>
              <a:rPr lang="en-US" sz="3600" dirty="0" smtClean="0"/>
              <a:t>isused</a:t>
            </a:r>
          </a:p>
          <a:p>
            <a:pPr marL="457200" lvl="1" indent="0" algn="ctr">
              <a:buNone/>
            </a:pPr>
            <a:endParaRPr lang="en-US" sz="4000" dirty="0" smtClean="0">
              <a:solidFill>
                <a:srgbClr val="7BF53D"/>
              </a:solidFill>
            </a:endParaRPr>
          </a:p>
          <a:p>
            <a:pPr lvl="1" algn="ctr"/>
            <a:endParaRPr lang="en-US" sz="4000" dirty="0" smtClean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0635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Communicating Value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0945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771"/>
            <a:ext cx="8229600" cy="420039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Value Communication</a:t>
            </a:r>
          </a:p>
          <a:p>
            <a:pPr marL="0" indent="0" algn="ctr">
              <a:buNone/>
            </a:pPr>
            <a:r>
              <a:rPr lang="en-US" dirty="0" smtClean="0"/>
              <a:t>Generating and maintaining buy-in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69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BF53D"/>
                </a:solidFill>
              </a:rPr>
              <a:t>Make your process user-centric</a:t>
            </a:r>
            <a:br>
              <a:rPr lang="en-US" dirty="0" smtClean="0">
                <a:solidFill>
                  <a:srgbClr val="7BF53D"/>
                </a:solidFill>
              </a:rPr>
            </a:br>
            <a:endParaRPr lang="en-US" dirty="0">
              <a:solidFill>
                <a:srgbClr val="7BF53D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94322" y="3357484"/>
            <a:ext cx="5162225" cy="350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“make it a spectator sport”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smtClean="0">
                <a:solidFill>
                  <a:srgbClr val="FFFFFF"/>
                </a:solidFill>
              </a:rPr>
              <a:t>Steve Krug</a:t>
            </a:r>
          </a:p>
          <a:p>
            <a:pPr algn="r">
              <a:buFontTx/>
              <a:buChar char="-"/>
            </a:pPr>
            <a:endParaRPr lang="en-US" dirty="0">
              <a:solidFill>
                <a:srgbClr val="7BF53D"/>
              </a:solidFill>
            </a:endParaRPr>
          </a:p>
          <a:p>
            <a:pPr algn="r">
              <a:buFontTx/>
              <a:buChar char="-"/>
            </a:pPr>
            <a:endParaRPr lang="en-US" dirty="0" smtClean="0">
              <a:solidFill>
                <a:srgbClr val="7BF53D"/>
              </a:solidFill>
            </a:endParaRPr>
          </a:p>
          <a:p>
            <a:pPr algn="r">
              <a:buFontTx/>
              <a:buChar char="-"/>
            </a:pPr>
            <a:endParaRPr lang="en-US" dirty="0">
              <a:solidFill>
                <a:srgbClr val="7BF53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BF53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422"/>
            <a:ext cx="8229600" cy="1143000"/>
          </a:xfrm>
        </p:spPr>
        <p:txBody>
          <a:bodyPr/>
          <a:lstStyle/>
          <a:p>
            <a:r>
              <a:rPr lang="en-US" dirty="0" smtClean="0"/>
              <a:t>What is Usability?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3338"/>
            <a:ext cx="8229600" cy="179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BF53D"/>
                </a:solidFill>
              </a:rPr>
              <a:t>“Usability </a:t>
            </a:r>
            <a:r>
              <a:rPr lang="en-US" dirty="0" smtClean="0">
                <a:solidFill>
                  <a:srgbClr val="7BF53D"/>
                </a:solidFill>
              </a:rPr>
              <a:t>means </a:t>
            </a:r>
            <a:r>
              <a:rPr lang="en-US" dirty="0">
                <a:solidFill>
                  <a:srgbClr val="7BF53D"/>
                </a:solidFill>
              </a:rPr>
              <a:t>that making sure that something works </a:t>
            </a:r>
            <a:r>
              <a:rPr lang="en-US" dirty="0" smtClean="0">
                <a:solidFill>
                  <a:srgbClr val="7BF53D"/>
                </a:solidFill>
              </a:rPr>
              <a:t>well…”</a:t>
            </a:r>
            <a:endParaRPr lang="en-US" dirty="0">
              <a:solidFill>
                <a:srgbClr val="7BF53D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7BF53D"/>
                </a:solidFill>
              </a:rPr>
              <a:t> </a:t>
            </a:r>
            <a:r>
              <a:rPr lang="en-US" dirty="0"/>
              <a:t>– Steve Krug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1754" y="6350639"/>
            <a:ext cx="567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4F81BD"/>
                </a:solidFill>
              </a:rPr>
              <a:t>Source: “Don</a:t>
            </a:r>
            <a:r>
              <a:rPr lang="fr-FR" dirty="0" smtClean="0">
                <a:solidFill>
                  <a:srgbClr val="4F81BD"/>
                </a:solidFill>
              </a:rPr>
              <a:t>’</a:t>
            </a:r>
            <a:r>
              <a:rPr lang="en-US" dirty="0" smtClean="0">
                <a:solidFill>
                  <a:srgbClr val="4F81BD"/>
                </a:solidFill>
              </a:rPr>
              <a:t>t Make Me Think” by Steve Krug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40379"/>
            <a:ext cx="8229600" cy="3995522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Share your documents and data</a:t>
            </a:r>
          </a:p>
          <a:p>
            <a:pPr marL="457200" lvl="1" indent="0" algn="ctr">
              <a:buNone/>
            </a:pPr>
            <a:r>
              <a:rPr lang="en-US" sz="3500" dirty="0" smtClean="0"/>
              <a:t>(Google Drive, </a:t>
            </a:r>
            <a:r>
              <a:rPr lang="en-US" sz="3500" dirty="0" err="1" smtClean="0"/>
              <a:t>Dropbox</a:t>
            </a:r>
            <a:r>
              <a:rPr lang="en-US" sz="3500" dirty="0" smtClean="0"/>
              <a:t>, etc.)</a:t>
            </a:r>
            <a:endParaRPr lang="en-US" sz="35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3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9938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A </a:t>
            </a:r>
            <a:r>
              <a:rPr lang="en-US" sz="4000" dirty="0">
                <a:solidFill>
                  <a:srgbClr val="7BF53D"/>
                </a:solidFill>
              </a:rPr>
              <a:t>b</a:t>
            </a:r>
            <a:r>
              <a:rPr lang="en-US" sz="4000" dirty="0" smtClean="0">
                <a:solidFill>
                  <a:srgbClr val="7BF53D"/>
                </a:solidFill>
              </a:rPr>
              <a:t>log</a:t>
            </a:r>
          </a:p>
          <a:p>
            <a:pPr marL="457200" lvl="1" indent="0" algn="ctr">
              <a:buNone/>
            </a:pPr>
            <a:r>
              <a:rPr lang="en-US" sz="3500" dirty="0" smtClean="0"/>
              <a:t>(Or otherwise accessible publishing)</a:t>
            </a:r>
          </a:p>
        </p:txBody>
      </p:sp>
    </p:spTree>
    <p:extLst>
      <p:ext uri="{BB962C8B-B14F-4D97-AF65-F5344CB8AC3E}">
        <p14:creationId xmlns:p14="http://schemas.microsoft.com/office/powerpoint/2010/main" val="16342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379"/>
            <a:ext cx="8229600" cy="3995522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Presentations</a:t>
            </a:r>
          </a:p>
          <a:p>
            <a:pPr marL="457200" lvl="1" indent="0" algn="ctr">
              <a:buNone/>
            </a:pPr>
            <a:r>
              <a:rPr lang="en-US" sz="3500" dirty="0"/>
              <a:t>(</a:t>
            </a:r>
            <a:r>
              <a:rPr lang="en-US" sz="3500" dirty="0" smtClean="0"/>
              <a:t>Major findings, Process Q &amp; A)</a:t>
            </a:r>
            <a:endParaRPr lang="en-US" sz="35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2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>
              <a:solidFill>
                <a:srgbClr val="7BF53D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Set </a:t>
            </a:r>
            <a:r>
              <a:rPr lang="en-US" sz="4000" dirty="0">
                <a:solidFill>
                  <a:srgbClr val="7BF53D"/>
                </a:solidFill>
              </a:rPr>
              <a:t>up one-on-one meetings with key “funder” and “creator” stakeholders </a:t>
            </a:r>
            <a:r>
              <a:rPr lang="en-US" dirty="0" smtClean="0"/>
              <a:t>(Project </a:t>
            </a:r>
            <a:r>
              <a:rPr lang="en-US" dirty="0"/>
              <a:t>manager(s</a:t>
            </a:r>
            <a:r>
              <a:rPr lang="en-US" dirty="0" smtClean="0"/>
              <a:t>), Designers, Developers, etc.)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9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>
              <a:solidFill>
                <a:srgbClr val="7BF53D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Attend </a:t>
            </a:r>
            <a:r>
              <a:rPr lang="en-US" sz="4000" dirty="0">
                <a:solidFill>
                  <a:srgbClr val="7BF53D"/>
                </a:solidFill>
              </a:rPr>
              <a:t>planning meetings</a:t>
            </a:r>
          </a:p>
          <a:p>
            <a:endParaRPr lang="en-US" sz="4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Early Project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8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2102"/>
            <a:ext cx="8229600" cy="3934061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rgbClr val="7BF53D"/>
                </a:solidFill>
              </a:rPr>
              <a:t>Check in with designer / developer </a:t>
            </a:r>
            <a:r>
              <a:rPr lang="en-US" sz="4000" dirty="0" smtClean="0">
                <a:solidFill>
                  <a:srgbClr val="7BF53D"/>
                </a:solidFill>
              </a:rPr>
              <a:t> before </a:t>
            </a:r>
            <a:r>
              <a:rPr lang="en-US" sz="4000" dirty="0">
                <a:solidFill>
                  <a:srgbClr val="7BF53D"/>
                </a:solidFill>
              </a:rPr>
              <a:t>each scheduled testing </a:t>
            </a:r>
            <a:r>
              <a:rPr lang="en-US" sz="4000" dirty="0" smtClean="0">
                <a:solidFill>
                  <a:srgbClr val="7BF53D"/>
                </a:solidFill>
              </a:rPr>
              <a:t>session</a:t>
            </a:r>
          </a:p>
          <a:p>
            <a:pPr marL="0" indent="0" algn="ctr">
              <a:buNone/>
            </a:pPr>
            <a:endParaRPr lang="en-US" sz="4000" dirty="0" smtClean="0">
              <a:solidFill>
                <a:srgbClr val="7BF53D"/>
              </a:solidFill>
            </a:endParaRPr>
          </a:p>
          <a:p>
            <a:pPr marL="0" indent="0" algn="ctr">
              <a:buNone/>
            </a:pPr>
            <a:r>
              <a:rPr lang="en-US" sz="3500" b="1" u="sng" dirty="0"/>
              <a:t>If there is nothing to test, do not test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719"/>
            <a:ext cx="8229600" cy="4118444"/>
          </a:xfrm>
        </p:spPr>
        <p:txBody>
          <a:bodyPr/>
          <a:lstStyle/>
          <a:p>
            <a:pPr marL="0" indent="0" algn="ctr">
              <a:buNone/>
            </a:pPr>
            <a:endParaRPr lang="en-US" sz="4000" dirty="0" smtClean="0">
              <a:solidFill>
                <a:srgbClr val="7BF53D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Record what you did</a:t>
            </a:r>
          </a:p>
          <a:p>
            <a:pPr marL="0" indent="0" algn="ctr">
              <a:buNone/>
            </a:pPr>
            <a:r>
              <a:rPr lang="en-US" dirty="0" smtClean="0"/>
              <a:t> (keep it simple; use a template)</a:t>
            </a:r>
          </a:p>
          <a:p>
            <a:pPr marL="0" indent="0" algn="ctr">
              <a:buNone/>
            </a:pPr>
            <a:endParaRPr lang="en-US" sz="3000" dirty="0" smtClean="0">
              <a:solidFill>
                <a:srgbClr val="7BF53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0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719"/>
            <a:ext cx="8229600" cy="4118444"/>
          </a:xfrm>
        </p:spPr>
        <p:txBody>
          <a:bodyPr/>
          <a:lstStyle/>
          <a:p>
            <a:pPr marL="0" indent="0" algn="ctr">
              <a:buNone/>
            </a:pPr>
            <a:endParaRPr lang="en-US" sz="4000" dirty="0" smtClean="0">
              <a:solidFill>
                <a:srgbClr val="7BF53D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Ask for Feedback</a:t>
            </a:r>
          </a:p>
          <a:p>
            <a:pPr marL="0" indent="0" algn="ctr">
              <a:buNone/>
            </a:pPr>
            <a:r>
              <a:rPr lang="en-US" dirty="0" smtClean="0"/>
              <a:t> (always take the chance to improve your methods)</a:t>
            </a:r>
          </a:p>
          <a:p>
            <a:pPr marL="0" indent="0" algn="ctr">
              <a:buNone/>
            </a:pPr>
            <a:endParaRPr lang="en-US" sz="3000" dirty="0" smtClean="0">
              <a:solidFill>
                <a:srgbClr val="7BF53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5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05" y="1600200"/>
            <a:ext cx="8735452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BF53D"/>
                </a:solidFill>
              </a:rPr>
              <a:t>Libraries are </a:t>
            </a:r>
            <a:r>
              <a:rPr lang="en-US" dirty="0" smtClean="0"/>
              <a:t>user-centered environments</a:t>
            </a:r>
          </a:p>
          <a:p>
            <a:r>
              <a:rPr lang="en-US" dirty="0" smtClean="0">
                <a:solidFill>
                  <a:srgbClr val="7BF53D"/>
                </a:solidFill>
              </a:rPr>
              <a:t>Guerilla Usability Testing is a low-cost high gain method for </a:t>
            </a:r>
            <a:r>
              <a:rPr lang="en-US" dirty="0" smtClean="0">
                <a:solidFill>
                  <a:srgbClr val="FFFFFF"/>
                </a:solidFill>
              </a:rPr>
              <a:t>making sure things work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Keep it simple </a:t>
            </a:r>
            <a:r>
              <a:rPr lang="en-US" dirty="0" smtClean="0">
                <a:solidFill>
                  <a:srgbClr val="7BF53D"/>
                </a:solidFill>
              </a:rPr>
              <a:t>and </a:t>
            </a:r>
            <a:r>
              <a:rPr lang="en-US" dirty="0" smtClean="0">
                <a:solidFill>
                  <a:srgbClr val="FFFFFF"/>
                </a:solidFill>
              </a:rPr>
              <a:t>be creative </a:t>
            </a:r>
            <a:r>
              <a:rPr lang="en-US" dirty="0" smtClean="0">
                <a:solidFill>
                  <a:srgbClr val="7BF53D"/>
                </a:solidFill>
              </a:rPr>
              <a:t>with resources</a:t>
            </a:r>
          </a:p>
          <a:p>
            <a:r>
              <a:rPr lang="en-US" dirty="0" smtClean="0">
                <a:solidFill>
                  <a:srgbClr val="7BF53D"/>
                </a:solidFill>
              </a:rPr>
              <a:t>Thinking about </a:t>
            </a:r>
            <a:r>
              <a:rPr lang="en-US" dirty="0" smtClean="0">
                <a:solidFill>
                  <a:srgbClr val="FFFFFF"/>
                </a:solidFill>
              </a:rPr>
              <a:t>user goals </a:t>
            </a:r>
            <a:r>
              <a:rPr lang="en-US" dirty="0" smtClean="0">
                <a:solidFill>
                  <a:srgbClr val="7BF53D"/>
                </a:solidFill>
              </a:rPr>
              <a:t>makes for better tasks</a:t>
            </a:r>
          </a:p>
          <a:p>
            <a:r>
              <a:rPr lang="en-US" dirty="0" smtClean="0">
                <a:solidFill>
                  <a:srgbClr val="7BF53D"/>
                </a:solidFill>
              </a:rPr>
              <a:t>Good communication results in higher perceived value; </a:t>
            </a:r>
            <a:r>
              <a:rPr lang="en-US" dirty="0" smtClean="0">
                <a:solidFill>
                  <a:srgbClr val="FFFFFF"/>
                </a:solidFill>
              </a:rPr>
              <a:t>be user centric with your process</a:t>
            </a:r>
          </a:p>
          <a:p>
            <a:pPr marL="0" indent="0">
              <a:buNone/>
            </a:pPr>
            <a:endParaRPr lang="en-US" dirty="0">
              <a:solidFill>
                <a:srgbClr val="7BF5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5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sz="3300" dirty="0" smtClean="0"/>
              <a:t>(start here)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BF53D"/>
                </a:solidFill>
              </a:rPr>
              <a:t>Nielsen Norman Group </a:t>
            </a:r>
            <a:r>
              <a:rPr lang="en-US" dirty="0" smtClean="0"/>
              <a:t>(and most things Don Norman has written)</a:t>
            </a:r>
          </a:p>
          <a:p>
            <a:r>
              <a:rPr lang="en-US" dirty="0" err="1" smtClean="0">
                <a:solidFill>
                  <a:srgbClr val="7BF53D"/>
                </a:solidFill>
              </a:rPr>
              <a:t>Usability.gov</a:t>
            </a:r>
            <a:r>
              <a:rPr lang="en-US" dirty="0" smtClean="0"/>
              <a:t> (esp. for templates and checklists)</a:t>
            </a:r>
          </a:p>
          <a:p>
            <a:r>
              <a:rPr lang="en-US" dirty="0" smtClean="0">
                <a:solidFill>
                  <a:srgbClr val="7BF53D"/>
                </a:solidFill>
              </a:rPr>
              <a:t>Steve Krug’s books </a:t>
            </a:r>
            <a:r>
              <a:rPr lang="en-US" dirty="0" smtClean="0"/>
              <a:t>(for web usability but also for big idea guidelines and scripts)</a:t>
            </a:r>
          </a:p>
          <a:p>
            <a:r>
              <a:rPr lang="en-US" dirty="0" smtClean="0">
                <a:solidFill>
                  <a:srgbClr val="7BF53D"/>
                </a:solidFill>
              </a:rPr>
              <a:t>Guerilla Testing </a:t>
            </a:r>
            <a:r>
              <a:rPr lang="en-US" dirty="0" err="1" smtClean="0">
                <a:solidFill>
                  <a:srgbClr val="7BF53D"/>
                </a:solidFill>
              </a:rPr>
              <a:t>Slideshares</a:t>
            </a:r>
            <a:r>
              <a:rPr lang="en-US" dirty="0" smtClean="0">
                <a:solidFill>
                  <a:srgbClr val="7BF53D"/>
                </a:solidFill>
              </a:rPr>
              <a:t> </a:t>
            </a:r>
            <a:r>
              <a:rPr lang="en-US" dirty="0" smtClean="0"/>
              <a:t>(lots of good ones out there)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5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11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How do you test for it?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3420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F53D"/>
                </a:solidFill>
              </a:rPr>
              <a:t>@</a:t>
            </a:r>
            <a:r>
              <a:rPr lang="en-US" dirty="0" err="1" smtClean="0">
                <a:solidFill>
                  <a:srgbClr val="7BF53D"/>
                </a:solidFill>
              </a:rPr>
              <a:t>egrguric</a:t>
            </a:r>
            <a:endParaRPr lang="en-US" dirty="0" smtClean="0">
              <a:solidFill>
                <a:srgbClr val="7BF53D"/>
              </a:solidFill>
            </a:endParaRPr>
          </a:p>
          <a:p>
            <a:r>
              <a:rPr lang="en-US" dirty="0" err="1" smtClean="0"/>
              <a:t>egrguri@ncsu.edu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5733" y="-148085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Different Strategies at Different Stages</a:t>
            </a:r>
            <a:endParaRPr lang="en-US" sz="35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88267"/>
              </p:ext>
            </p:extLst>
          </p:nvPr>
        </p:nvGraphicFramePr>
        <p:xfrm>
          <a:off x="1397000" y="967303"/>
          <a:ext cx="6434668" cy="5136384"/>
        </p:xfrm>
        <a:graphic>
          <a:graphicData uri="http://schemas.openxmlformats.org/drawingml/2006/table">
            <a:tbl>
              <a:tblPr/>
              <a:tblGrid>
                <a:gridCol w="2005424"/>
                <a:gridCol w="1024353"/>
                <a:gridCol w="1168628"/>
                <a:gridCol w="1168628"/>
                <a:gridCol w="1067635"/>
              </a:tblGrid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 Design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Design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Mid-Design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Late-Design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38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Ethnography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Interviews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Questionnaires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Analysis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Participatory Interaction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Cognitive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Walk-Throughs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Task-Based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Heuristic Evaluation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Testing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75733" y="6211669"/>
            <a:ext cx="8397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Adapted from: </a:t>
            </a:r>
            <a:r>
              <a:rPr lang="en-US" dirty="0" err="1" smtClean="0">
                <a:solidFill>
                  <a:srgbClr val="4F81BD"/>
                </a:solidFill>
              </a:rPr>
              <a:t>Karon</a:t>
            </a:r>
            <a:r>
              <a:rPr lang="en-US" dirty="0" smtClean="0">
                <a:solidFill>
                  <a:srgbClr val="4F81BD"/>
                </a:solidFill>
              </a:rPr>
              <a:t> Maclean’s CS544 course notes, UBC; originally adapted from Saul Greenberg’s course notes, U Calgary.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07973" y="6017725"/>
            <a:ext cx="4679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New Designs</a:t>
            </a:r>
            <a:endParaRPr lang="en-US" sz="2500" dirty="0"/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4609131" y="6220751"/>
            <a:ext cx="1638798" cy="204871"/>
          </a:xfrm>
          <a:prstGeom prst="bentConnector3">
            <a:avLst>
              <a:gd name="adj1" fmla="val 997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6234124" y="6206942"/>
            <a:ext cx="1583739" cy="225359"/>
          </a:xfrm>
          <a:prstGeom prst="bentConnector3">
            <a:avLst>
              <a:gd name="adj1" fmla="val 99685"/>
            </a:avLst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568017" y="6071371"/>
            <a:ext cx="4679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Existing Designs</a:t>
            </a:r>
            <a:endParaRPr lang="en-US" sz="2500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3833271" y="6220749"/>
            <a:ext cx="600457" cy="225358"/>
          </a:xfrm>
          <a:prstGeom prst="bentConnector3">
            <a:avLst>
              <a:gd name="adj1" fmla="val 101174"/>
            </a:avLst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3411236" y="6233958"/>
            <a:ext cx="655523" cy="204871"/>
          </a:xfrm>
          <a:prstGeom prst="bentConnector3">
            <a:avLst>
              <a:gd name="adj1" fmla="val 10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575733" y="-1480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smtClean="0"/>
              <a:t>Different Strategies at Different Stages</a:t>
            </a:r>
            <a:endParaRPr lang="en-US" sz="3500" dirty="0"/>
          </a:p>
        </p:txBody>
      </p:sp>
      <p:graphicFrame>
        <p:nvGraphicFramePr>
          <p:cNvPr id="3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340749"/>
              </p:ext>
            </p:extLst>
          </p:nvPr>
        </p:nvGraphicFramePr>
        <p:xfrm>
          <a:off x="1397000" y="967303"/>
          <a:ext cx="6434668" cy="5136384"/>
        </p:xfrm>
        <a:graphic>
          <a:graphicData uri="http://schemas.openxmlformats.org/drawingml/2006/table">
            <a:tbl>
              <a:tblPr/>
              <a:tblGrid>
                <a:gridCol w="2005424"/>
                <a:gridCol w="1024353"/>
                <a:gridCol w="1168628"/>
                <a:gridCol w="1168628"/>
                <a:gridCol w="1067635"/>
              </a:tblGrid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 Design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Design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Mid-Design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Late-Design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38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Ethnography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Interviews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Questionnaires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Analysis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Participatory Interaction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Cognitive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Walk-Throughs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Task-Based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Heuristic Evaluation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Testing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21489" marR="21489" marT="214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9500" y="863599"/>
            <a:ext cx="1392981" cy="542115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36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Give a real life user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/>
              <a:t>tasks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>
                <a:solidFill>
                  <a:srgbClr val="7BF53D"/>
                </a:solidFill>
              </a:rPr>
              <a:t>to complete</a:t>
            </a:r>
          </a:p>
          <a:p>
            <a:pPr marL="0" indent="0" algn="ctr">
              <a:buNone/>
            </a:pPr>
            <a:r>
              <a:rPr lang="en-US" sz="4000" dirty="0" smtClean="0"/>
              <a:t>+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BF53D"/>
                </a:solidFill>
              </a:rPr>
              <a:t>Tell them to </a:t>
            </a:r>
            <a:r>
              <a:rPr lang="en-US" sz="4000" dirty="0"/>
              <a:t>t</a:t>
            </a:r>
            <a:r>
              <a:rPr lang="en-US" sz="4000" dirty="0" smtClean="0"/>
              <a:t>hink </a:t>
            </a:r>
            <a:r>
              <a:rPr lang="en-US" sz="4000" dirty="0"/>
              <a:t>o</a:t>
            </a:r>
            <a:r>
              <a:rPr lang="en-US" sz="4000" dirty="0" smtClean="0"/>
              <a:t>ut </a:t>
            </a:r>
            <a:r>
              <a:rPr lang="en-US" sz="4000" dirty="0"/>
              <a:t>l</a:t>
            </a:r>
            <a:r>
              <a:rPr lang="en-US" sz="4000" dirty="0" smtClean="0"/>
              <a:t>oud</a:t>
            </a:r>
          </a:p>
          <a:p>
            <a:pPr marL="0" indent="0" algn="ctr">
              <a:buNone/>
            </a:pPr>
            <a:r>
              <a:rPr lang="en-US" sz="3500" dirty="0" smtClean="0">
                <a:solidFill>
                  <a:srgbClr val="FFFFFF"/>
                </a:solidFill>
              </a:rPr>
              <a:t>(a “think out loud protocol”)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8320</TotalTime>
  <Words>2634</Words>
  <Application>Microsoft Macintosh PowerPoint</Application>
  <PresentationFormat>On-screen Show (4:3)</PresentationFormat>
  <Paragraphs>582</Paragraphs>
  <Slides>60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 Black </vt:lpstr>
      <vt:lpstr>Guerilla Usability Testing and Communicating Value</vt:lpstr>
      <vt:lpstr>Outline:</vt:lpstr>
      <vt:lpstr>What is Usability?</vt:lpstr>
      <vt:lpstr>What is Usability?</vt:lpstr>
      <vt:lpstr>What is Usability?</vt:lpstr>
      <vt:lpstr>How do you test for it?</vt:lpstr>
      <vt:lpstr>Different Strategies at Different Stages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Guerilla  vs.  Standard Usability Testing?</vt:lpstr>
      <vt:lpstr>Cheaper (a lot)</vt:lpstr>
      <vt:lpstr>Minimal Equipment (Amateurs can make it work)</vt:lpstr>
      <vt:lpstr>Recruiting during the test</vt:lpstr>
      <vt:lpstr>Fast and Context Specific  (Particularly good for libraries)</vt:lpstr>
      <vt:lpstr>Why do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what a Persona Might Look Like </vt:lpstr>
      <vt:lpstr>Here’s an Example of a Good / Bad Task</vt:lpstr>
      <vt:lpstr>Here’s an Example of a Good / Bad Task</vt:lpstr>
      <vt:lpstr>Here’s an Example of a Good / Bad Task</vt:lpstr>
      <vt:lpstr>Here’s an Example of a Good / Bad Task</vt:lpstr>
      <vt:lpstr>Here’s an Example of a Good / Bad Task</vt:lpstr>
      <vt:lpstr>Here’s an Example of a Good / Bad Task</vt:lpstr>
      <vt:lpstr>Practical Needs</vt:lpstr>
      <vt:lpstr>PowerPoint Presentation</vt:lpstr>
      <vt:lpstr>PowerPoint Presentation</vt:lpstr>
      <vt:lpstr>Incentives</vt:lpstr>
      <vt:lpstr>Avoid Misleading Signs</vt:lpstr>
      <vt:lpstr>PowerPoint Presentation</vt:lpstr>
      <vt:lpstr>PowerPoint Presentation</vt:lpstr>
      <vt:lpstr>PowerPoint Presentation</vt:lpstr>
      <vt:lpstr>Example of a verbal prompt:</vt:lpstr>
      <vt:lpstr>Better:</vt:lpstr>
      <vt:lpstr>PowerPoint Presentation</vt:lpstr>
      <vt:lpstr>PowerPoint Presentation</vt:lpstr>
      <vt:lpstr>Communicating Value</vt:lpstr>
      <vt:lpstr>PowerPoint Presentation</vt:lpstr>
      <vt:lpstr>Make your process user-centric </vt:lpstr>
      <vt:lpstr>PowerPoint Presentation</vt:lpstr>
      <vt:lpstr>PowerPoint Presentation</vt:lpstr>
      <vt:lpstr>PowerPoint Presentation</vt:lpstr>
      <vt:lpstr>Early Project Stages</vt:lpstr>
      <vt:lpstr>Early Project Stages</vt:lpstr>
      <vt:lpstr>Mid-Project Stages</vt:lpstr>
      <vt:lpstr>Final Project Stages</vt:lpstr>
      <vt:lpstr>Final Project Stages</vt:lpstr>
      <vt:lpstr>Re-Cap</vt:lpstr>
      <vt:lpstr>Resources (start here)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Guerilla Usability Testing and Communicating Value</dc:title>
  <dc:creator>Ekatarina Grguric</dc:creator>
  <cp:lastModifiedBy>Ekatarina Grguric</cp:lastModifiedBy>
  <cp:revision>356</cp:revision>
  <cp:lastPrinted>2016-03-02T15:17:04Z</cp:lastPrinted>
  <dcterms:created xsi:type="dcterms:W3CDTF">2016-02-29T15:03:58Z</dcterms:created>
  <dcterms:modified xsi:type="dcterms:W3CDTF">2016-03-08T02:16:53Z</dcterms:modified>
</cp:coreProperties>
</file>