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73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8" d="100"/>
          <a:sy n="78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730E-E3FF-D54A-9AC6-9A2AF209F26B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B9EF-68BC-0E40-96D1-225D0494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Grousing about</a:t>
            </a:r>
            <a:r>
              <a:rPr lang="en-US" baseline="0" dirty="0" smtClean="0"/>
              <a:t> library systems</a:t>
            </a:r>
          </a:p>
          <a:p>
            <a:r>
              <a:rPr lang="en-US" baseline="0" dirty="0" smtClean="0"/>
              <a:t>Keynote</a:t>
            </a:r>
          </a:p>
          <a:p>
            <a:r>
              <a:rPr lang="en-US" baseline="0" dirty="0" smtClean="0"/>
              <a:t>OLE history, functions, architecture</a:t>
            </a:r>
          </a:p>
          <a:p>
            <a:r>
              <a:rPr lang="en-US" baseline="0" dirty="0" smtClean="0"/>
              <a:t>EBSCO entry, </a:t>
            </a:r>
          </a:p>
          <a:p>
            <a:r>
              <a:rPr lang="en-US" baseline="0" dirty="0" smtClean="0"/>
              <a:t>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B9EF-68BC-0E40-96D1-225D04944A2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</a:t>
            </a:r>
            <a:r>
              <a:rPr lang="en-US" baseline="0" dirty="0" smtClean="0"/>
              <a:t> based</a:t>
            </a:r>
          </a:p>
          <a:p>
            <a:r>
              <a:rPr lang="en-US" baseline="0" dirty="0" smtClean="0"/>
              <a:t>    OLE helps organize a community of LIBRARIES</a:t>
            </a:r>
          </a:p>
          <a:p>
            <a:r>
              <a:rPr lang="en-US" baseline="0" dirty="0" smtClean="0"/>
              <a:t>     Offers an opportunity to pool resources – hiring developers</a:t>
            </a:r>
          </a:p>
          <a:p>
            <a:r>
              <a:rPr lang="en-US" baseline="0" dirty="0" smtClean="0"/>
              <a:t>     EBSCO funds </a:t>
            </a:r>
            <a:r>
              <a:rPr lang="en-US" baseline="0" dirty="0" err="1" smtClean="0"/>
              <a:t>ID's</a:t>
            </a:r>
            <a:r>
              <a:rPr lang="en-US" baseline="0" dirty="0" smtClean="0"/>
              <a:t> work but don't own it</a:t>
            </a:r>
          </a:p>
          <a:p>
            <a:r>
              <a:rPr lang="en-US" baseline="0" dirty="0" smtClean="0"/>
              <a:t>          Don't tell me what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B9EF-68BC-0E40-96D1-225D04944A2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on the screen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Take</a:t>
            </a:r>
            <a:r>
              <a:rPr lang="en-US" baseline="0" dirty="0" smtClean="0"/>
              <a:t> away the box</a:t>
            </a:r>
          </a:p>
          <a:p>
            <a:r>
              <a:rPr lang="en-US" baseline="0" dirty="0" smtClean="0"/>
              <a:t>Disintegration – single system goes away</a:t>
            </a:r>
          </a:p>
          <a:p>
            <a:r>
              <a:rPr lang="en-US" baseline="0" dirty="0" smtClean="0"/>
              <a:t>Talk about the community. OLE can organize libraries</a:t>
            </a:r>
          </a:p>
          <a:p>
            <a:r>
              <a:rPr lang="en-US" baseline="0" dirty="0" smtClean="0"/>
              <a:t>EBSCO funds Index Data to seed a community. Community is open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B9EF-68BC-0E40-96D1-225D04944A2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Shout out to Michael</a:t>
            </a:r>
            <a:r>
              <a:rPr lang="en-US" baseline="0" dirty="0" smtClean="0"/>
              <a:t> Winkler and Christopher Spalding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B9EF-68BC-0E40-96D1-225D04944A2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3EC1-81C3-BB4B-AAF4-2FAA4F60C581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73D8-5D01-5B47-AB1C-983DFBE6E4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quinn@indexdat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Creative Disintegration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Hammer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Code4Lib 2016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27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Easy + fun to extend and customize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Apache 2 license: Everyone can play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Cloud-ready, multi-tenant, built around an open knowledge base, linked data, electronic and print resource management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Can be hosted by commercial vendors, library networks, or locally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 Community-based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Modular – snap-in modules (apps) can be contributed by libraries or vendors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62000"/>
            <a:ext cx="7772400" cy="5562600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812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19812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19812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19812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E+P </a:t>
            </a:r>
            <a:r>
              <a:rPr lang="en-US" dirty="0" err="1" smtClean="0">
                <a:solidFill>
                  <a:schemeClr val="tx1"/>
                </a:solidFill>
              </a:rPr>
              <a:t>Acq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38200" y="4648200"/>
            <a:ext cx="5029200" cy="1524000"/>
            <a:chOff x="838200" y="4648200"/>
            <a:chExt cx="5029200" cy="1524000"/>
          </a:xfrm>
          <a:solidFill>
            <a:schemeClr val="bg2"/>
          </a:solidFill>
        </p:grpSpPr>
        <p:sp>
          <p:nvSpPr>
            <p:cNvPr id="13" name="Rectangle 12"/>
            <p:cNvSpPr/>
            <p:nvPr/>
          </p:nvSpPr>
          <p:spPr>
            <a:xfrm>
              <a:off x="838200" y="5257800"/>
              <a:ext cx="11430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3600" y="5257800"/>
              <a:ext cx="11430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5257800"/>
              <a:ext cx="11430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5257800"/>
              <a:ext cx="11430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28800" y="4648200"/>
              <a:ext cx="2971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Persistence/system services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838200" y="914400"/>
            <a:ext cx="74676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1981200"/>
            <a:ext cx="11430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"App store"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20082" y="3183551"/>
            <a:ext cx="8001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21336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Citations?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5700" y="3711148"/>
            <a:ext cx="8001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548" y="4397707"/>
            <a:ext cx="8001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2286000"/>
            <a:ext cx="11430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81600" y="2438400"/>
            <a:ext cx="1143000" cy="2438400"/>
            <a:chOff x="5181600" y="2438400"/>
            <a:chExt cx="1143000" cy="24384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5181600" y="2438400"/>
              <a:ext cx="1143000" cy="2438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image_12509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1" y="2689652"/>
              <a:ext cx="1128256" cy="1729948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9" grpId="0" animBg="1"/>
      <p:bldP spid="23" grpId="0" animBg="1"/>
      <p:bldP spid="24" grpId="0" animBg="1"/>
      <p:bldP spid="20" grpId="0" animBg="1"/>
      <p:bldP spid="28" grpId="0" animBg="1"/>
      <p:bldP spid="2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FFFF"/>
                </a:solidFill>
                <a:hlinkClick r:id="rId3"/>
              </a:rPr>
              <a:t>quinn@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indexdata.com</a:t>
            </a:r>
            <a:endParaRPr lang="en-US" dirty="0" smtClean="0">
              <a:solidFill>
                <a:srgbClr val="FFFFFF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ctr">
              <a:buNone/>
            </a:pPr>
            <a:r>
              <a:rPr lang="en-US" dirty="0" err="1">
                <a:solidFill>
                  <a:srgbClr val="FFFFFF"/>
                </a:solidFill>
              </a:rPr>
              <a:t>f</a:t>
            </a:r>
            <a:r>
              <a:rPr lang="en-US" dirty="0" err="1" smtClean="0">
                <a:solidFill>
                  <a:srgbClr val="FFFFFF"/>
                </a:solidFill>
              </a:rPr>
              <a:t>utureisopen.org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156</Words>
  <Application>Microsoft Macintosh PowerPoint</Application>
  <PresentationFormat>On-screen Show (4:3)</PresentationFormat>
  <Paragraphs>53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Creative Disintegration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Disintegration</dc:title>
  <dc:creator>Sebastian Hammer</dc:creator>
  <cp:lastModifiedBy>EndUser</cp:lastModifiedBy>
  <cp:revision>5</cp:revision>
  <dcterms:created xsi:type="dcterms:W3CDTF">2016-03-03T13:27:18Z</dcterms:created>
  <dcterms:modified xsi:type="dcterms:W3CDTF">2016-03-09T16:58:40Z</dcterms:modified>
</cp:coreProperties>
</file>