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handoutMasterIdLst>
    <p:handoutMasterId r:id="rId64"/>
  </p:handoutMasterIdLst>
  <p:sldIdLst>
    <p:sldId id="960" r:id="rId2"/>
    <p:sldId id="961" r:id="rId3"/>
    <p:sldId id="1022" r:id="rId4"/>
    <p:sldId id="965" r:id="rId5"/>
    <p:sldId id="1023" r:id="rId6"/>
    <p:sldId id="974" r:id="rId7"/>
    <p:sldId id="1024" r:id="rId8"/>
    <p:sldId id="1025" r:id="rId9"/>
    <p:sldId id="973" r:id="rId10"/>
    <p:sldId id="1051" r:id="rId11"/>
    <p:sldId id="1018" r:id="rId12"/>
    <p:sldId id="967" r:id="rId13"/>
    <p:sldId id="981" r:id="rId14"/>
    <p:sldId id="975" r:id="rId15"/>
    <p:sldId id="1033" r:id="rId16"/>
    <p:sldId id="1016" r:id="rId17"/>
    <p:sldId id="1019" r:id="rId18"/>
    <p:sldId id="1017" r:id="rId19"/>
    <p:sldId id="1021" r:id="rId20"/>
    <p:sldId id="1020" r:id="rId21"/>
    <p:sldId id="1032" r:id="rId22"/>
    <p:sldId id="996" r:id="rId23"/>
    <p:sldId id="997" r:id="rId24"/>
    <p:sldId id="1003" r:id="rId25"/>
    <p:sldId id="1004" r:id="rId26"/>
    <p:sldId id="1005" r:id="rId27"/>
    <p:sldId id="1007" r:id="rId28"/>
    <p:sldId id="1040" r:id="rId29"/>
    <p:sldId id="1041" r:id="rId30"/>
    <p:sldId id="1049" r:id="rId31"/>
    <p:sldId id="1043" r:id="rId32"/>
    <p:sldId id="1045" r:id="rId33"/>
    <p:sldId id="1047" r:id="rId34"/>
    <p:sldId id="1048" r:id="rId35"/>
    <p:sldId id="1034" r:id="rId36"/>
    <p:sldId id="976" r:id="rId37"/>
    <p:sldId id="977" r:id="rId38"/>
    <p:sldId id="980" r:id="rId39"/>
    <p:sldId id="983" r:id="rId40"/>
    <p:sldId id="984" r:id="rId41"/>
    <p:sldId id="985" r:id="rId42"/>
    <p:sldId id="986" r:id="rId43"/>
    <p:sldId id="987" r:id="rId44"/>
    <p:sldId id="990" r:id="rId45"/>
    <p:sldId id="1035" r:id="rId46"/>
    <p:sldId id="994" r:id="rId47"/>
    <p:sldId id="1000" r:id="rId48"/>
    <p:sldId id="1001" r:id="rId49"/>
    <p:sldId id="1002" r:id="rId50"/>
    <p:sldId id="1038" r:id="rId51"/>
    <p:sldId id="1039" r:id="rId52"/>
    <p:sldId id="1036" r:id="rId53"/>
    <p:sldId id="978" r:id="rId54"/>
    <p:sldId id="979" r:id="rId55"/>
    <p:sldId id="1012" r:id="rId56"/>
    <p:sldId id="1013" r:id="rId57"/>
    <p:sldId id="1014" r:id="rId58"/>
    <p:sldId id="1010" r:id="rId59"/>
    <p:sldId id="1037" r:id="rId60"/>
    <p:sldId id="1046" r:id="rId61"/>
    <p:sldId id="963"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6A3C7B4-4419-B648-BEF4-24AD3A0E4FBC}">
          <p14:sldIdLst>
            <p14:sldId id="960"/>
            <p14:sldId id="961"/>
            <p14:sldId id="1022"/>
          </p14:sldIdLst>
        </p14:section>
        <p14:section name="1. Problem Definition" id="{E18470C3-817C-264C-89AB-D691C0FDD3FE}">
          <p14:sldIdLst>
            <p14:sldId id="965"/>
            <p14:sldId id="1023"/>
            <p14:sldId id="974"/>
            <p14:sldId id="1024"/>
            <p14:sldId id="1025"/>
          </p14:sldIdLst>
        </p14:section>
        <p14:section name="2. Feature Creation" id="{3C8F7528-AAE2-0042-B259-89C7656B64A7}">
          <p14:sldIdLst>
            <p14:sldId id="973"/>
            <p14:sldId id="1051"/>
            <p14:sldId id="1018"/>
            <p14:sldId id="967"/>
            <p14:sldId id="981"/>
            <p14:sldId id="975"/>
          </p14:sldIdLst>
        </p14:section>
        <p14:section name="3. Splitting Data" id="{9CAEE71C-9056-9E47-9DB8-96BC6A2829B7}">
          <p14:sldIdLst>
            <p14:sldId id="1033"/>
            <p14:sldId id="1016"/>
            <p14:sldId id="1019"/>
            <p14:sldId id="1017"/>
            <p14:sldId id="1021"/>
            <p14:sldId id="1020"/>
          </p14:sldIdLst>
        </p14:section>
        <p14:section name="4. Feature Selection" id="{6E455AE7-824A-5F40-BA63-B93EC8536268}">
          <p14:sldIdLst>
            <p14:sldId id="1032"/>
            <p14:sldId id="996"/>
            <p14:sldId id="997"/>
            <p14:sldId id="1003"/>
            <p14:sldId id="1004"/>
            <p14:sldId id="1005"/>
            <p14:sldId id="1007"/>
          </p14:sldIdLst>
        </p14:section>
        <p14:section name="5. Label Distribution" id="{7657A371-2EB6-5341-AB07-E92692D3181D}">
          <p14:sldIdLst>
            <p14:sldId id="1040"/>
            <p14:sldId id="1041"/>
            <p14:sldId id="1049"/>
            <p14:sldId id="1043"/>
            <p14:sldId id="1045"/>
            <p14:sldId id="1047"/>
            <p14:sldId id="1048"/>
          </p14:sldIdLst>
        </p14:section>
        <p14:section name="6. Model Selection" id="{11B36B08-91DF-9F4A-8EC3-4DA872097408}">
          <p14:sldIdLst>
            <p14:sldId id="1034"/>
            <p14:sldId id="976"/>
            <p14:sldId id="977"/>
            <p14:sldId id="980"/>
            <p14:sldId id="983"/>
            <p14:sldId id="984"/>
            <p14:sldId id="985"/>
            <p14:sldId id="986"/>
            <p14:sldId id="987"/>
            <p14:sldId id="990"/>
          </p14:sldIdLst>
        </p14:section>
        <p14:section name="7. Hyperparameters" id="{2CFF871A-D608-A141-BF6A-5E9703FBF3BB}">
          <p14:sldIdLst>
            <p14:sldId id="1035"/>
            <p14:sldId id="994"/>
            <p14:sldId id="1000"/>
            <p14:sldId id="1001"/>
            <p14:sldId id="1002"/>
          </p14:sldIdLst>
        </p14:section>
        <p14:section name="8. Train and Test" id="{9BEDADDA-C13B-7444-8980-F2D4B44CC42B}">
          <p14:sldIdLst>
            <p14:sldId id="1038"/>
            <p14:sldId id="1039"/>
          </p14:sldIdLst>
        </p14:section>
        <p14:section name="9. Result Interpretation" id="{D08E5929-4715-944A-A29A-A2214A0D6DA5}">
          <p14:sldIdLst>
            <p14:sldId id="1036"/>
            <p14:sldId id="978"/>
            <p14:sldId id="979"/>
            <p14:sldId id="1012"/>
            <p14:sldId id="1013"/>
            <p14:sldId id="1014"/>
            <p14:sldId id="1010"/>
          </p14:sldIdLst>
        </p14:section>
        <p14:section name="Conclusion" id="{8B157A07-96DE-DA4B-A5B3-BDD3C9B229B8}">
          <p14:sldIdLst>
            <p14:sldId id="1037"/>
            <p14:sldId id="1046"/>
            <p14:sldId id="9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dward Wang" initials="EW [7]" lastIdx="1" clrIdx="6"/>
  <p:cmAuthor id="1" name="Edward Wang" initials="EW" lastIdx="1" clrIdx="0"/>
  <p:cmAuthor id="8" name="atm" initials="atm" lastIdx="0" clrIdx="7"/>
  <p:cmAuthor id="2" name="Edward Wang" initials="EW [2]" lastIdx="1" clrIdx="1"/>
  <p:cmAuthor id="3" name="Edward Wang" initials="EW [3]" lastIdx="1" clrIdx="2"/>
  <p:cmAuthor id="4" name="Edward Wang" initials="EW [4]" lastIdx="1" clrIdx="3"/>
  <p:cmAuthor id="5" name="Edward Wang" initials="EW [5]" lastIdx="1" clrIdx="4"/>
  <p:cmAuthor id="6" name="Edward Wang" initials="EW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A810F"/>
    <a:srgbClr val="FF40FF"/>
    <a:srgbClr val="D582C2"/>
    <a:srgbClr val="393939"/>
    <a:srgbClr val="01FF01"/>
    <a:srgbClr val="01A801"/>
    <a:srgbClr val="262626"/>
    <a:srgbClr val="F60000"/>
    <a:srgbClr val="FDD1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5581" autoAdjust="0"/>
  </p:normalViewPr>
  <p:slideViewPr>
    <p:cSldViewPr>
      <p:cViewPr varScale="1">
        <p:scale>
          <a:sx n="88" d="100"/>
          <a:sy n="88" d="100"/>
        </p:scale>
        <p:origin x="192" y="352"/>
      </p:cViewPr>
      <p:guideLst>
        <p:guide orient="horz" pos="2160"/>
        <p:guide pos="3840"/>
      </p:guideLst>
    </p:cSldViewPr>
  </p:slideViewPr>
  <p:outlineViewPr>
    <p:cViewPr>
      <p:scale>
        <a:sx n="33" d="100"/>
        <a:sy n="33" d="100"/>
      </p:scale>
      <p:origin x="0" y="-26096"/>
    </p:cViewPr>
  </p:outlineViewPr>
  <p:notesTextViewPr>
    <p:cViewPr>
      <p:scale>
        <a:sx n="105" d="100"/>
        <a:sy n="105" d="100"/>
      </p:scale>
      <p:origin x="0" y="0"/>
    </p:cViewPr>
  </p:notesTextViewPr>
  <p:sorterViewPr>
    <p:cViewPr>
      <p:scale>
        <a:sx n="100" d="100"/>
        <a:sy n="100" d="100"/>
      </p:scale>
      <p:origin x="0" y="0"/>
    </p:cViewPr>
  </p:sorterViewPr>
  <p:notesViewPr>
    <p:cSldViewPr>
      <p:cViewPr varScale="1">
        <p:scale>
          <a:sx n="99" d="100"/>
          <a:sy n="99" d="100"/>
        </p:scale>
        <p:origin x="3160"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Label Distribution</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6D-E44C-BE44-E3FB124BDB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6D-E44C-BE44-E3FB124BDB9F}"/>
              </c:ext>
            </c:extLst>
          </c:dPt>
          <c:cat>
            <c:strRef>
              <c:f>Sheet1!$A$2:$A$3</c:f>
              <c:strCache>
                <c:ptCount val="2"/>
                <c:pt idx="0">
                  <c:v>Healthy</c:v>
                </c:pt>
                <c:pt idx="1">
                  <c:v>Sick</c:v>
                </c:pt>
              </c:strCache>
            </c:strRef>
          </c:cat>
          <c:val>
            <c:numRef>
              <c:f>Sheet1!$B$2:$B$3</c:f>
              <c:numCache>
                <c:formatCode>General</c:formatCode>
                <c:ptCount val="2"/>
                <c:pt idx="0">
                  <c:v>98</c:v>
                </c:pt>
                <c:pt idx="1">
                  <c:v>2</c:v>
                </c:pt>
              </c:numCache>
            </c:numRef>
          </c:val>
          <c:extLst>
            <c:ext xmlns:c16="http://schemas.microsoft.com/office/drawing/2014/chart" uri="{C3380CC4-5D6E-409C-BE32-E72D297353CC}">
              <c16:uniqueId val="{00000004-956D-E44C-BE44-E3FB124BDB9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Label Distribution</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6D-E44C-BE44-E3FB124BDB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6D-E44C-BE44-E3FB124BDB9F}"/>
              </c:ext>
            </c:extLst>
          </c:dPt>
          <c:cat>
            <c:strRef>
              <c:f>Sheet1!$A$2:$A$3</c:f>
              <c:strCache>
                <c:ptCount val="2"/>
                <c:pt idx="0">
                  <c:v>Healthy</c:v>
                </c:pt>
                <c:pt idx="1">
                  <c:v>Sick</c:v>
                </c:pt>
              </c:strCache>
            </c:strRef>
          </c:cat>
          <c:val>
            <c:numRef>
              <c:f>Sheet1!$B$2:$B$3</c:f>
              <c:numCache>
                <c:formatCode>General</c:formatCode>
                <c:ptCount val="2"/>
                <c:pt idx="0">
                  <c:v>98</c:v>
                </c:pt>
                <c:pt idx="1">
                  <c:v>2</c:v>
                </c:pt>
              </c:numCache>
            </c:numRef>
          </c:val>
          <c:extLst>
            <c:ext xmlns:c16="http://schemas.microsoft.com/office/drawing/2014/chart" uri="{C3380CC4-5D6E-409C-BE32-E72D297353CC}">
              <c16:uniqueId val="{00000004-956D-E44C-BE44-E3FB124BDB9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726099-4093-438C-A350-C6029252D52E}" type="datetimeFigureOut">
              <a:rPr lang="en-US" smtClean="0"/>
              <a:t>7/31/23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5EA61A-28DB-48B5-8202-524F772BA7AF}" type="slidenum">
              <a:rPr lang="en-US" smtClean="0"/>
              <a:t>‹#›</a:t>
            </a:fld>
            <a:endParaRPr lang="en-US" dirty="0"/>
          </a:p>
        </p:txBody>
      </p:sp>
    </p:spTree>
    <p:extLst>
      <p:ext uri="{BB962C8B-B14F-4D97-AF65-F5344CB8AC3E}">
        <p14:creationId xmlns:p14="http://schemas.microsoft.com/office/powerpoint/2010/main" val="58489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3A497-1B9D-48B5-95DD-45F8A7220D6F}" type="datetimeFigureOut">
              <a:rPr lang="en-US" smtClean="0"/>
              <a:t>7/31/23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A5BF89-87CA-4D31-B6F1-3E4AF738408D}" type="slidenum">
              <a:rPr lang="en-US" smtClean="0"/>
              <a:t>‹#›</a:t>
            </a:fld>
            <a:endParaRPr lang="en-US" dirty="0"/>
          </a:p>
        </p:txBody>
      </p:sp>
    </p:spTree>
    <p:extLst>
      <p:ext uri="{BB962C8B-B14F-4D97-AF65-F5344CB8AC3E}">
        <p14:creationId xmlns:p14="http://schemas.microsoft.com/office/powerpoint/2010/main" val="311492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2A5BF89-87CA-4D31-B6F1-3E4AF738408D}" type="slidenum">
              <a:rPr lang="en-US" smtClean="0"/>
              <a:t>1</a:t>
            </a:fld>
            <a:endParaRPr lang="en-US" dirty="0"/>
          </a:p>
        </p:txBody>
      </p:sp>
    </p:spTree>
    <p:extLst>
      <p:ext uri="{BB962C8B-B14F-4D97-AF65-F5344CB8AC3E}">
        <p14:creationId xmlns:p14="http://schemas.microsoft.com/office/powerpoint/2010/main" val="375293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23</a:t>
            </a:fld>
            <a:endParaRPr lang="en-US" dirty="0"/>
          </a:p>
        </p:txBody>
      </p:sp>
    </p:spTree>
    <p:extLst>
      <p:ext uri="{BB962C8B-B14F-4D97-AF65-F5344CB8AC3E}">
        <p14:creationId xmlns:p14="http://schemas.microsoft.com/office/powerpoint/2010/main" val="3050438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24</a:t>
            </a:fld>
            <a:endParaRPr lang="en-US" dirty="0"/>
          </a:p>
        </p:txBody>
      </p:sp>
    </p:spTree>
    <p:extLst>
      <p:ext uri="{BB962C8B-B14F-4D97-AF65-F5344CB8AC3E}">
        <p14:creationId xmlns:p14="http://schemas.microsoft.com/office/powerpoint/2010/main" val="824681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46</a:t>
            </a:fld>
            <a:endParaRPr lang="en-US" dirty="0"/>
          </a:p>
        </p:txBody>
      </p:sp>
    </p:spTree>
    <p:extLst>
      <p:ext uri="{BB962C8B-B14F-4D97-AF65-F5344CB8AC3E}">
        <p14:creationId xmlns:p14="http://schemas.microsoft.com/office/powerpoint/2010/main" val="1223659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48</a:t>
            </a:fld>
            <a:endParaRPr lang="en-US" dirty="0"/>
          </a:p>
        </p:txBody>
      </p:sp>
    </p:spTree>
    <p:extLst>
      <p:ext uri="{BB962C8B-B14F-4D97-AF65-F5344CB8AC3E}">
        <p14:creationId xmlns:p14="http://schemas.microsoft.com/office/powerpoint/2010/main" val="3640834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49</a:t>
            </a:fld>
            <a:endParaRPr lang="en-US" dirty="0"/>
          </a:p>
        </p:txBody>
      </p:sp>
    </p:spTree>
    <p:extLst>
      <p:ext uri="{BB962C8B-B14F-4D97-AF65-F5344CB8AC3E}">
        <p14:creationId xmlns:p14="http://schemas.microsoft.com/office/powerpoint/2010/main" val="309303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58</a:t>
            </a:fld>
            <a:endParaRPr lang="en-US" dirty="0"/>
          </a:p>
        </p:txBody>
      </p:sp>
    </p:spTree>
    <p:extLst>
      <p:ext uri="{BB962C8B-B14F-4D97-AF65-F5344CB8AC3E}">
        <p14:creationId xmlns:p14="http://schemas.microsoft.com/office/powerpoint/2010/main" val="282868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1"/>
            <a:ext cx="10363200" cy="1470025"/>
          </a:xfrm>
        </p:spPr>
        <p:txBody>
          <a:bodyPr>
            <a:noAutofit/>
          </a:bodyPr>
          <a:lstStyle>
            <a:lvl1pPr>
              <a:defRPr sz="7200"/>
            </a:lvl1pPr>
          </a:lstStyle>
          <a:p>
            <a:r>
              <a:rPr lang="en-US" dirty="0"/>
              <a:t>Click to edit Master title style</a:t>
            </a:r>
          </a:p>
        </p:txBody>
      </p:sp>
      <p:sp>
        <p:nvSpPr>
          <p:cNvPr id="3" name="Subtitle 2"/>
          <p:cNvSpPr>
            <a:spLocks noGrp="1"/>
          </p:cNvSpPr>
          <p:nvPr>
            <p:ph type="subTitle" idx="1"/>
          </p:nvPr>
        </p:nvSpPr>
        <p:spPr>
          <a:xfrm>
            <a:off x="1828800" y="33528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E8A6586-9C5F-9D4B-8C84-142601FDE6B5}" type="datetime1">
              <a:rPr lang="en-US" smtClean="0"/>
              <a:t>7/31/23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7496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6129EC-9980-C446-B461-9FF391B35689}" type="datetime1">
              <a:rPr lang="en-US" smtClean="0"/>
              <a:t>7/31/23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25150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F5D00C-2D45-4F4D-BC8A-330D574CCB97}" type="datetime1">
              <a:rPr lang="en-US" smtClean="0"/>
              <a:t>7/31/23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58893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venir Book" charset="0"/>
                <a:ea typeface="Avenir Book" charset="0"/>
                <a:cs typeface="Avenir Book"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charset="0"/>
                <a:ea typeface="Avenir Book" charset="0"/>
                <a:cs typeface="Avenir Book" charset="0"/>
              </a:defRPr>
            </a:lvl1pPr>
            <a:lvl2pPr>
              <a:defRPr>
                <a:latin typeface="Avenir Book" charset="0"/>
                <a:ea typeface="Avenir Book" charset="0"/>
                <a:cs typeface="Avenir Book" charset="0"/>
              </a:defRPr>
            </a:lvl2pPr>
            <a:lvl3pPr>
              <a:defRPr>
                <a:latin typeface="Avenir Book" charset="0"/>
                <a:ea typeface="Avenir Book" charset="0"/>
                <a:cs typeface="Avenir Book" charset="0"/>
              </a:defRPr>
            </a:lvl3pPr>
            <a:lvl4pPr>
              <a:defRPr>
                <a:latin typeface="Avenir Book" charset="0"/>
                <a:ea typeface="Avenir Book" charset="0"/>
                <a:cs typeface="Avenir Book" charset="0"/>
              </a:defRPr>
            </a:lvl4pPr>
            <a:lvl5pPr>
              <a:defRPr>
                <a:latin typeface="Avenir Book" charset="0"/>
                <a:ea typeface="Avenir Book" charset="0"/>
                <a:cs typeface="Avenir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D9789A1-9E21-464C-91B2-56AF992F588D}" type="datetime1">
              <a:rPr lang="en-US" smtClean="0"/>
              <a:t>7/31/23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0196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D5638-870A-8448-91F2-566053E5D542}" type="datetime1">
              <a:rPr lang="en-US" smtClean="0"/>
              <a:t>7/31/23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248754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EB3FF-D90D-4641-BFFE-C1266ED84317}" type="datetime1">
              <a:rPr lang="en-US" smtClean="0"/>
              <a:t>7/31/23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05193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A6FF5A-6A3C-864F-A131-633AC5ED65F3}" type="datetime1">
              <a:rPr lang="en-US" smtClean="0"/>
              <a:t>7/31/23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84862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F9507C-E0E4-9D48-B07D-A33F1036A906}" type="datetime1">
              <a:rPr lang="en-US" smtClean="0"/>
              <a:t>7/31/23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22176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9FFB9-EF8B-134D-BB3A-25AF2B742CAF}" type="datetime1">
              <a:rPr lang="en-US" smtClean="0"/>
              <a:t>7/31/23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1255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A637F-E426-784C-887F-03635AB0F66F}" type="datetime1">
              <a:rPr lang="en-US" smtClean="0"/>
              <a:t>7/31/23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608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28BFA0-5693-0F4F-9655-65B23B82690F}" type="datetime1">
              <a:rPr lang="en-US" smtClean="0"/>
              <a:t>7/31/23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0660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venir" panose="02000503020000020003" pitchFamily="2" charset="0"/>
              </a:defRPr>
            </a:lvl1pPr>
          </a:lstStyle>
          <a:p>
            <a:fld id="{8418A49E-1D6F-9345-9D8B-98F8F33DE1D2}" type="datetime1">
              <a:rPr lang="en-US" smtClean="0"/>
              <a:t>7/31/23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venir" panose="02000503020000020003" pitchFamily="2" charset="0"/>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venir" panose="02000503020000020003" pitchFamily="2" charset="0"/>
              </a:defRPr>
            </a:lvl1pPr>
          </a:lstStyle>
          <a:p>
            <a:fld id="{E02EB531-D3C9-4F70-B23B-3589F4933B03}" type="slidenum">
              <a:rPr lang="en-US" smtClean="0"/>
              <a:pPr/>
              <a:t>‹#›</a:t>
            </a:fld>
            <a:endParaRPr lang="en-US" dirty="0"/>
          </a:p>
        </p:txBody>
      </p:sp>
    </p:spTree>
    <p:extLst>
      <p:ext uri="{BB962C8B-B14F-4D97-AF65-F5344CB8AC3E}">
        <p14:creationId xmlns:p14="http://schemas.microsoft.com/office/powerpoint/2010/main" val="2334259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Avenir" panose="02000503020000020003" pitchFamily="2" charset="0"/>
          <a:ea typeface="+mj-ea"/>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Avenir" panose="02000503020000020003" pitchFamily="2"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panose="02000503020000020003"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panose="02000503020000020003"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7"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250.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0.png"/><Relationship Id="rId4" Type="http://schemas.openxmlformats.org/officeDocument/2006/relationships/image" Target="../media/image71.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sv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machinelearningmastery.com/start-here/" TargetMode="External"/><Relationship Id="rId2" Type="http://schemas.openxmlformats.org/officeDocument/2006/relationships/hyperlink" Target="https://developers.google.com/machine-learning/glossa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6106"/>
            <a:ext cx="10668000" cy="1676400"/>
          </a:xfrm>
        </p:spPr>
        <p:txBody>
          <a:bodyPr/>
          <a:lstStyle/>
          <a:p>
            <a:r>
              <a:rPr lang="en-US" sz="4400" dirty="0">
                <a:latin typeface="Avenir Book" charset="0"/>
                <a:ea typeface="Avenir Book" charset="0"/>
                <a:cs typeface="Avenir Book" charset="0"/>
              </a:rPr>
              <a:t>Crash Course on Machine Learning</a:t>
            </a:r>
          </a:p>
        </p:txBody>
      </p:sp>
      <p:sp>
        <p:nvSpPr>
          <p:cNvPr id="3" name="Subtitle 2"/>
          <p:cNvSpPr>
            <a:spLocks noGrp="1"/>
          </p:cNvSpPr>
          <p:nvPr>
            <p:ph type="subTitle" idx="1"/>
          </p:nvPr>
        </p:nvSpPr>
        <p:spPr>
          <a:xfrm>
            <a:off x="3504818" y="2460680"/>
            <a:ext cx="5182364" cy="2523002"/>
          </a:xfrm>
        </p:spPr>
        <p:txBody>
          <a:bodyPr anchor="ctr">
            <a:normAutofit/>
          </a:bodyPr>
          <a:lstStyle/>
          <a:p>
            <a:r>
              <a:rPr lang="en-US" dirty="0">
                <a:solidFill>
                  <a:schemeClr val="tx1"/>
                </a:solidFill>
                <a:latin typeface="Avenir Book" charset="0"/>
                <a:ea typeface="Avenir Book" charset="0"/>
                <a:cs typeface="Avenir Book" charset="0"/>
              </a:rPr>
              <a:t>Alex Mariakakis</a:t>
            </a:r>
            <a:endParaRPr lang="en-US" sz="2000" dirty="0">
              <a:solidFill>
                <a:schemeClr val="tx1"/>
              </a:solidFill>
              <a:latin typeface="Avenir Book" charset="0"/>
              <a:ea typeface="Avenir Book" charset="0"/>
              <a:cs typeface="Avenir Book" charset="0"/>
            </a:endParaRPr>
          </a:p>
          <a:p>
            <a:r>
              <a:rPr lang="en-US" sz="2000" dirty="0">
                <a:solidFill>
                  <a:schemeClr val="tx1"/>
                </a:solidFill>
                <a:latin typeface="Avenir Book" charset="0"/>
                <a:ea typeface="Avenir Book" charset="0"/>
                <a:cs typeface="Avenir Book" charset="0"/>
              </a:rPr>
              <a:t>University of Toronto</a:t>
            </a:r>
          </a:p>
          <a:p>
            <a:r>
              <a:rPr lang="en-US" sz="2000" dirty="0">
                <a:solidFill>
                  <a:schemeClr val="tx1"/>
                </a:solidFill>
                <a:latin typeface="Avenir Book" charset="0"/>
                <a:ea typeface="Avenir Book" charset="0"/>
                <a:cs typeface="Avenir Book" charset="0"/>
              </a:rPr>
              <a:t>Department of Computer Science</a:t>
            </a:r>
          </a:p>
        </p:txBody>
      </p:sp>
      <p:pic>
        <p:nvPicPr>
          <p:cNvPr id="15" name="Picture 2" descr="See the source image">
            <a:extLst>
              <a:ext uri="{FF2B5EF4-FFF2-40B4-BE49-F238E27FC236}">
                <a16:creationId xmlns:a16="http://schemas.microsoft.com/office/drawing/2014/main" id="{DF0B9597-6882-4144-A42D-955C0D66C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238637"/>
            <a:ext cx="3810000" cy="15641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6368C83-0E44-AABE-C9BA-9C9516184F8E}"/>
              </a:ext>
            </a:extLst>
          </p:cNvPr>
          <p:cNvPicPr>
            <a:picLocks noChangeAspect="1"/>
          </p:cNvPicPr>
          <p:nvPr/>
        </p:nvPicPr>
        <p:blipFill>
          <a:blip r:embed="rId4"/>
          <a:stretch>
            <a:fillRect/>
          </a:stretch>
        </p:blipFill>
        <p:spPr>
          <a:xfrm>
            <a:off x="9144000" y="3352800"/>
            <a:ext cx="2860416" cy="3429000"/>
          </a:xfrm>
          <a:prstGeom prst="rect">
            <a:avLst/>
          </a:prstGeom>
        </p:spPr>
      </p:pic>
    </p:spTree>
    <p:extLst>
      <p:ext uri="{BB962C8B-B14F-4D97-AF65-F5344CB8AC3E}">
        <p14:creationId xmlns:p14="http://schemas.microsoft.com/office/powerpoint/2010/main" val="112266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2402-30D3-108B-21F8-2D8CB0145C75}"/>
              </a:ext>
            </a:extLst>
          </p:cNvPr>
          <p:cNvSpPr>
            <a:spLocks noGrp="1"/>
          </p:cNvSpPr>
          <p:nvPr>
            <p:ph type="title"/>
          </p:nvPr>
        </p:nvSpPr>
        <p:spPr/>
        <p:txBody>
          <a:bodyPr/>
          <a:lstStyle/>
          <a:p>
            <a:r>
              <a:rPr lang="en-US" dirty="0"/>
              <a:t>Feature Representations</a:t>
            </a:r>
          </a:p>
        </p:txBody>
      </p:sp>
      <p:sp>
        <p:nvSpPr>
          <p:cNvPr id="3" name="Content Placeholder 2">
            <a:extLst>
              <a:ext uri="{FF2B5EF4-FFF2-40B4-BE49-F238E27FC236}">
                <a16:creationId xmlns:a16="http://schemas.microsoft.com/office/drawing/2014/main" id="{C1AAFE7C-0C3B-1EA2-FA2A-E471890DC17D}"/>
              </a:ext>
            </a:extLst>
          </p:cNvPr>
          <p:cNvSpPr>
            <a:spLocks noGrp="1"/>
          </p:cNvSpPr>
          <p:nvPr>
            <p:ph idx="1"/>
          </p:nvPr>
        </p:nvSpPr>
        <p:spPr>
          <a:xfrm>
            <a:off x="609600" y="1600201"/>
            <a:ext cx="5486400" cy="4525963"/>
          </a:xfrm>
        </p:spPr>
        <p:txBody>
          <a:bodyPr>
            <a:normAutofit fontScale="92500" lnSpcReduction="10000"/>
          </a:bodyPr>
          <a:lstStyle/>
          <a:p>
            <a:r>
              <a:rPr lang="en-US" dirty="0"/>
              <a:t>In the end, we want to work with tabular data</a:t>
            </a:r>
          </a:p>
          <a:p>
            <a:pPr marL="457200" indent="-457200">
              <a:buFont typeface="Arial" panose="020B0604020202020204" pitchFamily="34" charset="0"/>
              <a:buChar char="•"/>
            </a:pPr>
            <a:r>
              <a:rPr lang="en-US" dirty="0"/>
              <a:t>This is true for traditional machine learning; deep learning can handle raw time-series and images</a:t>
            </a:r>
          </a:p>
          <a:p>
            <a:endParaRPr lang="en-US" dirty="0"/>
          </a:p>
          <a:p>
            <a:r>
              <a:rPr lang="en-US" dirty="0"/>
              <a:t>We can use the techniques we have discussed to process data into tabular form</a:t>
            </a:r>
          </a:p>
        </p:txBody>
      </p:sp>
      <p:pic>
        <p:nvPicPr>
          <p:cNvPr id="4" name="Graphic 3">
            <a:extLst>
              <a:ext uri="{FF2B5EF4-FFF2-40B4-BE49-F238E27FC236}">
                <a16:creationId xmlns:a16="http://schemas.microsoft.com/office/drawing/2014/main" id="{20C573B6-1525-1D14-6145-0EE44EC6E77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5847771" y="1381812"/>
            <a:ext cx="1619828" cy="1386416"/>
          </a:xfrm>
          <a:prstGeom prst="rect">
            <a:avLst/>
          </a:prstGeom>
        </p:spPr>
      </p:pic>
      <p:graphicFrame>
        <p:nvGraphicFramePr>
          <p:cNvPr id="5" name="Table 4">
            <a:extLst>
              <a:ext uri="{FF2B5EF4-FFF2-40B4-BE49-F238E27FC236}">
                <a16:creationId xmlns:a16="http://schemas.microsoft.com/office/drawing/2014/main" id="{7D1B2501-CD78-E75E-8EF9-A44C61B0F5D2}"/>
              </a:ext>
            </a:extLst>
          </p:cNvPr>
          <p:cNvGraphicFramePr>
            <a:graphicFrameLocks noGrp="1"/>
          </p:cNvGraphicFramePr>
          <p:nvPr>
            <p:extLst>
              <p:ext uri="{D42A27DB-BD31-4B8C-83A1-F6EECF244321}">
                <p14:modId xmlns:p14="http://schemas.microsoft.com/office/powerpoint/2010/main" val="2556398931"/>
              </p:ext>
            </p:extLst>
          </p:nvPr>
        </p:nvGraphicFramePr>
        <p:xfrm>
          <a:off x="7467600" y="1417638"/>
          <a:ext cx="4493307" cy="1314764"/>
        </p:xfrm>
        <a:graphic>
          <a:graphicData uri="http://schemas.openxmlformats.org/drawingml/2006/table">
            <a:tbl>
              <a:tblPr firstRow="1" bandRow="1">
                <a:tableStyleId>{073A0DAA-6AF3-43AB-8588-CEC1D06C72B9}</a:tableStyleId>
              </a:tblPr>
              <a:tblGrid>
                <a:gridCol w="1052091">
                  <a:extLst>
                    <a:ext uri="{9D8B030D-6E8A-4147-A177-3AD203B41FA5}">
                      <a16:colId xmlns:a16="http://schemas.microsoft.com/office/drawing/2014/main" val="3063777428"/>
                    </a:ext>
                  </a:extLst>
                </a:gridCol>
                <a:gridCol w="1147072">
                  <a:extLst>
                    <a:ext uri="{9D8B030D-6E8A-4147-A177-3AD203B41FA5}">
                      <a16:colId xmlns:a16="http://schemas.microsoft.com/office/drawing/2014/main" val="1941834303"/>
                    </a:ext>
                  </a:extLst>
                </a:gridCol>
                <a:gridCol w="1147072">
                  <a:extLst>
                    <a:ext uri="{9D8B030D-6E8A-4147-A177-3AD203B41FA5}">
                      <a16:colId xmlns:a16="http://schemas.microsoft.com/office/drawing/2014/main" val="779822208"/>
                    </a:ext>
                  </a:extLst>
                </a:gridCol>
                <a:gridCol w="1147072">
                  <a:extLst>
                    <a:ext uri="{9D8B030D-6E8A-4147-A177-3AD203B41FA5}">
                      <a16:colId xmlns:a16="http://schemas.microsoft.com/office/drawing/2014/main" val="1616683273"/>
                    </a:ext>
                  </a:extLst>
                </a:gridCol>
              </a:tblGrid>
              <a:tr h="313703">
                <a:tc>
                  <a:txBody>
                    <a:bodyPr/>
                    <a:lstStyle/>
                    <a:p>
                      <a:pPr algn="ctr"/>
                      <a:r>
                        <a:rPr lang="en-US" sz="2000" dirty="0"/>
                        <a:t>Patient ID</a:t>
                      </a:r>
                    </a:p>
                  </a:txBody>
                  <a:tcPr anchor="ctr"/>
                </a:tc>
                <a:tc>
                  <a:txBody>
                    <a:bodyPr/>
                    <a:lstStyle/>
                    <a:p>
                      <a:pPr algn="ctr"/>
                      <a:r>
                        <a:rPr lang="en-US" sz="2000" dirty="0"/>
                        <a:t>Heart Rate</a:t>
                      </a:r>
                    </a:p>
                  </a:txBody>
                  <a:tcPr anchor="ctr"/>
                </a:tc>
                <a:tc>
                  <a:txBody>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endParaRPr lang="en-US" sz="2000" dirty="0"/>
                    </a:p>
                  </a:txBody>
                  <a:tcPr anchor="ctr"/>
                </a:tc>
                <a:tc>
                  <a:txBody>
                    <a:bodyPr/>
                    <a:lstStyle/>
                    <a:p>
                      <a:pPr algn="ctr"/>
                      <a:r>
                        <a:rPr lang="en-US" sz="2000" dirty="0"/>
                        <a:t>Cough?</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60</a:t>
                      </a:r>
                    </a:p>
                  </a:txBody>
                  <a:tcPr anchor="ctr"/>
                </a:tc>
                <a:tc>
                  <a:txBody>
                    <a:bodyPr/>
                    <a:lstStyle/>
                    <a:p>
                      <a:pPr algn="ctr"/>
                      <a:r>
                        <a:rPr lang="en-US" sz="2000" dirty="0"/>
                        <a:t>97%</a:t>
                      </a:r>
                    </a:p>
                  </a:txBody>
                  <a:tcPr anchor="ctr"/>
                </a:tc>
                <a:tc>
                  <a:txBody>
                    <a:bodyPr/>
                    <a:lstStyle/>
                    <a:p>
                      <a:pPr algn="ctr"/>
                      <a:r>
                        <a:rPr lang="en-US" sz="2000" dirty="0"/>
                        <a:t>Yes</a:t>
                      </a:r>
                    </a:p>
                  </a:txBody>
                  <a:tcPr anchor="ctr"/>
                </a:tc>
                <a:extLst>
                  <a:ext uri="{0D108BD9-81ED-4DB2-BD59-A6C34878D82A}">
                    <a16:rowId xmlns:a16="http://schemas.microsoft.com/office/drawing/2014/main" val="3671171536"/>
                  </a:ext>
                </a:extLst>
              </a:tr>
            </a:tbl>
          </a:graphicData>
        </a:graphic>
      </p:graphicFrame>
      <p:grpSp>
        <p:nvGrpSpPr>
          <p:cNvPr id="6" name="Group 5">
            <a:extLst>
              <a:ext uri="{FF2B5EF4-FFF2-40B4-BE49-F238E27FC236}">
                <a16:creationId xmlns:a16="http://schemas.microsoft.com/office/drawing/2014/main" id="{E9FF1E74-0F08-A888-749E-57181DEE1B9E}"/>
              </a:ext>
            </a:extLst>
          </p:cNvPr>
          <p:cNvGrpSpPr/>
          <p:nvPr/>
        </p:nvGrpSpPr>
        <p:grpSpPr>
          <a:xfrm>
            <a:off x="6417936" y="3358332"/>
            <a:ext cx="1175484" cy="862964"/>
            <a:chOff x="9525000" y="3586320"/>
            <a:chExt cx="1175484" cy="862964"/>
          </a:xfrm>
        </p:grpSpPr>
        <p:cxnSp>
          <p:nvCxnSpPr>
            <p:cNvPr id="7" name="Straight Connector 6">
              <a:extLst>
                <a:ext uri="{FF2B5EF4-FFF2-40B4-BE49-F238E27FC236}">
                  <a16:creationId xmlns:a16="http://schemas.microsoft.com/office/drawing/2014/main" id="{E19690EB-765E-F7D9-A937-B5AAA251248A}"/>
                </a:ext>
              </a:extLst>
            </p:cNvPr>
            <p:cNvCxnSpPr>
              <a:cxnSpLocks/>
            </p:cNvCxnSpPr>
            <p:nvPr/>
          </p:nvCxnSpPr>
          <p:spPr>
            <a:xfrm flipH="1">
              <a:off x="9525000" y="4443443"/>
              <a:ext cx="1143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48DC5E2-3D06-54DE-34EC-3FDB0384C2E4}"/>
                </a:ext>
              </a:extLst>
            </p:cNvPr>
            <p:cNvCxnSpPr/>
            <p:nvPr/>
          </p:nvCxnSpPr>
          <p:spPr>
            <a:xfrm>
              <a:off x="9525000" y="3586320"/>
              <a:ext cx="0" cy="8629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68389915-2EF5-FC79-1865-CDEA0E0B98A5}"/>
                </a:ext>
              </a:extLst>
            </p:cNvPr>
            <p:cNvSpPr/>
            <p:nvPr/>
          </p:nvSpPr>
          <p:spPr>
            <a:xfrm>
              <a:off x="9527429" y="3667444"/>
              <a:ext cx="1173055" cy="611228"/>
            </a:xfrm>
            <a:custGeom>
              <a:avLst/>
              <a:gdLst>
                <a:gd name="connsiteX0" fmla="*/ 0 w 1173055"/>
                <a:gd name="connsiteY0" fmla="*/ 273710 h 611228"/>
                <a:gd name="connsiteX1" fmla="*/ 167579 w 1173055"/>
                <a:gd name="connsiteY1" fmla="*/ 11412 h 611228"/>
                <a:gd name="connsiteX2" fmla="*/ 338801 w 1173055"/>
                <a:gd name="connsiteY2" fmla="*/ 608868 h 611228"/>
                <a:gd name="connsiteX3" fmla="*/ 586527 w 1173055"/>
                <a:gd name="connsiteY3" fmla="*/ 229993 h 611228"/>
                <a:gd name="connsiteX4" fmla="*/ 761393 w 1173055"/>
                <a:gd name="connsiteY4" fmla="*/ 499578 h 611228"/>
                <a:gd name="connsiteX5" fmla="*/ 1067407 w 1173055"/>
                <a:gd name="connsiteY5" fmla="*/ 379358 h 611228"/>
                <a:gd name="connsiteX6" fmla="*/ 1173055 w 1173055"/>
                <a:gd name="connsiteY6" fmla="*/ 372072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055" h="611228">
                  <a:moveTo>
                    <a:pt x="0" y="273710"/>
                  </a:moveTo>
                  <a:cubicBezTo>
                    <a:pt x="55556" y="114631"/>
                    <a:pt x="111112" y="-44448"/>
                    <a:pt x="167579" y="11412"/>
                  </a:cubicBezTo>
                  <a:cubicBezTo>
                    <a:pt x="224046" y="67272"/>
                    <a:pt x="268976" y="572438"/>
                    <a:pt x="338801" y="608868"/>
                  </a:cubicBezTo>
                  <a:cubicBezTo>
                    <a:pt x="408626" y="645298"/>
                    <a:pt x="516095" y="248208"/>
                    <a:pt x="586527" y="229993"/>
                  </a:cubicBezTo>
                  <a:cubicBezTo>
                    <a:pt x="656959" y="211778"/>
                    <a:pt x="681246" y="474684"/>
                    <a:pt x="761393" y="499578"/>
                  </a:cubicBezTo>
                  <a:cubicBezTo>
                    <a:pt x="841540" y="524472"/>
                    <a:pt x="998797" y="400609"/>
                    <a:pt x="1067407" y="379358"/>
                  </a:cubicBezTo>
                  <a:cubicBezTo>
                    <a:pt x="1136017" y="358107"/>
                    <a:pt x="1154536" y="365089"/>
                    <a:pt x="1173055" y="372072"/>
                  </a:cubicBezTo>
                </a:path>
              </a:pathLst>
            </a:custGeom>
            <a:ln w="28575">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Avenir Book" panose="02000503020000020003" pitchFamily="2" charset="0"/>
              </a:endParaRPr>
            </a:p>
          </p:txBody>
        </p:sp>
      </p:grpSp>
      <p:graphicFrame>
        <p:nvGraphicFramePr>
          <p:cNvPr id="10" name="Table 4">
            <a:extLst>
              <a:ext uri="{FF2B5EF4-FFF2-40B4-BE49-F238E27FC236}">
                <a16:creationId xmlns:a16="http://schemas.microsoft.com/office/drawing/2014/main" id="{7F06CD70-84E1-3344-E0FB-B72BC0C39185}"/>
              </a:ext>
            </a:extLst>
          </p:cNvPr>
          <p:cNvGraphicFramePr>
            <a:graphicFrameLocks noGrp="1"/>
          </p:cNvGraphicFramePr>
          <p:nvPr>
            <p:extLst>
              <p:ext uri="{D42A27DB-BD31-4B8C-83A1-F6EECF244321}">
                <p14:modId xmlns:p14="http://schemas.microsoft.com/office/powerpoint/2010/main" val="295850210"/>
              </p:ext>
            </p:extLst>
          </p:nvPr>
        </p:nvGraphicFramePr>
        <p:xfrm>
          <a:off x="7848600" y="3132432"/>
          <a:ext cx="3903335" cy="1314764"/>
        </p:xfrm>
        <a:graphic>
          <a:graphicData uri="http://schemas.openxmlformats.org/drawingml/2006/table">
            <a:tbl>
              <a:tblPr firstRow="1" bandRow="1">
                <a:tableStyleId>{073A0DAA-6AF3-43AB-8588-CEC1D06C72B9}</a:tableStyleId>
              </a:tblPr>
              <a:tblGrid>
                <a:gridCol w="1227249">
                  <a:extLst>
                    <a:ext uri="{9D8B030D-6E8A-4147-A177-3AD203B41FA5}">
                      <a16:colId xmlns:a16="http://schemas.microsoft.com/office/drawing/2014/main" val="3063777428"/>
                    </a:ext>
                  </a:extLst>
                </a:gridCol>
                <a:gridCol w="1338043">
                  <a:extLst>
                    <a:ext uri="{9D8B030D-6E8A-4147-A177-3AD203B41FA5}">
                      <a16:colId xmlns:a16="http://schemas.microsoft.com/office/drawing/2014/main" val="1941834303"/>
                    </a:ext>
                  </a:extLst>
                </a:gridCol>
                <a:gridCol w="1338043">
                  <a:extLst>
                    <a:ext uri="{9D8B030D-6E8A-4147-A177-3AD203B41FA5}">
                      <a16:colId xmlns:a16="http://schemas.microsoft.com/office/drawing/2014/main" val="779822208"/>
                    </a:ext>
                  </a:extLst>
                </a:gridCol>
              </a:tblGrid>
              <a:tr h="313703">
                <a:tc>
                  <a:txBody>
                    <a:bodyPr/>
                    <a:lstStyle/>
                    <a:p>
                      <a:pPr algn="ctr"/>
                      <a:r>
                        <a:rPr lang="en-US" sz="2000" dirty="0"/>
                        <a:t>Clip ID</a:t>
                      </a:r>
                    </a:p>
                  </a:txBody>
                  <a:tcPr anchor="ctr"/>
                </a:tc>
                <a:tc>
                  <a:txBody>
                    <a:bodyPr/>
                    <a:lstStyle/>
                    <a:p>
                      <a:pPr algn="ctr"/>
                      <a:r>
                        <a:rPr lang="en-US" sz="2000" dirty="0"/>
                        <a:t>Loudness</a:t>
                      </a:r>
                    </a:p>
                  </a:txBody>
                  <a:tcPr anchor="ctr"/>
                </a:tc>
                <a:tc>
                  <a:txBody>
                    <a:bodyPr/>
                    <a:lstStyle/>
                    <a:p>
                      <a:pPr algn="ctr"/>
                      <a:r>
                        <a:rPr lang="en-US" sz="2000" dirty="0">
                          <a:latin typeface="Avenir Book" panose="02000503020000020003" pitchFamily="2" charset="0"/>
                          <a:ea typeface="Avenir Book" charset="0"/>
                          <a:cs typeface="Avenir Book" charset="0"/>
                        </a:rPr>
                        <a:t>Peak Freq</a:t>
                      </a:r>
                      <a:endParaRPr lang="en-US" sz="2000" dirty="0"/>
                    </a:p>
                  </a:txBody>
                  <a:tcPr anchor="ctr"/>
                </a:tc>
                <a:extLst>
                  <a:ext uri="{0D108BD9-81ED-4DB2-BD59-A6C34878D82A}">
                    <a16:rowId xmlns:a16="http://schemas.microsoft.com/office/drawing/2014/main" val="3267054158"/>
                  </a:ext>
                </a:extLst>
              </a:tr>
              <a:tr h="613724">
                <a:tc>
                  <a:txBody>
                    <a:bodyPr/>
                    <a:lstStyle/>
                    <a:p>
                      <a:pPr algn="ctr"/>
                      <a:r>
                        <a:rPr lang="en-US" sz="2000" dirty="0"/>
                        <a:t>C01</a:t>
                      </a:r>
                    </a:p>
                  </a:txBody>
                  <a:tcPr anchor="ctr"/>
                </a:tc>
                <a:tc>
                  <a:txBody>
                    <a:bodyPr/>
                    <a:lstStyle/>
                    <a:p>
                      <a:pPr algn="ctr"/>
                      <a:r>
                        <a:rPr lang="en-US" sz="2000" dirty="0"/>
                        <a:t>60 dB</a:t>
                      </a:r>
                    </a:p>
                  </a:txBody>
                  <a:tcPr anchor="ctr"/>
                </a:tc>
                <a:tc>
                  <a:txBody>
                    <a:bodyPr/>
                    <a:lstStyle/>
                    <a:p>
                      <a:pPr algn="ctr"/>
                      <a:r>
                        <a:rPr lang="en-US" sz="2000" dirty="0"/>
                        <a:t>200 Hz</a:t>
                      </a:r>
                    </a:p>
                  </a:txBody>
                  <a:tcPr anchor="ctr"/>
                </a:tc>
                <a:extLst>
                  <a:ext uri="{0D108BD9-81ED-4DB2-BD59-A6C34878D82A}">
                    <a16:rowId xmlns:a16="http://schemas.microsoft.com/office/drawing/2014/main" val="3671171536"/>
                  </a:ext>
                </a:extLst>
              </a:tr>
            </a:tbl>
          </a:graphicData>
        </a:graphic>
      </p:graphicFrame>
      <p:pic>
        <p:nvPicPr>
          <p:cNvPr id="11" name="Picture 2">
            <a:extLst>
              <a:ext uri="{FF2B5EF4-FFF2-40B4-BE49-F238E27FC236}">
                <a16:creationId xmlns:a16="http://schemas.microsoft.com/office/drawing/2014/main" id="{A5E69574-283A-451F-F48F-DF9D1D801C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941"/>
          <a:stretch/>
        </p:blipFill>
        <p:spPr bwMode="auto">
          <a:xfrm>
            <a:off x="6208192" y="5053053"/>
            <a:ext cx="1115582" cy="11610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4">
            <a:extLst>
              <a:ext uri="{FF2B5EF4-FFF2-40B4-BE49-F238E27FC236}">
                <a16:creationId xmlns:a16="http://schemas.microsoft.com/office/drawing/2014/main" id="{A1C607D3-7D7E-7287-903B-1649179F05D1}"/>
              </a:ext>
            </a:extLst>
          </p:cNvPr>
          <p:cNvGraphicFramePr>
            <a:graphicFrameLocks noGrp="1"/>
          </p:cNvGraphicFramePr>
          <p:nvPr>
            <p:extLst>
              <p:ext uri="{D42A27DB-BD31-4B8C-83A1-F6EECF244321}">
                <p14:modId xmlns:p14="http://schemas.microsoft.com/office/powerpoint/2010/main" val="2438863343"/>
              </p:ext>
            </p:extLst>
          </p:nvPr>
        </p:nvGraphicFramePr>
        <p:xfrm>
          <a:off x="7560936" y="4976171"/>
          <a:ext cx="4493307" cy="1314764"/>
        </p:xfrm>
        <a:graphic>
          <a:graphicData uri="http://schemas.openxmlformats.org/drawingml/2006/table">
            <a:tbl>
              <a:tblPr firstRow="1" bandRow="1">
                <a:tableStyleId>{073A0DAA-6AF3-43AB-8588-CEC1D06C72B9}</a:tableStyleId>
              </a:tblPr>
              <a:tblGrid>
                <a:gridCol w="1052091">
                  <a:extLst>
                    <a:ext uri="{9D8B030D-6E8A-4147-A177-3AD203B41FA5}">
                      <a16:colId xmlns:a16="http://schemas.microsoft.com/office/drawing/2014/main" val="3063777428"/>
                    </a:ext>
                  </a:extLst>
                </a:gridCol>
                <a:gridCol w="1147072">
                  <a:extLst>
                    <a:ext uri="{9D8B030D-6E8A-4147-A177-3AD203B41FA5}">
                      <a16:colId xmlns:a16="http://schemas.microsoft.com/office/drawing/2014/main" val="1941834303"/>
                    </a:ext>
                  </a:extLst>
                </a:gridCol>
                <a:gridCol w="1147072">
                  <a:extLst>
                    <a:ext uri="{9D8B030D-6E8A-4147-A177-3AD203B41FA5}">
                      <a16:colId xmlns:a16="http://schemas.microsoft.com/office/drawing/2014/main" val="779822208"/>
                    </a:ext>
                  </a:extLst>
                </a:gridCol>
                <a:gridCol w="1147072">
                  <a:extLst>
                    <a:ext uri="{9D8B030D-6E8A-4147-A177-3AD203B41FA5}">
                      <a16:colId xmlns:a16="http://schemas.microsoft.com/office/drawing/2014/main" val="1616683273"/>
                    </a:ext>
                  </a:extLst>
                </a:gridCol>
              </a:tblGrid>
              <a:tr h="313703">
                <a:tc>
                  <a:txBody>
                    <a:bodyPr/>
                    <a:lstStyle/>
                    <a:p>
                      <a:pPr algn="ctr"/>
                      <a:r>
                        <a:rPr lang="en-US" sz="2000" dirty="0"/>
                        <a:t>Image ID</a:t>
                      </a:r>
                    </a:p>
                  </a:txBody>
                  <a:tcPr anchor="ctr"/>
                </a:tc>
                <a:tc>
                  <a:txBody>
                    <a:bodyPr/>
                    <a:lstStyle/>
                    <a:p>
                      <a:pPr algn="ctr"/>
                      <a:r>
                        <a:rPr lang="en-US" sz="2000" dirty="0"/>
                        <a:t># </a:t>
                      </a:r>
                      <a:br>
                        <a:rPr lang="en-US" sz="2000" dirty="0"/>
                      </a:br>
                      <a:r>
                        <a:rPr lang="en-US" sz="2000" dirty="0"/>
                        <a:t>Cells</a:t>
                      </a:r>
                    </a:p>
                  </a:txBody>
                  <a:tcPr anchor="ctr"/>
                </a:tc>
                <a:tc>
                  <a:txBody>
                    <a:bodyPr/>
                    <a:lstStyle/>
                    <a:p>
                      <a:pPr algn="ctr"/>
                      <a:r>
                        <a:rPr lang="en-US" sz="2000" dirty="0">
                          <a:latin typeface="Avenir Book" panose="02000503020000020003" pitchFamily="2" charset="0"/>
                          <a:ea typeface="Avenir Book" charset="0"/>
                          <a:cs typeface="Avenir Book" charset="0"/>
                        </a:rPr>
                        <a:t># Sickles</a:t>
                      </a:r>
                      <a:endParaRPr lang="en-US" sz="2000" dirty="0"/>
                    </a:p>
                  </a:txBody>
                  <a:tcPr anchor="ctr"/>
                </a:tc>
                <a:tc>
                  <a:txBody>
                    <a:bodyPr/>
                    <a:lstStyle/>
                    <a:p>
                      <a:pPr algn="ctr"/>
                      <a:r>
                        <a:rPr lang="en-US" sz="2000" dirty="0"/>
                        <a:t>Avg Hue</a:t>
                      </a:r>
                    </a:p>
                  </a:txBody>
                  <a:tcPr anchor="ctr"/>
                </a:tc>
                <a:extLst>
                  <a:ext uri="{0D108BD9-81ED-4DB2-BD59-A6C34878D82A}">
                    <a16:rowId xmlns:a16="http://schemas.microsoft.com/office/drawing/2014/main" val="3267054158"/>
                  </a:ext>
                </a:extLst>
              </a:tr>
              <a:tr h="613724">
                <a:tc>
                  <a:txBody>
                    <a:bodyPr/>
                    <a:lstStyle/>
                    <a:p>
                      <a:pPr algn="ctr"/>
                      <a:r>
                        <a:rPr lang="en-US" sz="2000" dirty="0"/>
                        <a:t>I01</a:t>
                      </a:r>
                    </a:p>
                  </a:txBody>
                  <a:tcPr anchor="ctr"/>
                </a:tc>
                <a:tc>
                  <a:txBody>
                    <a:bodyPr/>
                    <a:lstStyle/>
                    <a:p>
                      <a:pPr algn="ctr"/>
                      <a:r>
                        <a:rPr lang="en-US" sz="2000" dirty="0"/>
                        <a:t>60</a:t>
                      </a:r>
                    </a:p>
                  </a:txBody>
                  <a:tcPr anchor="ctr"/>
                </a:tc>
                <a:tc>
                  <a:txBody>
                    <a:bodyPr/>
                    <a:lstStyle/>
                    <a:p>
                      <a:pPr algn="ctr"/>
                      <a:r>
                        <a:rPr lang="en-US" sz="2000" dirty="0"/>
                        <a:t>5</a:t>
                      </a:r>
                    </a:p>
                  </a:txBody>
                  <a:tcPr anchor="ctr"/>
                </a:tc>
                <a:tc>
                  <a:txBody>
                    <a:bodyPr/>
                    <a:lstStyle/>
                    <a:p>
                      <a:pPr algn="ctr"/>
                      <a:r>
                        <a:rPr lang="en-US" sz="2000" dirty="0"/>
                        <a:t>54</a:t>
                      </a:r>
                    </a:p>
                  </a:txBody>
                  <a:tcPr anchor="ctr"/>
                </a:tc>
                <a:extLst>
                  <a:ext uri="{0D108BD9-81ED-4DB2-BD59-A6C34878D82A}">
                    <a16:rowId xmlns:a16="http://schemas.microsoft.com/office/drawing/2014/main" val="3671171536"/>
                  </a:ext>
                </a:extLst>
              </a:tr>
            </a:tbl>
          </a:graphicData>
        </a:graphic>
      </p:graphicFrame>
    </p:spTree>
    <p:extLst>
      <p:ext uri="{BB962C8B-B14F-4D97-AF65-F5344CB8AC3E}">
        <p14:creationId xmlns:p14="http://schemas.microsoft.com/office/powerpoint/2010/main" val="364177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E028-AB9E-4652-425F-A10E78CF0CA4}"/>
              </a:ext>
            </a:extLst>
          </p:cNvPr>
          <p:cNvSpPr>
            <a:spLocks noGrp="1"/>
          </p:cNvSpPr>
          <p:nvPr>
            <p:ph type="title"/>
          </p:nvPr>
        </p:nvSpPr>
        <p:spPr/>
        <p:txBody>
          <a:bodyPr/>
          <a:lstStyle/>
          <a:p>
            <a:r>
              <a:rPr lang="en-US" dirty="0"/>
              <a:t>What Does Our Data Look Like</a:t>
            </a:r>
          </a:p>
        </p:txBody>
      </p:sp>
      <p:graphicFrame>
        <p:nvGraphicFramePr>
          <p:cNvPr id="4" name="Table 4">
            <a:extLst>
              <a:ext uri="{FF2B5EF4-FFF2-40B4-BE49-F238E27FC236}">
                <a16:creationId xmlns:a16="http://schemas.microsoft.com/office/drawing/2014/main" id="{CA815E22-55AE-89E0-47A9-AA941714D29C}"/>
              </a:ext>
            </a:extLst>
          </p:cNvPr>
          <p:cNvGraphicFramePr>
            <a:graphicFrameLocks noGrp="1"/>
          </p:cNvGraphicFramePr>
          <p:nvPr>
            <p:extLst>
              <p:ext uri="{D42A27DB-BD31-4B8C-83A1-F6EECF244321}">
                <p14:modId xmlns:p14="http://schemas.microsoft.com/office/powerpoint/2010/main" val="108149208"/>
              </p:ext>
            </p:extLst>
          </p:nvPr>
        </p:nvGraphicFramePr>
        <p:xfrm>
          <a:off x="2209800" y="1417638"/>
          <a:ext cx="9372603" cy="407446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3063777428"/>
                    </a:ext>
                  </a:extLst>
                </a:gridCol>
                <a:gridCol w="874712">
                  <a:extLst>
                    <a:ext uri="{9D8B030D-6E8A-4147-A177-3AD203B41FA5}">
                      <a16:colId xmlns:a16="http://schemas.microsoft.com/office/drawing/2014/main" val="1941834303"/>
                    </a:ext>
                  </a:extLst>
                </a:gridCol>
                <a:gridCol w="1041400">
                  <a:extLst>
                    <a:ext uri="{9D8B030D-6E8A-4147-A177-3AD203B41FA5}">
                      <a16:colId xmlns:a16="http://schemas.microsoft.com/office/drawing/2014/main" val="779822208"/>
                    </a:ext>
                  </a:extLst>
                </a:gridCol>
                <a:gridCol w="1822451">
                  <a:extLst>
                    <a:ext uri="{9D8B030D-6E8A-4147-A177-3AD203B41FA5}">
                      <a16:colId xmlns:a16="http://schemas.microsoft.com/office/drawing/2014/main" val="1616683273"/>
                    </a:ext>
                  </a:extLst>
                </a:gridCol>
                <a:gridCol w="1976437">
                  <a:extLst>
                    <a:ext uri="{9D8B030D-6E8A-4147-A177-3AD203B41FA5}">
                      <a16:colId xmlns:a16="http://schemas.microsoft.com/office/drawing/2014/main" val="1733815723"/>
                    </a:ext>
                  </a:extLst>
                </a:gridCol>
                <a:gridCol w="1175660">
                  <a:extLst>
                    <a:ext uri="{9D8B030D-6E8A-4147-A177-3AD203B41FA5}">
                      <a16:colId xmlns:a16="http://schemas.microsoft.com/office/drawing/2014/main" val="3103063089"/>
                    </a:ext>
                  </a:extLst>
                </a:gridCol>
                <a:gridCol w="1338943">
                  <a:extLst>
                    <a:ext uri="{9D8B030D-6E8A-4147-A177-3AD203B41FA5}">
                      <a16:colId xmlns:a16="http://schemas.microsoft.com/office/drawing/2014/main" val="3439709919"/>
                    </a:ext>
                  </a:extLst>
                </a:gridCol>
              </a:tblGrid>
              <a:tr h="313703">
                <a:tc>
                  <a:txBody>
                    <a:bodyPr/>
                    <a:lstStyle/>
                    <a:p>
                      <a:pPr algn="ctr"/>
                      <a:r>
                        <a:rPr lang="en-US" sz="2000" dirty="0"/>
                        <a:t>Subject ID</a:t>
                      </a:r>
                    </a:p>
                  </a:txBody>
                  <a:tcPr anchor="ctr"/>
                </a:tc>
                <a:tc>
                  <a:txBody>
                    <a:bodyPr/>
                    <a:lstStyle/>
                    <a:p>
                      <a:pPr algn="ctr"/>
                      <a:r>
                        <a:rPr lang="en-US" sz="2000" dirty="0"/>
                        <a:t>Age</a:t>
                      </a:r>
                    </a:p>
                  </a:txBody>
                  <a:tcPr anchor="ctr"/>
                </a:tc>
                <a:tc>
                  <a:txBody>
                    <a:bodyPr/>
                    <a:lstStyle/>
                    <a:p>
                      <a:pPr algn="ctr"/>
                      <a:r>
                        <a:rPr lang="en-US" sz="2000" dirty="0"/>
                        <a:t>Heart Rate</a:t>
                      </a:r>
                    </a:p>
                  </a:txBody>
                  <a:tcPr anchor="ctr"/>
                </a:tc>
                <a:tc>
                  <a:txBody>
                    <a:bodyPr/>
                    <a:lstStyle/>
                    <a:p>
                      <a:pPr algn="ctr"/>
                      <a:r>
                        <a:rPr lang="en-US" sz="2000" dirty="0"/>
                        <a:t>Systolic Blood Pressure</a:t>
                      </a:r>
                    </a:p>
                  </a:txBody>
                  <a:tcPr anchor="ctr"/>
                </a:tc>
                <a:tc>
                  <a:txBody>
                    <a:bodyPr/>
                    <a:lstStyle/>
                    <a:p>
                      <a:pPr algn="ctr"/>
                      <a:r>
                        <a:rPr lang="en-US" sz="2000" dirty="0"/>
                        <a:t>Diastolic Blood Pressure</a:t>
                      </a:r>
                    </a:p>
                  </a:txBody>
                  <a:tcPr anchor="ctr"/>
                </a:tc>
                <a:tc>
                  <a:txBody>
                    <a:bodyPr/>
                    <a:lstStyle/>
                    <a:p>
                      <a:pPr algn="ctr"/>
                      <a:r>
                        <a:rPr lang="en-US" sz="2000" dirty="0"/>
                        <a:t>SpO</a:t>
                      </a:r>
                      <a:r>
                        <a:rPr lang="en-US" sz="2000" baseline="-25000" dirty="0"/>
                        <a:t>2</a:t>
                      </a:r>
                      <a:endParaRPr lang="en-US" sz="2000" dirty="0"/>
                    </a:p>
                  </a:txBody>
                  <a:tcPr anchor="ctr"/>
                </a:tc>
                <a:tc>
                  <a:txBody>
                    <a:bodyPr/>
                    <a:lstStyle/>
                    <a:p>
                      <a:pPr algn="ctr"/>
                      <a:r>
                        <a:rPr lang="en-US" sz="2000" dirty="0"/>
                        <a:t>Has Sepsis?</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34</a:t>
                      </a:r>
                    </a:p>
                  </a:txBody>
                  <a:tcPr anchor="ctr"/>
                </a:tc>
                <a:tc>
                  <a:txBody>
                    <a:bodyPr/>
                    <a:lstStyle/>
                    <a:p>
                      <a:pPr algn="ctr"/>
                      <a:r>
                        <a:rPr lang="en-US" sz="2000" dirty="0"/>
                        <a:t>77</a:t>
                      </a:r>
                    </a:p>
                  </a:txBody>
                  <a:tcPr anchor="ctr"/>
                </a:tc>
                <a:tc>
                  <a:txBody>
                    <a:bodyPr/>
                    <a:lstStyle/>
                    <a:p>
                      <a:pPr algn="ctr"/>
                      <a:r>
                        <a:rPr lang="en-US" sz="2000" dirty="0"/>
                        <a:t>117</a:t>
                      </a:r>
                    </a:p>
                  </a:txBody>
                  <a:tcPr anchor="ctr"/>
                </a:tc>
                <a:tc>
                  <a:txBody>
                    <a:bodyPr/>
                    <a:lstStyle/>
                    <a:p>
                      <a:pPr algn="ctr"/>
                      <a:r>
                        <a:rPr lang="en-US" sz="2000" dirty="0"/>
                        <a:t>72</a:t>
                      </a:r>
                    </a:p>
                  </a:txBody>
                  <a:tcPr anchor="ctr"/>
                </a:tc>
                <a:tc>
                  <a:txBody>
                    <a:bodyPr/>
                    <a:lstStyle/>
                    <a:p>
                      <a:pPr algn="ctr"/>
                      <a:r>
                        <a:rPr lang="en-US" sz="2000" dirty="0"/>
                        <a:t>100.0</a:t>
                      </a:r>
                    </a:p>
                  </a:txBody>
                  <a:tcPr anchor="ctr"/>
                </a:tc>
                <a:tc>
                  <a:txBody>
                    <a:bodyPr/>
                    <a:lstStyle/>
                    <a:p>
                      <a:pPr algn="ctr"/>
                      <a:r>
                        <a:rPr lang="en-US" sz="2000" dirty="0"/>
                        <a:t>No</a:t>
                      </a:r>
                    </a:p>
                  </a:txBody>
                  <a:tcPr anchor="ctr"/>
                </a:tc>
                <a:extLst>
                  <a:ext uri="{0D108BD9-81ED-4DB2-BD59-A6C34878D82A}">
                    <a16:rowId xmlns:a16="http://schemas.microsoft.com/office/drawing/2014/main" val="3671171536"/>
                  </a:ext>
                </a:extLst>
              </a:tr>
              <a:tr h="613724">
                <a:tc>
                  <a:txBody>
                    <a:bodyPr/>
                    <a:lstStyle/>
                    <a:p>
                      <a:pPr algn="ctr"/>
                      <a:r>
                        <a:rPr lang="en-US" sz="2000" dirty="0"/>
                        <a:t>P02</a:t>
                      </a:r>
                    </a:p>
                  </a:txBody>
                  <a:tcPr anchor="ctr"/>
                </a:tc>
                <a:tc>
                  <a:txBody>
                    <a:bodyPr/>
                    <a:lstStyle/>
                    <a:p>
                      <a:pPr algn="ctr"/>
                      <a:r>
                        <a:rPr lang="en-US" sz="2000" dirty="0"/>
                        <a:t>78</a:t>
                      </a:r>
                    </a:p>
                  </a:txBody>
                  <a:tcPr anchor="ctr"/>
                </a:tc>
                <a:tc>
                  <a:txBody>
                    <a:bodyPr/>
                    <a:lstStyle/>
                    <a:p>
                      <a:pPr algn="ctr"/>
                      <a:r>
                        <a:rPr lang="en-US" sz="2000" dirty="0"/>
                        <a:t>87</a:t>
                      </a:r>
                    </a:p>
                  </a:txBody>
                  <a:tcPr anchor="ctr"/>
                </a:tc>
                <a:tc>
                  <a:txBody>
                    <a:bodyPr/>
                    <a:lstStyle/>
                    <a:p>
                      <a:pPr algn="ctr"/>
                      <a:r>
                        <a:rPr lang="en-US" sz="2000" dirty="0"/>
                        <a:t>163</a:t>
                      </a:r>
                    </a:p>
                  </a:txBody>
                  <a:tcPr anchor="ctr"/>
                </a:tc>
                <a:tc>
                  <a:txBody>
                    <a:bodyPr/>
                    <a:lstStyle/>
                    <a:p>
                      <a:pPr algn="ctr"/>
                      <a:r>
                        <a:rPr lang="en-US" sz="2000" dirty="0"/>
                        <a:t>79</a:t>
                      </a:r>
                    </a:p>
                  </a:txBody>
                  <a:tcPr anchor="ctr"/>
                </a:tc>
                <a:tc>
                  <a:txBody>
                    <a:bodyPr/>
                    <a:lstStyle/>
                    <a:p>
                      <a:pPr algn="ctr"/>
                      <a:r>
                        <a:rPr lang="en-US" sz="2000" dirty="0"/>
                        <a:t>95.9</a:t>
                      </a:r>
                    </a:p>
                  </a:txBody>
                  <a:tcPr anchor="ctr"/>
                </a:tc>
                <a:tc>
                  <a:txBody>
                    <a:bodyPr/>
                    <a:lstStyle/>
                    <a:p>
                      <a:pPr algn="ctr"/>
                      <a:r>
                        <a:rPr lang="en-US" sz="2000" dirty="0"/>
                        <a:t>Yes</a:t>
                      </a:r>
                    </a:p>
                  </a:txBody>
                  <a:tcPr anchor="ctr"/>
                </a:tc>
                <a:extLst>
                  <a:ext uri="{0D108BD9-81ED-4DB2-BD59-A6C34878D82A}">
                    <a16:rowId xmlns:a16="http://schemas.microsoft.com/office/drawing/2014/main" val="3970411501"/>
                  </a:ext>
                </a:extLst>
              </a:tr>
              <a:tr h="613724">
                <a:tc>
                  <a:txBody>
                    <a:bodyPr/>
                    <a:lstStyle/>
                    <a:p>
                      <a:pPr algn="ctr"/>
                      <a:r>
                        <a:rPr lang="en-US" sz="2000" dirty="0"/>
                        <a:t>P03</a:t>
                      </a:r>
                    </a:p>
                  </a:txBody>
                  <a:tcPr anchor="ctr"/>
                </a:tc>
                <a:tc>
                  <a:txBody>
                    <a:bodyPr/>
                    <a:lstStyle/>
                    <a:p>
                      <a:pPr algn="ctr"/>
                      <a:r>
                        <a:rPr lang="en-US" sz="2000" dirty="0"/>
                        <a:t>57</a:t>
                      </a:r>
                    </a:p>
                  </a:txBody>
                  <a:tcPr anchor="ctr"/>
                </a:tc>
                <a:tc>
                  <a:txBody>
                    <a:bodyPr/>
                    <a:lstStyle/>
                    <a:p>
                      <a:pPr algn="ctr"/>
                      <a:r>
                        <a:rPr lang="en-US" sz="2000" dirty="0"/>
                        <a:t>66</a:t>
                      </a:r>
                    </a:p>
                  </a:txBody>
                  <a:tcPr anchor="ctr"/>
                </a:tc>
                <a:tc>
                  <a:txBody>
                    <a:bodyPr/>
                    <a:lstStyle/>
                    <a:p>
                      <a:pPr algn="ctr"/>
                      <a:r>
                        <a:rPr lang="en-US" sz="2000" dirty="0"/>
                        <a:t>144</a:t>
                      </a:r>
                    </a:p>
                  </a:txBody>
                  <a:tcPr anchor="ctr"/>
                </a:tc>
                <a:tc>
                  <a:txBody>
                    <a:bodyPr/>
                    <a:lstStyle/>
                    <a:p>
                      <a:pPr algn="ctr"/>
                      <a:r>
                        <a:rPr lang="en-US" sz="2000" dirty="0"/>
                        <a:t>81</a:t>
                      </a:r>
                    </a:p>
                  </a:txBody>
                  <a:tcPr anchor="ctr"/>
                </a:tc>
                <a:tc>
                  <a:txBody>
                    <a:bodyPr/>
                    <a:lstStyle/>
                    <a:p>
                      <a:pPr algn="ctr"/>
                      <a:r>
                        <a:rPr lang="en-US" sz="2000" dirty="0"/>
                        <a:t>97.6</a:t>
                      </a:r>
                    </a:p>
                  </a:txBody>
                  <a:tcPr anchor="ctr"/>
                </a:tc>
                <a:tc>
                  <a:txBody>
                    <a:bodyPr/>
                    <a:lstStyle/>
                    <a:p>
                      <a:pPr algn="ctr"/>
                      <a:r>
                        <a:rPr lang="en-US" sz="2000" dirty="0"/>
                        <a:t>No</a:t>
                      </a:r>
                    </a:p>
                  </a:txBody>
                  <a:tcPr anchor="ctr"/>
                </a:tc>
                <a:extLst>
                  <a:ext uri="{0D108BD9-81ED-4DB2-BD59-A6C34878D82A}">
                    <a16:rowId xmlns:a16="http://schemas.microsoft.com/office/drawing/2014/main" val="3723279564"/>
                  </a:ext>
                </a:extLst>
              </a:tr>
              <a:tr h="613724">
                <a:tc>
                  <a:txBody>
                    <a:bodyPr/>
                    <a:lstStyle/>
                    <a:p>
                      <a:pPr algn="ctr"/>
                      <a:r>
                        <a:rPr lang="en-US" sz="2000" dirty="0"/>
                        <a:t>P04</a:t>
                      </a:r>
                    </a:p>
                  </a:txBody>
                  <a:tcPr anchor="ctr"/>
                </a:tc>
                <a:tc>
                  <a:txBody>
                    <a:bodyPr/>
                    <a:lstStyle/>
                    <a:p>
                      <a:pPr algn="ctr"/>
                      <a:r>
                        <a:rPr lang="en-US" sz="2000" dirty="0"/>
                        <a:t>23</a:t>
                      </a:r>
                    </a:p>
                  </a:txBody>
                  <a:tcPr anchor="ctr"/>
                </a:tc>
                <a:tc>
                  <a:txBody>
                    <a:bodyPr/>
                    <a:lstStyle/>
                    <a:p>
                      <a:pPr algn="ctr"/>
                      <a:r>
                        <a:rPr lang="en-US" sz="2000" dirty="0"/>
                        <a:t>93</a:t>
                      </a:r>
                    </a:p>
                  </a:txBody>
                  <a:tcPr anchor="ctr"/>
                </a:tc>
                <a:tc>
                  <a:txBody>
                    <a:bodyPr/>
                    <a:lstStyle/>
                    <a:p>
                      <a:pPr algn="ctr"/>
                      <a:r>
                        <a:rPr lang="en-US" sz="2000" dirty="0"/>
                        <a:t>167</a:t>
                      </a:r>
                    </a:p>
                  </a:txBody>
                  <a:tcPr anchor="ctr"/>
                </a:tc>
                <a:tc>
                  <a:txBody>
                    <a:bodyPr/>
                    <a:lstStyle/>
                    <a:p>
                      <a:pPr algn="ctr"/>
                      <a:r>
                        <a:rPr lang="en-US" sz="2000" dirty="0"/>
                        <a:t>94</a:t>
                      </a:r>
                    </a:p>
                  </a:txBody>
                  <a:tcPr anchor="ctr"/>
                </a:tc>
                <a:tc>
                  <a:txBody>
                    <a:bodyPr/>
                    <a:lstStyle/>
                    <a:p>
                      <a:pPr algn="ctr"/>
                      <a:r>
                        <a:rPr lang="en-US" sz="2000" dirty="0"/>
                        <a:t>94.0</a:t>
                      </a:r>
                    </a:p>
                  </a:txBody>
                  <a:tcPr anchor="ctr"/>
                </a:tc>
                <a:tc>
                  <a:txBody>
                    <a:bodyPr/>
                    <a:lstStyle/>
                    <a:p>
                      <a:pPr algn="ctr"/>
                      <a:r>
                        <a:rPr lang="en-US" sz="2000" dirty="0"/>
                        <a:t>Yes</a:t>
                      </a:r>
                    </a:p>
                  </a:txBody>
                  <a:tcPr anchor="ctr"/>
                </a:tc>
                <a:extLst>
                  <a:ext uri="{0D108BD9-81ED-4DB2-BD59-A6C34878D82A}">
                    <a16:rowId xmlns:a16="http://schemas.microsoft.com/office/drawing/2014/main" val="2173934539"/>
                  </a:ext>
                </a:extLst>
              </a:tr>
              <a:tr h="613724">
                <a:tc>
                  <a:txBody>
                    <a:bodyPr/>
                    <a:lstStyle/>
                    <a:p>
                      <a:pPr algn="ctr"/>
                      <a:r>
                        <a:rPr lang="en-US" sz="2000" dirty="0"/>
                        <a:t>P05</a:t>
                      </a:r>
                    </a:p>
                  </a:txBody>
                  <a:tcPr anchor="ctr"/>
                </a:tc>
                <a:tc>
                  <a:txBody>
                    <a:bodyPr/>
                    <a:lstStyle/>
                    <a:p>
                      <a:pPr algn="ctr"/>
                      <a:r>
                        <a:rPr lang="en-US" sz="2000" dirty="0"/>
                        <a:t>81</a:t>
                      </a:r>
                    </a:p>
                  </a:txBody>
                  <a:tcPr anchor="ctr"/>
                </a:tc>
                <a:tc>
                  <a:txBody>
                    <a:bodyPr/>
                    <a:lstStyle/>
                    <a:p>
                      <a:pPr algn="ctr"/>
                      <a:r>
                        <a:rPr lang="en-US" sz="2000" dirty="0"/>
                        <a:t>90</a:t>
                      </a:r>
                    </a:p>
                  </a:txBody>
                  <a:tcPr anchor="ctr"/>
                </a:tc>
                <a:tc>
                  <a:txBody>
                    <a:bodyPr/>
                    <a:lstStyle/>
                    <a:p>
                      <a:pPr algn="ctr"/>
                      <a:r>
                        <a:rPr lang="en-US" sz="2000" dirty="0"/>
                        <a:t>123</a:t>
                      </a:r>
                    </a:p>
                  </a:txBody>
                  <a:tcPr anchor="ctr"/>
                </a:tc>
                <a:tc>
                  <a:txBody>
                    <a:bodyPr/>
                    <a:lstStyle/>
                    <a:p>
                      <a:pPr algn="ctr"/>
                      <a:r>
                        <a:rPr lang="en-US" sz="2000" dirty="0"/>
                        <a:t>86</a:t>
                      </a:r>
                    </a:p>
                  </a:txBody>
                  <a:tcPr anchor="ctr"/>
                </a:tc>
                <a:tc>
                  <a:txBody>
                    <a:bodyPr/>
                    <a:lstStyle/>
                    <a:p>
                      <a:pPr algn="ctr"/>
                      <a:r>
                        <a:rPr lang="en-US" sz="2000" dirty="0"/>
                        <a:t>99.7</a:t>
                      </a:r>
                    </a:p>
                  </a:txBody>
                  <a:tcPr anchor="ctr"/>
                </a:tc>
                <a:tc>
                  <a:txBody>
                    <a:bodyPr/>
                    <a:lstStyle/>
                    <a:p>
                      <a:pPr algn="ctr"/>
                      <a:r>
                        <a:rPr lang="en-US" sz="2000" dirty="0"/>
                        <a:t>Yes</a:t>
                      </a:r>
                    </a:p>
                  </a:txBody>
                  <a:tcPr anchor="ctr"/>
                </a:tc>
                <a:extLst>
                  <a:ext uri="{0D108BD9-81ED-4DB2-BD59-A6C34878D82A}">
                    <a16:rowId xmlns:a16="http://schemas.microsoft.com/office/drawing/2014/main" val="3311920804"/>
                  </a:ext>
                </a:extLst>
              </a:tr>
            </a:tbl>
          </a:graphicData>
        </a:graphic>
      </p:graphicFrame>
      <p:grpSp>
        <p:nvGrpSpPr>
          <p:cNvPr id="22" name="Group 21">
            <a:extLst>
              <a:ext uri="{FF2B5EF4-FFF2-40B4-BE49-F238E27FC236}">
                <a16:creationId xmlns:a16="http://schemas.microsoft.com/office/drawing/2014/main" id="{7A69B683-F379-2D56-00E2-F0A0E516C17D}"/>
              </a:ext>
            </a:extLst>
          </p:cNvPr>
          <p:cNvGrpSpPr/>
          <p:nvPr/>
        </p:nvGrpSpPr>
        <p:grpSpPr>
          <a:xfrm>
            <a:off x="3352810" y="5258589"/>
            <a:ext cx="6927890" cy="1133649"/>
            <a:chOff x="3352810" y="5258589"/>
            <a:chExt cx="6927890" cy="1133649"/>
          </a:xfrm>
        </p:grpSpPr>
        <p:sp>
          <p:nvSpPr>
            <p:cNvPr id="5" name="TextBox 4">
              <a:extLst>
                <a:ext uri="{FF2B5EF4-FFF2-40B4-BE49-F238E27FC236}">
                  <a16:creationId xmlns:a16="http://schemas.microsoft.com/office/drawing/2014/main" id="{83B782FA-99FA-745A-9430-6ECC135863AC}"/>
                </a:ext>
              </a:extLst>
            </p:cNvPr>
            <p:cNvSpPr txBox="1"/>
            <p:nvPr/>
          </p:nvSpPr>
          <p:spPr>
            <a:xfrm>
              <a:off x="6135669" y="5930573"/>
              <a:ext cx="1362169" cy="461665"/>
            </a:xfrm>
            <a:prstGeom prst="rect">
              <a:avLst/>
            </a:prstGeom>
            <a:noFill/>
          </p:spPr>
          <p:txBody>
            <a:bodyPr wrap="none" rtlCol="0" anchor="ctr">
              <a:spAutoFit/>
            </a:bodyPr>
            <a:lstStyle/>
            <a:p>
              <a:pPr algn="ctr"/>
              <a:r>
                <a:rPr lang="en-US" sz="2400" dirty="0"/>
                <a:t>Features</a:t>
              </a:r>
            </a:p>
          </p:txBody>
        </p:sp>
        <p:sp>
          <p:nvSpPr>
            <p:cNvPr id="7" name="Left Brace 6">
              <a:extLst>
                <a:ext uri="{FF2B5EF4-FFF2-40B4-BE49-F238E27FC236}">
                  <a16:creationId xmlns:a16="http://schemas.microsoft.com/office/drawing/2014/main" id="{D4527B0F-70B8-8EB7-6EF3-4D8598488EE7}"/>
                </a:ext>
              </a:extLst>
            </p:cNvPr>
            <p:cNvSpPr/>
            <p:nvPr/>
          </p:nvSpPr>
          <p:spPr>
            <a:xfrm rot="16200000" flipV="1">
              <a:off x="6575811" y="2035588"/>
              <a:ext cx="481888" cy="692789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grpSp>
        <p:nvGrpSpPr>
          <p:cNvPr id="23" name="Group 22">
            <a:extLst>
              <a:ext uri="{FF2B5EF4-FFF2-40B4-BE49-F238E27FC236}">
                <a16:creationId xmlns:a16="http://schemas.microsoft.com/office/drawing/2014/main" id="{F69A0935-6A2C-B648-2359-43A1E0DFB1C0}"/>
              </a:ext>
            </a:extLst>
          </p:cNvPr>
          <p:cNvGrpSpPr/>
          <p:nvPr/>
        </p:nvGrpSpPr>
        <p:grpSpPr>
          <a:xfrm>
            <a:off x="10366888" y="5258588"/>
            <a:ext cx="1063112" cy="1133650"/>
            <a:chOff x="10366888" y="5258588"/>
            <a:chExt cx="1063112" cy="1133650"/>
          </a:xfrm>
        </p:grpSpPr>
        <p:sp>
          <p:nvSpPr>
            <p:cNvPr id="6" name="TextBox 5">
              <a:extLst>
                <a:ext uri="{FF2B5EF4-FFF2-40B4-BE49-F238E27FC236}">
                  <a16:creationId xmlns:a16="http://schemas.microsoft.com/office/drawing/2014/main" id="{26ACD1AD-CC85-F218-1C0A-0B9A7A08B17B}"/>
                </a:ext>
              </a:extLst>
            </p:cNvPr>
            <p:cNvSpPr txBox="1"/>
            <p:nvPr/>
          </p:nvSpPr>
          <p:spPr>
            <a:xfrm>
              <a:off x="10366888" y="5930573"/>
              <a:ext cx="1063112" cy="461665"/>
            </a:xfrm>
            <a:prstGeom prst="rect">
              <a:avLst/>
            </a:prstGeom>
            <a:noFill/>
          </p:spPr>
          <p:txBody>
            <a:bodyPr wrap="none" rtlCol="0" anchor="ctr">
              <a:spAutoFit/>
            </a:bodyPr>
            <a:lstStyle/>
            <a:p>
              <a:pPr algn="ctr"/>
              <a:r>
                <a:rPr lang="en-US" sz="2400" dirty="0"/>
                <a:t>Labels</a:t>
              </a:r>
            </a:p>
          </p:txBody>
        </p:sp>
        <p:cxnSp>
          <p:nvCxnSpPr>
            <p:cNvPr id="9" name="Straight Arrow Connector 8">
              <a:extLst>
                <a:ext uri="{FF2B5EF4-FFF2-40B4-BE49-F238E27FC236}">
                  <a16:creationId xmlns:a16="http://schemas.microsoft.com/office/drawing/2014/main" id="{3A2E73E2-B093-C922-54BE-87CB6445ADA9}"/>
                </a:ext>
              </a:extLst>
            </p:cNvPr>
            <p:cNvCxnSpPr>
              <a:cxnSpLocks/>
              <a:stCxn id="6" idx="0"/>
            </p:cNvCxnSpPr>
            <p:nvPr/>
          </p:nvCxnSpPr>
          <p:spPr>
            <a:xfrm flipV="1">
              <a:off x="10898444" y="5258588"/>
              <a:ext cx="0" cy="671985"/>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B48DA0BB-DE31-CFA2-6F8D-AA9C2B3675FD}"/>
              </a:ext>
            </a:extLst>
          </p:cNvPr>
          <p:cNvGrpSpPr/>
          <p:nvPr/>
        </p:nvGrpSpPr>
        <p:grpSpPr>
          <a:xfrm>
            <a:off x="307797" y="5286827"/>
            <a:ext cx="5023234" cy="1474743"/>
            <a:chOff x="307797" y="5286827"/>
            <a:chExt cx="5023234" cy="1474743"/>
          </a:xfrm>
        </p:grpSpPr>
        <p:sp>
          <p:nvSpPr>
            <p:cNvPr id="10" name="TextBox 9">
              <a:extLst>
                <a:ext uri="{FF2B5EF4-FFF2-40B4-BE49-F238E27FC236}">
                  <a16:creationId xmlns:a16="http://schemas.microsoft.com/office/drawing/2014/main" id="{2EEBD7E6-C5B2-3CEA-6281-801BD3A9C13E}"/>
                </a:ext>
              </a:extLst>
            </p:cNvPr>
            <p:cNvSpPr txBox="1"/>
            <p:nvPr/>
          </p:nvSpPr>
          <p:spPr>
            <a:xfrm>
              <a:off x="307797" y="5930573"/>
              <a:ext cx="5023234" cy="830997"/>
            </a:xfrm>
            <a:prstGeom prst="rect">
              <a:avLst/>
            </a:prstGeom>
            <a:noFill/>
          </p:spPr>
          <p:txBody>
            <a:bodyPr wrap="none" rtlCol="0" anchor="ctr">
              <a:spAutoFit/>
            </a:bodyPr>
            <a:lstStyle/>
            <a:p>
              <a:pPr algn="ctr"/>
              <a:r>
                <a:rPr lang="en-US" sz="2400" dirty="0"/>
                <a:t>Identifying information that should</a:t>
              </a:r>
              <a:br>
                <a:rPr lang="en-US" sz="2400" dirty="0"/>
              </a:br>
              <a:r>
                <a:rPr lang="en-US" sz="2400" dirty="0"/>
                <a:t>not be used for learning</a:t>
              </a:r>
            </a:p>
          </p:txBody>
        </p:sp>
        <p:cxnSp>
          <p:nvCxnSpPr>
            <p:cNvPr id="13" name="Straight Arrow Connector 12">
              <a:extLst>
                <a:ext uri="{FF2B5EF4-FFF2-40B4-BE49-F238E27FC236}">
                  <a16:creationId xmlns:a16="http://schemas.microsoft.com/office/drawing/2014/main" id="{186418AA-D15A-FD14-03D1-2A66173F22FD}"/>
                </a:ext>
              </a:extLst>
            </p:cNvPr>
            <p:cNvCxnSpPr>
              <a:cxnSpLocks/>
              <a:stCxn id="10" idx="0"/>
            </p:cNvCxnSpPr>
            <p:nvPr/>
          </p:nvCxnSpPr>
          <p:spPr>
            <a:xfrm flipH="1" flipV="1">
              <a:off x="2819400" y="5286827"/>
              <a:ext cx="14" cy="643746"/>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637AF7F-3DF7-8DAE-1F21-2E82C6CC9A53}"/>
              </a:ext>
            </a:extLst>
          </p:cNvPr>
          <p:cNvGrpSpPr/>
          <p:nvPr/>
        </p:nvGrpSpPr>
        <p:grpSpPr>
          <a:xfrm>
            <a:off x="171371" y="2160915"/>
            <a:ext cx="1953807" cy="3026382"/>
            <a:chOff x="171371" y="2160915"/>
            <a:chExt cx="1953807" cy="3026382"/>
          </a:xfrm>
        </p:grpSpPr>
        <p:sp>
          <p:nvSpPr>
            <p:cNvPr id="14" name="TextBox 13">
              <a:extLst>
                <a:ext uri="{FF2B5EF4-FFF2-40B4-BE49-F238E27FC236}">
                  <a16:creationId xmlns:a16="http://schemas.microsoft.com/office/drawing/2014/main" id="{BDABC5EB-E0B8-5CC4-08F4-D2400EFC59E4}"/>
                </a:ext>
              </a:extLst>
            </p:cNvPr>
            <p:cNvSpPr txBox="1"/>
            <p:nvPr/>
          </p:nvSpPr>
          <p:spPr>
            <a:xfrm>
              <a:off x="171371" y="3443273"/>
              <a:ext cx="1343638" cy="461665"/>
            </a:xfrm>
            <a:prstGeom prst="rect">
              <a:avLst/>
            </a:prstGeom>
            <a:noFill/>
          </p:spPr>
          <p:txBody>
            <a:bodyPr wrap="none" rtlCol="0" anchor="ctr">
              <a:spAutoFit/>
            </a:bodyPr>
            <a:lstStyle/>
            <a:p>
              <a:pPr algn="ctr"/>
              <a:r>
                <a:rPr lang="en-US" sz="2400" dirty="0"/>
                <a:t>Samples</a:t>
              </a:r>
            </a:p>
          </p:txBody>
        </p:sp>
        <p:sp>
          <p:nvSpPr>
            <p:cNvPr id="15" name="Left Brace 14">
              <a:extLst>
                <a:ext uri="{FF2B5EF4-FFF2-40B4-BE49-F238E27FC236}">
                  <a16:creationId xmlns:a16="http://schemas.microsoft.com/office/drawing/2014/main" id="{548C81C7-FB4D-2FEB-BEC1-0C785CC405C1}"/>
                </a:ext>
              </a:extLst>
            </p:cNvPr>
            <p:cNvSpPr/>
            <p:nvPr/>
          </p:nvSpPr>
          <p:spPr>
            <a:xfrm flipV="1">
              <a:off x="1643290" y="2160915"/>
              <a:ext cx="481888" cy="3026382"/>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149111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44" name="Group 43">
            <a:extLst>
              <a:ext uri="{FF2B5EF4-FFF2-40B4-BE49-F238E27FC236}">
                <a16:creationId xmlns:a16="http://schemas.microsoft.com/office/drawing/2014/main" id="{73A8CAB1-09EC-2206-8016-80B059B360EE}"/>
              </a:ext>
            </a:extLst>
          </p:cNvPr>
          <p:cNvGrpSpPr/>
          <p:nvPr/>
        </p:nvGrpSpPr>
        <p:grpSpPr>
          <a:xfrm>
            <a:off x="1106160" y="2823597"/>
            <a:ext cx="2075070" cy="2900014"/>
            <a:chOff x="1106160" y="2823597"/>
            <a:chExt cx="2075070"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102274" y="4032119"/>
              <a:ext cx="2878533"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7" name="Straight Connector 6">
              <a:extLst>
                <a:ext uri="{FF2B5EF4-FFF2-40B4-BE49-F238E27FC236}">
                  <a16:creationId xmlns:a16="http://schemas.microsoft.com/office/drawing/2014/main" id="{7006D268-9840-408C-3D56-F96402D5A254}"/>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43" name="TextBox 42">
              <a:extLst>
                <a:ext uri="{FF2B5EF4-FFF2-40B4-BE49-F238E27FC236}">
                  <a16:creationId xmlns:a16="http://schemas.microsoft.com/office/drawing/2014/main" id="{A61602BF-5227-CE83-24F1-C5AF0F4BB267}"/>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66" name="Group 65">
            <a:extLst>
              <a:ext uri="{FF2B5EF4-FFF2-40B4-BE49-F238E27FC236}">
                <a16:creationId xmlns:a16="http://schemas.microsoft.com/office/drawing/2014/main" id="{7F87020D-F67A-5C38-2082-E8B13DDA3C40}"/>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53" name="Group 52">
            <a:extLst>
              <a:ext uri="{FF2B5EF4-FFF2-40B4-BE49-F238E27FC236}">
                <a16:creationId xmlns:a16="http://schemas.microsoft.com/office/drawing/2014/main" id="{83C5B576-E799-ECA1-9CA1-29AE8FC0B8DD}"/>
              </a:ext>
            </a:extLst>
          </p:cNvPr>
          <p:cNvGrpSpPr/>
          <p:nvPr/>
        </p:nvGrpSpPr>
        <p:grpSpPr>
          <a:xfrm>
            <a:off x="9729126" y="3564394"/>
            <a:ext cx="1837687" cy="835555"/>
            <a:chOff x="8525513" y="2631593"/>
            <a:chExt cx="1837687" cy="835555"/>
          </a:xfrm>
        </p:grpSpPr>
        <p:sp>
          <p:nvSpPr>
            <p:cNvPr id="23" name="TextBox 22">
              <a:extLst>
                <a:ext uri="{FF2B5EF4-FFF2-40B4-BE49-F238E27FC236}">
                  <a16:creationId xmlns:a16="http://schemas.microsoft.com/office/drawing/2014/main" id="{345F520D-788A-8F63-9318-31CB9E26BBB8}"/>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25" name="Oval 24">
              <a:extLst>
                <a:ext uri="{FF2B5EF4-FFF2-40B4-BE49-F238E27FC236}">
                  <a16:creationId xmlns:a16="http://schemas.microsoft.com/office/drawing/2014/main" id="{27785A5E-C905-3703-226B-F6C0A352AF68}"/>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extBox 34">
              <a:extLst>
                <a:ext uri="{FF2B5EF4-FFF2-40B4-BE49-F238E27FC236}">
                  <a16:creationId xmlns:a16="http://schemas.microsoft.com/office/drawing/2014/main" id="{5F842D49-284D-2E99-57E2-3B396E4CC774}"/>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39" name="Triangle 38">
              <a:extLst>
                <a:ext uri="{FF2B5EF4-FFF2-40B4-BE49-F238E27FC236}">
                  <a16:creationId xmlns:a16="http://schemas.microsoft.com/office/drawing/2014/main" id="{3F19EA36-3931-1BB7-294F-D7F966DE24E2}"/>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DC88CBC4-2268-6F2B-870C-7BE79D9366AF}"/>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2CF240B-6785-0298-48BF-B8E9FE3113D7}"/>
              </a:ext>
            </a:extLst>
          </p:cNvPr>
          <p:cNvGrpSpPr/>
          <p:nvPr/>
        </p:nvGrpSpPr>
        <p:grpSpPr>
          <a:xfrm>
            <a:off x="7168730" y="4533183"/>
            <a:ext cx="1615726" cy="286404"/>
            <a:chOff x="7168730" y="4533183"/>
            <a:chExt cx="1615726" cy="286404"/>
          </a:xfrm>
        </p:grpSpPr>
        <p:sp>
          <p:nvSpPr>
            <p:cNvPr id="27" name="Oval 26">
              <a:extLst>
                <a:ext uri="{FF2B5EF4-FFF2-40B4-BE49-F238E27FC236}">
                  <a16:creationId xmlns:a16="http://schemas.microsoft.com/office/drawing/2014/main" id="{50AE6391-7AF3-715D-5033-9B08E67DEEFB}"/>
                </a:ext>
              </a:extLst>
            </p:cNvPr>
            <p:cNvSpPr/>
            <p:nvPr/>
          </p:nvSpPr>
          <p:spPr>
            <a:xfrm>
              <a:off x="7168730"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Oval 50">
              <a:extLst>
                <a:ext uri="{FF2B5EF4-FFF2-40B4-BE49-F238E27FC236}">
                  <a16:creationId xmlns:a16="http://schemas.microsoft.com/office/drawing/2014/main" id="{CB4C96C6-230E-F486-441F-CD3243F9DE1F}"/>
                </a:ext>
              </a:extLst>
            </p:cNvPr>
            <p:cNvSpPr/>
            <p:nvPr/>
          </p:nvSpPr>
          <p:spPr>
            <a:xfrm>
              <a:off x="7846534" y="453322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4" name="Oval 53">
              <a:extLst>
                <a:ext uri="{FF2B5EF4-FFF2-40B4-BE49-F238E27FC236}">
                  <a16:creationId xmlns:a16="http://schemas.microsoft.com/office/drawing/2014/main" id="{47AAB7EA-8CF6-274B-0C79-9B1B86A2E12D}"/>
                </a:ext>
              </a:extLst>
            </p:cNvPr>
            <p:cNvSpPr/>
            <p:nvPr/>
          </p:nvSpPr>
          <p:spPr>
            <a:xfrm>
              <a:off x="8510748" y="4533183"/>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6" name="Group 55">
            <a:extLst>
              <a:ext uri="{FF2B5EF4-FFF2-40B4-BE49-F238E27FC236}">
                <a16:creationId xmlns:a16="http://schemas.microsoft.com/office/drawing/2014/main" id="{E08FC2B7-EB1E-C96E-38F8-3E0D079A31D9}"/>
              </a:ext>
            </a:extLst>
          </p:cNvPr>
          <p:cNvGrpSpPr/>
          <p:nvPr/>
        </p:nvGrpSpPr>
        <p:grpSpPr>
          <a:xfrm>
            <a:off x="3769769" y="3285002"/>
            <a:ext cx="1787912" cy="283831"/>
            <a:chOff x="3769769" y="3285002"/>
            <a:chExt cx="1787912" cy="283831"/>
          </a:xfrm>
        </p:grpSpPr>
        <p:sp>
          <p:nvSpPr>
            <p:cNvPr id="37" name="Triangle 36">
              <a:extLst>
                <a:ext uri="{FF2B5EF4-FFF2-40B4-BE49-F238E27FC236}">
                  <a16:creationId xmlns:a16="http://schemas.microsoft.com/office/drawing/2014/main" id="{3A41311F-2C30-5B52-CEF8-7E235288350E}"/>
                </a:ext>
              </a:extLst>
            </p:cNvPr>
            <p:cNvSpPr/>
            <p:nvPr/>
          </p:nvSpPr>
          <p:spPr>
            <a:xfrm>
              <a:off x="3769769" y="3298045"/>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8" name="Triangle 37">
              <a:extLst>
                <a:ext uri="{FF2B5EF4-FFF2-40B4-BE49-F238E27FC236}">
                  <a16:creationId xmlns:a16="http://schemas.microsoft.com/office/drawing/2014/main" id="{7D583D41-60A8-F4DE-F4E3-6F4E9D534D36}"/>
                </a:ext>
              </a:extLst>
            </p:cNvPr>
            <p:cNvSpPr/>
            <p:nvPr/>
          </p:nvSpPr>
          <p:spPr>
            <a:xfrm>
              <a:off x="4579271"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43A0B18E-7719-7B9C-CA63-BA9A6F35DE5E}"/>
                </a:ext>
              </a:extLst>
            </p:cNvPr>
            <p:cNvSpPr/>
            <p:nvPr/>
          </p:nvSpPr>
          <p:spPr>
            <a:xfrm>
              <a:off x="5243567" y="328500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3" name="Group 62">
            <a:extLst>
              <a:ext uri="{FF2B5EF4-FFF2-40B4-BE49-F238E27FC236}">
                <a16:creationId xmlns:a16="http://schemas.microsoft.com/office/drawing/2014/main" id="{BDF7AB8E-882B-7543-8EAD-B0D1EF9DCEBB}"/>
              </a:ext>
            </a:extLst>
          </p:cNvPr>
          <p:cNvGrpSpPr/>
          <p:nvPr/>
        </p:nvGrpSpPr>
        <p:grpSpPr>
          <a:xfrm>
            <a:off x="4249263" y="4533183"/>
            <a:ext cx="761401" cy="286404"/>
            <a:chOff x="4249263" y="4533183"/>
            <a:chExt cx="761401" cy="286404"/>
          </a:xfrm>
        </p:grpSpPr>
        <p:sp>
          <p:nvSpPr>
            <p:cNvPr id="26" name="Oval 25">
              <a:extLst>
                <a:ext uri="{FF2B5EF4-FFF2-40B4-BE49-F238E27FC236}">
                  <a16:creationId xmlns:a16="http://schemas.microsoft.com/office/drawing/2014/main" id="{3A554A26-7AD9-AF15-B211-5BCC3D8A6D4E}"/>
                </a:ext>
              </a:extLst>
            </p:cNvPr>
            <p:cNvSpPr/>
            <p:nvPr/>
          </p:nvSpPr>
          <p:spPr>
            <a:xfrm>
              <a:off x="4249263"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2483D5D3-6AA0-7FC9-9C7F-A0A4B32F4EF3}"/>
                </a:ext>
              </a:extLst>
            </p:cNvPr>
            <p:cNvSpPr/>
            <p:nvPr/>
          </p:nvSpPr>
          <p:spPr>
            <a:xfrm>
              <a:off x="4696550" y="4533183"/>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2" name="Group 61">
            <a:extLst>
              <a:ext uri="{FF2B5EF4-FFF2-40B4-BE49-F238E27FC236}">
                <a16:creationId xmlns:a16="http://schemas.microsoft.com/office/drawing/2014/main" id="{AE380A57-E093-46DB-31F8-96CC933E4CD7}"/>
              </a:ext>
            </a:extLst>
          </p:cNvPr>
          <p:cNvGrpSpPr/>
          <p:nvPr/>
        </p:nvGrpSpPr>
        <p:grpSpPr>
          <a:xfrm>
            <a:off x="7385796" y="3293606"/>
            <a:ext cx="1191868" cy="273708"/>
            <a:chOff x="7385796" y="3293606"/>
            <a:chExt cx="1191868" cy="273708"/>
          </a:xfrm>
        </p:grpSpPr>
        <p:sp>
          <p:nvSpPr>
            <p:cNvPr id="59" name="Oval 58">
              <a:extLst>
                <a:ext uri="{FF2B5EF4-FFF2-40B4-BE49-F238E27FC236}">
                  <a16:creationId xmlns:a16="http://schemas.microsoft.com/office/drawing/2014/main" id="{78A9DCAB-6691-A9FC-1F0F-408AF298D910}"/>
                </a:ext>
              </a:extLst>
            </p:cNvPr>
            <p:cNvSpPr/>
            <p:nvPr/>
          </p:nvSpPr>
          <p:spPr>
            <a:xfrm>
              <a:off x="8303956" y="329360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0" name="Triangle 59">
              <a:extLst>
                <a:ext uri="{FF2B5EF4-FFF2-40B4-BE49-F238E27FC236}">
                  <a16:creationId xmlns:a16="http://schemas.microsoft.com/office/drawing/2014/main" id="{2F0A944D-6784-1977-D431-3A99AA6E0964}"/>
                </a:ext>
              </a:extLst>
            </p:cNvPr>
            <p:cNvSpPr/>
            <p:nvPr/>
          </p:nvSpPr>
          <p:spPr>
            <a:xfrm>
              <a:off x="7385796"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sp>
        <p:nvSpPr>
          <p:cNvPr id="65" name="TextBox 64">
            <a:extLst>
              <a:ext uri="{FF2B5EF4-FFF2-40B4-BE49-F238E27FC236}">
                <a16:creationId xmlns:a16="http://schemas.microsoft.com/office/drawing/2014/main" id="{CA195065-79EF-B001-D1CA-5D4815093A9B}"/>
              </a:ext>
            </a:extLst>
          </p:cNvPr>
          <p:cNvSpPr txBox="1"/>
          <p:nvPr/>
        </p:nvSpPr>
        <p:spPr>
          <a:xfrm>
            <a:off x="9452130" y="2984196"/>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spTree>
    <p:extLst>
      <p:ext uri="{BB962C8B-B14F-4D97-AF65-F5344CB8AC3E}">
        <p14:creationId xmlns:p14="http://schemas.microsoft.com/office/powerpoint/2010/main" val="406274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par>
                                <p:cTn id="21" presetID="10"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8" name="Group 7">
            <a:extLst>
              <a:ext uri="{FF2B5EF4-FFF2-40B4-BE49-F238E27FC236}">
                <a16:creationId xmlns:a16="http://schemas.microsoft.com/office/drawing/2014/main" id="{3E521C4E-D6CF-05FF-AB71-5A7B80F974FE}"/>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4" name="Group 3">
            <a:extLst>
              <a:ext uri="{FF2B5EF4-FFF2-40B4-BE49-F238E27FC236}">
                <a16:creationId xmlns:a16="http://schemas.microsoft.com/office/drawing/2014/main" id="{3F32655C-70F6-CDC8-A1EF-F15E8299C7D7}"/>
              </a:ext>
            </a:extLst>
          </p:cNvPr>
          <p:cNvGrpSpPr/>
          <p:nvPr/>
        </p:nvGrpSpPr>
        <p:grpSpPr>
          <a:xfrm>
            <a:off x="1793625" y="2823597"/>
            <a:ext cx="1399268" cy="2900014"/>
            <a:chOff x="1793625" y="2823597"/>
            <a:chExt cx="1399268"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769857" y="3847453"/>
              <a:ext cx="2878533" cy="830997"/>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Days with Symptoms</a:t>
              </a:r>
            </a:p>
          </p:txBody>
        </p:sp>
        <p:cxnSp>
          <p:nvCxnSpPr>
            <p:cNvPr id="7" name="Straight Connector 6">
              <a:extLst>
                <a:ext uri="{FF2B5EF4-FFF2-40B4-BE49-F238E27FC236}">
                  <a16:creationId xmlns:a16="http://schemas.microsoft.com/office/drawing/2014/main" id="{7006D268-9840-408C-3D56-F96402D5A254}"/>
                </a:ext>
              </a:extLst>
            </p:cNvPr>
            <p:cNvCxnSpPr>
              <a:cxnSpLocks/>
            </p:cNvCxnSpPr>
            <p:nvPr/>
          </p:nvCxnSpPr>
          <p:spPr>
            <a:xfrm rot="5400000">
              <a:off x="3078439" y="455092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a:cxnSpLocks/>
            </p:cNvCxnSpPr>
            <p:nvPr/>
          </p:nvCxnSpPr>
          <p:spPr>
            <a:xfrm rot="5400000">
              <a:off x="3078440" y="346556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2362199" y="445366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2</a:t>
              </a:r>
            </a:p>
          </p:txBody>
        </p:sp>
        <p:sp>
          <p:nvSpPr>
            <p:cNvPr id="43" name="TextBox 42">
              <a:extLst>
                <a:ext uri="{FF2B5EF4-FFF2-40B4-BE49-F238E27FC236}">
                  <a16:creationId xmlns:a16="http://schemas.microsoft.com/office/drawing/2014/main" id="{A61602BF-5227-CE83-24F1-C5AF0F4BB267}"/>
                </a:ext>
              </a:extLst>
            </p:cNvPr>
            <p:cNvSpPr txBox="1"/>
            <p:nvPr/>
          </p:nvSpPr>
          <p:spPr>
            <a:xfrm>
              <a:off x="2370214" y="336830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4</a:t>
              </a:r>
            </a:p>
          </p:txBody>
        </p:sp>
        <p:cxnSp>
          <p:nvCxnSpPr>
            <p:cNvPr id="61" name="Straight Connector 60">
              <a:extLst>
                <a:ext uri="{FF2B5EF4-FFF2-40B4-BE49-F238E27FC236}">
                  <a16:creationId xmlns:a16="http://schemas.microsoft.com/office/drawing/2014/main" id="{5EBF6C41-3A7E-FC2E-9C20-319ADB20B6FB}"/>
                </a:ext>
              </a:extLst>
            </p:cNvPr>
            <p:cNvCxnSpPr/>
            <p:nvPr/>
          </p:nvCxnSpPr>
          <p:spPr>
            <a:xfrm rot="5400000">
              <a:off x="3090103" y="509361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8282FB67-D237-DBB8-6FC7-8FC8C9BAC8BE}"/>
                </a:ext>
              </a:extLst>
            </p:cNvPr>
            <p:cNvSpPr txBox="1"/>
            <p:nvPr/>
          </p:nvSpPr>
          <p:spPr>
            <a:xfrm>
              <a:off x="2373863" y="4996345"/>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1</a:t>
              </a:r>
            </a:p>
          </p:txBody>
        </p:sp>
        <p:cxnSp>
          <p:nvCxnSpPr>
            <p:cNvPr id="65" name="Straight Connector 64">
              <a:extLst>
                <a:ext uri="{FF2B5EF4-FFF2-40B4-BE49-F238E27FC236}">
                  <a16:creationId xmlns:a16="http://schemas.microsoft.com/office/drawing/2014/main" id="{F433AC50-B2B1-E51B-A5E8-D782C1802AD6}"/>
                </a:ext>
              </a:extLst>
            </p:cNvPr>
            <p:cNvCxnSpPr/>
            <p:nvPr/>
          </p:nvCxnSpPr>
          <p:spPr>
            <a:xfrm rot="5400000">
              <a:off x="3066775" y="400417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93A09DE-5AFB-BB2C-B682-F869F8937C10}"/>
                </a:ext>
              </a:extLst>
            </p:cNvPr>
            <p:cNvSpPr txBox="1"/>
            <p:nvPr/>
          </p:nvSpPr>
          <p:spPr>
            <a:xfrm>
              <a:off x="2362199" y="391098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3</a:t>
              </a:r>
            </a:p>
          </p:txBody>
        </p:sp>
        <p:cxnSp>
          <p:nvCxnSpPr>
            <p:cNvPr id="67" name="Straight Connector 66">
              <a:extLst>
                <a:ext uri="{FF2B5EF4-FFF2-40B4-BE49-F238E27FC236}">
                  <a16:creationId xmlns:a16="http://schemas.microsoft.com/office/drawing/2014/main" id="{8AC78515-BD06-F7F3-DEF1-754ECFFFD71D}"/>
                </a:ext>
              </a:extLst>
            </p:cNvPr>
            <p:cNvCxnSpPr/>
            <p:nvPr/>
          </p:nvCxnSpPr>
          <p:spPr>
            <a:xfrm rot="5400000">
              <a:off x="3078440" y="291469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2B4CEF7-B947-2143-0462-5A0359677BCA}"/>
                </a:ext>
              </a:extLst>
            </p:cNvPr>
            <p:cNvSpPr txBox="1"/>
            <p:nvPr/>
          </p:nvSpPr>
          <p:spPr>
            <a:xfrm>
              <a:off x="2370214" y="282562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5</a:t>
              </a:r>
            </a:p>
          </p:txBody>
        </p:sp>
      </p:grpSp>
      <p:grpSp>
        <p:nvGrpSpPr>
          <p:cNvPr id="3" name="Group 2">
            <a:extLst>
              <a:ext uri="{FF2B5EF4-FFF2-40B4-BE49-F238E27FC236}">
                <a16:creationId xmlns:a16="http://schemas.microsoft.com/office/drawing/2014/main" id="{CC85F5A9-FE61-CAD9-CE7E-C629D1B4FB8D}"/>
              </a:ext>
            </a:extLst>
          </p:cNvPr>
          <p:cNvGrpSpPr/>
          <p:nvPr/>
        </p:nvGrpSpPr>
        <p:grpSpPr>
          <a:xfrm>
            <a:off x="3558332" y="2866616"/>
            <a:ext cx="5794873" cy="2469469"/>
            <a:chOff x="3558332" y="2866616"/>
            <a:chExt cx="5794873" cy="2469469"/>
          </a:xfrm>
        </p:grpSpPr>
        <p:sp>
          <p:nvSpPr>
            <p:cNvPr id="45" name="Oval 44">
              <a:extLst>
                <a:ext uri="{FF2B5EF4-FFF2-40B4-BE49-F238E27FC236}">
                  <a16:creationId xmlns:a16="http://schemas.microsoft.com/office/drawing/2014/main" id="{E76A03E9-9F48-8394-C537-17E91A29F04D}"/>
                </a:ext>
              </a:extLst>
            </p:cNvPr>
            <p:cNvSpPr/>
            <p:nvPr/>
          </p:nvSpPr>
          <p:spPr>
            <a:xfrm>
              <a:off x="4126424" y="2866616"/>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0" name="Oval 69">
              <a:extLst>
                <a:ext uri="{FF2B5EF4-FFF2-40B4-BE49-F238E27FC236}">
                  <a16:creationId xmlns:a16="http://schemas.microsoft.com/office/drawing/2014/main" id="{DEF91CB5-AA53-DDCB-3BC5-CE6EC7B442D0}"/>
                </a:ext>
              </a:extLst>
            </p:cNvPr>
            <p:cNvSpPr/>
            <p:nvPr/>
          </p:nvSpPr>
          <p:spPr>
            <a:xfrm>
              <a:off x="6123512" y="342335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1" name="Oval 70">
              <a:extLst>
                <a:ext uri="{FF2B5EF4-FFF2-40B4-BE49-F238E27FC236}">
                  <a16:creationId xmlns:a16="http://schemas.microsoft.com/office/drawing/2014/main" id="{45463A7E-43FE-A2F2-FDF7-9A8920A6181E}"/>
                </a:ext>
              </a:extLst>
            </p:cNvPr>
            <p:cNvSpPr/>
            <p:nvPr/>
          </p:nvSpPr>
          <p:spPr>
            <a:xfrm>
              <a:off x="9079497"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2" name="Oval 71">
              <a:extLst>
                <a:ext uri="{FF2B5EF4-FFF2-40B4-BE49-F238E27FC236}">
                  <a16:creationId xmlns:a16="http://schemas.microsoft.com/office/drawing/2014/main" id="{C8B401B4-00DF-918C-F9B3-6B741BB60560}"/>
                </a:ext>
              </a:extLst>
            </p:cNvPr>
            <p:cNvSpPr/>
            <p:nvPr/>
          </p:nvSpPr>
          <p:spPr>
            <a:xfrm>
              <a:off x="3558332" y="3429000"/>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3" name="Oval 72">
              <a:extLst>
                <a:ext uri="{FF2B5EF4-FFF2-40B4-BE49-F238E27FC236}">
                  <a16:creationId xmlns:a16="http://schemas.microsoft.com/office/drawing/2014/main" id="{BBAD2CA5-4117-90D3-2862-6899F87E009D}"/>
                </a:ext>
              </a:extLst>
            </p:cNvPr>
            <p:cNvSpPr/>
            <p:nvPr/>
          </p:nvSpPr>
          <p:spPr>
            <a:xfrm>
              <a:off x="5189468" y="3965558"/>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4" name="Oval 73">
              <a:extLst>
                <a:ext uri="{FF2B5EF4-FFF2-40B4-BE49-F238E27FC236}">
                  <a16:creationId xmlns:a16="http://schemas.microsoft.com/office/drawing/2014/main" id="{D9F53131-B300-0EE8-7503-B4FA4DF87A3E}"/>
                </a:ext>
              </a:extLst>
            </p:cNvPr>
            <p:cNvSpPr/>
            <p:nvPr/>
          </p:nvSpPr>
          <p:spPr>
            <a:xfrm>
              <a:off x="6967371" y="451686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5" name="Oval 74">
              <a:extLst>
                <a:ext uri="{FF2B5EF4-FFF2-40B4-BE49-F238E27FC236}">
                  <a16:creationId xmlns:a16="http://schemas.microsoft.com/office/drawing/2014/main" id="{841FDF8D-815E-73F7-9E29-2C2D95045903}"/>
                </a:ext>
              </a:extLst>
            </p:cNvPr>
            <p:cNvSpPr/>
            <p:nvPr/>
          </p:nvSpPr>
          <p:spPr>
            <a:xfrm>
              <a:off x="4139621" y="397418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6" name="Oval 75">
              <a:extLst>
                <a:ext uri="{FF2B5EF4-FFF2-40B4-BE49-F238E27FC236}">
                  <a16:creationId xmlns:a16="http://schemas.microsoft.com/office/drawing/2014/main" id="{EDA10E10-AE13-B2B2-FEAE-8B79A90300E4}"/>
                </a:ext>
              </a:extLst>
            </p:cNvPr>
            <p:cNvSpPr/>
            <p:nvPr/>
          </p:nvSpPr>
          <p:spPr>
            <a:xfrm>
              <a:off x="7649159"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7" name="Oval 76">
              <a:extLst>
                <a:ext uri="{FF2B5EF4-FFF2-40B4-BE49-F238E27FC236}">
                  <a16:creationId xmlns:a16="http://schemas.microsoft.com/office/drawing/2014/main" id="{475E93EC-5C31-CCAA-6BC0-BAFC6CAB31C5}"/>
                </a:ext>
              </a:extLst>
            </p:cNvPr>
            <p:cNvSpPr/>
            <p:nvPr/>
          </p:nvSpPr>
          <p:spPr>
            <a:xfrm>
              <a:off x="8391242" y="451383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78" name="Group 77">
            <a:extLst>
              <a:ext uri="{FF2B5EF4-FFF2-40B4-BE49-F238E27FC236}">
                <a16:creationId xmlns:a16="http://schemas.microsoft.com/office/drawing/2014/main" id="{13B1322F-4504-510E-9E7B-032027A5F291}"/>
              </a:ext>
            </a:extLst>
          </p:cNvPr>
          <p:cNvGrpSpPr/>
          <p:nvPr/>
        </p:nvGrpSpPr>
        <p:grpSpPr>
          <a:xfrm>
            <a:off x="9525738" y="3564394"/>
            <a:ext cx="2213608" cy="409791"/>
            <a:chOff x="8322125" y="2631593"/>
            <a:chExt cx="2213608" cy="409791"/>
          </a:xfrm>
        </p:grpSpPr>
        <p:sp>
          <p:nvSpPr>
            <p:cNvPr id="79" name="TextBox 78">
              <a:extLst>
                <a:ext uri="{FF2B5EF4-FFF2-40B4-BE49-F238E27FC236}">
                  <a16:creationId xmlns:a16="http://schemas.microsoft.com/office/drawing/2014/main" id="{C9997EA5-1FE6-BD4C-381B-E45A8C63FA46}"/>
                </a:ext>
              </a:extLst>
            </p:cNvPr>
            <p:cNvSpPr txBox="1"/>
            <p:nvPr/>
          </p:nvSpPr>
          <p:spPr>
            <a:xfrm>
              <a:off x="8322125" y="2631593"/>
              <a:ext cx="154194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Data point</a:t>
              </a:r>
            </a:p>
          </p:txBody>
        </p:sp>
        <p:sp>
          <p:nvSpPr>
            <p:cNvPr id="80" name="Oval 79">
              <a:extLst>
                <a:ext uri="{FF2B5EF4-FFF2-40B4-BE49-F238E27FC236}">
                  <a16:creationId xmlns:a16="http://schemas.microsoft.com/office/drawing/2014/main" id="{5162F8D3-E9C5-A439-666C-EEB6E43C9A16}"/>
                </a:ext>
              </a:extLst>
            </p:cNvPr>
            <p:cNvSpPr/>
            <p:nvPr/>
          </p:nvSpPr>
          <p:spPr>
            <a:xfrm>
              <a:off x="10064205" y="2694794"/>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Rectangle 82">
              <a:extLst>
                <a:ext uri="{FF2B5EF4-FFF2-40B4-BE49-F238E27FC236}">
                  <a16:creationId xmlns:a16="http://schemas.microsoft.com/office/drawing/2014/main" id="{059A3218-26FA-B1CC-9DA4-A9EB18BF3F9C}"/>
                </a:ext>
              </a:extLst>
            </p:cNvPr>
            <p:cNvSpPr/>
            <p:nvPr/>
          </p:nvSpPr>
          <p:spPr>
            <a:xfrm>
              <a:off x="8328217" y="2631593"/>
              <a:ext cx="2207516" cy="409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83">
            <a:extLst>
              <a:ext uri="{FF2B5EF4-FFF2-40B4-BE49-F238E27FC236}">
                <a16:creationId xmlns:a16="http://schemas.microsoft.com/office/drawing/2014/main" id="{06AC23CA-997F-1F76-8BF9-0E0D75159926}"/>
              </a:ext>
            </a:extLst>
          </p:cNvPr>
          <p:cNvSpPr txBox="1"/>
          <p:nvPr/>
        </p:nvSpPr>
        <p:spPr>
          <a:xfrm>
            <a:off x="9645773" y="2984196"/>
            <a:ext cx="2004396"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Regression</a:t>
            </a:r>
          </a:p>
        </p:txBody>
      </p:sp>
    </p:spTree>
    <p:extLst>
      <p:ext uri="{BB962C8B-B14F-4D97-AF65-F5344CB8AC3E}">
        <p14:creationId xmlns:p14="http://schemas.microsoft.com/office/powerpoint/2010/main" val="115554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par>
                                <p:cTn id="16" presetID="10" presetClass="entr" presetSubtype="0" fill="hold"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E2B7-3756-F3B5-3316-FDB50C87B922}"/>
              </a:ext>
            </a:extLst>
          </p:cNvPr>
          <p:cNvSpPr>
            <a:spLocks noGrp="1"/>
          </p:cNvSpPr>
          <p:nvPr>
            <p:ph type="title"/>
          </p:nvPr>
        </p:nvSpPr>
        <p:spPr/>
        <p:txBody>
          <a:bodyPr/>
          <a:lstStyle/>
          <a:p>
            <a:r>
              <a:rPr lang="en-US" dirty="0"/>
              <a:t>Dealing with Missing Data</a:t>
            </a:r>
          </a:p>
        </p:txBody>
      </p:sp>
      <p:sp>
        <p:nvSpPr>
          <p:cNvPr id="3" name="Content Placeholder 2">
            <a:extLst>
              <a:ext uri="{FF2B5EF4-FFF2-40B4-BE49-F238E27FC236}">
                <a16:creationId xmlns:a16="http://schemas.microsoft.com/office/drawing/2014/main" id="{5CB8F539-B3FB-9750-6738-8829EF846FBA}"/>
              </a:ext>
            </a:extLst>
          </p:cNvPr>
          <p:cNvSpPr>
            <a:spLocks noGrp="1"/>
          </p:cNvSpPr>
          <p:nvPr>
            <p:ph idx="1"/>
          </p:nvPr>
        </p:nvSpPr>
        <p:spPr>
          <a:xfrm>
            <a:off x="609600" y="1600201"/>
            <a:ext cx="10972800" cy="1828799"/>
          </a:xfrm>
        </p:spPr>
        <p:txBody>
          <a:bodyPr anchor="t">
            <a:normAutofit lnSpcReduction="10000"/>
          </a:bodyPr>
          <a:lstStyle/>
          <a:p>
            <a:pPr>
              <a:spcAft>
                <a:spcPts val="1800"/>
              </a:spcAft>
            </a:pPr>
            <a:r>
              <a:rPr lang="en-US" dirty="0"/>
              <a:t>It is easiest to work with data when all the entries in your dataset have the same number of features</a:t>
            </a:r>
          </a:p>
          <a:p>
            <a:r>
              <a:rPr lang="en-US" dirty="0"/>
              <a:t>You can fill in blanks using imputation techniques:</a:t>
            </a:r>
          </a:p>
        </p:txBody>
      </p:sp>
      <p:graphicFrame>
        <p:nvGraphicFramePr>
          <p:cNvPr id="5" name="Table 5">
            <a:extLst>
              <a:ext uri="{FF2B5EF4-FFF2-40B4-BE49-F238E27FC236}">
                <a16:creationId xmlns:a16="http://schemas.microsoft.com/office/drawing/2014/main" id="{F2E46E54-A3F0-5523-D27F-02D48DBA0B83}"/>
              </a:ext>
            </a:extLst>
          </p:cNvPr>
          <p:cNvGraphicFramePr>
            <a:graphicFrameLocks noGrp="1"/>
          </p:cNvGraphicFramePr>
          <p:nvPr>
            <p:extLst>
              <p:ext uri="{D42A27DB-BD31-4B8C-83A1-F6EECF244321}">
                <p14:modId xmlns:p14="http://schemas.microsoft.com/office/powerpoint/2010/main" val="1775778316"/>
              </p:ext>
            </p:extLst>
          </p:nvPr>
        </p:nvGraphicFramePr>
        <p:xfrm>
          <a:off x="609600" y="3657600"/>
          <a:ext cx="10972800" cy="457200"/>
        </p:xfrm>
        <a:graphic>
          <a:graphicData uri="http://schemas.openxmlformats.org/drawingml/2006/table">
            <a:tbl>
              <a:tblPr firstRow="1"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dirty="0"/>
                        <a:t>Technique</a:t>
                      </a:r>
                    </a:p>
                  </a:txBody>
                  <a:tcPr/>
                </a:tc>
                <a:tc>
                  <a:txBody>
                    <a:bodyPr/>
                    <a:lstStyle/>
                    <a:p>
                      <a:r>
                        <a:rPr lang="en-US" sz="2400" dirty="0"/>
                        <a:t>Note</a:t>
                      </a:r>
                    </a:p>
                  </a:txBody>
                  <a:tcPr/>
                </a:tc>
                <a:extLst>
                  <a:ext uri="{0D108BD9-81ED-4DB2-BD59-A6C34878D82A}">
                    <a16:rowId xmlns:a16="http://schemas.microsoft.com/office/drawing/2014/main" val="3770488618"/>
                  </a:ext>
                </a:extLst>
              </a:tr>
            </a:tbl>
          </a:graphicData>
        </a:graphic>
      </p:graphicFrame>
      <p:graphicFrame>
        <p:nvGraphicFramePr>
          <p:cNvPr id="6" name="Table 5">
            <a:extLst>
              <a:ext uri="{FF2B5EF4-FFF2-40B4-BE49-F238E27FC236}">
                <a16:creationId xmlns:a16="http://schemas.microsoft.com/office/drawing/2014/main" id="{53B91B02-25AD-D156-015C-4F509610F789}"/>
              </a:ext>
            </a:extLst>
          </p:cNvPr>
          <p:cNvGraphicFramePr>
            <a:graphicFrameLocks noGrp="1"/>
          </p:cNvGraphicFramePr>
          <p:nvPr>
            <p:extLst>
              <p:ext uri="{D42A27DB-BD31-4B8C-83A1-F6EECF244321}">
                <p14:modId xmlns:p14="http://schemas.microsoft.com/office/powerpoint/2010/main" val="1417268227"/>
              </p:ext>
            </p:extLst>
          </p:nvPr>
        </p:nvGraphicFramePr>
        <p:xfrm>
          <a:off x="609600" y="576430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Nearest neighbor</a:t>
                      </a:r>
                    </a:p>
                  </a:txBody>
                  <a:tcPr anchor="ctr"/>
                </a:tc>
                <a:tc>
                  <a:txBody>
                    <a:bodyPr/>
                    <a:lstStyle/>
                    <a:p>
                      <a:r>
                        <a:rPr lang="en-US" sz="2400" dirty="0"/>
                        <a:t>Requires training and tuning a special model for filling in data based on other examples</a:t>
                      </a:r>
                    </a:p>
                  </a:txBody>
                  <a:tcPr anchor="ctr"/>
                </a:tc>
                <a:extLst>
                  <a:ext uri="{0D108BD9-81ED-4DB2-BD59-A6C34878D82A}">
                    <a16:rowId xmlns:a16="http://schemas.microsoft.com/office/drawing/2014/main" val="1873741536"/>
                  </a:ext>
                </a:extLst>
              </a:tr>
            </a:tbl>
          </a:graphicData>
        </a:graphic>
      </p:graphicFrame>
      <p:graphicFrame>
        <p:nvGraphicFramePr>
          <p:cNvPr id="8" name="Table 5">
            <a:extLst>
              <a:ext uri="{FF2B5EF4-FFF2-40B4-BE49-F238E27FC236}">
                <a16:creationId xmlns:a16="http://schemas.microsoft.com/office/drawing/2014/main" id="{32F9314F-8C1C-B13B-5BDA-1EC31418285E}"/>
              </a:ext>
            </a:extLst>
          </p:cNvPr>
          <p:cNvGraphicFramePr>
            <a:graphicFrameLocks noGrp="1"/>
          </p:cNvGraphicFramePr>
          <p:nvPr>
            <p:extLst>
              <p:ext uri="{D42A27DB-BD31-4B8C-83A1-F6EECF244321}">
                <p14:modId xmlns:p14="http://schemas.microsoft.com/office/powerpoint/2010/main" val="894333214"/>
              </p:ext>
            </p:extLst>
          </p:nvPr>
        </p:nvGraphicFramePr>
        <p:xfrm>
          <a:off x="609600" y="4118385"/>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Placeholder value </a:t>
                      </a:r>
                    </a:p>
                    <a:p>
                      <a:r>
                        <a:rPr lang="en-US" sz="2400" b="1" dirty="0"/>
                        <a:t>(e.g., 0, -999)</a:t>
                      </a:r>
                    </a:p>
                  </a:txBody>
                  <a:tcPr anchor="ctr"/>
                </a:tc>
                <a:tc>
                  <a:txBody>
                    <a:bodyPr/>
                    <a:lstStyle/>
                    <a:p>
                      <a:r>
                        <a:rPr lang="en-US" sz="2400" dirty="0"/>
                        <a:t>Not a good idea for models that cannot distinguish between real and fake data</a:t>
                      </a:r>
                    </a:p>
                  </a:txBody>
                  <a:tcPr anchor="ctr"/>
                </a:tc>
                <a:extLst>
                  <a:ext uri="{0D108BD9-81ED-4DB2-BD59-A6C34878D82A}">
                    <a16:rowId xmlns:a16="http://schemas.microsoft.com/office/drawing/2014/main" val="3840263004"/>
                  </a:ext>
                </a:extLst>
              </a:tr>
            </a:tbl>
          </a:graphicData>
        </a:graphic>
      </p:graphicFrame>
      <p:graphicFrame>
        <p:nvGraphicFramePr>
          <p:cNvPr id="9" name="Table 5">
            <a:extLst>
              <a:ext uri="{FF2B5EF4-FFF2-40B4-BE49-F238E27FC236}">
                <a16:creationId xmlns:a16="http://schemas.microsoft.com/office/drawing/2014/main" id="{8A695FC6-D0C6-E22A-8B90-11FA8019CD69}"/>
              </a:ext>
            </a:extLst>
          </p:cNvPr>
          <p:cNvGraphicFramePr>
            <a:graphicFrameLocks noGrp="1"/>
          </p:cNvGraphicFramePr>
          <p:nvPr>
            <p:extLst>
              <p:ext uri="{D42A27DB-BD31-4B8C-83A1-F6EECF244321}">
                <p14:modId xmlns:p14="http://schemas.microsoft.com/office/powerpoint/2010/main" val="58437999"/>
              </p:ext>
            </p:extLst>
          </p:nvPr>
        </p:nvGraphicFramePr>
        <p:xfrm>
          <a:off x="609600" y="494134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Mean / median</a:t>
                      </a:r>
                    </a:p>
                  </a:txBody>
                  <a:tcPr anchor="ctr">
                    <a:solidFill>
                      <a:srgbClr val="E7E7E7"/>
                    </a:solidFill>
                  </a:tcPr>
                </a:tc>
                <a:tc>
                  <a:txBody>
                    <a:bodyPr/>
                    <a:lstStyle/>
                    <a:p>
                      <a:r>
                        <a:rPr lang="en-US" sz="2400" dirty="0"/>
                        <a:t>Pretty limited in the level of accuracy that can be achieved since it only cares about one feature at a time</a:t>
                      </a:r>
                    </a:p>
                  </a:txBody>
                  <a:tcPr anchor="ctr">
                    <a:solidFill>
                      <a:srgbClr val="E7E7E7"/>
                    </a:solidFill>
                  </a:tcPr>
                </a:tc>
                <a:extLst>
                  <a:ext uri="{0D108BD9-81ED-4DB2-BD59-A6C34878D82A}">
                    <a16:rowId xmlns:a16="http://schemas.microsoft.com/office/drawing/2014/main" val="2373447156"/>
                  </a:ext>
                </a:extLst>
              </a:tr>
            </a:tbl>
          </a:graphicData>
        </a:graphic>
      </p:graphicFrame>
    </p:spTree>
    <p:extLst>
      <p:ext uri="{BB962C8B-B14F-4D97-AF65-F5344CB8AC3E}">
        <p14:creationId xmlns:p14="http://schemas.microsoft.com/office/powerpoint/2010/main" val="294055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8062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1" end="1"/>
                                            </p:txEl>
                                          </p:spTgt>
                                        </p:tgtEl>
                                        <p:attrNameLst>
                                          <p:attrName>style.opacity</p:attrName>
                                        </p:attrNameLst>
                                      </p:cBhvr>
                                      <p:to>
                                        <p:strVal val="0.25"/>
                                      </p:to>
                                    </p:set>
                                    <p:animEffect filter="image" prLst="opacity: 0.25">
                                      <p:cBhvr rctx="IE">
                                        <p:cTn id="33" dur="indefinite"/>
                                        <p:tgtEl>
                                          <p:spTgt spid="3">
                                            <p:txEl>
                                              <p:pRg st="1" end="1"/>
                                            </p:txEl>
                                          </p:spTgt>
                                        </p:tgtEl>
                                      </p:cBhvr>
                                    </p:animEffect>
                                  </p:childTnLst>
                                </p:cTn>
                              </p:par>
                              <p:par>
                                <p:cTn id="34" presetID="9" presetClass="emph" presetSubtype="0" grpId="1" nodeType="withEffect">
                                  <p:stCondLst>
                                    <p:cond delay="0"/>
                                  </p:stCondLst>
                                  <p:childTnLst>
                                    <p:set>
                                      <p:cBhvr>
                                        <p:cTn id="35" dur="indefinite"/>
                                        <p:tgtEl>
                                          <p:spTgt spid="3">
                                            <p:txEl>
                                              <p:pRg st="2" end="2"/>
                                            </p:txEl>
                                          </p:spTgt>
                                        </p:tgtEl>
                                        <p:attrNameLst>
                                          <p:attrName>style.opacity</p:attrName>
                                        </p:attrNameLst>
                                      </p:cBhvr>
                                      <p:to>
                                        <p:strVal val="1"/>
                                      </p:to>
                                    </p:set>
                                    <p:animEffect filter="image" prLst="opacity: 1">
                                      <p:cBhvr rctx="IE">
                                        <p:cTn id="36"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B54E-9DA2-CE7E-E3A6-B81A14B8C49F}"/>
              </a:ext>
            </a:extLst>
          </p:cNvPr>
          <p:cNvSpPr>
            <a:spLocks noGrp="1"/>
          </p:cNvSpPr>
          <p:nvPr>
            <p:ph type="title"/>
          </p:nvPr>
        </p:nvSpPr>
        <p:spPr/>
        <p:txBody>
          <a:bodyPr/>
          <a:lstStyle/>
          <a:p>
            <a:r>
              <a:rPr lang="en-US" dirty="0"/>
              <a:t>Dataset Splitting</a:t>
            </a:r>
          </a:p>
        </p:txBody>
      </p:sp>
      <p:sp>
        <p:nvSpPr>
          <p:cNvPr id="3" name="Content Placeholder 2">
            <a:extLst>
              <a:ext uri="{FF2B5EF4-FFF2-40B4-BE49-F238E27FC236}">
                <a16:creationId xmlns:a16="http://schemas.microsoft.com/office/drawing/2014/main" id="{337D98D0-4A5C-5490-31CE-A30DA4A32209}"/>
              </a:ext>
            </a:extLst>
          </p:cNvPr>
          <p:cNvSpPr>
            <a:spLocks noGrp="1"/>
          </p:cNvSpPr>
          <p:nvPr>
            <p:ph idx="1"/>
          </p:nvPr>
        </p:nvSpPr>
        <p:spPr/>
        <p:txBody>
          <a:bodyPr>
            <a:normAutofit fontScale="92500"/>
          </a:bodyPr>
          <a:lstStyle/>
          <a:p>
            <a:pPr>
              <a:spcAft>
                <a:spcPts val="1800"/>
              </a:spcAft>
            </a:pPr>
            <a:r>
              <a:rPr lang="en-US" dirty="0"/>
              <a:t>When you evaluate your model, it is important that you see how well it works on data it has </a:t>
            </a:r>
            <a:r>
              <a:rPr lang="en-US" b="1" u="sng" dirty="0"/>
              <a:t>never</a:t>
            </a:r>
            <a:r>
              <a:rPr lang="en-US" dirty="0"/>
              <a:t> seen before</a:t>
            </a:r>
          </a:p>
          <a:p>
            <a:r>
              <a:rPr lang="en-US" dirty="0"/>
              <a:t>To do this, we often partition our dataset into distinct “splits”</a:t>
            </a:r>
          </a:p>
          <a:p>
            <a:pPr marL="514350" indent="-514350">
              <a:buAutoNum type="arabicPeriod"/>
            </a:pPr>
            <a:r>
              <a:rPr lang="en-US" b="1" dirty="0"/>
              <a:t>Train:</a:t>
            </a:r>
            <a:r>
              <a:rPr lang="en-US" dirty="0"/>
              <a:t> Used to help the model learn how to set its internal parameters so that it can generate predictions</a:t>
            </a:r>
          </a:p>
          <a:p>
            <a:pPr marL="514350" indent="-514350">
              <a:buFont typeface="Arial" pitchFamily="34" charset="0"/>
              <a:buAutoNum type="arabicPeriod"/>
            </a:pPr>
            <a:r>
              <a:rPr lang="en-US" b="1" dirty="0"/>
              <a:t>(Optional) Validation:</a:t>
            </a:r>
            <a:r>
              <a:rPr lang="en-US" dirty="0"/>
              <a:t> Used to tune hyperparameters </a:t>
            </a:r>
            <a:br>
              <a:rPr lang="en-US" dirty="0"/>
            </a:br>
            <a:r>
              <a:rPr lang="en-US" dirty="0"/>
              <a:t>(more on that later)</a:t>
            </a:r>
            <a:endParaRPr lang="en-US" b="1" dirty="0"/>
          </a:p>
          <a:p>
            <a:pPr marL="514350" indent="-514350">
              <a:buAutoNum type="arabicPeriod"/>
            </a:pPr>
            <a:r>
              <a:rPr lang="en-US" b="1" dirty="0"/>
              <a:t>Test:</a:t>
            </a:r>
            <a:r>
              <a:rPr lang="en-US" dirty="0"/>
              <a:t> Used to evaluate the trained model’s performance</a:t>
            </a:r>
            <a:endParaRPr lang="en-US" b="1" dirty="0"/>
          </a:p>
        </p:txBody>
      </p:sp>
    </p:spTree>
    <p:extLst>
      <p:ext uri="{BB962C8B-B14F-4D97-AF65-F5344CB8AC3E}">
        <p14:creationId xmlns:p14="http://schemas.microsoft.com/office/powerpoint/2010/main" val="164869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27A3-A68B-96CB-7315-EA154D1C55A1}"/>
              </a:ext>
            </a:extLst>
          </p:cNvPr>
          <p:cNvSpPr>
            <a:spLocks noGrp="1"/>
          </p:cNvSpPr>
          <p:nvPr>
            <p:ph type="title"/>
          </p:nvPr>
        </p:nvSpPr>
        <p:spPr/>
        <p:txBody>
          <a:bodyPr/>
          <a:lstStyle/>
          <a:p>
            <a:r>
              <a:rPr lang="en-US" dirty="0"/>
              <a:t>Standard Methods of Dataset Splitting</a:t>
            </a:r>
          </a:p>
        </p:txBody>
      </p:sp>
      <p:sp>
        <p:nvSpPr>
          <p:cNvPr id="3" name="Content Placeholder 2">
            <a:extLst>
              <a:ext uri="{FF2B5EF4-FFF2-40B4-BE49-F238E27FC236}">
                <a16:creationId xmlns:a16="http://schemas.microsoft.com/office/drawing/2014/main" id="{978350FC-1378-6A9D-1BAA-73703F6A85BD}"/>
              </a:ext>
            </a:extLst>
          </p:cNvPr>
          <p:cNvSpPr>
            <a:spLocks noGrp="1"/>
          </p:cNvSpPr>
          <p:nvPr>
            <p:ph idx="1"/>
          </p:nvPr>
        </p:nvSpPr>
        <p:spPr>
          <a:xfrm>
            <a:off x="609600" y="1600201"/>
            <a:ext cx="10972800" cy="1679669"/>
          </a:xfrm>
        </p:spPr>
        <p:txBody>
          <a:bodyPr>
            <a:normAutofit fontScale="77500" lnSpcReduction="20000"/>
          </a:bodyPr>
          <a:lstStyle/>
          <a:p>
            <a:pPr>
              <a:spcAft>
                <a:spcPts val="1800"/>
              </a:spcAft>
            </a:pPr>
            <a:r>
              <a:rPr lang="en-US" dirty="0"/>
              <a:t>The amount of training data should be significantly higher than the amount of validation and/or testing data</a:t>
            </a:r>
          </a:p>
          <a:p>
            <a:r>
              <a:rPr lang="en-US" dirty="0"/>
              <a:t>These are three standard methods without a validation split (which can often be just taken from the train set)</a:t>
            </a:r>
          </a:p>
        </p:txBody>
      </p:sp>
      <p:sp>
        <p:nvSpPr>
          <p:cNvPr id="4" name="Content Placeholder 2">
            <a:extLst>
              <a:ext uri="{FF2B5EF4-FFF2-40B4-BE49-F238E27FC236}">
                <a16:creationId xmlns:a16="http://schemas.microsoft.com/office/drawing/2014/main" id="{757A52BE-63FC-8203-AF80-2CDF46B5922D}"/>
              </a:ext>
            </a:extLst>
          </p:cNvPr>
          <p:cNvSpPr txBox="1">
            <a:spLocks/>
          </p:cNvSpPr>
          <p:nvPr/>
        </p:nvSpPr>
        <p:spPr>
          <a:xfrm>
            <a:off x="605118" y="3422716"/>
            <a:ext cx="5948082" cy="3282884"/>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sz="2000" b="1" dirty="0"/>
              <a:t>Single Split:</a:t>
            </a:r>
            <a:r>
              <a:rPr lang="en-US" sz="2000" dirty="0"/>
              <a:t> Generate a single partition </a:t>
            </a:r>
            <a:br>
              <a:rPr lang="en-US" sz="2000" dirty="0"/>
            </a:br>
            <a:r>
              <a:rPr lang="en-US" sz="2000" dirty="0"/>
              <a:t>(e.g., 80% train &amp; 20% test)</a:t>
            </a:r>
          </a:p>
          <a:p>
            <a:pPr marL="514350" indent="-514350">
              <a:buAutoNum type="arabicPeriod"/>
            </a:pPr>
            <a:r>
              <a:rPr lang="en-US" sz="2000" b="1" dirty="0"/>
              <a:t>N-Fold Cross-Validation: </a:t>
            </a:r>
            <a:r>
              <a:rPr lang="en-US" sz="2000" dirty="0"/>
              <a:t>Split the data into </a:t>
            </a:r>
            <a:br>
              <a:rPr lang="en-US" sz="2000" dirty="0"/>
            </a:br>
            <a:r>
              <a:rPr lang="en-US" sz="2000" dirty="0"/>
              <a:t>N equal partitions, train one model with each partition as the test set, and then average the results</a:t>
            </a:r>
          </a:p>
          <a:p>
            <a:pPr marL="514350" indent="-514350">
              <a:buAutoNum type="arabicPeriod"/>
            </a:pPr>
            <a:r>
              <a:rPr lang="en-US" sz="2000" b="1" dirty="0"/>
              <a:t>Leave-One-Out Cross-Validation: </a:t>
            </a:r>
            <a:r>
              <a:rPr lang="en-US" sz="2000" dirty="0"/>
              <a:t>Similar to </a:t>
            </a:r>
            <a:br>
              <a:rPr lang="en-US" sz="2000" dirty="0"/>
            </a:br>
            <a:r>
              <a:rPr lang="en-US" sz="2000" dirty="0"/>
              <a:t>N-Fold cross-validation, but when the splits correspond to an important aspect of the dataset (e.g., N = number of users)</a:t>
            </a:r>
          </a:p>
        </p:txBody>
      </p:sp>
      <p:grpSp>
        <p:nvGrpSpPr>
          <p:cNvPr id="26" name="Group 25">
            <a:extLst>
              <a:ext uri="{FF2B5EF4-FFF2-40B4-BE49-F238E27FC236}">
                <a16:creationId xmlns:a16="http://schemas.microsoft.com/office/drawing/2014/main" id="{D647A265-D06A-042E-6D6D-2AE2463F7094}"/>
              </a:ext>
            </a:extLst>
          </p:cNvPr>
          <p:cNvGrpSpPr/>
          <p:nvPr/>
        </p:nvGrpSpPr>
        <p:grpSpPr>
          <a:xfrm>
            <a:off x="8477002" y="6172200"/>
            <a:ext cx="2134592" cy="351638"/>
            <a:chOff x="8477002" y="6172200"/>
            <a:chExt cx="2134592" cy="351638"/>
          </a:xfrm>
        </p:grpSpPr>
        <p:grpSp>
          <p:nvGrpSpPr>
            <p:cNvPr id="5" name="Group 4">
              <a:extLst>
                <a:ext uri="{FF2B5EF4-FFF2-40B4-BE49-F238E27FC236}">
                  <a16:creationId xmlns:a16="http://schemas.microsoft.com/office/drawing/2014/main" id="{65D7F9FB-0383-1BCA-5DAF-5F1D62E3E083}"/>
                </a:ext>
              </a:extLst>
            </p:cNvPr>
            <p:cNvGrpSpPr/>
            <p:nvPr/>
          </p:nvGrpSpPr>
          <p:grpSpPr>
            <a:xfrm>
              <a:off x="8477002" y="6174654"/>
              <a:ext cx="1058681" cy="349184"/>
              <a:chOff x="7270174" y="4396582"/>
              <a:chExt cx="1058681" cy="349184"/>
            </a:xfrm>
          </p:grpSpPr>
          <p:sp>
            <p:nvSpPr>
              <p:cNvPr id="6" name="Rectangle 5">
                <a:extLst>
                  <a:ext uri="{FF2B5EF4-FFF2-40B4-BE49-F238E27FC236}">
                    <a16:creationId xmlns:a16="http://schemas.microsoft.com/office/drawing/2014/main" id="{2F48CBDE-B88F-65BC-4426-1F48726302B1}"/>
                  </a:ext>
                </a:extLst>
              </p:cNvPr>
              <p:cNvSpPr/>
              <p:nvPr/>
            </p:nvSpPr>
            <p:spPr>
              <a:xfrm>
                <a:off x="7270174" y="4396582"/>
                <a:ext cx="322612" cy="3184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7" name="TextBox 6">
                <a:extLst>
                  <a:ext uri="{FF2B5EF4-FFF2-40B4-BE49-F238E27FC236}">
                    <a16:creationId xmlns:a16="http://schemas.microsoft.com/office/drawing/2014/main" id="{8041EE2A-134D-96A7-9409-EE47B5E66D6A}"/>
                  </a:ext>
                </a:extLst>
              </p:cNvPr>
              <p:cNvSpPr txBox="1"/>
              <p:nvPr/>
            </p:nvSpPr>
            <p:spPr>
              <a:xfrm>
                <a:off x="7592786" y="4407212"/>
                <a:ext cx="73606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Train</a:t>
                </a:r>
              </a:p>
            </p:txBody>
          </p:sp>
        </p:grpSp>
        <p:grpSp>
          <p:nvGrpSpPr>
            <p:cNvPr id="8" name="Group 7">
              <a:extLst>
                <a:ext uri="{FF2B5EF4-FFF2-40B4-BE49-F238E27FC236}">
                  <a16:creationId xmlns:a16="http://schemas.microsoft.com/office/drawing/2014/main" id="{5B58FDCA-5B47-3F64-36DD-B2034E7CD4DE}"/>
                </a:ext>
              </a:extLst>
            </p:cNvPr>
            <p:cNvGrpSpPr/>
            <p:nvPr/>
          </p:nvGrpSpPr>
          <p:grpSpPr>
            <a:xfrm>
              <a:off x="9688083" y="6172200"/>
              <a:ext cx="923511" cy="351637"/>
              <a:chOff x="7270174" y="4990214"/>
              <a:chExt cx="923511" cy="351637"/>
            </a:xfrm>
          </p:grpSpPr>
          <p:sp>
            <p:nvSpPr>
              <p:cNvPr id="9" name="Rectangle 8">
                <a:extLst>
                  <a:ext uri="{FF2B5EF4-FFF2-40B4-BE49-F238E27FC236}">
                    <a16:creationId xmlns:a16="http://schemas.microsoft.com/office/drawing/2014/main" id="{AD2C2248-831B-75D6-D623-3FE0AFBE27B0}"/>
                  </a:ext>
                </a:extLst>
              </p:cNvPr>
              <p:cNvSpPr/>
              <p:nvPr/>
            </p:nvSpPr>
            <p:spPr>
              <a:xfrm>
                <a:off x="7270174" y="4990214"/>
                <a:ext cx="322612" cy="31840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10" name="TextBox 9">
                <a:extLst>
                  <a:ext uri="{FF2B5EF4-FFF2-40B4-BE49-F238E27FC236}">
                    <a16:creationId xmlns:a16="http://schemas.microsoft.com/office/drawing/2014/main" id="{77D54B66-D5E5-74A4-C7B1-419F9578D83D}"/>
                  </a:ext>
                </a:extLst>
              </p:cNvPr>
              <p:cNvSpPr txBox="1"/>
              <p:nvPr/>
            </p:nvSpPr>
            <p:spPr>
              <a:xfrm>
                <a:off x="7592786" y="5003297"/>
                <a:ext cx="60089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Test</a:t>
                </a:r>
              </a:p>
            </p:txBody>
          </p:sp>
        </p:grpSp>
      </p:grpSp>
      <p:grpSp>
        <p:nvGrpSpPr>
          <p:cNvPr id="11" name="Group 10">
            <a:extLst>
              <a:ext uri="{FF2B5EF4-FFF2-40B4-BE49-F238E27FC236}">
                <a16:creationId xmlns:a16="http://schemas.microsoft.com/office/drawing/2014/main" id="{E92071B7-20B5-1200-C071-C95F3BA0F704}"/>
              </a:ext>
            </a:extLst>
          </p:cNvPr>
          <p:cNvGrpSpPr/>
          <p:nvPr/>
        </p:nvGrpSpPr>
        <p:grpSpPr>
          <a:xfrm>
            <a:off x="6781801" y="3498916"/>
            <a:ext cx="4288973" cy="685800"/>
            <a:chOff x="1953986" y="4038600"/>
            <a:chExt cx="4288973" cy="685800"/>
          </a:xfrm>
        </p:grpSpPr>
        <p:sp>
          <p:nvSpPr>
            <p:cNvPr id="12" name="Rectangle 11">
              <a:extLst>
                <a:ext uri="{FF2B5EF4-FFF2-40B4-BE49-F238E27FC236}">
                  <a16:creationId xmlns:a16="http://schemas.microsoft.com/office/drawing/2014/main" id="{0D586561-8B3F-F8DD-1386-B8F453EF8107}"/>
                </a:ext>
              </a:extLst>
            </p:cNvPr>
            <p:cNvSpPr/>
            <p:nvPr/>
          </p:nvSpPr>
          <p:spPr>
            <a:xfrm>
              <a:off x="2868387" y="403860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3" name="Rectangle 12">
              <a:extLst>
                <a:ext uri="{FF2B5EF4-FFF2-40B4-BE49-F238E27FC236}">
                  <a16:creationId xmlns:a16="http://schemas.microsoft.com/office/drawing/2014/main" id="{37118526-1D11-0A6E-46DF-56154010388E}"/>
                </a:ext>
              </a:extLst>
            </p:cNvPr>
            <p:cNvSpPr/>
            <p:nvPr/>
          </p:nvSpPr>
          <p:spPr>
            <a:xfrm>
              <a:off x="4098473" y="40386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4" name="Rectangle 13">
              <a:extLst>
                <a:ext uri="{FF2B5EF4-FFF2-40B4-BE49-F238E27FC236}">
                  <a16:creationId xmlns:a16="http://schemas.microsoft.com/office/drawing/2014/main" id="{C1EC5DE6-C799-F3F9-2720-B18820BF7578}"/>
                </a:ext>
              </a:extLst>
            </p:cNvPr>
            <p:cNvSpPr/>
            <p:nvPr/>
          </p:nvSpPr>
          <p:spPr>
            <a:xfrm>
              <a:off x="5328559" y="403860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15" name="TextBox 14">
              <a:extLst>
                <a:ext uri="{FF2B5EF4-FFF2-40B4-BE49-F238E27FC236}">
                  <a16:creationId xmlns:a16="http://schemas.microsoft.com/office/drawing/2014/main" id="{29DD9820-C495-4438-25CD-AF3C7226EE34}"/>
                </a:ext>
              </a:extLst>
            </p:cNvPr>
            <p:cNvSpPr txBox="1"/>
            <p:nvPr/>
          </p:nvSpPr>
          <p:spPr>
            <a:xfrm>
              <a:off x="1953986" y="4196834"/>
              <a:ext cx="914402"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1:</a:t>
              </a:r>
            </a:p>
          </p:txBody>
        </p:sp>
      </p:grpSp>
      <p:grpSp>
        <p:nvGrpSpPr>
          <p:cNvPr id="16" name="Group 15">
            <a:extLst>
              <a:ext uri="{FF2B5EF4-FFF2-40B4-BE49-F238E27FC236}">
                <a16:creationId xmlns:a16="http://schemas.microsoft.com/office/drawing/2014/main" id="{7B6BC817-9B30-091D-2EE7-E49AE67B8D23}"/>
              </a:ext>
            </a:extLst>
          </p:cNvPr>
          <p:cNvGrpSpPr/>
          <p:nvPr/>
        </p:nvGrpSpPr>
        <p:grpSpPr>
          <a:xfrm>
            <a:off x="6781801" y="4367278"/>
            <a:ext cx="4288972" cy="685800"/>
            <a:chOff x="3276600" y="4713288"/>
            <a:chExt cx="4288972" cy="685800"/>
          </a:xfrm>
        </p:grpSpPr>
        <p:sp>
          <p:nvSpPr>
            <p:cNvPr id="17" name="Rectangle 16">
              <a:extLst>
                <a:ext uri="{FF2B5EF4-FFF2-40B4-BE49-F238E27FC236}">
                  <a16:creationId xmlns:a16="http://schemas.microsoft.com/office/drawing/2014/main" id="{B147C09B-D92A-C138-7AC1-1E0DECC939E8}"/>
                </a:ext>
              </a:extLst>
            </p:cNvPr>
            <p:cNvSpPr/>
            <p:nvPr/>
          </p:nvSpPr>
          <p:spPr>
            <a:xfrm>
              <a:off x="4191000"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8" name="Rectangle 17">
              <a:extLst>
                <a:ext uri="{FF2B5EF4-FFF2-40B4-BE49-F238E27FC236}">
                  <a16:creationId xmlns:a16="http://schemas.microsoft.com/office/drawing/2014/main" id="{D70B18AD-8216-C762-F264-A3158858D0F2}"/>
                </a:ext>
              </a:extLst>
            </p:cNvPr>
            <p:cNvSpPr/>
            <p:nvPr/>
          </p:nvSpPr>
          <p:spPr>
            <a:xfrm>
              <a:off x="5421086" y="4713288"/>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9" name="Rectangle 18">
              <a:extLst>
                <a:ext uri="{FF2B5EF4-FFF2-40B4-BE49-F238E27FC236}">
                  <a16:creationId xmlns:a16="http://schemas.microsoft.com/office/drawing/2014/main" id="{7F7DD8A1-831F-762B-135C-72AE5E28A858}"/>
                </a:ext>
              </a:extLst>
            </p:cNvPr>
            <p:cNvSpPr/>
            <p:nvPr/>
          </p:nvSpPr>
          <p:spPr>
            <a:xfrm>
              <a:off x="6651172"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0" name="TextBox 19">
              <a:extLst>
                <a:ext uri="{FF2B5EF4-FFF2-40B4-BE49-F238E27FC236}">
                  <a16:creationId xmlns:a16="http://schemas.microsoft.com/office/drawing/2014/main" id="{2EC565F0-EB21-1693-E9C5-AF4E9E3A8DBA}"/>
                </a:ext>
              </a:extLst>
            </p:cNvPr>
            <p:cNvSpPr txBox="1"/>
            <p:nvPr/>
          </p:nvSpPr>
          <p:spPr>
            <a:xfrm>
              <a:off x="3276600" y="4886910"/>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2:</a:t>
              </a:r>
            </a:p>
          </p:txBody>
        </p:sp>
      </p:grpSp>
      <p:grpSp>
        <p:nvGrpSpPr>
          <p:cNvPr id="21" name="Group 20">
            <a:extLst>
              <a:ext uri="{FF2B5EF4-FFF2-40B4-BE49-F238E27FC236}">
                <a16:creationId xmlns:a16="http://schemas.microsoft.com/office/drawing/2014/main" id="{F94CF6BD-1213-3002-738C-F07506604DE0}"/>
              </a:ext>
            </a:extLst>
          </p:cNvPr>
          <p:cNvGrpSpPr/>
          <p:nvPr/>
        </p:nvGrpSpPr>
        <p:grpSpPr>
          <a:xfrm>
            <a:off x="6781800" y="5235640"/>
            <a:ext cx="4288974" cy="685800"/>
            <a:chOff x="3276598" y="5581650"/>
            <a:chExt cx="4288974" cy="685800"/>
          </a:xfrm>
        </p:grpSpPr>
        <p:sp>
          <p:nvSpPr>
            <p:cNvPr id="22" name="Rectangle 21">
              <a:extLst>
                <a:ext uri="{FF2B5EF4-FFF2-40B4-BE49-F238E27FC236}">
                  <a16:creationId xmlns:a16="http://schemas.microsoft.com/office/drawing/2014/main" id="{172FC916-D26F-2AA4-BA5C-A30B37517BDD}"/>
                </a:ext>
              </a:extLst>
            </p:cNvPr>
            <p:cNvSpPr/>
            <p:nvPr/>
          </p:nvSpPr>
          <p:spPr>
            <a:xfrm>
              <a:off x="4191000"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23" name="Rectangle 22">
              <a:extLst>
                <a:ext uri="{FF2B5EF4-FFF2-40B4-BE49-F238E27FC236}">
                  <a16:creationId xmlns:a16="http://schemas.microsoft.com/office/drawing/2014/main" id="{EC835A13-3D11-BA6E-3E99-D2A532153C34}"/>
                </a:ext>
              </a:extLst>
            </p:cNvPr>
            <p:cNvSpPr/>
            <p:nvPr/>
          </p:nvSpPr>
          <p:spPr>
            <a:xfrm>
              <a:off x="5421086"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24" name="Rectangle 23">
              <a:extLst>
                <a:ext uri="{FF2B5EF4-FFF2-40B4-BE49-F238E27FC236}">
                  <a16:creationId xmlns:a16="http://schemas.microsoft.com/office/drawing/2014/main" id="{6BF62C2F-FDBC-B291-D7B4-5185AC0FAD70}"/>
                </a:ext>
              </a:extLst>
            </p:cNvPr>
            <p:cNvSpPr/>
            <p:nvPr/>
          </p:nvSpPr>
          <p:spPr>
            <a:xfrm>
              <a:off x="6651172" y="558165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5" name="TextBox 24">
              <a:extLst>
                <a:ext uri="{FF2B5EF4-FFF2-40B4-BE49-F238E27FC236}">
                  <a16:creationId xmlns:a16="http://schemas.microsoft.com/office/drawing/2014/main" id="{C3ECBDD4-F16D-D8F6-48D5-6C833BA5B378}"/>
                </a:ext>
              </a:extLst>
            </p:cNvPr>
            <p:cNvSpPr txBox="1"/>
            <p:nvPr/>
          </p:nvSpPr>
          <p:spPr>
            <a:xfrm>
              <a:off x="3276598" y="5755272"/>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3:</a:t>
              </a:r>
            </a:p>
          </p:txBody>
        </p:sp>
      </p:grpSp>
    </p:spTree>
    <p:extLst>
      <p:ext uri="{BB962C8B-B14F-4D97-AF65-F5344CB8AC3E}">
        <p14:creationId xmlns:p14="http://schemas.microsoft.com/office/powerpoint/2010/main" val="22333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p:txBody>
          <a:bodyPr>
            <a:normAutofit fontScale="92500" lnSpcReduction="20000"/>
          </a:bodyPr>
          <a:lstStyle/>
          <a:p>
            <a:pPr>
              <a:spcAft>
                <a:spcPts val="1800"/>
              </a:spcAft>
            </a:pPr>
            <a:r>
              <a:rPr lang="en-US" dirty="0"/>
              <a:t>It is usually good practice to shuffle the rows of your data so that there are not any biases based on how the data was recorded or grouped</a:t>
            </a:r>
          </a:p>
          <a:p>
            <a:r>
              <a:rPr lang="en-US" dirty="0">
                <a:latin typeface="Avenir Book" panose="02000503020000020003" pitchFamily="2" charset="0"/>
              </a:rPr>
              <a:t>Make sure you have good representation of all possible labels in each of your data splits</a:t>
            </a:r>
          </a:p>
          <a:p>
            <a:pPr marL="457200" indent="-457200">
              <a:buFont typeface="Arial" panose="020B0604020202020204" pitchFamily="34" charset="0"/>
              <a:buChar char="•"/>
            </a:pPr>
            <a:r>
              <a:rPr lang="en-US" dirty="0">
                <a:latin typeface="Avenir Book" panose="02000503020000020003" pitchFamily="2" charset="0"/>
              </a:rPr>
              <a:t>If your train split only includes healthy patients and your test split only includes sick patients, then you will get bad performance</a:t>
            </a:r>
          </a:p>
          <a:p>
            <a:pPr marL="457200" indent="-457200">
              <a:buFont typeface="Arial" panose="020B0604020202020204" pitchFamily="34" charset="0"/>
              <a:buChar char="•"/>
            </a:pPr>
            <a:r>
              <a:rPr lang="en-US" dirty="0">
                <a:latin typeface="Avenir Book" panose="02000503020000020003" pitchFamily="2" charset="0"/>
              </a:rPr>
              <a:t>This problem becomes more apparent as your dataset and splits become smaller</a:t>
            </a:r>
          </a:p>
        </p:txBody>
      </p:sp>
    </p:spTree>
    <p:extLst>
      <p:ext uri="{BB962C8B-B14F-4D97-AF65-F5344CB8AC3E}">
        <p14:creationId xmlns:p14="http://schemas.microsoft.com/office/powerpoint/2010/main" val="206637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a:xfrm>
            <a:off x="609600" y="1600201"/>
            <a:ext cx="10972800" cy="1295399"/>
          </a:xfrm>
        </p:spPr>
        <p:txBody>
          <a:bodyPr>
            <a:normAutofit/>
          </a:bodyPr>
          <a:lstStyle/>
          <a:p>
            <a:pPr>
              <a:spcBef>
                <a:spcPts val="0"/>
              </a:spcBef>
              <a:defRPr/>
            </a:pPr>
            <a:r>
              <a:rPr lang="en-US" dirty="0">
                <a:latin typeface="Avenir Book" panose="02000503020000020003" pitchFamily="2" charset="0"/>
              </a:rPr>
              <a:t>If your model has not been trained on a certain kind of data before, it probably will not predict well on that data either</a:t>
            </a:r>
          </a:p>
        </p:txBody>
      </p:sp>
      <p:cxnSp>
        <p:nvCxnSpPr>
          <p:cNvPr id="5" name="Straight Connector 4">
            <a:extLst>
              <a:ext uri="{FF2B5EF4-FFF2-40B4-BE49-F238E27FC236}">
                <a16:creationId xmlns:a16="http://schemas.microsoft.com/office/drawing/2014/main" id="{79A8F5AC-1464-2B23-243A-D5F5B62D9491}"/>
              </a:ext>
            </a:extLst>
          </p:cNvPr>
          <p:cNvCxnSpPr>
            <a:cxnSpLocks/>
          </p:cNvCxnSpPr>
          <p:nvPr/>
        </p:nvCxnSpPr>
        <p:spPr>
          <a:xfrm>
            <a:off x="3962400" y="3275164"/>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A938780-14E6-0189-6638-8E6B7495E08F}"/>
              </a:ext>
            </a:extLst>
          </p:cNvPr>
          <p:cNvGrpSpPr/>
          <p:nvPr/>
        </p:nvGrpSpPr>
        <p:grpSpPr>
          <a:xfrm>
            <a:off x="1154825" y="2930189"/>
            <a:ext cx="9653749" cy="3782872"/>
            <a:chOff x="1154825" y="2930189"/>
            <a:chExt cx="9653749" cy="3782872"/>
          </a:xfrm>
        </p:grpSpPr>
        <p:grpSp>
          <p:nvGrpSpPr>
            <p:cNvPr id="6" name="Group 5">
              <a:extLst>
                <a:ext uri="{FF2B5EF4-FFF2-40B4-BE49-F238E27FC236}">
                  <a16:creationId xmlns:a16="http://schemas.microsoft.com/office/drawing/2014/main" id="{9811B543-4EF8-6709-F92C-12DC369CC05B}"/>
                </a:ext>
              </a:extLst>
            </p:cNvPr>
            <p:cNvGrpSpPr/>
            <p:nvPr/>
          </p:nvGrpSpPr>
          <p:grpSpPr>
            <a:xfrm>
              <a:off x="1383425" y="6251396"/>
              <a:ext cx="9425149" cy="461665"/>
              <a:chOff x="-1122663" y="6246167"/>
              <a:chExt cx="9425149" cy="461665"/>
            </a:xfrm>
          </p:grpSpPr>
          <p:cxnSp>
            <p:nvCxnSpPr>
              <p:cNvPr id="7" name="Straight Connector 6">
                <a:extLst>
                  <a:ext uri="{FF2B5EF4-FFF2-40B4-BE49-F238E27FC236}">
                    <a16:creationId xmlns:a16="http://schemas.microsoft.com/office/drawing/2014/main" id="{6B94A981-AE8C-F14E-BD81-C6310407F702}"/>
                  </a:ext>
                </a:extLst>
              </p:cNvPr>
              <p:cNvCxnSpPr>
                <a:cxnSpLocks/>
                <a:stCxn id="8" idx="1"/>
              </p:cNvCxnSpPr>
              <p:nvPr/>
            </p:nvCxnSpPr>
            <p:spPr>
              <a:xfrm flipH="1">
                <a:off x="-1122663" y="6477000"/>
                <a:ext cx="89679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E822CE-9945-71D7-C753-E07840A70AAD}"/>
                      </a:ext>
                    </a:extLst>
                  </p:cNvPr>
                  <p:cNvSpPr txBox="1"/>
                  <p:nvPr/>
                </p:nvSpPr>
                <p:spPr>
                  <a:xfrm>
                    <a:off x="7845286" y="6246167"/>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𝑥</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8" name="TextBox 7">
                    <a:extLst>
                      <a:ext uri="{FF2B5EF4-FFF2-40B4-BE49-F238E27FC236}">
                        <a16:creationId xmlns:a16="http://schemas.microsoft.com/office/drawing/2014/main" id="{7BE822CE-9945-71D7-C753-E07840A70AAD}"/>
                      </a:ext>
                    </a:extLst>
                  </p:cNvPr>
                  <p:cNvSpPr txBox="1">
                    <a:spLocks noRot="1" noChangeAspect="1" noMove="1" noResize="1" noEditPoints="1" noAdjustHandles="1" noChangeArrowheads="1" noChangeShapeType="1" noTextEdit="1"/>
                  </p:cNvSpPr>
                  <p:nvPr/>
                </p:nvSpPr>
                <p:spPr>
                  <a:xfrm>
                    <a:off x="7845286" y="6246167"/>
                    <a:ext cx="457200" cy="461665"/>
                  </a:xfrm>
                  <a:prstGeom prst="rect">
                    <a:avLst/>
                  </a:prstGeom>
                  <a:blipFill>
                    <a:blip r:embed="rId2"/>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9369520C-D8CF-B540-BB8B-A8FF3F4FA9B6}"/>
                </a:ext>
              </a:extLst>
            </p:cNvPr>
            <p:cNvGrpSpPr/>
            <p:nvPr/>
          </p:nvGrpSpPr>
          <p:grpSpPr>
            <a:xfrm>
              <a:off x="1154825" y="2930189"/>
              <a:ext cx="457200" cy="3552040"/>
              <a:chOff x="762000" y="3526721"/>
              <a:chExt cx="457200" cy="3552040"/>
            </a:xfrm>
          </p:grpSpPr>
          <p:cxnSp>
            <p:nvCxnSpPr>
              <p:cNvPr id="10" name="Straight Connector 9">
                <a:extLst>
                  <a:ext uri="{FF2B5EF4-FFF2-40B4-BE49-F238E27FC236}">
                    <a16:creationId xmlns:a16="http://schemas.microsoft.com/office/drawing/2014/main" id="{6A916D0F-AF56-B819-D83E-575C0500EA73}"/>
                  </a:ext>
                </a:extLst>
              </p:cNvPr>
              <p:cNvCxnSpPr>
                <a:cxnSpLocks/>
                <a:stCxn id="11" idx="2"/>
              </p:cNvCxnSpPr>
              <p:nvPr/>
            </p:nvCxnSpPr>
            <p:spPr>
              <a:xfrm>
                <a:off x="990600" y="3988386"/>
                <a:ext cx="0" cy="30903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EEE38CC-B3DC-F4B3-CD30-EA0AAC8EE1EC}"/>
                      </a:ext>
                    </a:extLst>
                  </p:cNvPr>
                  <p:cNvSpPr txBox="1"/>
                  <p:nvPr/>
                </p:nvSpPr>
                <p:spPr>
                  <a:xfrm>
                    <a:off x="762000" y="3526721"/>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𝑦</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11" name="TextBox 10">
                    <a:extLst>
                      <a:ext uri="{FF2B5EF4-FFF2-40B4-BE49-F238E27FC236}">
                        <a16:creationId xmlns:a16="http://schemas.microsoft.com/office/drawing/2014/main" id="{DEEE38CC-B3DC-F4B3-CD30-EA0AAC8EE1EC}"/>
                      </a:ext>
                    </a:extLst>
                  </p:cNvPr>
                  <p:cNvSpPr txBox="1">
                    <a:spLocks noRot="1" noChangeAspect="1" noMove="1" noResize="1" noEditPoints="1" noAdjustHandles="1" noChangeArrowheads="1" noChangeShapeType="1" noTextEdit="1"/>
                  </p:cNvSpPr>
                  <p:nvPr/>
                </p:nvSpPr>
                <p:spPr>
                  <a:xfrm>
                    <a:off x="762000" y="3526721"/>
                    <a:ext cx="457200" cy="461665"/>
                  </a:xfrm>
                  <a:prstGeom prst="rect">
                    <a:avLst/>
                  </a:prstGeom>
                  <a:blipFill>
                    <a:blip r:embed="rId3"/>
                    <a:stretch>
                      <a:fillRect b="-8108"/>
                    </a:stretch>
                  </a:blipFill>
                </p:spPr>
                <p:txBody>
                  <a:bodyPr/>
                  <a:lstStyle/>
                  <a:p>
                    <a:r>
                      <a:rPr lang="en-US">
                        <a:noFill/>
                      </a:rPr>
                      <a:t> </a:t>
                    </a:r>
                  </a:p>
                </p:txBody>
              </p:sp>
            </mc:Fallback>
          </mc:AlternateContent>
        </p:grpSp>
      </p:grpSp>
      <p:grpSp>
        <p:nvGrpSpPr>
          <p:cNvPr id="12" name="Group 11">
            <a:extLst>
              <a:ext uri="{FF2B5EF4-FFF2-40B4-BE49-F238E27FC236}">
                <a16:creationId xmlns:a16="http://schemas.microsoft.com/office/drawing/2014/main" id="{D68AAD9A-9029-27EF-EC84-2E333D817012}"/>
              </a:ext>
            </a:extLst>
          </p:cNvPr>
          <p:cNvGrpSpPr/>
          <p:nvPr/>
        </p:nvGrpSpPr>
        <p:grpSpPr>
          <a:xfrm>
            <a:off x="4060931" y="4280267"/>
            <a:ext cx="3899891" cy="1790011"/>
            <a:chOff x="932463" y="4876800"/>
            <a:chExt cx="3154317" cy="1447800"/>
          </a:xfrm>
          <a:solidFill>
            <a:srgbClr val="FA810F"/>
          </a:solidFill>
        </p:grpSpPr>
        <p:sp>
          <p:nvSpPr>
            <p:cNvPr id="13" name="Oval 12">
              <a:extLst>
                <a:ext uri="{FF2B5EF4-FFF2-40B4-BE49-F238E27FC236}">
                  <a16:creationId xmlns:a16="http://schemas.microsoft.com/office/drawing/2014/main" id="{3851ADC7-7861-5005-AB27-8169FA85A985}"/>
                </a:ext>
              </a:extLst>
            </p:cNvPr>
            <p:cNvSpPr/>
            <p:nvPr/>
          </p:nvSpPr>
          <p:spPr>
            <a:xfrm>
              <a:off x="1345827" y="57912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FDBECEEF-4AE4-2844-192F-7B1E0BB84894}"/>
                </a:ext>
              </a:extLst>
            </p:cNvPr>
            <p:cNvSpPr/>
            <p:nvPr/>
          </p:nvSpPr>
          <p:spPr>
            <a:xfrm>
              <a:off x="2516839" y="55626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5E6CC39A-B2DA-FA4C-C738-F76FD0E4B066}"/>
                </a:ext>
              </a:extLst>
            </p:cNvPr>
            <p:cNvSpPr/>
            <p:nvPr/>
          </p:nvSpPr>
          <p:spPr>
            <a:xfrm>
              <a:off x="3934380" y="5064486"/>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F3BB0711-B9D1-A421-3AC4-6B8DA381A032}"/>
                </a:ext>
              </a:extLst>
            </p:cNvPr>
            <p:cNvSpPr/>
            <p:nvPr/>
          </p:nvSpPr>
          <p:spPr>
            <a:xfrm>
              <a:off x="1962149" y="61722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C95C9F1C-CCE9-C5D8-CEDC-2E1530EC824C}"/>
                </a:ext>
              </a:extLst>
            </p:cNvPr>
            <p:cNvSpPr/>
            <p:nvPr/>
          </p:nvSpPr>
          <p:spPr>
            <a:xfrm>
              <a:off x="3200400" y="48768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E0A8C78E-A6AE-70D0-35C7-7D350FC174E6}"/>
                </a:ext>
              </a:extLst>
            </p:cNvPr>
            <p:cNvSpPr/>
            <p:nvPr/>
          </p:nvSpPr>
          <p:spPr>
            <a:xfrm>
              <a:off x="932463" y="5386187"/>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1" name="TextBox 20">
            <a:extLst>
              <a:ext uri="{FF2B5EF4-FFF2-40B4-BE49-F238E27FC236}">
                <a16:creationId xmlns:a16="http://schemas.microsoft.com/office/drawing/2014/main" id="{6A6377AC-F15C-86B9-F27C-313106BEAC48}"/>
              </a:ext>
            </a:extLst>
          </p:cNvPr>
          <p:cNvSpPr txBox="1"/>
          <p:nvPr/>
        </p:nvSpPr>
        <p:spPr>
          <a:xfrm>
            <a:off x="3978791" y="2866728"/>
            <a:ext cx="4109827"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Region where model </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should work best</a:t>
            </a:r>
          </a:p>
        </p:txBody>
      </p:sp>
      <p:sp>
        <p:nvSpPr>
          <p:cNvPr id="22" name="Freeform 21">
            <a:extLst>
              <a:ext uri="{FF2B5EF4-FFF2-40B4-BE49-F238E27FC236}">
                <a16:creationId xmlns:a16="http://schemas.microsoft.com/office/drawing/2014/main" id="{6D8494A5-5616-2CC8-3C2F-A48B1CC027C4}"/>
              </a:ext>
            </a:extLst>
          </p:cNvPr>
          <p:cNvSpPr/>
          <p:nvPr/>
        </p:nvSpPr>
        <p:spPr>
          <a:xfrm flipV="1">
            <a:off x="3978790" y="4339900"/>
            <a:ext cx="4086992" cy="1613860"/>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22088"/>
              <a:gd name="connsiteY0" fmla="*/ 984702 h 1396898"/>
              <a:gd name="connsiteX1" fmla="*/ 795561 w 2422088"/>
              <a:gd name="connsiteY1" fmla="*/ 8707 h 1396898"/>
              <a:gd name="connsiteX2" fmla="*/ 1573210 w 2422088"/>
              <a:gd name="connsiteY2" fmla="*/ 1396636 h 1396898"/>
              <a:gd name="connsiteX3" fmla="*/ 2422088 w 2422088"/>
              <a:gd name="connsiteY3" fmla="*/ 792478 h 1396898"/>
              <a:gd name="connsiteX0" fmla="*/ 0 w 2223132"/>
              <a:gd name="connsiteY0" fmla="*/ 984702 h 1396898"/>
              <a:gd name="connsiteX1" fmla="*/ 795561 w 2223132"/>
              <a:gd name="connsiteY1" fmla="*/ 8707 h 1396898"/>
              <a:gd name="connsiteX2" fmla="*/ 1573210 w 2223132"/>
              <a:gd name="connsiteY2" fmla="*/ 1396636 h 1396898"/>
              <a:gd name="connsiteX3" fmla="*/ 2223132 w 2223132"/>
              <a:gd name="connsiteY3" fmla="*/ 1050747 h 1396898"/>
            </a:gdLst>
            <a:ahLst/>
            <a:cxnLst>
              <a:cxn ang="0">
                <a:pos x="connsiteX0" y="connsiteY0"/>
              </a:cxn>
              <a:cxn ang="0">
                <a:pos x="connsiteX1" y="connsiteY1"/>
              </a:cxn>
              <a:cxn ang="0">
                <a:pos x="connsiteX2" y="connsiteY2"/>
              </a:cxn>
              <a:cxn ang="0">
                <a:pos x="connsiteX3" y="connsiteY3"/>
              </a:cxn>
            </a:cxnLst>
            <a:rect l="l" t="t" r="r" b="b"/>
            <a:pathLst>
              <a:path w="2223132" h="1396898">
                <a:moveTo>
                  <a:pt x="0" y="984702"/>
                </a:moveTo>
                <a:cubicBezTo>
                  <a:pt x="456228" y="278491"/>
                  <a:pt x="533359" y="-59949"/>
                  <a:pt x="795561" y="8707"/>
                </a:cubicBezTo>
                <a:cubicBezTo>
                  <a:pt x="1057763" y="77363"/>
                  <a:pt x="1246444" y="1418407"/>
                  <a:pt x="1573210" y="1396636"/>
                </a:cubicBezTo>
                <a:cubicBezTo>
                  <a:pt x="1899976" y="1374865"/>
                  <a:pt x="2223132" y="1050747"/>
                  <a:pt x="2223132" y="105074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TextBox 22">
            <a:extLst>
              <a:ext uri="{FF2B5EF4-FFF2-40B4-BE49-F238E27FC236}">
                <a16:creationId xmlns:a16="http://schemas.microsoft.com/office/drawing/2014/main" id="{F9938CEB-8421-3746-9EB4-352E1C48BDD7}"/>
              </a:ext>
            </a:extLst>
          </p:cNvPr>
          <p:cNvSpPr txBox="1"/>
          <p:nvPr/>
        </p:nvSpPr>
        <p:spPr>
          <a:xfrm>
            <a:off x="8109854" y="2866728"/>
            <a:ext cx="2522125"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No guarantees on model performance</a:t>
            </a:r>
          </a:p>
        </p:txBody>
      </p:sp>
      <p:sp>
        <p:nvSpPr>
          <p:cNvPr id="24" name="Freeform 23">
            <a:extLst>
              <a:ext uri="{FF2B5EF4-FFF2-40B4-BE49-F238E27FC236}">
                <a16:creationId xmlns:a16="http://schemas.microsoft.com/office/drawing/2014/main" id="{14E01AAC-FAA3-91C2-84B3-65DF568DAC11}"/>
              </a:ext>
            </a:extLst>
          </p:cNvPr>
          <p:cNvSpPr/>
          <p:nvPr/>
        </p:nvSpPr>
        <p:spPr>
          <a:xfrm>
            <a:off x="8077200" y="4033768"/>
            <a:ext cx="2324519" cy="1173087"/>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722495 h 1173087"/>
              <a:gd name="connsiteX1" fmla="*/ 673279 w 1882610"/>
              <a:gd name="connsiteY1" fmla="*/ 1170185 h 1173087"/>
              <a:gd name="connsiteX2" fmla="*/ 1343034 w 1882610"/>
              <a:gd name="connsiteY2" fmla="*/ 111 h 1173087"/>
              <a:gd name="connsiteX3" fmla="*/ 1882610 w 1882610"/>
              <a:gd name="connsiteY3" fmla="*/ 680742 h 1173087"/>
            </a:gdLst>
            <a:ahLst/>
            <a:cxnLst>
              <a:cxn ang="0">
                <a:pos x="connsiteX0" y="connsiteY0"/>
              </a:cxn>
              <a:cxn ang="0">
                <a:pos x="connsiteX1" y="connsiteY1"/>
              </a:cxn>
              <a:cxn ang="0">
                <a:pos x="connsiteX2" y="connsiteY2"/>
              </a:cxn>
              <a:cxn ang="0">
                <a:pos x="connsiteX3" y="connsiteY3"/>
              </a:cxn>
            </a:cxnLst>
            <a:rect l="l" t="t" r="r" b="b"/>
            <a:pathLst>
              <a:path w="1882610" h="1173087">
                <a:moveTo>
                  <a:pt x="0" y="722495"/>
                </a:moveTo>
                <a:cubicBezTo>
                  <a:pt x="413540" y="1147200"/>
                  <a:pt x="449440" y="1186410"/>
                  <a:pt x="673279" y="1170185"/>
                </a:cubicBezTo>
                <a:cubicBezTo>
                  <a:pt x="897118" y="1153960"/>
                  <a:pt x="1124163" y="10308"/>
                  <a:pt x="1343034" y="111"/>
                </a:cubicBezTo>
                <a:cubicBezTo>
                  <a:pt x="1626642" y="-10085"/>
                  <a:pt x="1882610" y="680742"/>
                  <a:pt x="1882610" y="680742"/>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Freeform 24">
            <a:extLst>
              <a:ext uri="{FF2B5EF4-FFF2-40B4-BE49-F238E27FC236}">
                <a16:creationId xmlns:a16="http://schemas.microsoft.com/office/drawing/2014/main" id="{9A00842B-5EF8-7D94-047A-BCA807B0836F}"/>
              </a:ext>
            </a:extLst>
          </p:cNvPr>
          <p:cNvSpPr/>
          <p:nvPr/>
        </p:nvSpPr>
        <p:spPr>
          <a:xfrm>
            <a:off x="8072013" y="4759422"/>
            <a:ext cx="2279361" cy="77562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cxnSp>
        <p:nvCxnSpPr>
          <p:cNvPr id="30" name="Straight Connector 29">
            <a:extLst>
              <a:ext uri="{FF2B5EF4-FFF2-40B4-BE49-F238E27FC236}">
                <a16:creationId xmlns:a16="http://schemas.microsoft.com/office/drawing/2014/main" id="{98CA72F2-53F0-89AD-9E39-CA02FD790B87}"/>
              </a:ext>
            </a:extLst>
          </p:cNvPr>
          <p:cNvCxnSpPr>
            <a:cxnSpLocks/>
          </p:cNvCxnSpPr>
          <p:nvPr/>
        </p:nvCxnSpPr>
        <p:spPr>
          <a:xfrm>
            <a:off x="8077200" y="3329138"/>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C2630D2-5053-A34D-ED91-D802F886148B}"/>
              </a:ext>
            </a:extLst>
          </p:cNvPr>
          <p:cNvSpPr txBox="1"/>
          <p:nvPr/>
        </p:nvSpPr>
        <p:spPr>
          <a:xfrm>
            <a:off x="1472752" y="2866728"/>
            <a:ext cx="2484804"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No guarantees on model performance</a:t>
            </a:r>
          </a:p>
        </p:txBody>
      </p:sp>
      <p:sp>
        <p:nvSpPr>
          <p:cNvPr id="34" name="Freeform 33">
            <a:extLst>
              <a:ext uri="{FF2B5EF4-FFF2-40B4-BE49-F238E27FC236}">
                <a16:creationId xmlns:a16="http://schemas.microsoft.com/office/drawing/2014/main" id="{3E77079E-3A86-FFC0-D560-2DE3AA84B5AA}"/>
              </a:ext>
            </a:extLst>
          </p:cNvPr>
          <p:cNvSpPr/>
          <p:nvPr/>
        </p:nvSpPr>
        <p:spPr>
          <a:xfrm>
            <a:off x="1443641" y="4327050"/>
            <a:ext cx="2484804" cy="92503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538823 h 1030130"/>
              <a:gd name="connsiteX1" fmla="*/ 673279 w 1882610"/>
              <a:gd name="connsiteY1" fmla="*/ 986513 h 1030130"/>
              <a:gd name="connsiteX2" fmla="*/ 1296610 w 1882610"/>
              <a:gd name="connsiteY2" fmla="*/ 152 h 1030130"/>
              <a:gd name="connsiteX3" fmla="*/ 1882610 w 1882610"/>
              <a:gd name="connsiteY3" fmla="*/ 497070 h 1030130"/>
            </a:gdLst>
            <a:ahLst/>
            <a:cxnLst>
              <a:cxn ang="0">
                <a:pos x="connsiteX0" y="connsiteY0"/>
              </a:cxn>
              <a:cxn ang="0">
                <a:pos x="connsiteX1" y="connsiteY1"/>
              </a:cxn>
              <a:cxn ang="0">
                <a:pos x="connsiteX2" y="connsiteY2"/>
              </a:cxn>
              <a:cxn ang="0">
                <a:pos x="connsiteX3" y="connsiteY3"/>
              </a:cxn>
            </a:cxnLst>
            <a:rect l="l" t="t" r="r" b="b"/>
            <a:pathLst>
              <a:path w="1882610" h="1030130">
                <a:moveTo>
                  <a:pt x="0" y="538823"/>
                </a:moveTo>
                <a:cubicBezTo>
                  <a:pt x="362717" y="1071104"/>
                  <a:pt x="457177" y="1076291"/>
                  <a:pt x="673279" y="986513"/>
                </a:cubicBezTo>
                <a:cubicBezTo>
                  <a:pt x="889381" y="896735"/>
                  <a:pt x="1077739" y="10349"/>
                  <a:pt x="1296610" y="152"/>
                </a:cubicBezTo>
                <a:cubicBezTo>
                  <a:pt x="1580218" y="-10044"/>
                  <a:pt x="1882610" y="497070"/>
                  <a:pt x="1882610" y="497070"/>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Freeform 34">
            <a:extLst>
              <a:ext uri="{FF2B5EF4-FFF2-40B4-BE49-F238E27FC236}">
                <a16:creationId xmlns:a16="http://schemas.microsoft.com/office/drawing/2014/main" id="{F427CFCF-5548-D6B5-0501-11B062EC2D7E}"/>
              </a:ext>
            </a:extLst>
          </p:cNvPr>
          <p:cNvSpPr/>
          <p:nvPr/>
        </p:nvSpPr>
        <p:spPr>
          <a:xfrm flipH="1" flipV="1">
            <a:off x="1409686" y="4033768"/>
            <a:ext cx="2495528" cy="738046"/>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363216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24"/>
                                        </p:tgtEl>
                                      </p:cBhvr>
                                    </p:animEffect>
                                    <p:set>
                                      <p:cBhvr>
                                        <p:cTn id="53" dur="1" fill="hold">
                                          <p:stCondLst>
                                            <p:cond delay="499"/>
                                          </p:stCondLst>
                                        </p:cTn>
                                        <p:tgtEl>
                                          <p:spTgt spid="24"/>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4"/>
                                        </p:tgtEl>
                                      </p:cBhvr>
                                    </p:animEffect>
                                    <p:set>
                                      <p:cBhvr>
                                        <p:cTn id="56" dur="1" fill="hold">
                                          <p:stCondLst>
                                            <p:cond delay="499"/>
                                          </p:stCondLst>
                                        </p:cTn>
                                        <p:tgtEl>
                                          <p:spTgt spid="34"/>
                                        </p:tgtEl>
                                        <p:attrNameLst>
                                          <p:attrName>style.visibility</p:attrName>
                                        </p:attrNameLst>
                                      </p:cBhvr>
                                      <p:to>
                                        <p:strVal val="hidden"/>
                                      </p:to>
                                    </p:se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0"/>
      <p:bldP spid="22" grpId="0" animBg="1"/>
      <p:bldP spid="23" grpId="0"/>
      <p:bldP spid="24" grpId="0" animBg="1"/>
      <p:bldP spid="24" grpId="1" animBg="1"/>
      <p:bldP spid="25" grpId="0" animBg="1"/>
      <p:bldP spid="31" grpId="0"/>
      <p:bldP spid="34" grpId="0" animBg="1"/>
      <p:bldP spid="34" grpId="1" animBg="1"/>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C051-DB28-6831-1A3B-7BBEFF18C1BC}"/>
              </a:ext>
            </a:extLst>
          </p:cNvPr>
          <p:cNvSpPr>
            <a:spLocks noGrp="1"/>
          </p:cNvSpPr>
          <p:nvPr>
            <p:ph type="title"/>
          </p:nvPr>
        </p:nvSpPr>
        <p:spPr/>
        <p:txBody>
          <a:bodyPr/>
          <a:lstStyle/>
          <a:p>
            <a:pPr algn="l"/>
            <a:r>
              <a:rPr lang="en-US" dirty="0"/>
              <a:t>Outline</a:t>
            </a:r>
          </a:p>
        </p:txBody>
      </p:sp>
      <p:sp>
        <p:nvSpPr>
          <p:cNvPr id="4" name="Text Placeholder 3">
            <a:extLst>
              <a:ext uri="{FF2B5EF4-FFF2-40B4-BE49-F238E27FC236}">
                <a16:creationId xmlns:a16="http://schemas.microsoft.com/office/drawing/2014/main" id="{967B42B2-AC18-AC60-CC33-9F01B9CA053F}"/>
              </a:ext>
            </a:extLst>
          </p:cNvPr>
          <p:cNvSpPr>
            <a:spLocks noGrp="1"/>
          </p:cNvSpPr>
          <p:nvPr>
            <p:ph type="body" idx="1"/>
          </p:nvPr>
        </p:nvSpPr>
        <p:spPr/>
        <p:txBody>
          <a:bodyPr>
            <a:normAutofit/>
          </a:bodyPr>
          <a:lstStyle/>
          <a:p>
            <a:r>
              <a:rPr lang="en-US" sz="2800" dirty="0"/>
              <a:t>What is covered</a:t>
            </a:r>
          </a:p>
        </p:txBody>
      </p:sp>
      <p:sp>
        <p:nvSpPr>
          <p:cNvPr id="5" name="Content Placeholder 4">
            <a:extLst>
              <a:ext uri="{FF2B5EF4-FFF2-40B4-BE49-F238E27FC236}">
                <a16:creationId xmlns:a16="http://schemas.microsoft.com/office/drawing/2014/main" id="{3416648D-745C-EF95-3579-12BB993286BA}"/>
              </a:ext>
            </a:extLst>
          </p:cNvPr>
          <p:cNvSpPr>
            <a:spLocks noGrp="1"/>
          </p:cNvSpPr>
          <p:nvPr>
            <p:ph sz="half" idx="2"/>
          </p:nvPr>
        </p:nvSpPr>
        <p:spPr/>
        <p:txBody>
          <a:bodyPr anchor="t">
            <a:normAutofit/>
          </a:bodyPr>
          <a:lstStyle/>
          <a:p>
            <a:pPr marL="342900" indent="-342900">
              <a:buFont typeface="Arial" panose="020B0604020202020204" pitchFamily="34" charset="0"/>
              <a:buChar char="•"/>
            </a:pPr>
            <a:r>
              <a:rPr lang="en-US" sz="2800" dirty="0"/>
              <a:t>High-level terms and definitions</a:t>
            </a:r>
          </a:p>
          <a:p>
            <a:pPr marL="342900" indent="-342900">
              <a:buFont typeface="Arial" panose="020B0604020202020204" pitchFamily="34" charset="0"/>
              <a:buChar char="•"/>
            </a:pPr>
            <a:r>
              <a:rPr lang="en-US" sz="2800" dirty="0"/>
              <a:t>Conceptual walkthrough of how to approach machine learning problems</a:t>
            </a:r>
          </a:p>
          <a:p>
            <a:pPr marL="342900" indent="-342900">
              <a:buFont typeface="Arial" panose="020B0604020202020204" pitchFamily="34" charset="0"/>
              <a:buChar char="•"/>
            </a:pPr>
            <a:r>
              <a:rPr lang="en-US" sz="2800" dirty="0"/>
              <a:t>Supervised machine learning on simple tabular data</a:t>
            </a:r>
          </a:p>
        </p:txBody>
      </p:sp>
      <p:sp>
        <p:nvSpPr>
          <p:cNvPr id="6" name="Text Placeholder 5">
            <a:extLst>
              <a:ext uri="{FF2B5EF4-FFF2-40B4-BE49-F238E27FC236}">
                <a16:creationId xmlns:a16="http://schemas.microsoft.com/office/drawing/2014/main" id="{961D091C-24CF-580A-E62C-E404D7AA53E6}"/>
              </a:ext>
            </a:extLst>
          </p:cNvPr>
          <p:cNvSpPr>
            <a:spLocks noGrp="1"/>
          </p:cNvSpPr>
          <p:nvPr>
            <p:ph type="body" sz="quarter" idx="3"/>
          </p:nvPr>
        </p:nvSpPr>
        <p:spPr/>
        <p:txBody>
          <a:bodyPr>
            <a:normAutofit/>
          </a:bodyPr>
          <a:lstStyle/>
          <a:p>
            <a:r>
              <a:rPr lang="en-US" sz="2800" dirty="0"/>
              <a:t>What is not covered</a:t>
            </a:r>
          </a:p>
        </p:txBody>
      </p:sp>
      <p:sp>
        <p:nvSpPr>
          <p:cNvPr id="7" name="Content Placeholder 6">
            <a:extLst>
              <a:ext uri="{FF2B5EF4-FFF2-40B4-BE49-F238E27FC236}">
                <a16:creationId xmlns:a16="http://schemas.microsoft.com/office/drawing/2014/main" id="{A0FF6547-1CAB-DF82-99FB-A13C4530A945}"/>
              </a:ext>
            </a:extLst>
          </p:cNvPr>
          <p:cNvSpPr>
            <a:spLocks noGrp="1"/>
          </p:cNvSpPr>
          <p:nvPr>
            <p:ph sz="quarter" idx="4"/>
          </p:nvPr>
        </p:nvSpPr>
        <p:spPr/>
        <p:txBody>
          <a:bodyPr anchor="t">
            <a:normAutofit/>
          </a:bodyPr>
          <a:lstStyle/>
          <a:p>
            <a:pPr marL="342900" indent="-342900">
              <a:buFont typeface="Arial" panose="020B0604020202020204" pitchFamily="34" charset="0"/>
              <a:buChar char="•"/>
            </a:pPr>
            <a:r>
              <a:rPr lang="en-US" sz="2800" dirty="0"/>
              <a:t>Underlying math</a:t>
            </a:r>
          </a:p>
          <a:p>
            <a:pPr marL="342900" indent="-342900">
              <a:buFont typeface="Arial" panose="020B0604020202020204" pitchFamily="34" charset="0"/>
              <a:buChar char="•"/>
            </a:pPr>
            <a:r>
              <a:rPr lang="en-US" sz="2800" dirty="0"/>
              <a:t>Machine learning on sequences, images, and text</a:t>
            </a:r>
          </a:p>
          <a:p>
            <a:pPr marL="342900" indent="-342900">
              <a:buFont typeface="Arial" panose="020B0604020202020204" pitchFamily="34" charset="0"/>
              <a:buChar char="•"/>
            </a:pPr>
            <a:r>
              <a:rPr lang="en-US" sz="2800" dirty="0"/>
              <a:t>Unsupervised learning</a:t>
            </a:r>
          </a:p>
          <a:p>
            <a:pPr marL="342900" indent="-342900">
              <a:buFont typeface="Arial" panose="020B0604020202020204" pitchFamily="34" charset="0"/>
              <a:buChar char="•"/>
            </a:pPr>
            <a:r>
              <a:rPr lang="en-US" sz="2800" dirty="0"/>
              <a:t>Deep learning</a:t>
            </a:r>
          </a:p>
          <a:p>
            <a:pPr marL="342900" indent="-342900">
              <a:buFont typeface="Arial" panose="020B0604020202020204" pitchFamily="34" charset="0"/>
              <a:buChar char="•"/>
            </a:pPr>
            <a:r>
              <a:rPr lang="en-US" sz="2800" dirty="0"/>
              <a:t>Code examples</a:t>
            </a:r>
          </a:p>
          <a:p>
            <a:pPr marL="1085850" lvl="1" indent="-342900">
              <a:buFont typeface="Arial" panose="020B0604020202020204" pitchFamily="34" charset="0"/>
              <a:buChar char="•"/>
            </a:pPr>
            <a:r>
              <a:rPr lang="en-US" sz="2400" dirty="0"/>
              <a:t>Scikit-learn for Python</a:t>
            </a:r>
          </a:p>
          <a:p>
            <a:pPr marL="1085850" lvl="1" indent="-342900">
              <a:buFont typeface="Arial" panose="020B0604020202020204" pitchFamily="34" charset="0"/>
              <a:buChar char="•"/>
            </a:pPr>
            <a:r>
              <a:rPr lang="en-US" sz="2400" dirty="0"/>
              <a:t>Weka for Java</a:t>
            </a:r>
          </a:p>
          <a:p>
            <a:pPr marL="108585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9918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500"/>
                                        <p:tgtEl>
                                          <p:spTgt spid="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fade">
                                      <p:cBhvr>
                                        <p:cTn id="43" dur="500"/>
                                        <p:tgtEl>
                                          <p:spTgt spid="7">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fade">
                                      <p:cBhvr>
                                        <p:cTn id="48" dur="500"/>
                                        <p:tgtEl>
                                          <p:spTgt spid="7">
                                            <p:txEl>
                                              <p:pRg st="4" end="4"/>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fade">
                                      <p:cBhvr>
                                        <p:cTn id="51" dur="500"/>
                                        <p:tgtEl>
                                          <p:spTgt spid="7">
                                            <p:txEl>
                                              <p:pRg st="5" end="5"/>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txEl>
                                              <p:pRg st="6" end="6"/>
                                            </p:txEl>
                                          </p:spTgt>
                                        </p:tgtEl>
                                        <p:attrNameLst>
                                          <p:attrName>style.visibility</p:attrName>
                                        </p:attrNameLst>
                                      </p:cBhvr>
                                      <p:to>
                                        <p:strVal val="visible"/>
                                      </p:to>
                                    </p:set>
                                    <p:animEffect transition="in" filter="fade">
                                      <p:cBhvr>
                                        <p:cTn id="5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build="p"/>
      <p:bldP spid="6" grpId="0" build="p"/>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p:txBody>
          <a:bodyPr>
            <a:normAutofit/>
          </a:bodyPr>
          <a:lstStyle/>
          <a:p>
            <a:r>
              <a:rPr lang="en-US" dirty="0"/>
              <a:t>Pick the right training method to answer your question</a:t>
            </a:r>
          </a:p>
          <a:p>
            <a:pPr marL="457200" indent="-457200">
              <a:buFont typeface="Arial" panose="020B0604020202020204" pitchFamily="34" charset="0"/>
              <a:buChar char="•"/>
            </a:pPr>
            <a:r>
              <a:rPr lang="en-US" dirty="0">
                <a:latin typeface="Avenir Book" panose="02000503020000020003" pitchFamily="2" charset="0"/>
              </a:rPr>
              <a:t>If you want to show that your approach works on patients that have never been seen by the model, then you should make sure that no individuals are represented in both the train and test sets</a:t>
            </a:r>
          </a:p>
          <a:p>
            <a:pPr marL="457200" indent="-457200">
              <a:buFont typeface="Arial" panose="020B0604020202020204" pitchFamily="34" charset="0"/>
              <a:buChar char="•"/>
            </a:pPr>
            <a:r>
              <a:rPr lang="en-US" dirty="0">
                <a:latin typeface="Avenir Book" panose="02000503020000020003" pitchFamily="2" charset="0"/>
              </a:rPr>
              <a:t>If you think that personalized models are needed for each person, then you should split each patient’s data into train and test sets and build individual models</a:t>
            </a:r>
          </a:p>
        </p:txBody>
      </p:sp>
    </p:spTree>
    <p:extLst>
      <p:ext uri="{BB962C8B-B14F-4D97-AF65-F5344CB8AC3E}">
        <p14:creationId xmlns:p14="http://schemas.microsoft.com/office/powerpoint/2010/main" val="38942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97079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2" end="2"/>
                                            </p:txEl>
                                          </p:spTgt>
                                        </p:tgtEl>
                                        <p:attrNameLst>
                                          <p:attrName>style.opacity</p:attrName>
                                        </p:attrNameLst>
                                      </p:cBhvr>
                                      <p:to>
                                        <p:strVal val="0.25"/>
                                      </p:to>
                                    </p:set>
                                    <p:animEffect filter="image" prLst="opacity: 0.25">
                                      <p:cBhvr rctx="IE">
                                        <p:cTn id="33" dur="indefinite"/>
                                        <p:tgtEl>
                                          <p:spTgt spid="3">
                                            <p:txEl>
                                              <p:pRg st="2" end="2"/>
                                            </p:txEl>
                                          </p:spTgt>
                                        </p:tgtEl>
                                      </p:cBhvr>
                                    </p:animEffect>
                                  </p:childTnLst>
                                </p:cTn>
                              </p:par>
                              <p:par>
                                <p:cTn id="34" presetID="9" presetClass="emph" presetSubtype="0" grpId="1" nodeType="withEffect">
                                  <p:stCondLst>
                                    <p:cond delay="0"/>
                                  </p:stCondLst>
                                  <p:childTnLst>
                                    <p:set>
                                      <p:cBhvr>
                                        <p:cTn id="35" dur="indefinite"/>
                                        <p:tgtEl>
                                          <p:spTgt spid="3">
                                            <p:txEl>
                                              <p:pRg st="3" end="3"/>
                                            </p:txEl>
                                          </p:spTgt>
                                        </p:tgtEl>
                                        <p:attrNameLst>
                                          <p:attrName>style.opacity</p:attrName>
                                        </p:attrNameLst>
                                      </p:cBhvr>
                                      <p:to>
                                        <p:strVal val="1"/>
                                      </p:to>
                                    </p:set>
                                    <p:animEffect filter="image" prLst="opacity: 1">
                                      <p:cBhvr rctx="IE">
                                        <p:cTn id="36"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p:txBody>
          <a:bodyPr/>
          <a:lstStyle/>
          <a:p>
            <a:pPr>
              <a:spcAft>
                <a:spcPts val="1800"/>
              </a:spcAft>
            </a:pPr>
            <a:r>
              <a:rPr lang="en-US" dirty="0"/>
              <a:t>The more features we use, the higher the likelihood that we can successfully solve our problem</a:t>
            </a:r>
          </a:p>
          <a:p>
            <a:pPr>
              <a:spcAft>
                <a:spcPts val="1800"/>
              </a:spcAft>
            </a:pPr>
            <a:r>
              <a:rPr lang="en-US" dirty="0"/>
              <a:t>However, if we use </a:t>
            </a:r>
            <a:r>
              <a:rPr lang="en-US" b="1" u="sng" dirty="0"/>
              <a:t>too many features</a:t>
            </a:r>
            <a:r>
              <a:rPr lang="en-US" dirty="0"/>
              <a:t>, the model may learn complicated rules that neither make sense nor generalize well to unseen data</a:t>
            </a:r>
            <a:endParaRPr lang="en-US" b="1" u="sng" dirty="0"/>
          </a:p>
          <a:p>
            <a:r>
              <a:rPr lang="en-US" dirty="0"/>
              <a:t>This tradeoff is known as the “curse of dimensionality” and is closely tied to overfitting</a:t>
            </a:r>
          </a:p>
        </p:txBody>
      </p:sp>
    </p:spTree>
    <p:extLst>
      <p:ext uri="{BB962C8B-B14F-4D97-AF65-F5344CB8AC3E}">
        <p14:creationId xmlns:p14="http://schemas.microsoft.com/office/powerpoint/2010/main" val="291094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5250871" y="1752600"/>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7028458" y="3497191"/>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45" name="Group 44">
            <a:extLst>
              <a:ext uri="{FF2B5EF4-FFF2-40B4-BE49-F238E27FC236}">
                <a16:creationId xmlns:a16="http://schemas.microsoft.com/office/drawing/2014/main" id="{9A986D77-47E8-F3A0-D2B8-C81045CE9DCA}"/>
              </a:ext>
            </a:extLst>
          </p:cNvPr>
          <p:cNvGrpSpPr/>
          <p:nvPr/>
        </p:nvGrpSpPr>
        <p:grpSpPr>
          <a:xfrm>
            <a:off x="928978" y="3478554"/>
            <a:ext cx="4198490" cy="1016205"/>
            <a:chOff x="3926826" y="5501641"/>
            <a:chExt cx="5964846" cy="1016205"/>
          </a:xfrm>
        </p:grpSpPr>
        <p:sp>
          <p:nvSpPr>
            <p:cNvPr id="46" name="TextBox 45">
              <a:extLst>
                <a:ext uri="{FF2B5EF4-FFF2-40B4-BE49-F238E27FC236}">
                  <a16:creationId xmlns:a16="http://schemas.microsoft.com/office/drawing/2014/main" id="{1A4F76DF-7170-E83E-E4D7-7862A1A121F4}"/>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47" name="Straight Connector 46">
              <a:extLst>
                <a:ext uri="{FF2B5EF4-FFF2-40B4-BE49-F238E27FC236}">
                  <a16:creationId xmlns:a16="http://schemas.microsoft.com/office/drawing/2014/main" id="{59B9F0F8-1DB6-5D7B-6CCC-EB8B856C13CD}"/>
                </a:ext>
              </a:extLst>
            </p:cNvPr>
            <p:cNvCxnSpPr>
              <a:cxnSpLocks/>
            </p:cNvCxnSpPr>
            <p:nvPr/>
          </p:nvCxnSpPr>
          <p:spPr>
            <a:xfrm flipH="1" flipV="1">
              <a:off x="4601170" y="5720886"/>
              <a:ext cx="4619031" cy="18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16F7BDA-5603-B947-A206-823FB26E0306}"/>
                </a:ext>
              </a:extLst>
            </p:cNvPr>
            <p:cNvSpPr txBox="1"/>
            <p:nvPr/>
          </p:nvSpPr>
          <p:spPr>
            <a:xfrm>
              <a:off x="4601167" y="6117736"/>
              <a:ext cx="4619033"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49" name="Straight Connector 48">
              <a:extLst>
                <a:ext uri="{FF2B5EF4-FFF2-40B4-BE49-F238E27FC236}">
                  <a16:creationId xmlns:a16="http://schemas.microsoft.com/office/drawing/2014/main" id="{9240D4E7-6C32-DD9B-9702-9C601BF310C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07767B6-8BED-4EF7-0B0E-EA8C4FFB07A2}"/>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7F44D5C-14C4-04D2-6AFF-BF9282D40517}"/>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D869BB-2F27-04E3-08F2-AFE5A1123424}"/>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64930D6-5312-DE59-95BB-01DA252174CC}"/>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54" name="TextBox 53">
              <a:extLst>
                <a:ext uri="{FF2B5EF4-FFF2-40B4-BE49-F238E27FC236}">
                  <a16:creationId xmlns:a16="http://schemas.microsoft.com/office/drawing/2014/main" id="{97DC153A-A078-80F2-E9D6-36CF9D8DF370}"/>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55" name="TextBox 54">
              <a:extLst>
                <a:ext uri="{FF2B5EF4-FFF2-40B4-BE49-F238E27FC236}">
                  <a16:creationId xmlns:a16="http://schemas.microsoft.com/office/drawing/2014/main" id="{E6BDF5D6-B6CE-6550-DEEC-7C4F11E518BA}"/>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59" name="Group 58">
            <a:extLst>
              <a:ext uri="{FF2B5EF4-FFF2-40B4-BE49-F238E27FC236}">
                <a16:creationId xmlns:a16="http://schemas.microsoft.com/office/drawing/2014/main" id="{EE378E5C-94DA-363F-481A-EF6137035F06}"/>
              </a:ext>
            </a:extLst>
          </p:cNvPr>
          <p:cNvGrpSpPr/>
          <p:nvPr/>
        </p:nvGrpSpPr>
        <p:grpSpPr>
          <a:xfrm>
            <a:off x="1359998" y="3010853"/>
            <a:ext cx="3415096" cy="273708"/>
            <a:chOff x="1513733" y="2659504"/>
            <a:chExt cx="3415096" cy="273708"/>
          </a:xfrm>
        </p:grpSpPr>
        <p:sp>
          <p:nvSpPr>
            <p:cNvPr id="31" name="Oval 30">
              <a:extLst>
                <a:ext uri="{FF2B5EF4-FFF2-40B4-BE49-F238E27FC236}">
                  <a16:creationId xmlns:a16="http://schemas.microsoft.com/office/drawing/2014/main" id="{B22DC4ED-3DCC-690A-1E5E-596ECD70DB6A}"/>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E1CBBB4E-89F2-386F-75B6-2F73D972E603}"/>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riangle 34">
              <a:extLst>
                <a:ext uri="{FF2B5EF4-FFF2-40B4-BE49-F238E27FC236}">
                  <a16:creationId xmlns:a16="http://schemas.microsoft.com/office/drawing/2014/main" id="{1EB06A88-F05D-EC9D-DD14-D010A4EE7E98}"/>
                </a:ext>
              </a:extLst>
            </p:cNvPr>
            <p:cNvSpPr/>
            <p:nvPr/>
          </p:nvSpPr>
          <p:spPr>
            <a:xfrm>
              <a:off x="1513733"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186FA26B-8883-752B-1616-2DBC80EA15D5}"/>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BF173839-9BB8-1996-8E0B-1512A3149C59}"/>
                </a:ext>
              </a:extLst>
            </p:cNvPr>
            <p:cNvSpPr/>
            <p:nvPr/>
          </p:nvSpPr>
          <p:spPr>
            <a:xfrm>
              <a:off x="4166955"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2E9AC264-8452-3F20-974F-EA436EF317EA}"/>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Triangle 39">
              <a:extLst>
                <a:ext uri="{FF2B5EF4-FFF2-40B4-BE49-F238E27FC236}">
                  <a16:creationId xmlns:a16="http://schemas.microsoft.com/office/drawing/2014/main" id="{E0B23140-29E6-CAF7-E052-98DACDF4D56E}"/>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17878BAC-7908-6AEC-5E49-09019E012ABA}"/>
                </a:ext>
              </a:extLst>
            </p:cNvPr>
            <p:cNvSpPr/>
            <p:nvPr/>
          </p:nvSpPr>
          <p:spPr>
            <a:xfrm>
              <a:off x="2686419"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931D82D8-9D13-289D-B1C8-3290C67E762B}"/>
                  </a:ext>
                </a:extLst>
              </p:cNvPr>
              <p:cNvSpPr txBox="1"/>
              <p:nvPr/>
            </p:nvSpPr>
            <p:spPr>
              <a:xfrm>
                <a:off x="609600" y="4670716"/>
                <a:ext cx="4800600" cy="1677382"/>
              </a:xfrm>
              <a:prstGeom prst="rect">
                <a:avLst/>
              </a:prstGeom>
              <a:noFill/>
            </p:spPr>
            <p:txBody>
              <a:bodyPr wrap="square" rtlCol="0">
                <a:spAutoFit/>
              </a:bodyPr>
              <a:lstStyle/>
              <a:p>
                <a:pPr algn="ctr"/>
                <a:r>
                  <a:rPr lang="en-US" sz="2800" b="1" u="sng" dirty="0">
                    <a:latin typeface="Avenir Book" panose="02000503020000020003" pitchFamily="2" charset="0"/>
                  </a:rPr>
                  <a:t>One Feature</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the patient is healthy”</a:t>
                </a:r>
              </a:p>
              <a:p>
                <a:pPr algn="ctr"/>
                <a:r>
                  <a:rPr lang="en-US" sz="2000" dirty="0">
                    <a:latin typeface="Avenir Book" panose="02000503020000020003" pitchFamily="2" charset="0"/>
                  </a:rPr>
                  <a:t>The model has okay accuracy (62.5%), and the rule seems clinically sensible</a:t>
                </a:r>
              </a:p>
            </p:txBody>
          </p:sp>
        </mc:Choice>
        <mc:Fallback xmlns="">
          <p:sp>
            <p:nvSpPr>
              <p:cNvPr id="69" name="TextBox 68">
                <a:extLst>
                  <a:ext uri="{FF2B5EF4-FFF2-40B4-BE49-F238E27FC236}">
                    <a16:creationId xmlns:a16="http://schemas.microsoft.com/office/drawing/2014/main" id="{931D82D8-9D13-289D-B1C8-3290C67E762B}"/>
                  </a:ext>
                </a:extLst>
              </p:cNvPr>
              <p:cNvSpPr txBox="1">
                <a:spLocks noRot="1" noChangeAspect="1" noMove="1" noResize="1" noEditPoints="1" noAdjustHandles="1" noChangeArrowheads="1" noChangeShapeType="1" noTextEdit="1"/>
              </p:cNvSpPr>
              <p:nvPr/>
            </p:nvSpPr>
            <p:spPr>
              <a:xfrm>
                <a:off x="609600" y="4670716"/>
                <a:ext cx="4800600" cy="1677382"/>
              </a:xfrm>
              <a:prstGeom prst="rect">
                <a:avLst/>
              </a:prstGeom>
              <a:blipFill>
                <a:blip r:embed="rId3"/>
                <a:stretch>
                  <a:fillRect t="-3759" b="-6015"/>
                </a:stretch>
              </a:blipFill>
            </p:spPr>
            <p:txBody>
              <a:bodyPr/>
              <a:lstStyle/>
              <a:p>
                <a:r>
                  <a:rPr lang="en-US">
                    <a:noFill/>
                  </a:rPr>
                  <a:t> </a:t>
                </a:r>
              </a:p>
            </p:txBody>
          </p:sp>
        </mc:Fallback>
      </mc:AlternateContent>
      <p:cxnSp>
        <p:nvCxnSpPr>
          <p:cNvPr id="73" name="Straight Connector 72">
            <a:extLst>
              <a:ext uri="{FF2B5EF4-FFF2-40B4-BE49-F238E27FC236}">
                <a16:creationId xmlns:a16="http://schemas.microsoft.com/office/drawing/2014/main" id="{BD9F9670-D23B-C4B9-4FA5-D14B4BD69CC3}"/>
              </a:ext>
            </a:extLst>
          </p:cNvPr>
          <p:cNvCxnSpPr/>
          <p:nvPr/>
        </p:nvCxnSpPr>
        <p:spPr>
          <a:xfrm>
            <a:off x="3045786" y="2436700"/>
            <a:ext cx="0" cy="1247435"/>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F54A967-54DC-17E4-10A7-49C5FFEBA35F}"/>
                  </a:ext>
                </a:extLst>
              </p:cNvPr>
              <p:cNvSpPr txBox="1"/>
              <p:nvPr/>
            </p:nvSpPr>
            <p:spPr>
              <a:xfrm>
                <a:off x="6096000" y="4670716"/>
                <a:ext cx="6170940" cy="1985159"/>
              </a:xfrm>
              <a:prstGeom prst="rect">
                <a:avLst/>
              </a:prstGeom>
              <a:noFill/>
            </p:spPr>
            <p:txBody>
              <a:bodyPr wrap="square" rtlCol="0">
                <a:spAutoFit/>
              </a:bodyPr>
              <a:lstStyle/>
              <a:p>
                <a:pPr algn="ctr"/>
                <a:r>
                  <a:rPr lang="en-US" sz="2800" b="1" u="sng" dirty="0">
                    <a:latin typeface="Avenir Book" panose="02000503020000020003" pitchFamily="2" charset="0"/>
                  </a:rPr>
                  <a:t>Two Features</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and normal cough, </a:t>
                </a:r>
                <a:br>
                  <a:rPr lang="en-US" sz="2000" dirty="0">
                    <a:latin typeface="Avenir Book" panose="02000503020000020003" pitchFamily="2" charset="0"/>
                  </a:rPr>
                </a:br>
                <a:r>
                  <a:rPr lang="en-US" sz="2000" dirty="0">
                    <a:latin typeface="Avenir Book" panose="02000503020000020003" pitchFamily="2" charset="0"/>
                  </a:rPr>
                  <a:t>the patient is healthy”</a:t>
                </a:r>
              </a:p>
              <a:p>
                <a:pPr algn="ctr"/>
                <a:r>
                  <a:rPr lang="en-US" sz="2000" dirty="0">
                    <a:latin typeface="Avenir Book" panose="02000503020000020003" pitchFamily="2" charset="0"/>
                  </a:rPr>
                  <a:t>The model has better accuracy (75%), </a:t>
                </a:r>
                <a:br>
                  <a:rPr lang="en-US" sz="2000" dirty="0">
                    <a:latin typeface="Avenir Book" panose="02000503020000020003" pitchFamily="2" charset="0"/>
                  </a:rPr>
                </a:br>
                <a:r>
                  <a:rPr lang="en-US" sz="2000" dirty="0">
                    <a:latin typeface="Avenir Book" panose="02000503020000020003" pitchFamily="2" charset="0"/>
                  </a:rPr>
                  <a:t>and the rule still seems clinically sensible</a:t>
                </a:r>
              </a:p>
            </p:txBody>
          </p:sp>
        </mc:Choice>
        <mc:Fallback xmlns="">
          <p:sp>
            <p:nvSpPr>
              <p:cNvPr id="74" name="TextBox 73">
                <a:extLst>
                  <a:ext uri="{FF2B5EF4-FFF2-40B4-BE49-F238E27FC236}">
                    <a16:creationId xmlns:a16="http://schemas.microsoft.com/office/drawing/2014/main" id="{2F54A967-54DC-17E4-10A7-49C5FFEBA35F}"/>
                  </a:ext>
                </a:extLst>
              </p:cNvPr>
              <p:cNvSpPr txBox="1">
                <a:spLocks noRot="1" noChangeAspect="1" noMove="1" noResize="1" noEditPoints="1" noAdjustHandles="1" noChangeArrowheads="1" noChangeShapeType="1" noTextEdit="1"/>
              </p:cNvSpPr>
              <p:nvPr/>
            </p:nvSpPr>
            <p:spPr>
              <a:xfrm>
                <a:off x="6096000" y="4670716"/>
                <a:ext cx="6170940" cy="1985159"/>
              </a:xfrm>
              <a:prstGeom prst="rect">
                <a:avLst/>
              </a:prstGeom>
              <a:blipFill>
                <a:blip r:embed="rId4"/>
                <a:stretch>
                  <a:fillRect t="-3165" b="-4430"/>
                </a:stretch>
              </a:blipFill>
            </p:spPr>
            <p:txBody>
              <a:bodyPr/>
              <a:lstStyle/>
              <a:p>
                <a:r>
                  <a:rPr lang="en-US">
                    <a:noFill/>
                  </a:rPr>
                  <a:t> </a:t>
                </a:r>
              </a:p>
            </p:txBody>
          </p:sp>
        </mc:Fallback>
      </mc:AlternateContent>
      <p:grpSp>
        <p:nvGrpSpPr>
          <p:cNvPr id="109" name="Group 108">
            <a:extLst>
              <a:ext uri="{FF2B5EF4-FFF2-40B4-BE49-F238E27FC236}">
                <a16:creationId xmlns:a16="http://schemas.microsoft.com/office/drawing/2014/main" id="{CFFFCFC5-E171-4F4F-0E15-24508B604773}"/>
              </a:ext>
            </a:extLst>
          </p:cNvPr>
          <p:cNvGrpSpPr/>
          <p:nvPr/>
        </p:nvGrpSpPr>
        <p:grpSpPr>
          <a:xfrm>
            <a:off x="9807140" y="2689551"/>
            <a:ext cx="1647337" cy="1053606"/>
            <a:chOff x="9807140" y="2689551"/>
            <a:chExt cx="1647337" cy="1053606"/>
          </a:xfrm>
        </p:grpSpPr>
        <p:cxnSp>
          <p:nvCxnSpPr>
            <p:cNvPr id="75" name="Straight Connector 74">
              <a:extLst>
                <a:ext uri="{FF2B5EF4-FFF2-40B4-BE49-F238E27FC236}">
                  <a16:creationId xmlns:a16="http://schemas.microsoft.com/office/drawing/2014/main" id="{E7763BD0-513F-301B-B8FD-14E98B941983}"/>
                </a:ext>
              </a:extLst>
            </p:cNvPr>
            <p:cNvCxnSpPr>
              <a:cxnSpLocks/>
            </p:cNvCxnSpPr>
            <p:nvPr/>
          </p:nvCxnSpPr>
          <p:spPr>
            <a:xfrm>
              <a:off x="9829800" y="2693299"/>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9807140" y="2689551"/>
              <a:ext cx="164733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99D901A0-461B-E134-4A2B-3DC2DCFB90AA}"/>
              </a:ext>
            </a:extLst>
          </p:cNvPr>
          <p:cNvGrpSpPr/>
          <p:nvPr/>
        </p:nvGrpSpPr>
        <p:grpSpPr>
          <a:xfrm>
            <a:off x="8114666" y="2164108"/>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4581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108" name="Group 107">
            <a:extLst>
              <a:ext uri="{FF2B5EF4-FFF2-40B4-BE49-F238E27FC236}">
                <a16:creationId xmlns:a16="http://schemas.microsoft.com/office/drawing/2014/main" id="{CA700A3A-91DB-A5E9-1A6B-11F389D6299B}"/>
              </a:ext>
            </a:extLst>
          </p:cNvPr>
          <p:cNvGrpSpPr/>
          <p:nvPr/>
        </p:nvGrpSpPr>
        <p:grpSpPr>
          <a:xfrm>
            <a:off x="9661217" y="258002"/>
            <a:ext cx="2391680" cy="1415753"/>
            <a:chOff x="9661217" y="258002"/>
            <a:chExt cx="2391680" cy="1415753"/>
          </a:xfrm>
        </p:grpSpPr>
        <p:grpSp>
          <p:nvGrpSpPr>
            <p:cNvPr id="101" name="Group 100">
              <a:extLst>
                <a:ext uri="{FF2B5EF4-FFF2-40B4-BE49-F238E27FC236}">
                  <a16:creationId xmlns:a16="http://schemas.microsoft.com/office/drawing/2014/main" id="{55101F43-8D44-2DCE-3431-A9789ED254BC}"/>
                </a:ext>
              </a:extLst>
            </p:cNvPr>
            <p:cNvGrpSpPr/>
            <p:nvPr/>
          </p:nvGrpSpPr>
          <p:grpSpPr>
            <a:xfrm>
              <a:off x="9938213" y="838200"/>
              <a:ext cx="1837687" cy="835555"/>
              <a:chOff x="8525513" y="2631593"/>
              <a:chExt cx="1837687" cy="835555"/>
            </a:xfrm>
          </p:grpSpPr>
          <p:sp>
            <p:nvSpPr>
              <p:cNvPr id="102" name="TextBox 101">
                <a:extLst>
                  <a:ext uri="{FF2B5EF4-FFF2-40B4-BE49-F238E27FC236}">
                    <a16:creationId xmlns:a16="http://schemas.microsoft.com/office/drawing/2014/main" id="{0C066DF9-8008-486F-C1EC-911EEF787885}"/>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103" name="Oval 102">
                <a:extLst>
                  <a:ext uri="{FF2B5EF4-FFF2-40B4-BE49-F238E27FC236}">
                    <a16:creationId xmlns:a16="http://schemas.microsoft.com/office/drawing/2014/main" id="{9C506A04-0438-26A5-EEC5-94C94EBE1A52}"/>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TextBox 103">
                <a:extLst>
                  <a:ext uri="{FF2B5EF4-FFF2-40B4-BE49-F238E27FC236}">
                    <a16:creationId xmlns:a16="http://schemas.microsoft.com/office/drawing/2014/main" id="{7DFE4FB1-4146-F6E9-083A-A66D19017765}"/>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105" name="Triangle 104">
                <a:extLst>
                  <a:ext uri="{FF2B5EF4-FFF2-40B4-BE49-F238E27FC236}">
                    <a16:creationId xmlns:a16="http://schemas.microsoft.com/office/drawing/2014/main" id="{7C8CFCBD-95D2-CF61-7577-38EAB6D3BC59}"/>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F4BC061B-93AA-03E5-9D18-07FEB4DA72EA}"/>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a:extLst>
                <a:ext uri="{FF2B5EF4-FFF2-40B4-BE49-F238E27FC236}">
                  <a16:creationId xmlns:a16="http://schemas.microsoft.com/office/drawing/2014/main" id="{9903F82D-C891-B712-9C79-543D8ECC5CB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spTree>
    <p:extLst>
      <p:ext uri="{BB962C8B-B14F-4D97-AF65-F5344CB8AC3E}">
        <p14:creationId xmlns:p14="http://schemas.microsoft.com/office/powerpoint/2010/main" val="47860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9">
                                            <p:txEl>
                                              <p:pRg st="0" end="0"/>
                                            </p:txEl>
                                          </p:spTgt>
                                        </p:tgtEl>
                                        <p:attrNameLst>
                                          <p:attrName>style.visibility</p:attrName>
                                        </p:attrNameLst>
                                      </p:cBhvr>
                                      <p:to>
                                        <p:strVal val="visible"/>
                                      </p:to>
                                    </p:set>
                                    <p:animEffect transition="in" filter="fade">
                                      <p:cBhvr>
                                        <p:cTn id="18" dur="500"/>
                                        <p:tgtEl>
                                          <p:spTgt spid="69">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9">
                                            <p:txEl>
                                              <p:pRg st="1" end="1"/>
                                            </p:txEl>
                                          </p:spTgt>
                                        </p:tgtEl>
                                        <p:attrNameLst>
                                          <p:attrName>style.visibility</p:attrName>
                                        </p:attrNameLst>
                                      </p:cBhvr>
                                      <p:to>
                                        <p:strVal val="visible"/>
                                      </p:to>
                                    </p:set>
                                    <p:animEffect transition="in" filter="fade">
                                      <p:cBhvr>
                                        <p:cTn id="21" dur="500"/>
                                        <p:tgtEl>
                                          <p:spTgt spid="69">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9">
                                            <p:txEl>
                                              <p:pRg st="2" end="2"/>
                                            </p:txEl>
                                          </p:spTgt>
                                        </p:tgtEl>
                                        <p:attrNameLst>
                                          <p:attrName>style.visibility</p:attrName>
                                        </p:attrNameLst>
                                      </p:cBhvr>
                                      <p:to>
                                        <p:strVal val="visible"/>
                                      </p:to>
                                    </p:set>
                                    <p:animEffect transition="in" filter="fade">
                                      <p:cBhvr>
                                        <p:cTn id="29" dur="500"/>
                                        <p:tgtEl>
                                          <p:spTgt spid="6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5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4">
                                            <p:txEl>
                                              <p:pRg st="0" end="0"/>
                                            </p:txEl>
                                          </p:spTgt>
                                        </p:tgtEl>
                                        <p:attrNameLst>
                                          <p:attrName>style.visibility</p:attrName>
                                        </p:attrNameLst>
                                      </p:cBhvr>
                                      <p:to>
                                        <p:strVal val="visible"/>
                                      </p:to>
                                    </p:set>
                                    <p:animEffect transition="in" filter="fade">
                                      <p:cBhvr>
                                        <p:cTn id="45" dur="500"/>
                                        <p:tgtEl>
                                          <p:spTgt spid="74">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4">
                                            <p:txEl>
                                              <p:pRg st="1" end="1"/>
                                            </p:txEl>
                                          </p:spTgt>
                                        </p:tgtEl>
                                        <p:attrNameLst>
                                          <p:attrName>style.visibility</p:attrName>
                                        </p:attrNameLst>
                                      </p:cBhvr>
                                      <p:to>
                                        <p:strVal val="visible"/>
                                      </p:to>
                                    </p:set>
                                    <p:animEffect transition="in" filter="fade">
                                      <p:cBhvr>
                                        <p:cTn id="48" dur="500"/>
                                        <p:tgtEl>
                                          <p:spTgt spid="74">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animEffect transition="in" filter="fade">
                                      <p:cBhvr>
                                        <p:cTn id="51" dur="500"/>
                                        <p:tgtEl>
                                          <p:spTgt spid="10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4">
                                            <p:txEl>
                                              <p:pRg st="2" end="2"/>
                                            </p:txEl>
                                          </p:spTgt>
                                        </p:tgtEl>
                                        <p:attrNameLst>
                                          <p:attrName>style.visibility</p:attrName>
                                        </p:attrNameLst>
                                      </p:cBhvr>
                                      <p:to>
                                        <p:strVal val="visible"/>
                                      </p:to>
                                    </p:set>
                                    <p:animEffect transition="in" filter="fade">
                                      <p:cBhvr>
                                        <p:cTn id="56" dur="500"/>
                                        <p:tgtEl>
                                          <p:spTgt spid="74">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6"/>
                                        </p:tgtEl>
                                      </p:cBhvr>
                                    </p:animEffect>
                                    <p:set>
                                      <p:cBhvr>
                                        <p:cTn id="61" dur="1" fill="hold">
                                          <p:stCondLst>
                                            <p:cond delay="499"/>
                                          </p:stCondLst>
                                        </p:cTn>
                                        <p:tgtEl>
                                          <p:spTgt spid="6"/>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45"/>
                                        </p:tgtEl>
                                      </p:cBhvr>
                                    </p:animEffect>
                                    <p:set>
                                      <p:cBhvr>
                                        <p:cTn id="67" dur="1" fill="hold">
                                          <p:stCondLst>
                                            <p:cond delay="499"/>
                                          </p:stCondLst>
                                        </p:cTn>
                                        <p:tgtEl>
                                          <p:spTgt spid="45"/>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9"/>
                                        </p:tgtEl>
                                      </p:cBhvr>
                                    </p:animEffect>
                                    <p:set>
                                      <p:cBhvr>
                                        <p:cTn id="70" dur="1" fill="hold">
                                          <p:stCondLst>
                                            <p:cond delay="499"/>
                                          </p:stCondLst>
                                        </p:cTn>
                                        <p:tgtEl>
                                          <p:spTgt spid="59"/>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69">
                                            <p:txEl>
                                              <p:pRg st="0" end="0"/>
                                            </p:txEl>
                                          </p:spTgt>
                                        </p:tgtEl>
                                      </p:cBhvr>
                                    </p:animEffect>
                                    <p:set>
                                      <p:cBhvr>
                                        <p:cTn id="73" dur="1" fill="hold">
                                          <p:stCondLst>
                                            <p:cond delay="499"/>
                                          </p:stCondLst>
                                        </p:cTn>
                                        <p:tgtEl>
                                          <p:spTgt spid="69">
                                            <p:txEl>
                                              <p:pRg st="0" end="0"/>
                                            </p:txEl>
                                          </p:spTgt>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69">
                                            <p:txEl>
                                              <p:pRg st="1" end="1"/>
                                            </p:txEl>
                                          </p:spTgt>
                                        </p:tgtEl>
                                      </p:cBhvr>
                                    </p:animEffect>
                                    <p:set>
                                      <p:cBhvr>
                                        <p:cTn id="76" dur="1" fill="hold">
                                          <p:stCondLst>
                                            <p:cond delay="499"/>
                                          </p:stCondLst>
                                        </p:cTn>
                                        <p:tgtEl>
                                          <p:spTgt spid="69">
                                            <p:txEl>
                                              <p:pRg st="1" end="1"/>
                                            </p:txEl>
                                          </p:spTgt>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9">
                                            <p:txEl>
                                              <p:pRg st="2" end="2"/>
                                            </p:txEl>
                                          </p:spTgt>
                                        </p:tgtEl>
                                      </p:cBhvr>
                                    </p:animEffect>
                                    <p:set>
                                      <p:cBhvr>
                                        <p:cTn id="79" dur="1" fill="hold">
                                          <p:stCondLst>
                                            <p:cond delay="499"/>
                                          </p:stCondLst>
                                        </p:cTn>
                                        <p:tgtEl>
                                          <p:spTgt spid="69">
                                            <p:txEl>
                                              <p:pRg st="2" end="2"/>
                                            </p:txEl>
                                          </p:spTgt>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73"/>
                                        </p:tgtEl>
                                      </p:cBhvr>
                                    </p:animEffect>
                                    <p:set>
                                      <p:cBhvr>
                                        <p:cTn id="82" dur="1" fill="hold">
                                          <p:stCondLst>
                                            <p:cond delay="499"/>
                                          </p:stCondLst>
                                        </p:cTn>
                                        <p:tgtEl>
                                          <p:spTgt spid="73"/>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109"/>
                                        </p:tgtEl>
                                      </p:cBhvr>
                                    </p:animEffect>
                                    <p:set>
                                      <p:cBhvr>
                                        <p:cTn id="85" dur="1" fill="hold">
                                          <p:stCondLst>
                                            <p:cond delay="499"/>
                                          </p:stCondLst>
                                        </p:cTn>
                                        <p:tgtEl>
                                          <p:spTgt spid="109"/>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80"/>
                                        </p:tgtEl>
                                      </p:cBhvr>
                                    </p:animEffect>
                                    <p:set>
                                      <p:cBhvr>
                                        <p:cTn id="88" dur="1" fill="hold">
                                          <p:stCondLst>
                                            <p:cond delay="499"/>
                                          </p:stCondLst>
                                        </p:cTn>
                                        <p:tgtEl>
                                          <p:spTgt spid="80"/>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74">
                                            <p:txEl>
                                              <p:pRg st="0" end="0"/>
                                            </p:txEl>
                                          </p:spTgt>
                                        </p:tgtEl>
                                      </p:cBhvr>
                                    </p:animEffect>
                                    <p:set>
                                      <p:cBhvr>
                                        <p:cTn id="91" dur="1" fill="hold">
                                          <p:stCondLst>
                                            <p:cond delay="499"/>
                                          </p:stCondLst>
                                        </p:cTn>
                                        <p:tgtEl>
                                          <p:spTgt spid="74">
                                            <p:txEl>
                                              <p:pRg st="0" end="0"/>
                                            </p:txEl>
                                          </p:spTgt>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74">
                                            <p:txEl>
                                              <p:pRg st="1" end="1"/>
                                            </p:txEl>
                                          </p:spTgt>
                                        </p:tgtEl>
                                      </p:cBhvr>
                                    </p:animEffect>
                                    <p:set>
                                      <p:cBhvr>
                                        <p:cTn id="94" dur="1" fill="hold">
                                          <p:stCondLst>
                                            <p:cond delay="499"/>
                                          </p:stCondLst>
                                        </p:cTn>
                                        <p:tgtEl>
                                          <p:spTgt spid="74">
                                            <p:txEl>
                                              <p:pRg st="1" end="1"/>
                                            </p:txEl>
                                          </p:spTgt>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74">
                                            <p:txEl>
                                              <p:pRg st="2" end="2"/>
                                            </p:txEl>
                                          </p:spTgt>
                                        </p:tgtEl>
                                      </p:cBhvr>
                                    </p:animEffect>
                                    <p:set>
                                      <p:cBhvr>
                                        <p:cTn id="97" dur="1" fill="hold">
                                          <p:stCondLst>
                                            <p:cond delay="499"/>
                                          </p:stCondLst>
                                        </p:cTn>
                                        <p:tgtEl>
                                          <p:spTgt spid="74">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uiExpand="1" build="p"/>
      <p:bldP spid="69" grpId="1" build="allAtOnce"/>
      <p:bldP spid="74" grpId="0" uiExpand="1" build="p"/>
      <p:bldP spid="74" grpI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6</a:t>
              </a: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2</a:t>
              </a: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1</a:t>
              </a: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3</a:t>
              </a: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9</a:t>
              </a: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4</a:t>
              </a: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7</a:t>
              </a: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2</a:t>
              </a: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CB2F8B4A-4232-D78A-E3D6-D63224FF7385}"/>
              </a:ext>
            </a:extLst>
          </p:cNvPr>
          <p:cNvSpPr txBox="1"/>
          <p:nvPr/>
        </p:nvSpPr>
        <p:spPr>
          <a:xfrm>
            <a:off x="589480" y="4428407"/>
            <a:ext cx="11008802" cy="1923604"/>
          </a:xfrm>
          <a:prstGeom prst="rect">
            <a:avLst/>
          </a:prstGeom>
          <a:noFill/>
        </p:spPr>
        <p:txBody>
          <a:bodyPr wrap="square" rtlCol="0">
            <a:spAutoFit/>
          </a:bodyPr>
          <a:lstStyle/>
          <a:p>
            <a:pPr algn="ctr"/>
            <a:r>
              <a:rPr lang="en-US" sz="3200" b="1" u="sng" dirty="0">
                <a:latin typeface="Avenir Book" panose="02000503020000020003" pitchFamily="2" charset="0"/>
              </a:rPr>
              <a:t>Three Features</a:t>
            </a:r>
          </a:p>
          <a:p>
            <a:pPr algn="ctr">
              <a:spcAft>
                <a:spcPts val="1800"/>
              </a:spcAft>
            </a:pPr>
            <a:r>
              <a:rPr lang="en-US" sz="2400" dirty="0">
                <a:latin typeface="Avenir Book" panose="02000503020000020003" pitchFamily="2" charset="0"/>
              </a:rPr>
              <a:t>“If normal cough AND last digit of SIN is even, the patient is healthy”</a:t>
            </a:r>
          </a:p>
          <a:p>
            <a:pPr algn="ctr"/>
            <a:r>
              <a:rPr lang="en-US" sz="2400" dirty="0">
                <a:latin typeface="Avenir Book" panose="02000503020000020003" pitchFamily="2" charset="0"/>
              </a:rPr>
              <a:t>The model has perfect accuracy (100%), but it took advantage of a random feature to make a rule that does not seem to be clinically sensible</a:t>
            </a:r>
          </a:p>
        </p:txBody>
      </p:sp>
      <p:sp>
        <p:nvSpPr>
          <p:cNvPr id="54" name="TextBox 53">
            <a:extLst>
              <a:ext uri="{FF2B5EF4-FFF2-40B4-BE49-F238E27FC236}">
                <a16:creationId xmlns:a16="http://schemas.microsoft.com/office/drawing/2014/main" id="{D176D523-726E-CF5D-E0AD-A3DEBA1E57E1}"/>
              </a:ext>
            </a:extLst>
          </p:cNvPr>
          <p:cNvSpPr txBox="1"/>
          <p:nvPr/>
        </p:nvSpPr>
        <p:spPr>
          <a:xfrm>
            <a:off x="8519817" y="2050912"/>
            <a:ext cx="3058257" cy="7078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Number in yellow: </a:t>
            </a:r>
            <a:br>
              <a:rPr lang="en-US" sz="2000" dirty="0">
                <a:latin typeface="Avenir Book" panose="02000503020000020003" pitchFamily="2" charset="0"/>
                <a:ea typeface="Avenir Book" charset="0"/>
                <a:cs typeface="Avenir Book" charset="0"/>
              </a:rPr>
            </a:br>
            <a:r>
              <a:rPr lang="en-US" sz="2000" dirty="0">
                <a:latin typeface="Avenir Book" panose="02000503020000020003" pitchFamily="2" charset="0"/>
                <a:ea typeface="Avenir Book" charset="0"/>
                <a:cs typeface="Avenir Book" charset="0"/>
              </a:rPr>
              <a:t>last digit of SIN</a:t>
            </a:r>
          </a:p>
        </p:txBody>
      </p:sp>
    </p:spTree>
    <p:extLst>
      <p:ext uri="{BB962C8B-B14F-4D97-AF65-F5344CB8AC3E}">
        <p14:creationId xmlns:p14="http://schemas.microsoft.com/office/powerpoint/2010/main" val="116879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1">
                                            <p:txEl>
                                              <p:pRg st="0" end="0"/>
                                            </p:txEl>
                                          </p:spTgt>
                                        </p:tgtEl>
                                        <p:attrNameLst>
                                          <p:attrName>style.visibility</p:attrName>
                                        </p:attrNameLst>
                                      </p:cBhvr>
                                      <p:to>
                                        <p:strVal val="visible"/>
                                      </p:to>
                                    </p:set>
                                    <p:animEffect transition="in" filter="fade">
                                      <p:cBhvr>
                                        <p:cTn id="21" dur="500"/>
                                        <p:tgtEl>
                                          <p:spTgt spid="61">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
                                            <p:txEl>
                                              <p:pRg st="1" end="1"/>
                                            </p:txEl>
                                          </p:spTgt>
                                        </p:tgtEl>
                                        <p:attrNameLst>
                                          <p:attrName>style.visibility</p:attrName>
                                        </p:attrNameLst>
                                      </p:cBhvr>
                                      <p:to>
                                        <p:strVal val="visible"/>
                                      </p:to>
                                    </p:set>
                                    <p:animEffect transition="in" filter="fade">
                                      <p:cBhvr>
                                        <p:cTn id="24" dur="500"/>
                                        <p:tgtEl>
                                          <p:spTgt spid="61">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xEl>
                                              <p:pRg st="2" end="2"/>
                                            </p:txEl>
                                          </p:spTgt>
                                        </p:tgtEl>
                                        <p:attrNameLst>
                                          <p:attrName>style.visibility</p:attrName>
                                        </p:attrNameLst>
                                      </p:cBhvr>
                                      <p:to>
                                        <p:strVal val="visible"/>
                                      </p:to>
                                    </p:set>
                                    <p:animEffect transition="in" filter="fade">
                                      <p:cBhvr>
                                        <p:cTn id="32"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B541-4CC8-80F8-3E5F-B96F7223F50F}"/>
              </a:ext>
            </a:extLst>
          </p:cNvPr>
          <p:cNvSpPr>
            <a:spLocks noGrp="1"/>
          </p:cNvSpPr>
          <p:nvPr>
            <p:ph type="title"/>
          </p:nvPr>
        </p:nvSpPr>
        <p:spPr/>
        <p:txBody>
          <a:bodyPr/>
          <a:lstStyle/>
          <a:p>
            <a:r>
              <a:rPr lang="en-US" dirty="0"/>
              <a:t>How to Select the Best Features</a:t>
            </a:r>
          </a:p>
        </p:txBody>
      </p:sp>
      <p:sp>
        <p:nvSpPr>
          <p:cNvPr id="3" name="Content Placeholder 2">
            <a:extLst>
              <a:ext uri="{FF2B5EF4-FFF2-40B4-BE49-F238E27FC236}">
                <a16:creationId xmlns:a16="http://schemas.microsoft.com/office/drawing/2014/main" id="{1DEB55F3-DE75-147C-FFA8-E52EA0D95DEB}"/>
              </a:ext>
            </a:extLst>
          </p:cNvPr>
          <p:cNvSpPr>
            <a:spLocks noGrp="1"/>
          </p:cNvSpPr>
          <p:nvPr>
            <p:ph idx="1"/>
          </p:nvPr>
        </p:nvSpPr>
        <p:spPr/>
        <p:txBody>
          <a:bodyPr/>
          <a:lstStyle/>
          <a:p>
            <a:pPr>
              <a:spcAft>
                <a:spcPts val="1800"/>
              </a:spcAft>
            </a:pPr>
            <a:r>
              <a:rPr lang="en-US" dirty="0"/>
              <a:t>You can use domain expertise to ignore features that do not make sense</a:t>
            </a:r>
          </a:p>
          <a:p>
            <a:pPr>
              <a:spcAft>
                <a:spcPts val="1800"/>
              </a:spcAft>
            </a:pPr>
            <a:r>
              <a:rPr lang="en-US" dirty="0"/>
              <a:t>There are also automated techniques you can use to automatically pick the features that are likely to be the most interesting mathematically</a:t>
            </a:r>
          </a:p>
          <a:p>
            <a:pPr>
              <a:spcAft>
                <a:spcPts val="1800"/>
              </a:spcAft>
            </a:pPr>
            <a:r>
              <a:rPr lang="en-US" dirty="0"/>
              <a:t>Some techniques care about the labels, while others just care about properties of the data itself</a:t>
            </a:r>
          </a:p>
        </p:txBody>
      </p:sp>
    </p:spTree>
    <p:extLst>
      <p:ext uri="{BB962C8B-B14F-4D97-AF65-F5344CB8AC3E}">
        <p14:creationId xmlns:p14="http://schemas.microsoft.com/office/powerpoint/2010/main" val="18544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Label-Agnostic Feature Selection: Variance Threshold</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Only keep features that are spread apart (high variance) to keep the data as “unique” as possible</a:t>
            </a:r>
          </a:p>
        </p:txBody>
      </p:sp>
      <p:grpSp>
        <p:nvGrpSpPr>
          <p:cNvPr id="38" name="Group 37">
            <a:extLst>
              <a:ext uri="{FF2B5EF4-FFF2-40B4-BE49-F238E27FC236}">
                <a16:creationId xmlns:a16="http://schemas.microsoft.com/office/drawing/2014/main" id="{2D723130-E5FD-C2B7-A972-7670716DAF10}"/>
              </a:ext>
            </a:extLst>
          </p:cNvPr>
          <p:cNvGrpSpPr/>
          <p:nvPr/>
        </p:nvGrpSpPr>
        <p:grpSpPr>
          <a:xfrm>
            <a:off x="6096000" y="2974177"/>
            <a:ext cx="4495800" cy="2451763"/>
            <a:chOff x="6096000" y="2974177"/>
            <a:chExt cx="4495800" cy="2451763"/>
          </a:xfrm>
        </p:grpSpPr>
        <p:grpSp>
          <p:nvGrpSpPr>
            <p:cNvPr id="5" name="Group 4">
              <a:extLst>
                <a:ext uri="{FF2B5EF4-FFF2-40B4-BE49-F238E27FC236}">
                  <a16:creationId xmlns:a16="http://schemas.microsoft.com/office/drawing/2014/main" id="{67CD9576-4358-0AB9-1B12-D77C11F414DF}"/>
                </a:ext>
              </a:extLst>
            </p:cNvPr>
            <p:cNvGrpSpPr/>
            <p:nvPr/>
          </p:nvGrpSpPr>
          <p:grpSpPr>
            <a:xfrm>
              <a:off x="6378001" y="4964275"/>
              <a:ext cx="4213799" cy="461665"/>
              <a:chOff x="1066799" y="5097902"/>
              <a:chExt cx="5784163" cy="461665"/>
            </a:xfrm>
          </p:grpSpPr>
          <p:cxnSp>
            <p:nvCxnSpPr>
              <p:cNvPr id="25" name="Straight Connector 24">
                <a:extLst>
                  <a:ext uri="{FF2B5EF4-FFF2-40B4-BE49-F238E27FC236}">
                    <a16:creationId xmlns:a16="http://schemas.microsoft.com/office/drawing/2014/main" id="{6A4701FF-924A-D541-03A5-70CD60201E69}"/>
                  </a:ext>
                </a:extLst>
              </p:cNvPr>
              <p:cNvCxnSpPr>
                <a:cxnSpLocks/>
              </p:cNvCxnSpPr>
              <p:nvPr/>
            </p:nvCxnSpPr>
            <p:spPr>
              <a:xfrm flipH="1">
                <a:off x="1066799" y="5334176"/>
                <a:ext cx="497570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10C05CB-54F4-F1A5-DE6A-822943EE4FD9}"/>
                      </a:ext>
                    </a:extLst>
                  </p:cNvPr>
                  <p:cNvSpPr txBox="1"/>
                  <p:nvPr/>
                </p:nvSpPr>
                <p:spPr>
                  <a:xfrm>
                    <a:off x="6111015" y="5097902"/>
                    <a:ext cx="739947" cy="46166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26" name="TextBox 25">
                    <a:extLst>
                      <a:ext uri="{FF2B5EF4-FFF2-40B4-BE49-F238E27FC236}">
                        <a16:creationId xmlns:a16="http://schemas.microsoft.com/office/drawing/2014/main" id="{710C05CB-54F4-F1A5-DE6A-822943EE4FD9}"/>
                      </a:ext>
                    </a:extLst>
                  </p:cNvPr>
                  <p:cNvSpPr txBox="1">
                    <a:spLocks noRot="1" noChangeAspect="1" noMove="1" noResize="1" noEditPoints="1" noAdjustHandles="1" noChangeArrowheads="1" noChangeShapeType="1" noTextEdit="1"/>
                  </p:cNvSpPr>
                  <p:nvPr/>
                </p:nvSpPr>
                <p:spPr>
                  <a:xfrm>
                    <a:off x="6111015" y="5097902"/>
                    <a:ext cx="739947" cy="461665"/>
                  </a:xfrm>
                  <a:prstGeom prst="rect">
                    <a:avLst/>
                  </a:prstGeom>
                  <a:blipFill>
                    <a:blip r:embed="rId2"/>
                    <a:stretch>
                      <a:fillRect/>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F8215D0A-D865-992C-BAF2-06DF79071E63}"/>
                </a:ext>
              </a:extLst>
            </p:cNvPr>
            <p:cNvGrpSpPr/>
            <p:nvPr/>
          </p:nvGrpSpPr>
          <p:grpSpPr>
            <a:xfrm>
              <a:off x="6096000" y="2974177"/>
              <a:ext cx="564002" cy="2220930"/>
              <a:chOff x="4289999" y="1904625"/>
              <a:chExt cx="564002" cy="3279599"/>
            </a:xfrm>
          </p:grpSpPr>
          <p:cxnSp>
            <p:nvCxnSpPr>
              <p:cNvPr id="23" name="Straight Connector 22">
                <a:extLst>
                  <a:ext uri="{FF2B5EF4-FFF2-40B4-BE49-F238E27FC236}">
                    <a16:creationId xmlns:a16="http://schemas.microsoft.com/office/drawing/2014/main" id="{CB55A077-2A36-C46E-ABF2-85B4B47602D4}"/>
                  </a:ext>
                </a:extLst>
              </p:cNvPr>
              <p:cNvCxnSpPr>
                <a:cxnSpLocks/>
              </p:cNvCxnSpPr>
              <p:nvPr/>
            </p:nvCxnSpPr>
            <p:spPr>
              <a:xfrm>
                <a:off x="4572000" y="2662347"/>
                <a:ext cx="0" cy="25218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A269DAC-EA0F-6040-A126-92FC44B9FFFA}"/>
                      </a:ext>
                    </a:extLst>
                  </p:cNvPr>
                  <p:cNvSpPr txBox="1"/>
                  <p:nvPr/>
                </p:nvSpPr>
                <p:spPr>
                  <a:xfrm>
                    <a:off x="4289999" y="1904625"/>
                    <a:ext cx="564002" cy="68173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289999" y="1904625"/>
                    <a:ext cx="564002" cy="681731"/>
                  </a:xfrm>
                  <a:prstGeom prst="rect">
                    <a:avLst/>
                  </a:prstGeom>
                  <a:blipFill rotWithShape="0">
                    <a:blip r:embed="rId4"/>
                    <a:stretch>
                      <a:fillRect/>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B86D89C1-308A-E0CA-CBDF-55F0E3438942}"/>
                </a:ext>
              </a:extLst>
            </p:cNvPr>
            <p:cNvGrpSpPr/>
            <p:nvPr/>
          </p:nvGrpSpPr>
          <p:grpSpPr>
            <a:xfrm>
              <a:off x="6622154" y="3624775"/>
              <a:ext cx="3098321" cy="1350345"/>
              <a:chOff x="4756305" y="3353358"/>
              <a:chExt cx="2503550" cy="1091125"/>
            </a:xfrm>
            <a:solidFill>
              <a:schemeClr val="accent6"/>
            </a:solidFill>
          </p:grpSpPr>
          <p:sp>
            <p:nvSpPr>
              <p:cNvPr id="8" name="Oval 7">
                <a:extLst>
                  <a:ext uri="{FF2B5EF4-FFF2-40B4-BE49-F238E27FC236}">
                    <a16:creationId xmlns:a16="http://schemas.microsoft.com/office/drawing/2014/main" id="{9492BF58-0E10-C139-BA28-A4DA733131DD}"/>
                  </a:ext>
                </a:extLst>
              </p:cNvPr>
              <p:cNvSpPr/>
              <p:nvPr/>
            </p:nvSpPr>
            <p:spPr>
              <a:xfrm>
                <a:off x="4909635" y="407938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 name="Oval 9">
                <a:extLst>
                  <a:ext uri="{FF2B5EF4-FFF2-40B4-BE49-F238E27FC236}">
                    <a16:creationId xmlns:a16="http://schemas.microsoft.com/office/drawing/2014/main" id="{8F2F44BB-C710-D731-03F5-B854CD870B28}"/>
                  </a:ext>
                </a:extLst>
              </p:cNvPr>
              <p:cNvSpPr/>
              <p:nvPr/>
            </p:nvSpPr>
            <p:spPr>
              <a:xfrm>
                <a:off x="6552805" y="338056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 name="Oval 11">
                <a:extLst>
                  <a:ext uri="{FF2B5EF4-FFF2-40B4-BE49-F238E27FC236}">
                    <a16:creationId xmlns:a16="http://schemas.microsoft.com/office/drawing/2014/main" id="{B46890D8-F576-B16E-EBD3-4989C89348DB}"/>
                  </a:ext>
                </a:extLst>
              </p:cNvPr>
              <p:cNvSpPr/>
              <p:nvPr/>
            </p:nvSpPr>
            <p:spPr>
              <a:xfrm>
                <a:off x="7093251" y="411993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 name="Oval 12">
                <a:extLst>
                  <a:ext uri="{FF2B5EF4-FFF2-40B4-BE49-F238E27FC236}">
                    <a16:creationId xmlns:a16="http://schemas.microsoft.com/office/drawing/2014/main" id="{9DA2F50F-B992-6C3D-D0EC-282074888D5F}"/>
                  </a:ext>
                </a:extLst>
              </p:cNvPr>
              <p:cNvSpPr/>
              <p:nvPr/>
            </p:nvSpPr>
            <p:spPr>
              <a:xfrm>
                <a:off x="6364907" y="39959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9159E68F-936C-2802-1C1F-218E69E6105F}"/>
                  </a:ext>
                </a:extLst>
              </p:cNvPr>
              <p:cNvSpPr/>
              <p:nvPr/>
            </p:nvSpPr>
            <p:spPr>
              <a:xfrm>
                <a:off x="7126269" y="364352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342656CB-7009-003C-3995-CEF315C758A3}"/>
                  </a:ext>
                </a:extLst>
              </p:cNvPr>
              <p:cNvSpPr/>
              <p:nvPr/>
            </p:nvSpPr>
            <p:spPr>
              <a:xfrm>
                <a:off x="6686391" y="431089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6C9DB82D-A129-AE39-803D-78F0DF9F451B}"/>
                  </a:ext>
                </a:extLst>
              </p:cNvPr>
              <p:cNvSpPr/>
              <p:nvPr/>
            </p:nvSpPr>
            <p:spPr>
              <a:xfrm>
                <a:off x="4756305" y="349866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1554316-A16F-7A6E-AA47-4CE408F64068}"/>
                  </a:ext>
                </a:extLst>
              </p:cNvPr>
              <p:cNvSpPr/>
              <p:nvPr/>
            </p:nvSpPr>
            <p:spPr>
              <a:xfrm>
                <a:off x="5669402" y="4073131"/>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796A84EA-256B-FDA3-15A1-83C6ACC2CB09}"/>
                  </a:ext>
                </a:extLst>
              </p:cNvPr>
              <p:cNvSpPr/>
              <p:nvPr/>
            </p:nvSpPr>
            <p:spPr>
              <a:xfrm>
                <a:off x="5115012" y="369451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0BB13713-9508-0B18-CF09-C0F927DFD60D}"/>
                  </a:ext>
                </a:extLst>
              </p:cNvPr>
              <p:cNvSpPr/>
              <p:nvPr/>
            </p:nvSpPr>
            <p:spPr>
              <a:xfrm>
                <a:off x="6033794" y="4306660"/>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5BE8F48D-AB48-8059-89B3-8EC95F26283C}"/>
                  </a:ext>
                </a:extLst>
              </p:cNvPr>
              <p:cNvSpPr/>
              <p:nvPr/>
            </p:nvSpPr>
            <p:spPr>
              <a:xfrm>
                <a:off x="5915622" y="35654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339E809B-B1E2-C678-AFB1-3557926A8EEA}"/>
                  </a:ext>
                </a:extLst>
              </p:cNvPr>
              <p:cNvSpPr/>
              <p:nvPr/>
            </p:nvSpPr>
            <p:spPr>
              <a:xfrm>
                <a:off x="5431166" y="3353358"/>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grpSp>
        <p:nvGrpSpPr>
          <p:cNvPr id="35" name="Group 34">
            <a:extLst>
              <a:ext uri="{FF2B5EF4-FFF2-40B4-BE49-F238E27FC236}">
                <a16:creationId xmlns:a16="http://schemas.microsoft.com/office/drawing/2014/main" id="{E05F50E7-59E9-1E6E-FADA-16C37376A58C}"/>
              </a:ext>
            </a:extLst>
          </p:cNvPr>
          <p:cNvGrpSpPr/>
          <p:nvPr/>
        </p:nvGrpSpPr>
        <p:grpSpPr>
          <a:xfrm>
            <a:off x="1695291" y="2740305"/>
            <a:ext cx="3396035" cy="2454803"/>
            <a:chOff x="1695291" y="2740305"/>
            <a:chExt cx="3396035" cy="2454803"/>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538507D-2370-C1D6-AB24-D868C86FA18E}"/>
                    </a:ext>
                  </a:extLst>
                </p:cNvPr>
                <p:cNvSpPr txBox="1"/>
                <p:nvPr/>
              </p:nvSpPr>
              <p:spPr>
                <a:xfrm>
                  <a:off x="1922510" y="2740305"/>
                  <a:ext cx="3168816"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rPr>
                              <m:t>2</m:t>
                            </m:r>
                          </m:sup>
                        </m:s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𝑁</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𝑁</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d>
                              </m:e>
                              <m:sup>
                                <m:r>
                                  <a:rPr lang="en-US" sz="2800" i="1">
                                    <a:latin typeface="Cambria Math" panose="02040503050406030204" pitchFamily="18" charset="0"/>
                                  </a:rPr>
                                  <m:t>2</m:t>
                                </m:r>
                              </m:sup>
                            </m:sSup>
                          </m:e>
                        </m:nary>
                      </m:oMath>
                    </m:oMathPara>
                  </a14:m>
                  <a:endParaRPr lang="en-US" sz="2800" dirty="0">
                    <a:latin typeface="Avenir Book" panose="02000503020000020003" pitchFamily="2" charset="0"/>
                  </a:endParaRPr>
                </a:p>
              </p:txBody>
            </p:sp>
          </mc:Choice>
          <mc:Fallback xmlns="">
            <p:sp>
              <p:nvSpPr>
                <p:cNvPr id="27" name="TextBox 26">
                  <a:extLst>
                    <a:ext uri="{FF2B5EF4-FFF2-40B4-BE49-F238E27FC236}">
                      <a16:creationId xmlns:a16="http://schemas.microsoft.com/office/drawing/2014/main" id="{4538507D-2370-C1D6-AB24-D868C86FA18E}"/>
                    </a:ext>
                  </a:extLst>
                </p:cNvPr>
                <p:cNvSpPr txBox="1">
                  <a:spLocks noRot="1" noChangeAspect="1" noMove="1" noResize="1" noEditPoints="1" noAdjustHandles="1" noChangeArrowheads="1" noChangeShapeType="1" noTextEdit="1"/>
                </p:cNvSpPr>
                <p:nvPr/>
              </p:nvSpPr>
              <p:spPr>
                <a:xfrm>
                  <a:off x="1922510" y="2740305"/>
                  <a:ext cx="3168816" cy="1211550"/>
                </a:xfrm>
                <a:prstGeom prst="rect">
                  <a:avLst/>
                </a:prstGeom>
                <a:blipFill>
                  <a:blip r:embed="rId5"/>
                  <a:stretch>
                    <a:fillRect l="-3200" t="-113542" r="-400" b="-17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E498A7E-D20E-DFFA-2327-913380BFF8EA}"/>
                    </a:ext>
                  </a:extLst>
                </p:cNvPr>
                <p:cNvSpPr txBox="1"/>
                <p:nvPr/>
              </p:nvSpPr>
              <p:spPr>
                <a:xfrm>
                  <a:off x="1695291" y="4087112"/>
                  <a:ext cx="3061736" cy="1107996"/>
                </a:xfrm>
                <a:prstGeom prst="rect">
                  <a:avLst/>
                </a:prstGeom>
                <a:noFill/>
              </p:spPr>
              <p:txBody>
                <a:bodyPr wrap="none" lIns="0" tIns="0" rIns="0" bIns="0" rtlCol="0">
                  <a:spAutoFit/>
                </a:bodyPr>
                <a:lstStyle/>
                <a:p>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r>
                        <a:rPr lang="en-US" sz="2400" i="1">
                          <a:latin typeface="Cambria Math" panose="02040503050406030204" pitchFamily="18" charset="0"/>
                        </a:rPr>
                        <m:t>=</m:t>
                      </m:r>
                    </m:oMath>
                  </a14:m>
                  <a:r>
                    <a:rPr lang="en-US" sz="2400" dirty="0">
                      <a:latin typeface="Avenir Book" panose="02000503020000020003" pitchFamily="2" charset="0"/>
                    </a:rPr>
                    <a:t> variance</a:t>
                  </a:r>
                </a:p>
                <a:p>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oMath>
                  </a14:m>
                  <a:r>
                    <a:rPr lang="en-US" sz="2400" dirty="0">
                      <a:latin typeface="Avenir Book" panose="02000503020000020003" pitchFamily="2" charset="0"/>
                    </a:rPr>
                    <a:t> mean value</a:t>
                  </a:r>
                </a:p>
                <a:p>
                  <a14:m>
                    <m:oMath xmlns:m="http://schemas.openxmlformats.org/officeDocument/2006/math">
                      <m:r>
                        <a:rPr lang="en-US" sz="2400" i="1">
                          <a:latin typeface="Cambria Math" panose="02040503050406030204" pitchFamily="18" charset="0"/>
                        </a:rPr>
                        <m:t>𝑁</m:t>
                      </m:r>
                      <m:r>
                        <a:rPr lang="en-US" sz="2400" i="1">
                          <a:latin typeface="Cambria Math" panose="02040503050406030204" pitchFamily="18" charset="0"/>
                        </a:rPr>
                        <m:t> =</m:t>
                      </m:r>
                    </m:oMath>
                  </a14:m>
                  <a:r>
                    <a:rPr lang="en-US" sz="2400" dirty="0">
                      <a:latin typeface="Avenir Book" panose="02000503020000020003" pitchFamily="2" charset="0"/>
                    </a:rPr>
                    <a:t> number of points</a:t>
                  </a:r>
                </a:p>
              </p:txBody>
            </p:sp>
          </mc:Choice>
          <mc:Fallback xmlns="">
            <p:sp>
              <p:nvSpPr>
                <p:cNvPr id="29" name="TextBox 28">
                  <a:extLst>
                    <a:ext uri="{FF2B5EF4-FFF2-40B4-BE49-F238E27FC236}">
                      <a16:creationId xmlns:a16="http://schemas.microsoft.com/office/drawing/2014/main" id="{AE498A7E-D20E-DFFA-2327-913380BFF8EA}"/>
                    </a:ext>
                  </a:extLst>
                </p:cNvPr>
                <p:cNvSpPr txBox="1">
                  <a:spLocks noRot="1" noChangeAspect="1" noMove="1" noResize="1" noEditPoints="1" noAdjustHandles="1" noChangeArrowheads="1" noChangeShapeType="1" noTextEdit="1"/>
                </p:cNvSpPr>
                <p:nvPr/>
              </p:nvSpPr>
              <p:spPr>
                <a:xfrm>
                  <a:off x="1695291" y="4087112"/>
                  <a:ext cx="3061736" cy="1107996"/>
                </a:xfrm>
                <a:prstGeom prst="rect">
                  <a:avLst/>
                </a:prstGeom>
                <a:blipFill>
                  <a:blip r:embed="rId6"/>
                  <a:stretch>
                    <a:fillRect l="-3306" t="-7955" r="-4959" b="-1704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1A4FB8CB-3C31-CB46-83A1-8006B19D4E15}"/>
                  </a:ext>
                </a:extLst>
              </p:cNvPr>
              <p:cNvSpPr txBox="1">
                <a:spLocks/>
              </p:cNvSpPr>
              <p:nvPr/>
            </p:nvSpPr>
            <p:spPr>
              <a:xfrm>
                <a:off x="609599" y="5636530"/>
                <a:ext cx="10972798" cy="1013674"/>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latin typeface="Avenir Book" panose="02000503020000020003" pitchFamily="2" charset="0"/>
                  </a:rPr>
                  <a:t>has a wider spread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a:latin typeface="Avenir Book" panose="02000503020000020003" pitchFamily="2" charset="0"/>
                  </a:rPr>
                  <a:t>, 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latin typeface="Avenir Book" panose="02000503020000020003" pitchFamily="2" charset="0"/>
                  </a:rPr>
                  <a:t> will likely make it easier to find separate instances with different labels</a:t>
                </a:r>
              </a:p>
            </p:txBody>
          </p:sp>
        </mc:Choice>
        <mc:Fallback xmlns="">
          <p:sp>
            <p:nvSpPr>
              <p:cNvPr id="33" name="Content Placeholder 2">
                <a:extLst>
                  <a:ext uri="{FF2B5EF4-FFF2-40B4-BE49-F238E27FC236}">
                    <a16:creationId xmlns:a16="http://schemas.microsoft.com/office/drawing/2014/main" id="{1A4FB8CB-3C31-CB46-83A1-8006B19D4E15}"/>
                  </a:ext>
                </a:extLst>
              </p:cNvPr>
              <p:cNvSpPr txBox="1">
                <a:spLocks noRot="1" noChangeAspect="1" noMove="1" noResize="1" noEditPoints="1" noAdjustHandles="1" noChangeArrowheads="1" noChangeShapeType="1" noTextEdit="1"/>
              </p:cNvSpPr>
              <p:nvPr/>
            </p:nvSpPr>
            <p:spPr>
              <a:xfrm>
                <a:off x="609599" y="5636530"/>
                <a:ext cx="10972798" cy="1013674"/>
              </a:xfrm>
              <a:prstGeom prst="rect">
                <a:avLst/>
              </a:prstGeom>
              <a:blipFill>
                <a:blip r:embed="rId7"/>
                <a:stretch>
                  <a:fillRect l="-1387" t="-11250" r="-2197" b="-17500"/>
                </a:stretch>
              </a:blipFill>
            </p:spPr>
            <p:txBody>
              <a:bodyPr/>
              <a:lstStyle/>
              <a:p>
                <a:r>
                  <a:rPr lang="en-US">
                    <a:noFill/>
                  </a:rPr>
                  <a:t> </a:t>
                </a:r>
              </a:p>
            </p:txBody>
          </p:sp>
        </mc:Fallback>
      </mc:AlternateContent>
    </p:spTree>
    <p:extLst>
      <p:ext uri="{BB962C8B-B14F-4D97-AF65-F5344CB8AC3E}">
        <p14:creationId xmlns:p14="http://schemas.microsoft.com/office/powerpoint/2010/main" val="256942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Label-Aware Feature Selection: Univariate Feature Selection</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Performs statistical tests using one feature at a time and picks the ones that work best</a:t>
            </a:r>
          </a:p>
        </p:txBody>
      </p:sp>
      <p:grpSp>
        <p:nvGrpSpPr>
          <p:cNvPr id="152" name="Group 151">
            <a:extLst>
              <a:ext uri="{FF2B5EF4-FFF2-40B4-BE49-F238E27FC236}">
                <a16:creationId xmlns:a16="http://schemas.microsoft.com/office/drawing/2014/main" id="{0BCCEFD1-4D45-9A7E-6882-9A6A8E336745}"/>
              </a:ext>
            </a:extLst>
          </p:cNvPr>
          <p:cNvGrpSpPr/>
          <p:nvPr/>
        </p:nvGrpSpPr>
        <p:grpSpPr>
          <a:xfrm>
            <a:off x="1295400" y="2904456"/>
            <a:ext cx="4495801" cy="3617198"/>
            <a:chOff x="1295400" y="2904456"/>
            <a:chExt cx="4495801" cy="3617198"/>
          </a:xfrm>
        </p:grpSpPr>
        <p:grpSp>
          <p:nvGrpSpPr>
            <p:cNvPr id="28" name="Group 27">
              <a:extLst>
                <a:ext uri="{FF2B5EF4-FFF2-40B4-BE49-F238E27FC236}">
                  <a16:creationId xmlns:a16="http://schemas.microsoft.com/office/drawing/2014/main" id="{5DFBE104-1EAD-3A82-0EC2-6DED02038F2E}"/>
                </a:ext>
              </a:extLst>
            </p:cNvPr>
            <p:cNvGrpSpPr/>
            <p:nvPr/>
          </p:nvGrpSpPr>
          <p:grpSpPr>
            <a:xfrm>
              <a:off x="1577402" y="5998434"/>
              <a:ext cx="4213799" cy="523220"/>
              <a:chOff x="1066799" y="5326326"/>
              <a:chExt cx="5784163" cy="523220"/>
            </a:xfrm>
          </p:grpSpPr>
          <p:cxnSp>
            <p:nvCxnSpPr>
              <p:cNvPr id="30" name="Straight Connector 29">
                <a:extLst>
                  <a:ext uri="{FF2B5EF4-FFF2-40B4-BE49-F238E27FC236}">
                    <a16:creationId xmlns:a16="http://schemas.microsoft.com/office/drawing/2014/main" id="{AC8640F3-F5F1-906B-4B24-C9A49121BC8F}"/>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3E10D15-DBD0-D540-6D7D-D9D341F9151C}"/>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1" name="TextBox 30">
                    <a:extLst>
                      <a:ext uri="{FF2B5EF4-FFF2-40B4-BE49-F238E27FC236}">
                        <a16:creationId xmlns:a16="http://schemas.microsoft.com/office/drawing/2014/main" id="{13E10D15-DBD0-D540-6D7D-D9D341F9151C}"/>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2"/>
                    <a:stretch>
                      <a:fillRect l="-6818" b="-2381"/>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F407FBA8-8AF8-08EF-7573-42AD95C2E831}"/>
                </a:ext>
              </a:extLst>
            </p:cNvPr>
            <p:cNvGrpSpPr/>
            <p:nvPr/>
          </p:nvGrpSpPr>
          <p:grpSpPr>
            <a:xfrm>
              <a:off x="1295400" y="2904456"/>
              <a:ext cx="564002" cy="3324810"/>
              <a:chOff x="4289999" y="1904625"/>
              <a:chExt cx="564002" cy="4909675"/>
            </a:xfrm>
          </p:grpSpPr>
          <p:cxnSp>
            <p:nvCxnSpPr>
              <p:cNvPr id="34" name="Straight Connector 33">
                <a:extLst>
                  <a:ext uri="{FF2B5EF4-FFF2-40B4-BE49-F238E27FC236}">
                    <a16:creationId xmlns:a16="http://schemas.microsoft.com/office/drawing/2014/main" id="{DD9385B9-EFC5-CF67-0B06-6D60661CEAE6}"/>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85C3563-1124-B5EC-F845-BF92F521EAD3}"/>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6" name="TextBox 35">
                    <a:extLst>
                      <a:ext uri="{FF2B5EF4-FFF2-40B4-BE49-F238E27FC236}">
                        <a16:creationId xmlns:a16="http://schemas.microsoft.com/office/drawing/2014/main" id="{C85C3563-1124-B5EC-F845-BF92F521EAD3}"/>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3"/>
                    <a:stretch>
                      <a:fillRect l="-6667" b="-2381"/>
                    </a:stretch>
                  </a:blipFill>
                </p:spPr>
                <p:txBody>
                  <a:bodyPr/>
                  <a:lstStyle/>
                  <a:p>
                    <a:r>
                      <a:rPr lang="en-US">
                        <a:noFill/>
                      </a:rPr>
                      <a:t> </a:t>
                    </a:r>
                  </a:p>
                </p:txBody>
              </p:sp>
            </mc:Fallback>
          </mc:AlternateContent>
        </p:grpSp>
        <p:grpSp>
          <p:nvGrpSpPr>
            <p:cNvPr id="37" name="Group 36">
              <a:extLst>
                <a:ext uri="{FF2B5EF4-FFF2-40B4-BE49-F238E27FC236}">
                  <a16:creationId xmlns:a16="http://schemas.microsoft.com/office/drawing/2014/main" id="{02B1A72F-7528-E20F-59FE-5A70D05556EF}"/>
                </a:ext>
              </a:extLst>
            </p:cNvPr>
            <p:cNvGrpSpPr/>
            <p:nvPr/>
          </p:nvGrpSpPr>
          <p:grpSpPr>
            <a:xfrm>
              <a:off x="1828800" y="3491062"/>
              <a:ext cx="3233497" cy="2548895"/>
              <a:chOff x="1068850" y="3491061"/>
              <a:chExt cx="2337930" cy="1842939"/>
            </a:xfrm>
          </p:grpSpPr>
          <p:sp>
            <p:nvSpPr>
              <p:cNvPr id="39" name="Oval 38">
                <a:extLst>
                  <a:ext uri="{FF2B5EF4-FFF2-40B4-BE49-F238E27FC236}">
                    <a16:creationId xmlns:a16="http://schemas.microsoft.com/office/drawing/2014/main" id="{68E0B9A0-A15A-422A-7D84-469311060548}"/>
                  </a:ext>
                </a:extLst>
              </p:cNvPr>
              <p:cNvSpPr/>
              <p:nvPr/>
            </p:nvSpPr>
            <p:spPr>
              <a:xfrm>
                <a:off x="1697605" y="5170392"/>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E32ECEA0-8E4B-2EDF-A13C-507250C7734E}"/>
                  </a:ext>
                </a:extLst>
              </p:cNvPr>
              <p:cNvSpPr/>
              <p:nvPr/>
            </p:nvSpPr>
            <p:spPr>
              <a:xfrm>
                <a:off x="3273194" y="4673635"/>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1" name="Oval 40">
                <a:extLst>
                  <a:ext uri="{FF2B5EF4-FFF2-40B4-BE49-F238E27FC236}">
                    <a16:creationId xmlns:a16="http://schemas.microsoft.com/office/drawing/2014/main" id="{D477A716-C827-82BA-D7A8-323DF121C416}"/>
                  </a:ext>
                </a:extLst>
              </p:cNvPr>
              <p:cNvSpPr/>
              <p:nvPr/>
            </p:nvSpPr>
            <p:spPr>
              <a:xfrm>
                <a:off x="2544850" y="4549659"/>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2" name="Oval 41">
                <a:extLst>
                  <a:ext uri="{FF2B5EF4-FFF2-40B4-BE49-F238E27FC236}">
                    <a16:creationId xmlns:a16="http://schemas.microsoft.com/office/drawing/2014/main" id="{4B6035CC-88DD-36AC-EA14-21C3940C4913}"/>
                  </a:ext>
                </a:extLst>
              </p:cNvPr>
              <p:cNvSpPr/>
              <p:nvPr/>
            </p:nvSpPr>
            <p:spPr>
              <a:xfrm>
                <a:off x="2212230" y="492410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3" name="Oval 42">
                <a:extLst>
                  <a:ext uri="{FF2B5EF4-FFF2-40B4-BE49-F238E27FC236}">
                    <a16:creationId xmlns:a16="http://schemas.microsoft.com/office/drawing/2014/main" id="{FE9ECEDA-2B94-3D03-D7F2-96F0E63FB464}"/>
                  </a:ext>
                </a:extLst>
              </p:cNvPr>
              <p:cNvSpPr/>
              <p:nvPr/>
            </p:nvSpPr>
            <p:spPr>
              <a:xfrm>
                <a:off x="2866334" y="5200414"/>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Oval 43">
                <a:extLst>
                  <a:ext uri="{FF2B5EF4-FFF2-40B4-BE49-F238E27FC236}">
                    <a16:creationId xmlns:a16="http://schemas.microsoft.com/office/drawing/2014/main" id="{EA2C5C95-D16C-69D3-C678-C347C3B991F1}"/>
                  </a:ext>
                </a:extLst>
              </p:cNvPr>
              <p:cNvSpPr/>
              <p:nvPr/>
            </p:nvSpPr>
            <p:spPr>
              <a:xfrm>
                <a:off x="1697605" y="467558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Oval 44">
                <a:extLst>
                  <a:ext uri="{FF2B5EF4-FFF2-40B4-BE49-F238E27FC236}">
                    <a16:creationId xmlns:a16="http://schemas.microsoft.com/office/drawing/2014/main" id="{F8C80730-949E-2BFF-2990-6684B6A28A4F}"/>
                  </a:ext>
                </a:extLst>
              </p:cNvPr>
              <p:cNvSpPr/>
              <p:nvPr/>
            </p:nvSpPr>
            <p:spPr>
              <a:xfrm>
                <a:off x="1139217" y="4439557"/>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Triangle 45">
                <a:extLst>
                  <a:ext uri="{FF2B5EF4-FFF2-40B4-BE49-F238E27FC236}">
                    <a16:creationId xmlns:a16="http://schemas.microsoft.com/office/drawing/2014/main" id="{CAA705F1-75FE-7A44-94A4-4185710062C8}"/>
                  </a:ext>
                </a:extLst>
              </p:cNvPr>
              <p:cNvSpPr/>
              <p:nvPr/>
            </p:nvSpPr>
            <p:spPr>
              <a:xfrm>
                <a:off x="1467678" y="407860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Triangle 46">
                <a:extLst>
                  <a:ext uri="{FF2B5EF4-FFF2-40B4-BE49-F238E27FC236}">
                    <a16:creationId xmlns:a16="http://schemas.microsoft.com/office/drawing/2014/main" id="{B80CC1EC-DB80-7B18-E4C5-432812391936}"/>
                  </a:ext>
                </a:extLst>
              </p:cNvPr>
              <p:cNvSpPr/>
              <p:nvPr/>
            </p:nvSpPr>
            <p:spPr>
              <a:xfrm>
                <a:off x="1878620" y="38140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Triangle 47">
                <a:extLst>
                  <a:ext uri="{FF2B5EF4-FFF2-40B4-BE49-F238E27FC236}">
                    <a16:creationId xmlns:a16="http://schemas.microsoft.com/office/drawing/2014/main" id="{B992CFEE-A2FC-D75F-8098-573EBCE4DECE}"/>
                  </a:ext>
                </a:extLst>
              </p:cNvPr>
              <p:cNvSpPr/>
              <p:nvPr/>
            </p:nvSpPr>
            <p:spPr>
              <a:xfrm>
                <a:off x="2579340" y="4182786"/>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9" name="Triangle 48">
                <a:extLst>
                  <a:ext uri="{FF2B5EF4-FFF2-40B4-BE49-F238E27FC236}">
                    <a16:creationId xmlns:a16="http://schemas.microsoft.com/office/drawing/2014/main" id="{9B24A192-B72E-9B74-0964-7E6A49B11632}"/>
                  </a:ext>
                </a:extLst>
              </p:cNvPr>
              <p:cNvSpPr/>
              <p:nvPr/>
            </p:nvSpPr>
            <p:spPr>
              <a:xfrm>
                <a:off x="2355619" y="3491061"/>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0" name="Triangle 49">
                <a:extLst>
                  <a:ext uri="{FF2B5EF4-FFF2-40B4-BE49-F238E27FC236}">
                    <a16:creationId xmlns:a16="http://schemas.microsoft.com/office/drawing/2014/main" id="{6BE90785-3434-1C38-E9BA-C2AFFE17F8B7}"/>
                  </a:ext>
                </a:extLst>
              </p:cNvPr>
              <p:cNvSpPr/>
              <p:nvPr/>
            </p:nvSpPr>
            <p:spPr>
              <a:xfrm>
                <a:off x="3178004" y="38512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Triangle 50">
                <a:extLst>
                  <a:ext uri="{FF2B5EF4-FFF2-40B4-BE49-F238E27FC236}">
                    <a16:creationId xmlns:a16="http://schemas.microsoft.com/office/drawing/2014/main" id="{0CA78DDD-7D3A-59A1-B2F4-1595A97F86EA}"/>
                  </a:ext>
                </a:extLst>
              </p:cNvPr>
              <p:cNvSpPr/>
              <p:nvPr/>
            </p:nvSpPr>
            <p:spPr>
              <a:xfrm>
                <a:off x="1068850" y="3617314"/>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86" name="TextBox 85">
            <a:extLst>
              <a:ext uri="{FF2B5EF4-FFF2-40B4-BE49-F238E27FC236}">
                <a16:creationId xmlns:a16="http://schemas.microsoft.com/office/drawing/2014/main" id="{22596C11-7769-20B6-BC95-4359FE006CC6}"/>
              </a:ext>
            </a:extLst>
          </p:cNvPr>
          <p:cNvSpPr txBox="1"/>
          <p:nvPr/>
        </p:nvSpPr>
        <p:spPr>
          <a:xfrm>
            <a:off x="7071284" y="2629289"/>
            <a:ext cx="4291905" cy="523220"/>
          </a:xfrm>
          <a:prstGeom prst="rect">
            <a:avLst/>
          </a:prstGeom>
          <a:noFill/>
        </p:spPr>
        <p:txBody>
          <a:bodyPr wrap="square" rtlCol="0">
            <a:spAutoFit/>
          </a:bodyPr>
          <a:lstStyle/>
          <a:p>
            <a:pPr algn="ctr"/>
            <a:r>
              <a:rPr lang="en-US" sz="2800" dirty="0">
                <a:latin typeface="Avenir Book" panose="02000503020000020003" pitchFamily="2" charset="0"/>
              </a:rPr>
              <a:t>good at separating labels</a:t>
            </a:r>
          </a:p>
        </p:txBody>
      </p:sp>
      <p:sp>
        <p:nvSpPr>
          <p:cNvPr id="87" name="TextBox 86">
            <a:extLst>
              <a:ext uri="{FF2B5EF4-FFF2-40B4-BE49-F238E27FC236}">
                <a16:creationId xmlns:a16="http://schemas.microsoft.com/office/drawing/2014/main" id="{435355A6-F2F1-1225-89BD-8EA85A154655}"/>
              </a:ext>
            </a:extLst>
          </p:cNvPr>
          <p:cNvSpPr txBox="1"/>
          <p:nvPr/>
        </p:nvSpPr>
        <p:spPr>
          <a:xfrm>
            <a:off x="6736834" y="6301786"/>
            <a:ext cx="4481615" cy="523220"/>
          </a:xfrm>
          <a:prstGeom prst="rect">
            <a:avLst/>
          </a:prstGeom>
          <a:noFill/>
        </p:spPr>
        <p:txBody>
          <a:bodyPr wrap="square" rtlCol="0">
            <a:spAutoFit/>
          </a:bodyPr>
          <a:lstStyle/>
          <a:p>
            <a:pPr algn="ctr"/>
            <a:r>
              <a:rPr lang="en-US" sz="2800" dirty="0">
                <a:latin typeface="Avenir Book" panose="02000503020000020003" pitchFamily="2" charset="0"/>
              </a:rPr>
              <a:t>bad at separating labels</a:t>
            </a:r>
          </a:p>
        </p:txBody>
      </p:sp>
      <p:grpSp>
        <p:nvGrpSpPr>
          <p:cNvPr id="151" name="Group 150">
            <a:extLst>
              <a:ext uri="{FF2B5EF4-FFF2-40B4-BE49-F238E27FC236}">
                <a16:creationId xmlns:a16="http://schemas.microsoft.com/office/drawing/2014/main" id="{E01C15F7-FF6B-0572-D585-E701E6E9285C}"/>
              </a:ext>
            </a:extLst>
          </p:cNvPr>
          <p:cNvGrpSpPr/>
          <p:nvPr/>
        </p:nvGrpSpPr>
        <p:grpSpPr>
          <a:xfrm>
            <a:off x="6789283" y="2904456"/>
            <a:ext cx="4481614" cy="3614296"/>
            <a:chOff x="6789283" y="2904456"/>
            <a:chExt cx="4481614" cy="3614296"/>
          </a:xfrm>
        </p:grpSpPr>
        <p:grpSp>
          <p:nvGrpSpPr>
            <p:cNvPr id="88" name="Group 87">
              <a:extLst>
                <a:ext uri="{FF2B5EF4-FFF2-40B4-BE49-F238E27FC236}">
                  <a16:creationId xmlns:a16="http://schemas.microsoft.com/office/drawing/2014/main" id="{B9F169A1-2557-233E-4E6A-82D8BF0056C1}"/>
                </a:ext>
              </a:extLst>
            </p:cNvPr>
            <p:cNvGrpSpPr/>
            <p:nvPr/>
          </p:nvGrpSpPr>
          <p:grpSpPr>
            <a:xfrm>
              <a:off x="6789283" y="2904456"/>
              <a:ext cx="564002" cy="3324810"/>
              <a:chOff x="4289999" y="1904625"/>
              <a:chExt cx="564002" cy="4909675"/>
            </a:xfrm>
          </p:grpSpPr>
          <p:cxnSp>
            <p:nvCxnSpPr>
              <p:cNvPr id="89" name="Straight Connector 88">
                <a:extLst>
                  <a:ext uri="{FF2B5EF4-FFF2-40B4-BE49-F238E27FC236}">
                    <a16:creationId xmlns:a16="http://schemas.microsoft.com/office/drawing/2014/main" id="{A20099A6-19E2-6CD5-9177-6C0C618EEC72}"/>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A69E38A-85CA-15C9-9909-F0EEF9C9C0D1}"/>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90" name="TextBox 89">
                    <a:extLst>
                      <a:ext uri="{FF2B5EF4-FFF2-40B4-BE49-F238E27FC236}">
                        <a16:creationId xmlns:a16="http://schemas.microsoft.com/office/drawing/2014/main" id="{1A69E38A-85CA-15C9-9909-F0EEF9C9C0D1}"/>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4"/>
                    <a:stretch>
                      <a:fillRect l="-4444" b="-2381"/>
                    </a:stretch>
                  </a:blipFill>
                </p:spPr>
                <p:txBody>
                  <a:bodyPr/>
                  <a:lstStyle/>
                  <a:p>
                    <a:r>
                      <a:rPr lang="en-US">
                        <a:noFill/>
                      </a:rPr>
                      <a:t> </a:t>
                    </a:r>
                  </a:p>
                </p:txBody>
              </p:sp>
            </mc:Fallback>
          </mc:AlternateContent>
        </p:grpSp>
        <p:grpSp>
          <p:nvGrpSpPr>
            <p:cNvPr id="119" name="Group 118">
              <a:extLst>
                <a:ext uri="{FF2B5EF4-FFF2-40B4-BE49-F238E27FC236}">
                  <a16:creationId xmlns:a16="http://schemas.microsoft.com/office/drawing/2014/main" id="{040D8D8E-7FC0-9853-D513-C8809AA528B9}"/>
                </a:ext>
              </a:extLst>
            </p:cNvPr>
            <p:cNvGrpSpPr/>
            <p:nvPr/>
          </p:nvGrpSpPr>
          <p:grpSpPr>
            <a:xfrm>
              <a:off x="7057098" y="5995532"/>
              <a:ext cx="4213799" cy="523220"/>
              <a:chOff x="1066799" y="5326326"/>
              <a:chExt cx="5784163" cy="523220"/>
            </a:xfrm>
          </p:grpSpPr>
          <p:cxnSp>
            <p:nvCxnSpPr>
              <p:cNvPr id="120" name="Straight Connector 119">
                <a:extLst>
                  <a:ext uri="{FF2B5EF4-FFF2-40B4-BE49-F238E27FC236}">
                    <a16:creationId xmlns:a16="http://schemas.microsoft.com/office/drawing/2014/main" id="{D0DC0015-C063-9C99-B6D1-C7F6C557FECE}"/>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31FB5343-F069-351A-F72A-E12E4918C4A4}"/>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121" name="TextBox 120">
                    <a:extLst>
                      <a:ext uri="{FF2B5EF4-FFF2-40B4-BE49-F238E27FC236}">
                        <a16:creationId xmlns:a16="http://schemas.microsoft.com/office/drawing/2014/main" id="{31FB5343-F069-351A-F72A-E12E4918C4A4}"/>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5"/>
                    <a:stretch>
                      <a:fillRect l="-6818" b="-2381"/>
                    </a:stretch>
                  </a:blipFill>
                </p:spPr>
                <p:txBody>
                  <a:bodyPr/>
                  <a:lstStyle/>
                  <a:p>
                    <a:r>
                      <a:rPr lang="en-US">
                        <a:noFill/>
                      </a:rPr>
                      <a:t> </a:t>
                    </a:r>
                  </a:p>
                </p:txBody>
              </p:sp>
            </mc:Fallback>
          </mc:AlternateContent>
        </p:grpSp>
      </p:grpSp>
      <p:sp>
        <p:nvSpPr>
          <p:cNvPr id="124" name="Oval 123">
            <a:extLst>
              <a:ext uri="{FF2B5EF4-FFF2-40B4-BE49-F238E27FC236}">
                <a16:creationId xmlns:a16="http://schemas.microsoft.com/office/drawing/2014/main" id="{7BD600F8-7366-3ED4-00E4-F93AD369D08A}"/>
              </a:ext>
            </a:extLst>
          </p:cNvPr>
          <p:cNvSpPr/>
          <p:nvPr/>
        </p:nvSpPr>
        <p:spPr>
          <a:xfrm>
            <a:off x="8173507"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5" name="Oval 124">
            <a:extLst>
              <a:ext uri="{FF2B5EF4-FFF2-40B4-BE49-F238E27FC236}">
                <a16:creationId xmlns:a16="http://schemas.microsoft.com/office/drawing/2014/main" id="{429E9387-BA4E-AA7C-E521-00D5ADB00FDD}"/>
              </a:ext>
            </a:extLst>
          </p:cNvPr>
          <p:cNvSpPr/>
          <p:nvPr/>
        </p:nvSpPr>
        <p:spPr>
          <a:xfrm>
            <a:off x="10352641"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Oval 125">
            <a:extLst>
              <a:ext uri="{FF2B5EF4-FFF2-40B4-BE49-F238E27FC236}">
                <a16:creationId xmlns:a16="http://schemas.microsoft.com/office/drawing/2014/main" id="{C54D4C3E-B340-4751-9A7E-C1809D3CE8E7}"/>
              </a:ext>
            </a:extLst>
          </p:cNvPr>
          <p:cNvSpPr/>
          <p:nvPr/>
        </p:nvSpPr>
        <p:spPr>
          <a:xfrm>
            <a:off x="9345297"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7" name="Oval 126">
            <a:extLst>
              <a:ext uri="{FF2B5EF4-FFF2-40B4-BE49-F238E27FC236}">
                <a16:creationId xmlns:a16="http://schemas.microsoft.com/office/drawing/2014/main" id="{9289A71D-D030-FDC4-454A-3F0533B34ECF}"/>
              </a:ext>
            </a:extLst>
          </p:cNvPr>
          <p:cNvSpPr/>
          <p:nvPr/>
        </p:nvSpPr>
        <p:spPr>
          <a:xfrm>
            <a:off x="8885264"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8" name="Oval 127">
            <a:extLst>
              <a:ext uri="{FF2B5EF4-FFF2-40B4-BE49-F238E27FC236}">
                <a16:creationId xmlns:a16="http://schemas.microsoft.com/office/drawing/2014/main" id="{230D879E-3B5C-2E6F-F678-4388347FE13D}"/>
              </a:ext>
            </a:extLst>
          </p:cNvPr>
          <p:cNvSpPr/>
          <p:nvPr/>
        </p:nvSpPr>
        <p:spPr>
          <a:xfrm>
            <a:off x="9789929"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9" name="Oval 128">
            <a:extLst>
              <a:ext uri="{FF2B5EF4-FFF2-40B4-BE49-F238E27FC236}">
                <a16:creationId xmlns:a16="http://schemas.microsoft.com/office/drawing/2014/main" id="{27BA56DB-F185-4099-5988-29F6E9A7EF7C}"/>
              </a:ext>
            </a:extLst>
          </p:cNvPr>
          <p:cNvSpPr/>
          <p:nvPr/>
        </p:nvSpPr>
        <p:spPr>
          <a:xfrm>
            <a:off x="8173507"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0" name="Oval 129">
            <a:extLst>
              <a:ext uri="{FF2B5EF4-FFF2-40B4-BE49-F238E27FC236}">
                <a16:creationId xmlns:a16="http://schemas.microsoft.com/office/drawing/2014/main" id="{F4E54586-2807-D063-B032-C4FAB17ED2BE}"/>
              </a:ext>
            </a:extLst>
          </p:cNvPr>
          <p:cNvSpPr/>
          <p:nvPr/>
        </p:nvSpPr>
        <p:spPr>
          <a:xfrm>
            <a:off x="7401223"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Triangle 130">
            <a:extLst>
              <a:ext uri="{FF2B5EF4-FFF2-40B4-BE49-F238E27FC236}">
                <a16:creationId xmlns:a16="http://schemas.microsoft.com/office/drawing/2014/main" id="{BCE2CD77-0A2A-0D66-417E-B4D045B77EAB}"/>
              </a:ext>
            </a:extLst>
          </p:cNvPr>
          <p:cNvSpPr/>
          <p:nvPr/>
        </p:nvSpPr>
        <p:spPr>
          <a:xfrm>
            <a:off x="7855504"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Triangle 131">
            <a:extLst>
              <a:ext uri="{FF2B5EF4-FFF2-40B4-BE49-F238E27FC236}">
                <a16:creationId xmlns:a16="http://schemas.microsoft.com/office/drawing/2014/main" id="{32065769-1B1B-C1A7-4137-9E96E43F2120}"/>
              </a:ext>
            </a:extLst>
          </p:cNvPr>
          <p:cNvSpPr/>
          <p:nvPr/>
        </p:nvSpPr>
        <p:spPr>
          <a:xfrm>
            <a:off x="8423861"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Triangle 132">
            <a:extLst>
              <a:ext uri="{FF2B5EF4-FFF2-40B4-BE49-F238E27FC236}">
                <a16:creationId xmlns:a16="http://schemas.microsoft.com/office/drawing/2014/main" id="{A694AEF1-369A-43CF-BF14-671AC5A07E4E}"/>
              </a:ext>
            </a:extLst>
          </p:cNvPr>
          <p:cNvSpPr/>
          <p:nvPr/>
        </p:nvSpPr>
        <p:spPr>
          <a:xfrm>
            <a:off x="9392999"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Triangle 133">
            <a:extLst>
              <a:ext uri="{FF2B5EF4-FFF2-40B4-BE49-F238E27FC236}">
                <a16:creationId xmlns:a16="http://schemas.microsoft.com/office/drawing/2014/main" id="{FF49EC8E-FE61-BFDE-104B-E571B0CED487}"/>
              </a:ext>
            </a:extLst>
          </p:cNvPr>
          <p:cNvSpPr/>
          <p:nvPr/>
        </p:nvSpPr>
        <p:spPr>
          <a:xfrm>
            <a:off x="9083579"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Triangle 134">
            <a:extLst>
              <a:ext uri="{FF2B5EF4-FFF2-40B4-BE49-F238E27FC236}">
                <a16:creationId xmlns:a16="http://schemas.microsoft.com/office/drawing/2014/main" id="{DC5D1A9A-FD50-DD5B-F5FB-1D41FA3C973A}"/>
              </a:ext>
            </a:extLst>
          </p:cNvPr>
          <p:cNvSpPr/>
          <p:nvPr/>
        </p:nvSpPr>
        <p:spPr>
          <a:xfrm>
            <a:off x="10220987"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Triangle 135">
            <a:extLst>
              <a:ext uri="{FF2B5EF4-FFF2-40B4-BE49-F238E27FC236}">
                <a16:creationId xmlns:a16="http://schemas.microsoft.com/office/drawing/2014/main" id="{90BF4CBA-C868-33E0-D0FE-657E5C0F49B6}"/>
              </a:ext>
            </a:extLst>
          </p:cNvPr>
          <p:cNvSpPr/>
          <p:nvPr/>
        </p:nvSpPr>
        <p:spPr>
          <a:xfrm>
            <a:off x="7303901"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41F8815E-AD55-D001-D8CD-4FAD4F4DEE02}"/>
              </a:ext>
            </a:extLst>
          </p:cNvPr>
          <p:cNvSpPr/>
          <p:nvPr/>
        </p:nvSpPr>
        <p:spPr>
          <a:xfrm>
            <a:off x="8184806"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906338A5-F941-946F-0747-086345958BD4}"/>
              </a:ext>
            </a:extLst>
          </p:cNvPr>
          <p:cNvSpPr/>
          <p:nvPr/>
        </p:nvSpPr>
        <p:spPr>
          <a:xfrm>
            <a:off x="10363940"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96DFD331-7B92-6B43-FF93-B0D1687BDFC1}"/>
              </a:ext>
            </a:extLst>
          </p:cNvPr>
          <p:cNvSpPr/>
          <p:nvPr/>
        </p:nvSpPr>
        <p:spPr>
          <a:xfrm>
            <a:off x="9356596"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029F3F6C-D2C3-6F70-6BEE-89AE1C0F884A}"/>
              </a:ext>
            </a:extLst>
          </p:cNvPr>
          <p:cNvSpPr/>
          <p:nvPr/>
        </p:nvSpPr>
        <p:spPr>
          <a:xfrm>
            <a:off x="8896563"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FF1308DB-F13E-D5A8-1AF4-BE6B81A08CF9}"/>
              </a:ext>
            </a:extLst>
          </p:cNvPr>
          <p:cNvSpPr/>
          <p:nvPr/>
        </p:nvSpPr>
        <p:spPr>
          <a:xfrm>
            <a:off x="9801228"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510073A2-F4FB-B17B-82BD-E907963939F5}"/>
              </a:ext>
            </a:extLst>
          </p:cNvPr>
          <p:cNvSpPr/>
          <p:nvPr/>
        </p:nvSpPr>
        <p:spPr>
          <a:xfrm>
            <a:off x="8184806"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81783BDA-248A-214D-F5FB-464EDF79D47F}"/>
              </a:ext>
            </a:extLst>
          </p:cNvPr>
          <p:cNvSpPr/>
          <p:nvPr/>
        </p:nvSpPr>
        <p:spPr>
          <a:xfrm>
            <a:off x="7412522"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Triangle 144">
            <a:extLst>
              <a:ext uri="{FF2B5EF4-FFF2-40B4-BE49-F238E27FC236}">
                <a16:creationId xmlns:a16="http://schemas.microsoft.com/office/drawing/2014/main" id="{350AE5F3-01C9-6B98-27F5-3DEC2C62CC9B}"/>
              </a:ext>
            </a:extLst>
          </p:cNvPr>
          <p:cNvSpPr/>
          <p:nvPr/>
        </p:nvSpPr>
        <p:spPr>
          <a:xfrm>
            <a:off x="7866803"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6" name="Triangle 145">
            <a:extLst>
              <a:ext uri="{FF2B5EF4-FFF2-40B4-BE49-F238E27FC236}">
                <a16:creationId xmlns:a16="http://schemas.microsoft.com/office/drawing/2014/main" id="{ECDE8ED7-E1DD-B2FF-467D-632F70DE524C}"/>
              </a:ext>
            </a:extLst>
          </p:cNvPr>
          <p:cNvSpPr/>
          <p:nvPr/>
        </p:nvSpPr>
        <p:spPr>
          <a:xfrm>
            <a:off x="8435160"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7" name="Triangle 146">
            <a:extLst>
              <a:ext uri="{FF2B5EF4-FFF2-40B4-BE49-F238E27FC236}">
                <a16:creationId xmlns:a16="http://schemas.microsoft.com/office/drawing/2014/main" id="{5B79AFE5-FA86-27B4-0874-1524DAA4B2EF}"/>
              </a:ext>
            </a:extLst>
          </p:cNvPr>
          <p:cNvSpPr/>
          <p:nvPr/>
        </p:nvSpPr>
        <p:spPr>
          <a:xfrm>
            <a:off x="9404298"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8" name="Triangle 147">
            <a:extLst>
              <a:ext uri="{FF2B5EF4-FFF2-40B4-BE49-F238E27FC236}">
                <a16:creationId xmlns:a16="http://schemas.microsoft.com/office/drawing/2014/main" id="{B5CC8F54-9238-4BE8-CA76-EF473E7D4771}"/>
              </a:ext>
            </a:extLst>
          </p:cNvPr>
          <p:cNvSpPr/>
          <p:nvPr/>
        </p:nvSpPr>
        <p:spPr>
          <a:xfrm>
            <a:off x="9094878"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Triangle 148">
            <a:extLst>
              <a:ext uri="{FF2B5EF4-FFF2-40B4-BE49-F238E27FC236}">
                <a16:creationId xmlns:a16="http://schemas.microsoft.com/office/drawing/2014/main" id="{141752FE-0D69-6621-58D5-C2A9D3D0D18D}"/>
              </a:ext>
            </a:extLst>
          </p:cNvPr>
          <p:cNvSpPr/>
          <p:nvPr/>
        </p:nvSpPr>
        <p:spPr>
          <a:xfrm>
            <a:off x="10232286"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0" name="Triangle 149">
            <a:extLst>
              <a:ext uri="{FF2B5EF4-FFF2-40B4-BE49-F238E27FC236}">
                <a16:creationId xmlns:a16="http://schemas.microsoft.com/office/drawing/2014/main" id="{59E8890E-B029-A7C1-2689-C2232E2DA7D5}"/>
              </a:ext>
            </a:extLst>
          </p:cNvPr>
          <p:cNvSpPr/>
          <p:nvPr/>
        </p:nvSpPr>
        <p:spPr>
          <a:xfrm>
            <a:off x="7315200"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225181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500"/>
                                        <p:tgtEl>
                                          <p:spTgt spid="1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500"/>
                                        <p:tgtEl>
                                          <p:spTgt spid="1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2" nodeType="click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500"/>
                                        <p:tgtEl>
                                          <p:spTgt spid="124"/>
                                        </p:tgtEl>
                                      </p:cBhvr>
                                    </p:animEffect>
                                  </p:childTnLst>
                                </p:cTn>
                              </p:par>
                              <p:par>
                                <p:cTn id="23" presetID="10" presetClass="entr" presetSubtype="0" fill="hold" grpId="2" nodeType="withEffect">
                                  <p:stCondLst>
                                    <p:cond delay="0"/>
                                  </p:stCondLst>
                                  <p:childTnLst>
                                    <p:set>
                                      <p:cBhvr>
                                        <p:cTn id="24" dur="1" fill="hold">
                                          <p:stCondLst>
                                            <p:cond delay="0"/>
                                          </p:stCondLst>
                                        </p:cTn>
                                        <p:tgtEl>
                                          <p:spTgt spid="125"/>
                                        </p:tgtEl>
                                        <p:attrNameLst>
                                          <p:attrName>style.visibility</p:attrName>
                                        </p:attrNameLst>
                                      </p:cBhvr>
                                      <p:to>
                                        <p:strVal val="visible"/>
                                      </p:to>
                                    </p:set>
                                    <p:animEffect transition="in" filter="fade">
                                      <p:cBhvr>
                                        <p:cTn id="25" dur="500"/>
                                        <p:tgtEl>
                                          <p:spTgt spid="125"/>
                                        </p:tgtEl>
                                      </p:cBhvr>
                                    </p:animEffect>
                                  </p:childTnLst>
                                </p:cTn>
                              </p:par>
                              <p:par>
                                <p:cTn id="26" presetID="10" presetClass="entr" presetSubtype="0" fill="hold" grpId="2" nodeType="with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fade">
                                      <p:cBhvr>
                                        <p:cTn id="28" dur="500"/>
                                        <p:tgtEl>
                                          <p:spTgt spid="126"/>
                                        </p:tgtEl>
                                      </p:cBhvr>
                                    </p:animEffect>
                                  </p:childTnLst>
                                </p:cTn>
                              </p:par>
                              <p:par>
                                <p:cTn id="29" presetID="10" presetClass="entr" presetSubtype="0" fill="hold" grpId="2" nodeType="withEffect">
                                  <p:stCondLst>
                                    <p:cond delay="0"/>
                                  </p:stCondLst>
                                  <p:childTnLst>
                                    <p:set>
                                      <p:cBhvr>
                                        <p:cTn id="30" dur="1" fill="hold">
                                          <p:stCondLst>
                                            <p:cond delay="0"/>
                                          </p:stCondLst>
                                        </p:cTn>
                                        <p:tgtEl>
                                          <p:spTgt spid="127"/>
                                        </p:tgtEl>
                                        <p:attrNameLst>
                                          <p:attrName>style.visibility</p:attrName>
                                        </p:attrNameLst>
                                      </p:cBhvr>
                                      <p:to>
                                        <p:strVal val="visible"/>
                                      </p:to>
                                    </p:set>
                                    <p:animEffect transition="in" filter="fade">
                                      <p:cBhvr>
                                        <p:cTn id="31" dur="500"/>
                                        <p:tgtEl>
                                          <p:spTgt spid="127"/>
                                        </p:tgtEl>
                                      </p:cBhvr>
                                    </p:animEffect>
                                  </p:childTnLst>
                                </p:cTn>
                              </p:par>
                              <p:par>
                                <p:cTn id="32" presetID="10" presetClass="entr" presetSubtype="0" fill="hold" grpId="2" nodeType="with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fade">
                                      <p:cBhvr>
                                        <p:cTn id="34" dur="500"/>
                                        <p:tgtEl>
                                          <p:spTgt spid="128"/>
                                        </p:tgtEl>
                                      </p:cBhvr>
                                    </p:animEffect>
                                  </p:childTnLst>
                                </p:cTn>
                              </p:par>
                              <p:par>
                                <p:cTn id="35" presetID="10" presetClass="entr" presetSubtype="0" fill="hold" grpId="2" nodeType="with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500"/>
                                        <p:tgtEl>
                                          <p:spTgt spid="129"/>
                                        </p:tgtEl>
                                      </p:cBhvr>
                                    </p:animEffect>
                                  </p:childTnLst>
                                </p:cTn>
                              </p:par>
                              <p:par>
                                <p:cTn id="38" presetID="10" presetClass="entr" presetSubtype="0" fill="hold" grpId="2" nodeType="withEffect">
                                  <p:stCondLst>
                                    <p:cond delay="0"/>
                                  </p:stCondLst>
                                  <p:childTnLst>
                                    <p:set>
                                      <p:cBhvr>
                                        <p:cTn id="39" dur="1" fill="hold">
                                          <p:stCondLst>
                                            <p:cond delay="0"/>
                                          </p:stCondLst>
                                        </p:cTn>
                                        <p:tgtEl>
                                          <p:spTgt spid="130"/>
                                        </p:tgtEl>
                                        <p:attrNameLst>
                                          <p:attrName>style.visibility</p:attrName>
                                        </p:attrNameLst>
                                      </p:cBhvr>
                                      <p:to>
                                        <p:strVal val="visible"/>
                                      </p:to>
                                    </p:set>
                                    <p:animEffect transition="in" filter="fade">
                                      <p:cBhvr>
                                        <p:cTn id="40" dur="500"/>
                                        <p:tgtEl>
                                          <p:spTgt spid="130"/>
                                        </p:tgtEl>
                                      </p:cBhvr>
                                    </p:animEffect>
                                  </p:childTnLst>
                                </p:cTn>
                              </p:par>
                              <p:par>
                                <p:cTn id="41" presetID="10" presetClass="entr" presetSubtype="0" fill="hold" grpId="2" nodeType="with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132"/>
                                        </p:tgtEl>
                                        <p:attrNameLst>
                                          <p:attrName>style.visibility</p:attrName>
                                        </p:attrNameLst>
                                      </p:cBhvr>
                                      <p:to>
                                        <p:strVal val="visible"/>
                                      </p:to>
                                    </p:set>
                                    <p:animEffect transition="in" filter="fade">
                                      <p:cBhvr>
                                        <p:cTn id="46" dur="500"/>
                                        <p:tgtEl>
                                          <p:spTgt spid="132"/>
                                        </p:tgtEl>
                                      </p:cBhvr>
                                    </p:animEffect>
                                  </p:childTnLst>
                                </p:cTn>
                              </p:par>
                              <p:par>
                                <p:cTn id="47" presetID="10" presetClass="entr" presetSubtype="0" fill="hold" grpId="2" nodeType="withEffect">
                                  <p:stCondLst>
                                    <p:cond delay="0"/>
                                  </p:stCondLst>
                                  <p:childTnLst>
                                    <p:set>
                                      <p:cBhvr>
                                        <p:cTn id="48" dur="1" fill="hold">
                                          <p:stCondLst>
                                            <p:cond delay="0"/>
                                          </p:stCondLst>
                                        </p:cTn>
                                        <p:tgtEl>
                                          <p:spTgt spid="133"/>
                                        </p:tgtEl>
                                        <p:attrNameLst>
                                          <p:attrName>style.visibility</p:attrName>
                                        </p:attrNameLst>
                                      </p:cBhvr>
                                      <p:to>
                                        <p:strVal val="visible"/>
                                      </p:to>
                                    </p:set>
                                    <p:animEffect transition="in" filter="fade">
                                      <p:cBhvr>
                                        <p:cTn id="49" dur="500"/>
                                        <p:tgtEl>
                                          <p:spTgt spid="133"/>
                                        </p:tgtEl>
                                      </p:cBhvr>
                                    </p:animEffect>
                                  </p:childTnLst>
                                </p:cTn>
                              </p:par>
                              <p:par>
                                <p:cTn id="50" presetID="10" presetClass="entr" presetSubtype="0" fill="hold" grpId="2" nodeType="withEffect">
                                  <p:stCondLst>
                                    <p:cond delay="0"/>
                                  </p:stCondLst>
                                  <p:childTnLst>
                                    <p:set>
                                      <p:cBhvr>
                                        <p:cTn id="51" dur="1" fill="hold">
                                          <p:stCondLst>
                                            <p:cond delay="0"/>
                                          </p:stCondLst>
                                        </p:cTn>
                                        <p:tgtEl>
                                          <p:spTgt spid="134"/>
                                        </p:tgtEl>
                                        <p:attrNameLst>
                                          <p:attrName>style.visibility</p:attrName>
                                        </p:attrNameLst>
                                      </p:cBhvr>
                                      <p:to>
                                        <p:strVal val="visible"/>
                                      </p:to>
                                    </p:set>
                                    <p:animEffect transition="in" filter="fade">
                                      <p:cBhvr>
                                        <p:cTn id="52" dur="500"/>
                                        <p:tgtEl>
                                          <p:spTgt spid="134"/>
                                        </p:tgtEl>
                                      </p:cBhvr>
                                    </p:animEffect>
                                  </p:childTnLst>
                                </p:cTn>
                              </p:par>
                              <p:par>
                                <p:cTn id="53" presetID="10" presetClass="entr" presetSubtype="0" fill="hold" grpId="2" nodeType="withEffect">
                                  <p:stCondLst>
                                    <p:cond delay="0"/>
                                  </p:stCondLst>
                                  <p:childTnLst>
                                    <p:set>
                                      <p:cBhvr>
                                        <p:cTn id="54" dur="1" fill="hold">
                                          <p:stCondLst>
                                            <p:cond delay="0"/>
                                          </p:stCondLst>
                                        </p:cTn>
                                        <p:tgtEl>
                                          <p:spTgt spid="135"/>
                                        </p:tgtEl>
                                        <p:attrNameLst>
                                          <p:attrName>style.visibility</p:attrName>
                                        </p:attrNameLst>
                                      </p:cBhvr>
                                      <p:to>
                                        <p:strVal val="visible"/>
                                      </p:to>
                                    </p:set>
                                    <p:animEffect transition="in" filter="fade">
                                      <p:cBhvr>
                                        <p:cTn id="55" dur="500"/>
                                        <p:tgtEl>
                                          <p:spTgt spid="135"/>
                                        </p:tgtEl>
                                      </p:cBhvr>
                                    </p:animEffect>
                                  </p:childTnLst>
                                </p:cTn>
                              </p:par>
                              <p:par>
                                <p:cTn id="56" presetID="10" presetClass="entr" presetSubtype="0" fill="hold" grpId="2" nodeType="withEffect">
                                  <p:stCondLst>
                                    <p:cond delay="0"/>
                                  </p:stCondLst>
                                  <p:childTnLst>
                                    <p:set>
                                      <p:cBhvr>
                                        <p:cTn id="57" dur="1" fill="hold">
                                          <p:stCondLst>
                                            <p:cond delay="0"/>
                                          </p:stCondLst>
                                        </p:cTn>
                                        <p:tgtEl>
                                          <p:spTgt spid="136"/>
                                        </p:tgtEl>
                                        <p:attrNameLst>
                                          <p:attrName>style.visibility</p:attrName>
                                        </p:attrNameLst>
                                      </p:cBhvr>
                                      <p:to>
                                        <p:strVal val="visible"/>
                                      </p:to>
                                    </p:set>
                                    <p:animEffect transition="in" filter="fade">
                                      <p:cBhvr>
                                        <p:cTn id="58" dur="500"/>
                                        <p:tgtEl>
                                          <p:spTgt spid="136"/>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4.79167E-6 -3.7037E-7 L -4.79167E-6 0.05046 " pathEditMode="relative" rAng="0" ptsTypes="AA">
                                      <p:cBhvr>
                                        <p:cTn id="62" dur="2000" fill="hold"/>
                                        <p:tgtEl>
                                          <p:spTgt spid="124"/>
                                        </p:tgtEl>
                                        <p:attrNameLst>
                                          <p:attrName>ppt_x</p:attrName>
                                          <p:attrName>ppt_y</p:attrName>
                                        </p:attrNameLst>
                                      </p:cBhvr>
                                      <p:rCtr x="0" y="2523"/>
                                    </p:animMotion>
                                  </p:childTnLst>
                                </p:cTn>
                              </p:par>
                              <p:par>
                                <p:cTn id="63" presetID="42" presetClass="path" presetSubtype="0" accel="50000" decel="50000" fill="hold" grpId="0" nodeType="withEffect">
                                  <p:stCondLst>
                                    <p:cond delay="0"/>
                                  </p:stCondLst>
                                  <p:childTnLst>
                                    <p:animMotion origin="layout" path="M -6.25E-7 -3.7037E-7 L -6.25E-7 0.15046 " pathEditMode="relative" rAng="0" ptsTypes="AA">
                                      <p:cBhvr>
                                        <p:cTn id="64" dur="2000" fill="hold"/>
                                        <p:tgtEl>
                                          <p:spTgt spid="125"/>
                                        </p:tgtEl>
                                        <p:attrNameLst>
                                          <p:attrName>ppt_x</p:attrName>
                                          <p:attrName>ppt_y</p:attrName>
                                        </p:attrNameLst>
                                      </p:cBhvr>
                                      <p:rCtr x="0" y="7523"/>
                                    </p:animMotion>
                                  </p:childTnLst>
                                </p:cTn>
                              </p:par>
                              <p:par>
                                <p:cTn id="65" presetID="42" presetClass="path" presetSubtype="0" accel="50000" decel="50000" fill="hold" grpId="0" nodeType="withEffect">
                                  <p:stCondLst>
                                    <p:cond delay="0"/>
                                  </p:stCondLst>
                                  <p:childTnLst>
                                    <p:animMotion origin="layout" path="M 1.45833E-6 -3.7037E-7 L 1.45833E-6 0.17546 " pathEditMode="relative" rAng="0" ptsTypes="AA">
                                      <p:cBhvr>
                                        <p:cTn id="66" dur="2000" fill="hold"/>
                                        <p:tgtEl>
                                          <p:spTgt spid="126"/>
                                        </p:tgtEl>
                                        <p:attrNameLst>
                                          <p:attrName>ppt_x</p:attrName>
                                          <p:attrName>ppt_y</p:attrName>
                                        </p:attrNameLst>
                                      </p:cBhvr>
                                      <p:rCtr x="0" y="8773"/>
                                    </p:animMotion>
                                  </p:childTnLst>
                                </p:cTn>
                              </p:par>
                              <p:par>
                                <p:cTn id="67" presetID="42" presetClass="path" presetSubtype="0" accel="50000" decel="50000" fill="hold" grpId="0" nodeType="withEffect">
                                  <p:stCondLst>
                                    <p:cond delay="0"/>
                                  </p:stCondLst>
                                  <p:childTnLst>
                                    <p:animMotion origin="layout" path="M 1.875E-6 -3.33333E-6 L 1.875E-6 0.1 " pathEditMode="relative" rAng="0" ptsTypes="AA">
                                      <p:cBhvr>
                                        <p:cTn id="68" dur="2000" fill="hold"/>
                                        <p:tgtEl>
                                          <p:spTgt spid="127"/>
                                        </p:tgtEl>
                                        <p:attrNameLst>
                                          <p:attrName>ppt_x</p:attrName>
                                          <p:attrName>ppt_y</p:attrName>
                                        </p:attrNameLst>
                                      </p:cBhvr>
                                      <p:rCtr x="0" y="5000"/>
                                    </p:animMotion>
                                  </p:childTnLst>
                                </p:cTn>
                              </p:par>
                              <p:par>
                                <p:cTn id="69" presetID="42" presetClass="path" presetSubtype="0" accel="50000" decel="50000" fill="hold" grpId="0" nodeType="withEffect">
                                  <p:stCondLst>
                                    <p:cond delay="0"/>
                                  </p:stCondLst>
                                  <p:childTnLst>
                                    <p:animMotion origin="layout" path="M 3.125E-6 -3.7037E-7 L 3.125E-6 0.04421 " pathEditMode="relative" rAng="0" ptsTypes="AA">
                                      <p:cBhvr>
                                        <p:cTn id="70" dur="2000" fill="hold"/>
                                        <p:tgtEl>
                                          <p:spTgt spid="128"/>
                                        </p:tgtEl>
                                        <p:attrNameLst>
                                          <p:attrName>ppt_x</p:attrName>
                                          <p:attrName>ppt_y</p:attrName>
                                        </p:attrNameLst>
                                      </p:cBhvr>
                                      <p:rCtr x="0" y="2199"/>
                                    </p:animMotion>
                                  </p:childTnLst>
                                </p:cTn>
                              </p:par>
                              <p:par>
                                <p:cTn id="71" presetID="42" presetClass="path" presetSubtype="0" accel="50000" decel="50000" fill="hold" grpId="0" nodeType="withEffect">
                                  <p:stCondLst>
                                    <p:cond delay="0"/>
                                  </p:stCondLst>
                                  <p:childTnLst>
                                    <p:animMotion origin="layout" path="M -4.79167E-6 -1.85185E-6 L -4.79167E-6 0.15023 " pathEditMode="relative" rAng="0" ptsTypes="AA">
                                      <p:cBhvr>
                                        <p:cTn id="72" dur="2000" fill="hold"/>
                                        <p:tgtEl>
                                          <p:spTgt spid="129"/>
                                        </p:tgtEl>
                                        <p:attrNameLst>
                                          <p:attrName>ppt_x</p:attrName>
                                          <p:attrName>ppt_y</p:attrName>
                                        </p:attrNameLst>
                                      </p:cBhvr>
                                      <p:rCtr x="0" y="7500"/>
                                    </p:animMotion>
                                  </p:childTnLst>
                                </p:cTn>
                              </p:par>
                              <p:par>
                                <p:cTn id="73" presetID="42" presetClass="path" presetSubtype="0" accel="50000" decel="50000" fill="hold" grpId="0" nodeType="withEffect">
                                  <p:stCondLst>
                                    <p:cond delay="0"/>
                                  </p:stCondLst>
                                  <p:childTnLst>
                                    <p:animMotion origin="layout" path="M -3.33333E-6 1.85185E-6 L -3.33333E-6 0.19768 " pathEditMode="relative" rAng="0" ptsTypes="AA">
                                      <p:cBhvr>
                                        <p:cTn id="74" dur="2000" fill="hold"/>
                                        <p:tgtEl>
                                          <p:spTgt spid="130"/>
                                        </p:tgtEl>
                                        <p:attrNameLst>
                                          <p:attrName>ppt_x</p:attrName>
                                          <p:attrName>ppt_y</p:attrName>
                                        </p:attrNameLst>
                                      </p:cBhvr>
                                      <p:rCtr x="0" y="9884"/>
                                    </p:animMotion>
                                  </p:childTnLst>
                                </p:cTn>
                              </p:par>
                              <p:par>
                                <p:cTn id="75" presetID="42" presetClass="path" presetSubtype="0" accel="50000" decel="50000" fill="hold" grpId="0" nodeType="withEffect">
                                  <p:stCondLst>
                                    <p:cond delay="0"/>
                                  </p:stCondLst>
                                  <p:childTnLst>
                                    <p:animMotion origin="layout" path="M -3.33333E-6 -4.44444E-6 L -3.33333E-6 0.27014 " pathEditMode="relative" rAng="0" ptsTypes="AA">
                                      <p:cBhvr>
                                        <p:cTn id="76" dur="2000" fill="hold"/>
                                        <p:tgtEl>
                                          <p:spTgt spid="131"/>
                                        </p:tgtEl>
                                        <p:attrNameLst>
                                          <p:attrName>ppt_x</p:attrName>
                                          <p:attrName>ppt_y</p:attrName>
                                        </p:attrNameLst>
                                      </p:cBhvr>
                                      <p:rCtr x="0" y="13495"/>
                                    </p:animMotion>
                                  </p:childTnLst>
                                </p:cTn>
                              </p:par>
                              <p:par>
                                <p:cTn id="77" presetID="42" presetClass="path" presetSubtype="0" accel="50000" decel="50000" fill="hold" grpId="0" nodeType="withEffect">
                                  <p:stCondLst>
                                    <p:cond delay="0"/>
                                  </p:stCondLst>
                                  <p:childTnLst>
                                    <p:animMotion origin="layout" path="M 2.08333E-6 -2.22222E-6 L 2.08333E-6 0.32361 " pathEditMode="relative" rAng="0" ptsTypes="AA">
                                      <p:cBhvr>
                                        <p:cTn id="78" dur="2000" fill="hold"/>
                                        <p:tgtEl>
                                          <p:spTgt spid="132"/>
                                        </p:tgtEl>
                                        <p:attrNameLst>
                                          <p:attrName>ppt_x</p:attrName>
                                          <p:attrName>ppt_y</p:attrName>
                                        </p:attrNameLst>
                                      </p:cBhvr>
                                      <p:rCtr x="0" y="16181"/>
                                    </p:animMotion>
                                  </p:childTnLst>
                                </p:cTn>
                              </p:par>
                              <p:par>
                                <p:cTn id="79" presetID="42" presetClass="path" presetSubtype="0" accel="50000" decel="50000" fill="hold" grpId="0" nodeType="withEffect">
                                  <p:stCondLst>
                                    <p:cond delay="0"/>
                                  </p:stCondLst>
                                  <p:childTnLst>
                                    <p:animMotion origin="layout" path="M 0 0 L 0 0.25 E" pathEditMode="relative" ptsTypes="">
                                      <p:cBhvr>
                                        <p:cTn id="80" dur="2000" fill="hold"/>
                                        <p:tgtEl>
                                          <p:spTgt spid="133"/>
                                        </p:tgtEl>
                                        <p:attrNameLst>
                                          <p:attrName>ppt_x</p:attrName>
                                          <p:attrName>ppt_y</p:attrName>
                                        </p:attrNameLst>
                                      </p:cBhvr>
                                    </p:animMotion>
                                  </p:childTnLst>
                                </p:cTn>
                              </p:par>
                              <p:par>
                                <p:cTn id="81" presetID="42" presetClass="path" presetSubtype="0" accel="50000" decel="50000" fill="hold" grpId="0" nodeType="withEffect">
                                  <p:stCondLst>
                                    <p:cond delay="0"/>
                                  </p:stCondLst>
                                  <p:childTnLst>
                                    <p:animMotion origin="layout" path="M -4.375E-6 4.07407E-6 L -4.375E-6 0.38865 " pathEditMode="relative" rAng="0" ptsTypes="AA">
                                      <p:cBhvr>
                                        <p:cTn id="82" dur="2000" fill="hold"/>
                                        <p:tgtEl>
                                          <p:spTgt spid="134"/>
                                        </p:tgtEl>
                                        <p:attrNameLst>
                                          <p:attrName>ppt_x</p:attrName>
                                          <p:attrName>ppt_y</p:attrName>
                                        </p:attrNameLst>
                                      </p:cBhvr>
                                      <p:rCtr x="0" y="19421"/>
                                    </p:animMotion>
                                  </p:childTnLst>
                                </p:cTn>
                              </p:par>
                              <p:par>
                                <p:cTn id="83" presetID="42" presetClass="path" presetSubtype="0" accel="50000" decel="50000" fill="hold" grpId="0" nodeType="withEffect">
                                  <p:stCondLst>
                                    <p:cond delay="0"/>
                                  </p:stCondLst>
                                  <p:childTnLst>
                                    <p:animMotion origin="layout" path="M -3.75E-6 -1.11111E-6 L -3.75E-6 0.31597 " pathEditMode="relative" rAng="0" ptsTypes="AA">
                                      <p:cBhvr>
                                        <p:cTn id="84" dur="2000" fill="hold"/>
                                        <p:tgtEl>
                                          <p:spTgt spid="135"/>
                                        </p:tgtEl>
                                        <p:attrNameLst>
                                          <p:attrName>ppt_x</p:attrName>
                                          <p:attrName>ppt_y</p:attrName>
                                        </p:attrNameLst>
                                      </p:cBhvr>
                                      <p:rCtr x="0" y="15787"/>
                                    </p:animMotion>
                                  </p:childTnLst>
                                </p:cTn>
                              </p:par>
                              <p:par>
                                <p:cTn id="85" presetID="42" presetClass="path" presetSubtype="0" accel="50000" decel="50000" fill="hold" grpId="0" nodeType="withEffect">
                                  <p:stCondLst>
                                    <p:cond delay="0"/>
                                  </p:stCondLst>
                                  <p:childTnLst>
                                    <p:animMotion origin="layout" path="M -8.33333E-7 1.11111E-6 L -8.33333E-7 0.36319 " pathEditMode="relative" rAng="0" ptsTypes="AA">
                                      <p:cBhvr>
                                        <p:cTn id="86" dur="2000" fill="hold"/>
                                        <p:tgtEl>
                                          <p:spTgt spid="136"/>
                                        </p:tgtEl>
                                        <p:attrNameLst>
                                          <p:attrName>ppt_x</p:attrName>
                                          <p:attrName>ppt_y</p:attrName>
                                        </p:attrNameLst>
                                      </p:cBhvr>
                                      <p:rCtr x="0" y="18148"/>
                                    </p:animMotion>
                                  </p:childTnLst>
                                </p:cTn>
                              </p:par>
                            </p:childTnLst>
                          </p:cTn>
                        </p:par>
                        <p:par>
                          <p:cTn id="87" fill="hold">
                            <p:stCondLst>
                              <p:cond delay="2000"/>
                            </p:stCondLst>
                            <p:childTnLst>
                              <p:par>
                                <p:cTn id="88" presetID="10" presetClass="entr" presetSubtype="0" fill="hold" grpId="0" nodeType="afterEffect">
                                  <p:stCondLst>
                                    <p:cond delay="0"/>
                                  </p:stCondLst>
                                  <p:childTnLst>
                                    <p:set>
                                      <p:cBhvr>
                                        <p:cTn id="89" dur="1" fill="hold">
                                          <p:stCondLst>
                                            <p:cond delay="0"/>
                                          </p:stCondLst>
                                        </p:cTn>
                                        <p:tgtEl>
                                          <p:spTgt spid="87"/>
                                        </p:tgtEl>
                                        <p:attrNameLst>
                                          <p:attrName>style.visibility</p:attrName>
                                        </p:attrNameLst>
                                      </p:cBhvr>
                                      <p:to>
                                        <p:strVal val="visible"/>
                                      </p:to>
                                    </p:set>
                                    <p:animEffect transition="in" filter="fade">
                                      <p:cBhvr>
                                        <p:cTn id="90" dur="500"/>
                                        <p:tgtEl>
                                          <p:spTgt spid="8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124"/>
                                        </p:tgtEl>
                                      </p:cBhvr>
                                    </p:animEffect>
                                    <p:set>
                                      <p:cBhvr>
                                        <p:cTn id="95" dur="1" fill="hold">
                                          <p:stCondLst>
                                            <p:cond delay="499"/>
                                          </p:stCondLst>
                                        </p:cTn>
                                        <p:tgtEl>
                                          <p:spTgt spid="124"/>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25"/>
                                        </p:tgtEl>
                                      </p:cBhvr>
                                    </p:animEffect>
                                    <p:set>
                                      <p:cBhvr>
                                        <p:cTn id="98" dur="1" fill="hold">
                                          <p:stCondLst>
                                            <p:cond delay="499"/>
                                          </p:stCondLst>
                                        </p:cTn>
                                        <p:tgtEl>
                                          <p:spTgt spid="125"/>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26"/>
                                        </p:tgtEl>
                                      </p:cBhvr>
                                    </p:animEffect>
                                    <p:set>
                                      <p:cBhvr>
                                        <p:cTn id="101" dur="1" fill="hold">
                                          <p:stCondLst>
                                            <p:cond delay="499"/>
                                          </p:stCondLst>
                                        </p:cTn>
                                        <p:tgtEl>
                                          <p:spTgt spid="126"/>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27"/>
                                        </p:tgtEl>
                                      </p:cBhvr>
                                    </p:animEffect>
                                    <p:set>
                                      <p:cBhvr>
                                        <p:cTn id="104" dur="1" fill="hold">
                                          <p:stCondLst>
                                            <p:cond delay="499"/>
                                          </p:stCondLst>
                                        </p:cTn>
                                        <p:tgtEl>
                                          <p:spTgt spid="127"/>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28"/>
                                        </p:tgtEl>
                                      </p:cBhvr>
                                    </p:animEffect>
                                    <p:set>
                                      <p:cBhvr>
                                        <p:cTn id="107" dur="1" fill="hold">
                                          <p:stCondLst>
                                            <p:cond delay="499"/>
                                          </p:stCondLst>
                                        </p:cTn>
                                        <p:tgtEl>
                                          <p:spTgt spid="128"/>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29"/>
                                        </p:tgtEl>
                                      </p:cBhvr>
                                    </p:animEffect>
                                    <p:set>
                                      <p:cBhvr>
                                        <p:cTn id="110" dur="1" fill="hold">
                                          <p:stCondLst>
                                            <p:cond delay="499"/>
                                          </p:stCondLst>
                                        </p:cTn>
                                        <p:tgtEl>
                                          <p:spTgt spid="129"/>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30"/>
                                        </p:tgtEl>
                                      </p:cBhvr>
                                    </p:animEffect>
                                    <p:set>
                                      <p:cBhvr>
                                        <p:cTn id="113" dur="1" fill="hold">
                                          <p:stCondLst>
                                            <p:cond delay="499"/>
                                          </p:stCondLst>
                                        </p:cTn>
                                        <p:tgtEl>
                                          <p:spTgt spid="130"/>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31"/>
                                        </p:tgtEl>
                                      </p:cBhvr>
                                    </p:animEffect>
                                    <p:set>
                                      <p:cBhvr>
                                        <p:cTn id="116" dur="1" fill="hold">
                                          <p:stCondLst>
                                            <p:cond delay="499"/>
                                          </p:stCondLst>
                                        </p:cTn>
                                        <p:tgtEl>
                                          <p:spTgt spid="13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132"/>
                                        </p:tgtEl>
                                      </p:cBhvr>
                                    </p:animEffect>
                                    <p:set>
                                      <p:cBhvr>
                                        <p:cTn id="119" dur="1" fill="hold">
                                          <p:stCondLst>
                                            <p:cond delay="499"/>
                                          </p:stCondLst>
                                        </p:cTn>
                                        <p:tgtEl>
                                          <p:spTgt spid="132"/>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133"/>
                                        </p:tgtEl>
                                      </p:cBhvr>
                                    </p:animEffect>
                                    <p:set>
                                      <p:cBhvr>
                                        <p:cTn id="122" dur="1" fill="hold">
                                          <p:stCondLst>
                                            <p:cond delay="499"/>
                                          </p:stCondLst>
                                        </p:cTn>
                                        <p:tgtEl>
                                          <p:spTgt spid="133"/>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134"/>
                                        </p:tgtEl>
                                      </p:cBhvr>
                                    </p:animEffect>
                                    <p:set>
                                      <p:cBhvr>
                                        <p:cTn id="125" dur="1" fill="hold">
                                          <p:stCondLst>
                                            <p:cond delay="499"/>
                                          </p:stCondLst>
                                        </p:cTn>
                                        <p:tgtEl>
                                          <p:spTgt spid="134"/>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135"/>
                                        </p:tgtEl>
                                      </p:cBhvr>
                                    </p:animEffect>
                                    <p:set>
                                      <p:cBhvr>
                                        <p:cTn id="128" dur="1" fill="hold">
                                          <p:stCondLst>
                                            <p:cond delay="499"/>
                                          </p:stCondLst>
                                        </p:cTn>
                                        <p:tgtEl>
                                          <p:spTgt spid="135"/>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136"/>
                                        </p:tgtEl>
                                      </p:cBhvr>
                                    </p:animEffect>
                                    <p:set>
                                      <p:cBhvr>
                                        <p:cTn id="131" dur="1" fill="hold">
                                          <p:stCondLst>
                                            <p:cond delay="499"/>
                                          </p:stCondLst>
                                        </p:cTn>
                                        <p:tgtEl>
                                          <p:spTgt spid="136"/>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1" nodeType="clickEffect">
                                  <p:stCondLst>
                                    <p:cond delay="0"/>
                                  </p:stCondLst>
                                  <p:childTnLst>
                                    <p:set>
                                      <p:cBhvr>
                                        <p:cTn id="135" dur="1" fill="hold">
                                          <p:stCondLst>
                                            <p:cond delay="0"/>
                                          </p:stCondLst>
                                        </p:cTn>
                                        <p:tgtEl>
                                          <p:spTgt spid="150"/>
                                        </p:tgtEl>
                                        <p:attrNameLst>
                                          <p:attrName>style.visibility</p:attrName>
                                        </p:attrNameLst>
                                      </p:cBhvr>
                                      <p:to>
                                        <p:strVal val="visible"/>
                                      </p:to>
                                    </p:set>
                                    <p:animEffect transition="in" filter="fade">
                                      <p:cBhvr>
                                        <p:cTn id="136" dur="500"/>
                                        <p:tgtEl>
                                          <p:spTgt spid="150"/>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148"/>
                                        </p:tgtEl>
                                        <p:attrNameLst>
                                          <p:attrName>style.visibility</p:attrName>
                                        </p:attrNameLst>
                                      </p:cBhvr>
                                      <p:to>
                                        <p:strVal val="visible"/>
                                      </p:to>
                                    </p:set>
                                    <p:animEffect transition="in" filter="fade">
                                      <p:cBhvr>
                                        <p:cTn id="139" dur="500"/>
                                        <p:tgtEl>
                                          <p:spTgt spid="148"/>
                                        </p:tgtEl>
                                      </p:cBhvr>
                                    </p:animEffect>
                                  </p:childTnLst>
                                </p:cTn>
                              </p:par>
                              <p:par>
                                <p:cTn id="140" presetID="10" presetClass="entr" presetSubtype="0" fill="hold" grpId="1" nodeType="withEffect">
                                  <p:stCondLst>
                                    <p:cond delay="0"/>
                                  </p:stCondLst>
                                  <p:childTnLst>
                                    <p:set>
                                      <p:cBhvr>
                                        <p:cTn id="141" dur="1" fill="hold">
                                          <p:stCondLst>
                                            <p:cond delay="0"/>
                                          </p:stCondLst>
                                        </p:cTn>
                                        <p:tgtEl>
                                          <p:spTgt spid="149"/>
                                        </p:tgtEl>
                                        <p:attrNameLst>
                                          <p:attrName>style.visibility</p:attrName>
                                        </p:attrNameLst>
                                      </p:cBhvr>
                                      <p:to>
                                        <p:strVal val="visible"/>
                                      </p:to>
                                    </p:set>
                                    <p:animEffect transition="in" filter="fade">
                                      <p:cBhvr>
                                        <p:cTn id="142" dur="500"/>
                                        <p:tgtEl>
                                          <p:spTgt spid="149"/>
                                        </p:tgtEl>
                                      </p:cBhvr>
                                    </p:animEffect>
                                  </p:childTnLst>
                                </p:cTn>
                              </p:par>
                              <p:par>
                                <p:cTn id="143" presetID="10" presetClass="entr" presetSubtype="0" fill="hold" grpId="1" nodeType="withEffect">
                                  <p:stCondLst>
                                    <p:cond delay="0"/>
                                  </p:stCondLst>
                                  <p:childTnLst>
                                    <p:set>
                                      <p:cBhvr>
                                        <p:cTn id="144" dur="1" fill="hold">
                                          <p:stCondLst>
                                            <p:cond delay="0"/>
                                          </p:stCondLst>
                                        </p:cTn>
                                        <p:tgtEl>
                                          <p:spTgt spid="147"/>
                                        </p:tgtEl>
                                        <p:attrNameLst>
                                          <p:attrName>style.visibility</p:attrName>
                                        </p:attrNameLst>
                                      </p:cBhvr>
                                      <p:to>
                                        <p:strVal val="visible"/>
                                      </p:to>
                                    </p:set>
                                    <p:animEffect transition="in" filter="fade">
                                      <p:cBhvr>
                                        <p:cTn id="145" dur="500"/>
                                        <p:tgtEl>
                                          <p:spTgt spid="147"/>
                                        </p:tgtEl>
                                      </p:cBhvr>
                                    </p:animEffect>
                                  </p:childTnLst>
                                </p:cTn>
                              </p:par>
                              <p:par>
                                <p:cTn id="146" presetID="10" presetClass="entr" presetSubtype="0" fill="hold" grpId="1" nodeType="withEffect">
                                  <p:stCondLst>
                                    <p:cond delay="0"/>
                                  </p:stCondLst>
                                  <p:childTnLst>
                                    <p:set>
                                      <p:cBhvr>
                                        <p:cTn id="147" dur="1" fill="hold">
                                          <p:stCondLst>
                                            <p:cond delay="0"/>
                                          </p:stCondLst>
                                        </p:cTn>
                                        <p:tgtEl>
                                          <p:spTgt spid="146"/>
                                        </p:tgtEl>
                                        <p:attrNameLst>
                                          <p:attrName>style.visibility</p:attrName>
                                        </p:attrNameLst>
                                      </p:cBhvr>
                                      <p:to>
                                        <p:strVal val="visible"/>
                                      </p:to>
                                    </p:set>
                                    <p:animEffect transition="in" filter="fade">
                                      <p:cBhvr>
                                        <p:cTn id="148" dur="500"/>
                                        <p:tgtEl>
                                          <p:spTgt spid="146"/>
                                        </p:tgtEl>
                                      </p:cBhvr>
                                    </p:animEffect>
                                  </p:childTnLst>
                                </p:cTn>
                              </p:par>
                              <p:par>
                                <p:cTn id="149" presetID="10" presetClass="entr" presetSubtype="0" fill="hold" grpId="1" nodeType="withEffect">
                                  <p:stCondLst>
                                    <p:cond delay="0"/>
                                  </p:stCondLst>
                                  <p:childTnLst>
                                    <p:set>
                                      <p:cBhvr>
                                        <p:cTn id="150" dur="1" fill="hold">
                                          <p:stCondLst>
                                            <p:cond delay="0"/>
                                          </p:stCondLst>
                                        </p:cTn>
                                        <p:tgtEl>
                                          <p:spTgt spid="145"/>
                                        </p:tgtEl>
                                        <p:attrNameLst>
                                          <p:attrName>style.visibility</p:attrName>
                                        </p:attrNameLst>
                                      </p:cBhvr>
                                      <p:to>
                                        <p:strVal val="visible"/>
                                      </p:to>
                                    </p:set>
                                    <p:animEffect transition="in" filter="fade">
                                      <p:cBhvr>
                                        <p:cTn id="151" dur="500"/>
                                        <p:tgtEl>
                                          <p:spTgt spid="145"/>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144"/>
                                        </p:tgtEl>
                                        <p:attrNameLst>
                                          <p:attrName>style.visibility</p:attrName>
                                        </p:attrNameLst>
                                      </p:cBhvr>
                                      <p:to>
                                        <p:strVal val="visible"/>
                                      </p:to>
                                    </p:set>
                                    <p:animEffect transition="in" filter="fade">
                                      <p:cBhvr>
                                        <p:cTn id="154" dur="500"/>
                                        <p:tgtEl>
                                          <p:spTgt spid="144"/>
                                        </p:tgtEl>
                                      </p:cBhvr>
                                    </p:animEffect>
                                  </p:childTnLst>
                                </p:cTn>
                              </p:par>
                              <p:par>
                                <p:cTn id="155" presetID="10" presetClass="entr" presetSubtype="0" fill="hold" grpId="1" nodeType="withEffect">
                                  <p:stCondLst>
                                    <p:cond delay="0"/>
                                  </p:stCondLst>
                                  <p:childTnLst>
                                    <p:set>
                                      <p:cBhvr>
                                        <p:cTn id="156" dur="1" fill="hold">
                                          <p:stCondLst>
                                            <p:cond delay="0"/>
                                          </p:stCondLst>
                                        </p:cTn>
                                        <p:tgtEl>
                                          <p:spTgt spid="143"/>
                                        </p:tgtEl>
                                        <p:attrNameLst>
                                          <p:attrName>style.visibility</p:attrName>
                                        </p:attrNameLst>
                                      </p:cBhvr>
                                      <p:to>
                                        <p:strVal val="visible"/>
                                      </p:to>
                                    </p:set>
                                    <p:animEffect transition="in" filter="fade">
                                      <p:cBhvr>
                                        <p:cTn id="157" dur="500"/>
                                        <p:tgtEl>
                                          <p:spTgt spid="143"/>
                                        </p:tgtEl>
                                      </p:cBhvr>
                                    </p:animEffect>
                                  </p:childTnLst>
                                </p:cTn>
                              </p:par>
                              <p:par>
                                <p:cTn id="158" presetID="10" presetClass="entr" presetSubtype="0" fill="hold" grpId="1" nodeType="withEffect">
                                  <p:stCondLst>
                                    <p:cond delay="0"/>
                                  </p:stCondLst>
                                  <p:childTnLst>
                                    <p:set>
                                      <p:cBhvr>
                                        <p:cTn id="159" dur="1" fill="hold">
                                          <p:stCondLst>
                                            <p:cond delay="0"/>
                                          </p:stCondLst>
                                        </p:cTn>
                                        <p:tgtEl>
                                          <p:spTgt spid="140"/>
                                        </p:tgtEl>
                                        <p:attrNameLst>
                                          <p:attrName>style.visibility</p:attrName>
                                        </p:attrNameLst>
                                      </p:cBhvr>
                                      <p:to>
                                        <p:strVal val="visible"/>
                                      </p:to>
                                    </p:set>
                                    <p:animEffect transition="in" filter="fade">
                                      <p:cBhvr>
                                        <p:cTn id="160" dur="500"/>
                                        <p:tgtEl>
                                          <p:spTgt spid="140"/>
                                        </p:tgtEl>
                                      </p:cBhvr>
                                    </p:animEffect>
                                  </p:childTnLst>
                                </p:cTn>
                              </p:par>
                              <p:par>
                                <p:cTn id="161" presetID="10" presetClass="entr" presetSubtype="0" fill="hold" grpId="1" nodeType="withEffect">
                                  <p:stCondLst>
                                    <p:cond delay="0"/>
                                  </p:stCondLst>
                                  <p:childTnLst>
                                    <p:set>
                                      <p:cBhvr>
                                        <p:cTn id="162" dur="1" fill="hold">
                                          <p:stCondLst>
                                            <p:cond delay="0"/>
                                          </p:stCondLst>
                                        </p:cTn>
                                        <p:tgtEl>
                                          <p:spTgt spid="139"/>
                                        </p:tgtEl>
                                        <p:attrNameLst>
                                          <p:attrName>style.visibility</p:attrName>
                                        </p:attrNameLst>
                                      </p:cBhvr>
                                      <p:to>
                                        <p:strVal val="visible"/>
                                      </p:to>
                                    </p:set>
                                    <p:animEffect transition="in" filter="fade">
                                      <p:cBhvr>
                                        <p:cTn id="163" dur="500"/>
                                        <p:tgtEl>
                                          <p:spTgt spid="139"/>
                                        </p:tgtEl>
                                      </p:cBhvr>
                                    </p:animEffect>
                                  </p:childTnLst>
                                </p:cTn>
                              </p:par>
                              <p:par>
                                <p:cTn id="164" presetID="10" presetClass="entr" presetSubtype="0" fill="hold" grpId="1" nodeType="withEffect">
                                  <p:stCondLst>
                                    <p:cond delay="0"/>
                                  </p:stCondLst>
                                  <p:childTnLst>
                                    <p:set>
                                      <p:cBhvr>
                                        <p:cTn id="165" dur="1" fill="hold">
                                          <p:stCondLst>
                                            <p:cond delay="0"/>
                                          </p:stCondLst>
                                        </p:cTn>
                                        <p:tgtEl>
                                          <p:spTgt spid="141"/>
                                        </p:tgtEl>
                                        <p:attrNameLst>
                                          <p:attrName>style.visibility</p:attrName>
                                        </p:attrNameLst>
                                      </p:cBhvr>
                                      <p:to>
                                        <p:strVal val="visible"/>
                                      </p:to>
                                    </p:set>
                                    <p:animEffect transition="in" filter="fade">
                                      <p:cBhvr>
                                        <p:cTn id="166" dur="500"/>
                                        <p:tgtEl>
                                          <p:spTgt spid="141"/>
                                        </p:tgtEl>
                                      </p:cBhvr>
                                    </p:animEffect>
                                  </p:childTnLst>
                                </p:cTn>
                              </p:par>
                              <p:par>
                                <p:cTn id="167" presetID="10" presetClass="entr" presetSubtype="0" fill="hold" grpId="1" nodeType="withEffect">
                                  <p:stCondLst>
                                    <p:cond delay="0"/>
                                  </p:stCondLst>
                                  <p:childTnLst>
                                    <p:set>
                                      <p:cBhvr>
                                        <p:cTn id="168" dur="1" fill="hold">
                                          <p:stCondLst>
                                            <p:cond delay="0"/>
                                          </p:stCondLst>
                                        </p:cTn>
                                        <p:tgtEl>
                                          <p:spTgt spid="142"/>
                                        </p:tgtEl>
                                        <p:attrNameLst>
                                          <p:attrName>style.visibility</p:attrName>
                                        </p:attrNameLst>
                                      </p:cBhvr>
                                      <p:to>
                                        <p:strVal val="visible"/>
                                      </p:to>
                                    </p:set>
                                    <p:animEffect transition="in" filter="fade">
                                      <p:cBhvr>
                                        <p:cTn id="169" dur="500"/>
                                        <p:tgtEl>
                                          <p:spTgt spid="142"/>
                                        </p:tgtEl>
                                      </p:cBhvr>
                                    </p:animEffect>
                                  </p:childTnLst>
                                </p:cTn>
                              </p:par>
                              <p:par>
                                <p:cTn id="170" presetID="10" presetClass="entr" presetSubtype="0" fill="hold" grpId="1" nodeType="withEffect">
                                  <p:stCondLst>
                                    <p:cond delay="0"/>
                                  </p:stCondLst>
                                  <p:childTnLst>
                                    <p:set>
                                      <p:cBhvr>
                                        <p:cTn id="171" dur="1" fill="hold">
                                          <p:stCondLst>
                                            <p:cond delay="0"/>
                                          </p:stCondLst>
                                        </p:cTn>
                                        <p:tgtEl>
                                          <p:spTgt spid="138"/>
                                        </p:tgtEl>
                                        <p:attrNameLst>
                                          <p:attrName>style.visibility</p:attrName>
                                        </p:attrNameLst>
                                      </p:cBhvr>
                                      <p:to>
                                        <p:strVal val="visible"/>
                                      </p:to>
                                    </p:set>
                                    <p:animEffect transition="in" filter="fade">
                                      <p:cBhvr>
                                        <p:cTn id="172" dur="500"/>
                                        <p:tgtEl>
                                          <p:spTgt spid="138"/>
                                        </p:tgtEl>
                                      </p:cBhvr>
                                    </p:animEffect>
                                  </p:childTnLst>
                                </p:cTn>
                              </p:par>
                            </p:childTnLst>
                          </p:cTn>
                        </p:par>
                      </p:childTnLst>
                    </p:cTn>
                  </p:par>
                  <p:par>
                    <p:cTn id="173" fill="hold">
                      <p:stCondLst>
                        <p:cond delay="indefinite"/>
                      </p:stCondLst>
                      <p:childTnLst>
                        <p:par>
                          <p:cTn id="174" fill="hold">
                            <p:stCondLst>
                              <p:cond delay="0"/>
                            </p:stCondLst>
                            <p:childTnLst>
                              <p:par>
                                <p:cTn id="175" presetID="35" presetClass="path" presetSubtype="0" accel="50000" decel="50000" fill="hold" grpId="0" nodeType="clickEffect">
                                  <p:stCondLst>
                                    <p:cond delay="0"/>
                                  </p:stCondLst>
                                  <p:childTnLst>
                                    <p:animMotion origin="layout" path="M 3.75E-6 -3.7037E-7 L -0.09883 -3.7037E-7 " pathEditMode="relative" rAng="0" ptsTypes="AA">
                                      <p:cBhvr>
                                        <p:cTn id="176" dur="2000" fill="hold"/>
                                        <p:tgtEl>
                                          <p:spTgt spid="138"/>
                                        </p:tgtEl>
                                        <p:attrNameLst>
                                          <p:attrName>ppt_x</p:attrName>
                                          <p:attrName>ppt_y</p:attrName>
                                        </p:attrNameLst>
                                      </p:cBhvr>
                                      <p:rCtr x="-4948" y="0"/>
                                    </p:animMotion>
                                  </p:childTnLst>
                                </p:cTn>
                              </p:par>
                              <p:par>
                                <p:cTn id="177" presetID="35" presetClass="path" presetSubtype="0" accel="50000" decel="50000" fill="hold" grpId="0" nodeType="withEffect">
                                  <p:stCondLst>
                                    <p:cond delay="0"/>
                                  </p:stCondLst>
                                  <p:childTnLst>
                                    <p:animMotion origin="layout" path="M -2.08333E-6 -3.7037E-7 L -0.2776 -3.7037E-7 " pathEditMode="relative" rAng="0" ptsTypes="AA">
                                      <p:cBhvr>
                                        <p:cTn id="178" dur="2000" fill="hold"/>
                                        <p:tgtEl>
                                          <p:spTgt spid="139"/>
                                        </p:tgtEl>
                                        <p:attrNameLst>
                                          <p:attrName>ppt_x</p:attrName>
                                          <p:attrName>ppt_y</p:attrName>
                                        </p:attrNameLst>
                                      </p:cBhvr>
                                      <p:rCtr x="-13880" y="0"/>
                                    </p:animMotion>
                                  </p:childTnLst>
                                </p:cTn>
                              </p:par>
                              <p:par>
                                <p:cTn id="179" presetID="35" presetClass="path" presetSubtype="0" accel="50000" decel="50000" fill="hold" grpId="0" nodeType="withEffect">
                                  <p:stCondLst>
                                    <p:cond delay="0"/>
                                  </p:stCondLst>
                                  <p:childTnLst>
                                    <p:animMotion origin="layout" path="M 0 -3.7037E-7 L -0.19492 -3.7037E-7 " pathEditMode="relative" rAng="0" ptsTypes="AA">
                                      <p:cBhvr>
                                        <p:cTn id="180" dur="2000" fill="hold"/>
                                        <p:tgtEl>
                                          <p:spTgt spid="140"/>
                                        </p:tgtEl>
                                        <p:attrNameLst>
                                          <p:attrName>ppt_x</p:attrName>
                                          <p:attrName>ppt_y</p:attrName>
                                        </p:attrNameLst>
                                      </p:cBhvr>
                                      <p:rCtr x="-9753" y="0"/>
                                    </p:animMotion>
                                  </p:childTnLst>
                                </p:cTn>
                              </p:par>
                              <p:par>
                                <p:cTn id="181" presetID="35" presetClass="path" presetSubtype="0" accel="50000" decel="50000" fill="hold" grpId="0" nodeType="withEffect">
                                  <p:stCondLst>
                                    <p:cond delay="0"/>
                                  </p:stCondLst>
                                  <p:childTnLst>
                                    <p:animMotion origin="layout" path="M 4.16667E-7 -3.33333E-6 L -0.15716 -3.33333E-6 " pathEditMode="relative" rAng="0" ptsTypes="AA">
                                      <p:cBhvr>
                                        <p:cTn id="182" dur="2000" fill="hold"/>
                                        <p:tgtEl>
                                          <p:spTgt spid="141"/>
                                        </p:tgtEl>
                                        <p:attrNameLst>
                                          <p:attrName>ppt_x</p:attrName>
                                          <p:attrName>ppt_y</p:attrName>
                                        </p:attrNameLst>
                                      </p:cBhvr>
                                      <p:rCtr x="-7865" y="0"/>
                                    </p:animMotion>
                                  </p:childTnLst>
                                </p:cTn>
                              </p:par>
                              <p:par>
                                <p:cTn id="183" presetID="35" presetClass="path" presetSubtype="0" accel="50000" decel="50000" fill="hold" grpId="0" nodeType="withEffect">
                                  <p:stCondLst>
                                    <p:cond delay="0"/>
                                  </p:stCondLst>
                                  <p:childTnLst>
                                    <p:animMotion origin="layout" path="M 1.66667E-6 -3.7037E-7 L -0.23138 -3.7037E-7 " pathEditMode="relative" rAng="0" ptsTypes="AA">
                                      <p:cBhvr>
                                        <p:cTn id="184" dur="2000" fill="hold"/>
                                        <p:tgtEl>
                                          <p:spTgt spid="142"/>
                                        </p:tgtEl>
                                        <p:attrNameLst>
                                          <p:attrName>ppt_x</p:attrName>
                                          <p:attrName>ppt_y</p:attrName>
                                        </p:attrNameLst>
                                      </p:cBhvr>
                                      <p:rCtr x="-11576" y="0"/>
                                    </p:animMotion>
                                  </p:childTnLst>
                                </p:cTn>
                              </p:par>
                              <p:par>
                                <p:cTn id="185" presetID="35" presetClass="path" presetSubtype="0" accel="50000" decel="50000" fill="hold" grpId="0" nodeType="withEffect">
                                  <p:stCondLst>
                                    <p:cond delay="0"/>
                                  </p:stCondLst>
                                  <p:childTnLst>
                                    <p:animMotion origin="layout" path="M 3.75E-6 -1.85185E-6 L -0.09883 -1.85185E-6 " pathEditMode="relative" rAng="0" ptsTypes="AA">
                                      <p:cBhvr>
                                        <p:cTn id="186" dur="2000" fill="hold"/>
                                        <p:tgtEl>
                                          <p:spTgt spid="143"/>
                                        </p:tgtEl>
                                        <p:attrNameLst>
                                          <p:attrName>ppt_x</p:attrName>
                                          <p:attrName>ppt_y</p:attrName>
                                        </p:attrNameLst>
                                      </p:cBhvr>
                                      <p:rCtr x="-4948" y="0"/>
                                    </p:animMotion>
                                  </p:childTnLst>
                                </p:cTn>
                              </p:par>
                              <p:par>
                                <p:cTn id="187" presetID="35" presetClass="path" presetSubtype="0" accel="50000" decel="50000" fill="hold" grpId="0" nodeType="withEffect">
                                  <p:stCondLst>
                                    <p:cond delay="0"/>
                                  </p:stCondLst>
                                  <p:childTnLst>
                                    <p:animMotion origin="layout" path="M -4.79167E-6 1.85185E-6 L -0.03554 1.85185E-6 " pathEditMode="relative" rAng="0" ptsTypes="AA">
                                      <p:cBhvr>
                                        <p:cTn id="188" dur="2000" fill="hold"/>
                                        <p:tgtEl>
                                          <p:spTgt spid="144"/>
                                        </p:tgtEl>
                                        <p:attrNameLst>
                                          <p:attrName>ppt_x</p:attrName>
                                          <p:attrName>ppt_y</p:attrName>
                                        </p:attrNameLst>
                                      </p:cBhvr>
                                      <p:rCtr x="-1784" y="0"/>
                                    </p:animMotion>
                                  </p:childTnLst>
                                </p:cTn>
                              </p:par>
                              <p:par>
                                <p:cTn id="189" presetID="35" presetClass="path" presetSubtype="0" accel="50000" decel="50000" fill="hold" grpId="0" nodeType="withEffect">
                                  <p:stCondLst>
                                    <p:cond delay="0"/>
                                  </p:stCondLst>
                                  <p:childTnLst>
                                    <p:animMotion origin="layout" path="M -4.79167E-6 -4.44444E-6 L -0.07291 -4.44444E-6 " pathEditMode="relative" rAng="0" ptsTypes="AA">
                                      <p:cBhvr>
                                        <p:cTn id="190" dur="2000" fill="hold"/>
                                        <p:tgtEl>
                                          <p:spTgt spid="145"/>
                                        </p:tgtEl>
                                        <p:attrNameLst>
                                          <p:attrName>ppt_x</p:attrName>
                                          <p:attrName>ppt_y</p:attrName>
                                        </p:attrNameLst>
                                      </p:cBhvr>
                                      <p:rCtr x="-3646" y="0"/>
                                    </p:animMotion>
                                  </p:childTnLst>
                                </p:cTn>
                              </p:par>
                              <p:par>
                                <p:cTn id="191" presetID="35" presetClass="path" presetSubtype="0" accel="50000" decel="50000" fill="hold" grpId="0" nodeType="withEffect">
                                  <p:stCondLst>
                                    <p:cond delay="0"/>
                                  </p:stCondLst>
                                  <p:childTnLst>
                                    <p:animMotion origin="layout" path="M 6.25E-7 -2.22222E-6 L -0.11953 -2.22222E-6 " pathEditMode="relative" rAng="0" ptsTypes="AA">
                                      <p:cBhvr>
                                        <p:cTn id="192" dur="2000" fill="hold"/>
                                        <p:tgtEl>
                                          <p:spTgt spid="146"/>
                                        </p:tgtEl>
                                        <p:attrNameLst>
                                          <p:attrName>ppt_x</p:attrName>
                                          <p:attrName>ppt_y</p:attrName>
                                        </p:attrNameLst>
                                      </p:cBhvr>
                                      <p:rCtr x="-5977" y="0"/>
                                    </p:animMotion>
                                  </p:childTnLst>
                                </p:cTn>
                              </p:par>
                              <p:par>
                                <p:cTn id="193" presetID="35" presetClass="path" presetSubtype="0" accel="50000" decel="50000" fill="hold" grpId="0" nodeType="withEffect">
                                  <p:stCondLst>
                                    <p:cond delay="0"/>
                                  </p:stCondLst>
                                  <p:childTnLst>
                                    <p:animMotion origin="layout" path="M 3.54167E-6 7.40741E-7 L -0.19909 7.40741E-7 " pathEditMode="relative" rAng="0" ptsTypes="AA">
                                      <p:cBhvr>
                                        <p:cTn id="194" dur="2000" fill="hold"/>
                                        <p:tgtEl>
                                          <p:spTgt spid="147"/>
                                        </p:tgtEl>
                                        <p:attrNameLst>
                                          <p:attrName>ppt_x</p:attrName>
                                          <p:attrName>ppt_y</p:attrName>
                                        </p:attrNameLst>
                                      </p:cBhvr>
                                      <p:rCtr x="-9961" y="0"/>
                                    </p:animMotion>
                                  </p:childTnLst>
                                </p:cTn>
                              </p:par>
                              <p:par>
                                <p:cTn id="195" presetID="35" presetClass="path" presetSubtype="0" accel="50000" decel="50000" fill="hold" grpId="0" nodeType="withEffect">
                                  <p:stCondLst>
                                    <p:cond delay="0"/>
                                  </p:stCondLst>
                                  <p:childTnLst>
                                    <p:animMotion origin="layout" path="M 3.95833E-6 4.07407E-6 L -0.1737 4.07407E-6 " pathEditMode="relative" rAng="0" ptsTypes="AA">
                                      <p:cBhvr>
                                        <p:cTn id="196" dur="2000" fill="hold"/>
                                        <p:tgtEl>
                                          <p:spTgt spid="148"/>
                                        </p:tgtEl>
                                        <p:attrNameLst>
                                          <p:attrName>ppt_x</p:attrName>
                                          <p:attrName>ppt_y</p:attrName>
                                        </p:attrNameLst>
                                      </p:cBhvr>
                                      <p:rCtr x="-8685" y="0"/>
                                    </p:animMotion>
                                  </p:childTnLst>
                                </p:cTn>
                              </p:par>
                              <p:par>
                                <p:cTn id="197" presetID="35" presetClass="path" presetSubtype="0" accel="50000" decel="50000" fill="hold" grpId="0" nodeType="withEffect">
                                  <p:stCondLst>
                                    <p:cond delay="0"/>
                                  </p:stCondLst>
                                  <p:childTnLst>
                                    <p:animMotion origin="layout" path="M 4.79167E-6 -1.11111E-6 L -0.26693 -1.11111E-6 " pathEditMode="relative" rAng="0" ptsTypes="AA">
                                      <p:cBhvr>
                                        <p:cTn id="198" dur="2000" fill="hold"/>
                                        <p:tgtEl>
                                          <p:spTgt spid="149"/>
                                        </p:tgtEl>
                                        <p:attrNameLst>
                                          <p:attrName>ppt_x</p:attrName>
                                          <p:attrName>ppt_y</p:attrName>
                                        </p:attrNameLst>
                                      </p:cBhvr>
                                      <p:rCtr x="-13346" y="0"/>
                                    </p:animMotion>
                                  </p:childTnLst>
                                </p:cTn>
                              </p:par>
                              <p:par>
                                <p:cTn id="199" presetID="35" presetClass="path" presetSubtype="0" accel="50000" decel="50000" fill="hold" grpId="0" nodeType="withEffect">
                                  <p:stCondLst>
                                    <p:cond delay="0"/>
                                  </p:stCondLst>
                                  <p:childTnLst>
                                    <p:animMotion origin="layout" path="M -2.29167E-6 1.11111E-6 L -0.02773 1.11111E-6 " pathEditMode="relative" rAng="0" ptsTypes="AA">
                                      <p:cBhvr>
                                        <p:cTn id="200" dur="2000" fill="hold"/>
                                        <p:tgtEl>
                                          <p:spTgt spid="150"/>
                                        </p:tgtEl>
                                        <p:attrNameLst>
                                          <p:attrName>ppt_x</p:attrName>
                                          <p:attrName>ppt_y</p:attrName>
                                        </p:attrNameLst>
                                      </p:cBhvr>
                                      <p:rCtr x="-1393" y="0"/>
                                    </p:animMotion>
                                  </p:childTnLst>
                                </p:cTn>
                              </p:par>
                            </p:childTnLst>
                          </p:cTn>
                        </p:par>
                        <p:par>
                          <p:cTn id="201" fill="hold">
                            <p:stCondLst>
                              <p:cond delay="2000"/>
                            </p:stCondLst>
                            <p:childTnLst>
                              <p:par>
                                <p:cTn id="202" presetID="10" presetClass="entr" presetSubtype="0" fill="hold" grpId="0" nodeType="afterEffect">
                                  <p:stCondLst>
                                    <p:cond delay="0"/>
                                  </p:stCondLst>
                                  <p:childTnLst>
                                    <p:set>
                                      <p:cBhvr>
                                        <p:cTn id="203" dur="1" fill="hold">
                                          <p:stCondLst>
                                            <p:cond delay="0"/>
                                          </p:stCondLst>
                                        </p:cTn>
                                        <p:tgtEl>
                                          <p:spTgt spid="86"/>
                                        </p:tgtEl>
                                        <p:attrNameLst>
                                          <p:attrName>style.visibility</p:attrName>
                                        </p:attrNameLst>
                                      </p:cBhvr>
                                      <p:to>
                                        <p:strVal val="visible"/>
                                      </p:to>
                                    </p:set>
                                    <p:animEffect transition="in" filter="fade">
                                      <p:cBhvr>
                                        <p:cTn id="20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6" grpId="0"/>
      <p:bldP spid="87" grpId="0"/>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29" grpId="2" animBg="1"/>
      <p:bldP spid="130" grpId="0" animBg="1"/>
      <p:bldP spid="130" grpId="1" animBg="1"/>
      <p:bldP spid="130" grpId="2" animBg="1"/>
      <p:bldP spid="131" grpId="0" animBg="1"/>
      <p:bldP spid="131" grpId="1" animBg="1"/>
      <p:bldP spid="131" grpId="2" animBg="1"/>
      <p:bldP spid="132" grpId="0" animBg="1"/>
      <p:bldP spid="132" grpId="1" animBg="1"/>
      <p:bldP spid="132" grpId="2" animBg="1"/>
      <p:bldP spid="133" grpId="0" animBg="1"/>
      <p:bldP spid="133" grpId="1" animBg="1"/>
      <p:bldP spid="133" grpId="2" animBg="1"/>
      <p:bldP spid="134" grpId="0" animBg="1"/>
      <p:bldP spid="134" grpId="1" animBg="1"/>
      <p:bldP spid="134" grpId="2" animBg="1"/>
      <p:bldP spid="135" grpId="0" animBg="1"/>
      <p:bldP spid="135" grpId="1" animBg="1"/>
      <p:bldP spid="135" grpId="2" animBg="1"/>
      <p:bldP spid="136" grpId="0" animBg="1"/>
      <p:bldP spid="136" grpId="1" animBg="1"/>
      <p:bldP spid="136" grpId="2" animBg="1"/>
      <p:bldP spid="138" grpId="0" animBg="1"/>
      <p:bldP spid="138" grpId="1" animBg="1"/>
      <p:bldP spid="139" grpId="0" animBg="1"/>
      <p:bldP spid="139"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686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3"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3"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3"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3"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3"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3"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3"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3"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2" nodeType="clickEffect">
                                  <p:stCondLst>
                                    <p:cond delay="0"/>
                                  </p:stCondLst>
                                  <p:childTnLst>
                                    <p:set>
                                      <p:cBhvr>
                                        <p:cTn id="32" dur="indefinite"/>
                                        <p:tgtEl>
                                          <p:spTgt spid="3">
                                            <p:txEl>
                                              <p:pRg st="3" end="3"/>
                                            </p:txEl>
                                          </p:spTgt>
                                        </p:tgtEl>
                                        <p:attrNameLst>
                                          <p:attrName>style.opacity</p:attrName>
                                        </p:attrNameLst>
                                      </p:cBhvr>
                                      <p:to>
                                        <p:strVal val="0.25"/>
                                      </p:to>
                                    </p:set>
                                    <p:animEffect filter="image" prLst="opacity: 0.25">
                                      <p:cBhvr rctx="IE">
                                        <p:cTn id="33" dur="indefinite"/>
                                        <p:tgtEl>
                                          <p:spTgt spid="3">
                                            <p:txEl>
                                              <p:pRg st="3" end="3"/>
                                            </p:txEl>
                                          </p:spTgt>
                                        </p:tgtEl>
                                      </p:cBhvr>
                                    </p:animEffect>
                                  </p:childTnLst>
                                </p:cTn>
                              </p:par>
                              <p:par>
                                <p:cTn id="34" presetID="9" presetClass="emph" presetSubtype="0" grpId="2" nodeType="withEffect">
                                  <p:stCondLst>
                                    <p:cond delay="0"/>
                                  </p:stCondLst>
                                  <p:childTnLst>
                                    <p:set>
                                      <p:cBhvr>
                                        <p:cTn id="35" dur="indefinite"/>
                                        <p:tgtEl>
                                          <p:spTgt spid="3">
                                            <p:txEl>
                                              <p:pRg st="4" end="4"/>
                                            </p:txEl>
                                          </p:spTgt>
                                        </p:tgtEl>
                                        <p:attrNameLst>
                                          <p:attrName>style.opacity</p:attrName>
                                        </p:attrNameLst>
                                      </p:cBhvr>
                                      <p:to>
                                        <p:strVal val="1"/>
                                      </p:to>
                                    </p:set>
                                    <p:animEffect filter="image" prLst="opacity: 1">
                                      <p:cBhvr rctx="IE">
                                        <p:cTn id="36"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2" uiExpand="1" build="p"/>
      <p:bldP spid="3" grpId="3"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7766-E5AF-ECEB-0422-715E33A7BC67}"/>
              </a:ext>
            </a:extLst>
          </p:cNvPr>
          <p:cNvSpPr>
            <a:spLocks noGrp="1"/>
          </p:cNvSpPr>
          <p:nvPr>
            <p:ph type="title"/>
          </p:nvPr>
        </p:nvSpPr>
        <p:spPr/>
        <p:txBody>
          <a:bodyPr>
            <a:normAutofit/>
          </a:bodyPr>
          <a:lstStyle/>
          <a:p>
            <a:r>
              <a:rPr lang="en-US" dirty="0"/>
              <a:t>What Is Wrong with Imbalanced Data?</a:t>
            </a:r>
          </a:p>
        </p:txBody>
      </p:sp>
      <p:sp>
        <p:nvSpPr>
          <p:cNvPr id="3" name="Content Placeholder 2">
            <a:extLst>
              <a:ext uri="{FF2B5EF4-FFF2-40B4-BE49-F238E27FC236}">
                <a16:creationId xmlns:a16="http://schemas.microsoft.com/office/drawing/2014/main" id="{2B40AE65-B831-95B5-9B5B-92F032E269DD}"/>
              </a:ext>
            </a:extLst>
          </p:cNvPr>
          <p:cNvSpPr>
            <a:spLocks noGrp="1"/>
          </p:cNvSpPr>
          <p:nvPr>
            <p:ph idx="1"/>
          </p:nvPr>
        </p:nvSpPr>
        <p:spPr>
          <a:xfrm>
            <a:off x="609600" y="1600201"/>
            <a:ext cx="7696200" cy="4983161"/>
          </a:xfrm>
        </p:spPr>
        <p:txBody>
          <a:bodyPr>
            <a:normAutofit fontScale="92500" lnSpcReduction="10000"/>
          </a:bodyPr>
          <a:lstStyle/>
          <a:p>
            <a:r>
              <a:rPr lang="en-US" dirty="0"/>
              <a:t>Imagine that we are trying to build a classifier for a rare disease and have a label distribution shown on the right</a:t>
            </a:r>
          </a:p>
          <a:p>
            <a:endParaRPr lang="en-US" dirty="0"/>
          </a:p>
          <a:p>
            <a:r>
              <a:rPr lang="en-US" dirty="0"/>
              <a:t>How should we feel about a model with 95% prediction accuracy?</a:t>
            </a:r>
          </a:p>
          <a:p>
            <a:endParaRPr lang="en-US" dirty="0"/>
          </a:p>
          <a:p>
            <a:r>
              <a:rPr lang="en-US" dirty="0"/>
              <a:t>We could just be predicting that everyone is healthy, and we would be correct most of the time</a:t>
            </a:r>
          </a:p>
        </p:txBody>
      </p:sp>
      <p:graphicFrame>
        <p:nvGraphicFramePr>
          <p:cNvPr id="5" name="Content Placeholder 3">
            <a:extLst>
              <a:ext uri="{FF2B5EF4-FFF2-40B4-BE49-F238E27FC236}">
                <a16:creationId xmlns:a16="http://schemas.microsoft.com/office/drawing/2014/main" id="{A7FC6CB9-5BD5-46D4-FF19-FB6A89B5C9DA}"/>
              </a:ext>
            </a:extLst>
          </p:cNvPr>
          <p:cNvGraphicFramePr>
            <a:graphicFrameLocks/>
          </p:cNvGraphicFramePr>
          <p:nvPr>
            <p:extLst>
              <p:ext uri="{D42A27DB-BD31-4B8C-83A1-F6EECF244321}">
                <p14:modId xmlns:p14="http://schemas.microsoft.com/office/powerpoint/2010/main" val="3228404601"/>
              </p:ext>
            </p:extLst>
          </p:nvPr>
        </p:nvGraphicFramePr>
        <p:xfrm>
          <a:off x="8305800" y="2265515"/>
          <a:ext cx="3505200" cy="3652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813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E068-2A04-ECED-59CC-9967FAFE1789}"/>
              </a:ext>
            </a:extLst>
          </p:cNvPr>
          <p:cNvSpPr>
            <a:spLocks noGrp="1"/>
          </p:cNvSpPr>
          <p:nvPr>
            <p:ph type="title"/>
          </p:nvPr>
        </p:nvSpPr>
        <p:spPr/>
        <p:txBody>
          <a:bodyPr/>
          <a:lstStyle/>
          <a:p>
            <a:r>
              <a:rPr lang="en-US" dirty="0"/>
              <a:t>What Is Machine Learning?</a:t>
            </a:r>
          </a:p>
        </p:txBody>
      </p:sp>
      <p:sp>
        <p:nvSpPr>
          <p:cNvPr id="3" name="Content Placeholder 2">
            <a:extLst>
              <a:ext uri="{FF2B5EF4-FFF2-40B4-BE49-F238E27FC236}">
                <a16:creationId xmlns:a16="http://schemas.microsoft.com/office/drawing/2014/main" id="{405F1599-5227-890F-B85E-3682823E9C46}"/>
              </a:ext>
            </a:extLst>
          </p:cNvPr>
          <p:cNvSpPr>
            <a:spLocks noGrp="1"/>
          </p:cNvSpPr>
          <p:nvPr>
            <p:ph idx="1"/>
          </p:nvPr>
        </p:nvSpPr>
        <p:spPr>
          <a:xfrm>
            <a:off x="609600" y="1600201"/>
            <a:ext cx="10972800" cy="2564765"/>
          </a:xfrm>
        </p:spPr>
        <p:txBody>
          <a:bodyPr>
            <a:normAutofit fontScale="85000" lnSpcReduction="10000"/>
          </a:bodyPr>
          <a:lstStyle/>
          <a:p>
            <a:pPr>
              <a:spcAft>
                <a:spcPts val="1800"/>
              </a:spcAft>
            </a:pPr>
            <a:r>
              <a:rPr lang="en-US" dirty="0">
                <a:latin typeface="Avenir Book" panose="02000503020000020003" pitchFamily="2" charset="0"/>
              </a:rPr>
              <a:t>Machine learning takes some example data to train a model</a:t>
            </a:r>
          </a:p>
          <a:p>
            <a:pPr>
              <a:spcAft>
                <a:spcPts val="1800"/>
              </a:spcAft>
            </a:pPr>
            <a:r>
              <a:rPr lang="en-US" dirty="0">
                <a:latin typeface="Avenir Book" panose="02000503020000020003" pitchFamily="2" charset="0"/>
              </a:rPr>
              <a:t>Training involves learning patterns from data so that the model can produce predictions for data is has not seen before</a:t>
            </a:r>
          </a:p>
          <a:p>
            <a:pPr>
              <a:spcAft>
                <a:spcPts val="1800"/>
              </a:spcAft>
            </a:pPr>
            <a:r>
              <a:rPr lang="en-US" dirty="0">
                <a:latin typeface="Avenir Book" panose="02000503020000020003" pitchFamily="2" charset="0"/>
              </a:rPr>
              <a:t>This code (not the patterns) can often be re-used across problems</a:t>
            </a:r>
          </a:p>
        </p:txBody>
      </p:sp>
      <p:sp>
        <p:nvSpPr>
          <p:cNvPr id="4" name="TextBox 3">
            <a:extLst>
              <a:ext uri="{FF2B5EF4-FFF2-40B4-BE49-F238E27FC236}">
                <a16:creationId xmlns:a16="http://schemas.microsoft.com/office/drawing/2014/main" id="{82E38692-C50D-D71D-0BCD-CE91A8B6EDF5}"/>
              </a:ext>
            </a:extLst>
          </p:cNvPr>
          <p:cNvSpPr txBox="1"/>
          <p:nvPr/>
        </p:nvSpPr>
        <p:spPr>
          <a:xfrm>
            <a:off x="620486" y="4398250"/>
            <a:ext cx="5475514" cy="1631216"/>
          </a:xfrm>
          <a:prstGeom prst="rect">
            <a:avLst/>
          </a:prstGeom>
          <a:noFill/>
        </p:spPr>
        <p:txBody>
          <a:bodyPr wrap="square" rtlCol="0">
            <a:spAutoFit/>
          </a:bodyPr>
          <a:lstStyle/>
          <a:p>
            <a:r>
              <a:rPr lang="en-US" sz="2000" dirty="0">
                <a:latin typeface="Courier" pitchFamily="2" charset="0"/>
              </a:rPr>
              <a:t>if email contains “Viagra”:</a:t>
            </a:r>
          </a:p>
          <a:p>
            <a:r>
              <a:rPr lang="en-US" sz="2000" dirty="0">
                <a:latin typeface="Courier" pitchFamily="2" charset="0"/>
              </a:rPr>
              <a:t>    then mark as spam;</a:t>
            </a:r>
          </a:p>
          <a:p>
            <a:r>
              <a:rPr lang="en-US" sz="2000" dirty="0">
                <a:latin typeface="Courier" pitchFamily="2" charset="0"/>
              </a:rPr>
              <a:t>if email contains “limited offer”:</a:t>
            </a:r>
          </a:p>
          <a:p>
            <a:r>
              <a:rPr lang="en-US" sz="2000" dirty="0">
                <a:latin typeface="Courier" pitchFamily="2" charset="0"/>
              </a:rPr>
              <a:t>    then mark as spam;</a:t>
            </a:r>
          </a:p>
          <a:p>
            <a:r>
              <a:rPr lang="en-US" sz="2000" dirty="0">
                <a:latin typeface="Courier" pitchFamily="2" charset="0"/>
              </a:rPr>
              <a:t>...</a:t>
            </a:r>
          </a:p>
        </p:txBody>
      </p:sp>
      <p:sp>
        <p:nvSpPr>
          <p:cNvPr id="5" name="TextBox 4">
            <a:extLst>
              <a:ext uri="{FF2B5EF4-FFF2-40B4-BE49-F238E27FC236}">
                <a16:creationId xmlns:a16="http://schemas.microsoft.com/office/drawing/2014/main" id="{4C0F0E6A-1C70-A444-90EA-505EB20EBBFE}"/>
              </a:ext>
            </a:extLst>
          </p:cNvPr>
          <p:cNvSpPr txBox="1"/>
          <p:nvPr/>
        </p:nvSpPr>
        <p:spPr>
          <a:xfrm>
            <a:off x="721178" y="6096000"/>
            <a:ext cx="5040086" cy="461665"/>
          </a:xfrm>
          <a:prstGeom prst="rect">
            <a:avLst/>
          </a:prstGeom>
          <a:noFill/>
        </p:spPr>
        <p:txBody>
          <a:bodyPr wrap="square" rtlCol="0">
            <a:spAutoFit/>
          </a:bodyPr>
          <a:lstStyle/>
          <a:p>
            <a:pPr algn="ctr"/>
            <a:r>
              <a:rPr lang="en-US" sz="2400" dirty="0">
                <a:latin typeface="Avenir" panose="02000503020000020003" pitchFamily="2" charset="0"/>
              </a:rPr>
              <a:t>“Traditional” Programs</a:t>
            </a:r>
          </a:p>
        </p:txBody>
      </p:sp>
      <p:sp>
        <p:nvSpPr>
          <p:cNvPr id="6" name="TextBox 5">
            <a:extLst>
              <a:ext uri="{FF2B5EF4-FFF2-40B4-BE49-F238E27FC236}">
                <a16:creationId xmlns:a16="http://schemas.microsoft.com/office/drawing/2014/main" id="{9EC8CAA5-4641-083E-DBAD-2097C45557A8}"/>
              </a:ext>
            </a:extLst>
          </p:cNvPr>
          <p:cNvSpPr txBox="1"/>
          <p:nvPr/>
        </p:nvSpPr>
        <p:spPr>
          <a:xfrm>
            <a:off x="6858000" y="4398250"/>
            <a:ext cx="5029200" cy="1631216"/>
          </a:xfrm>
          <a:prstGeom prst="rect">
            <a:avLst/>
          </a:prstGeom>
          <a:noFill/>
        </p:spPr>
        <p:txBody>
          <a:bodyPr wrap="square" rtlCol="0">
            <a:spAutoFit/>
          </a:bodyPr>
          <a:lstStyle/>
          <a:p>
            <a:r>
              <a:rPr lang="en-US" sz="2000" dirty="0">
                <a:latin typeface="Courier" pitchFamily="2" charset="0"/>
              </a:rPr>
              <a:t>while accuracy low:</a:t>
            </a:r>
          </a:p>
          <a:p>
            <a:r>
              <a:rPr lang="en-US" sz="2000" dirty="0">
                <a:latin typeface="Courier" pitchFamily="2" charset="0"/>
              </a:rPr>
              <a:t>    classify some emails;</a:t>
            </a:r>
          </a:p>
          <a:p>
            <a:r>
              <a:rPr lang="en-US" sz="2000" dirty="0">
                <a:latin typeface="Courier" pitchFamily="2" charset="0"/>
              </a:rPr>
              <a:t>    check errors;</a:t>
            </a:r>
          </a:p>
          <a:p>
            <a:r>
              <a:rPr lang="en-US" sz="2000" dirty="0">
                <a:latin typeface="Courier" pitchFamily="2" charset="0"/>
              </a:rPr>
              <a:t>    change to reduce errors;</a:t>
            </a:r>
          </a:p>
        </p:txBody>
      </p:sp>
      <p:sp>
        <p:nvSpPr>
          <p:cNvPr id="7" name="TextBox 6">
            <a:extLst>
              <a:ext uri="{FF2B5EF4-FFF2-40B4-BE49-F238E27FC236}">
                <a16:creationId xmlns:a16="http://schemas.microsoft.com/office/drawing/2014/main" id="{C537DF5D-EE37-6A6F-D644-AF7004AA9126}"/>
              </a:ext>
            </a:extLst>
          </p:cNvPr>
          <p:cNvSpPr txBox="1"/>
          <p:nvPr/>
        </p:nvSpPr>
        <p:spPr>
          <a:xfrm>
            <a:off x="6575502" y="6096000"/>
            <a:ext cx="5029200" cy="461665"/>
          </a:xfrm>
          <a:prstGeom prst="rect">
            <a:avLst/>
          </a:prstGeom>
          <a:noFill/>
        </p:spPr>
        <p:txBody>
          <a:bodyPr wrap="square" rtlCol="0">
            <a:spAutoFit/>
          </a:bodyPr>
          <a:lstStyle/>
          <a:p>
            <a:pPr algn="ctr"/>
            <a:r>
              <a:rPr lang="en-US" sz="2400" dirty="0">
                <a:latin typeface="Avenir" panose="02000503020000020003" pitchFamily="2" charset="0"/>
              </a:rPr>
              <a:t>Machine Learning Programs</a:t>
            </a:r>
          </a:p>
        </p:txBody>
      </p:sp>
    </p:spTree>
    <p:extLst>
      <p:ext uri="{BB962C8B-B14F-4D97-AF65-F5344CB8AC3E}">
        <p14:creationId xmlns:p14="http://schemas.microsoft.com/office/powerpoint/2010/main" val="178753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7766-E5AF-ECEB-0422-715E33A7BC67}"/>
              </a:ext>
            </a:extLst>
          </p:cNvPr>
          <p:cNvSpPr>
            <a:spLocks noGrp="1"/>
          </p:cNvSpPr>
          <p:nvPr>
            <p:ph type="title"/>
          </p:nvPr>
        </p:nvSpPr>
        <p:spPr/>
        <p:txBody>
          <a:bodyPr>
            <a:normAutofit/>
          </a:bodyPr>
          <a:lstStyle/>
          <a:p>
            <a:r>
              <a:rPr lang="en-US" dirty="0"/>
              <a:t>What Is Wrong with Imbalanced Data?</a:t>
            </a:r>
          </a:p>
        </p:txBody>
      </p:sp>
      <p:sp>
        <p:nvSpPr>
          <p:cNvPr id="3" name="Content Placeholder 2">
            <a:extLst>
              <a:ext uri="{FF2B5EF4-FFF2-40B4-BE49-F238E27FC236}">
                <a16:creationId xmlns:a16="http://schemas.microsoft.com/office/drawing/2014/main" id="{2B40AE65-B831-95B5-9B5B-92F032E269DD}"/>
              </a:ext>
            </a:extLst>
          </p:cNvPr>
          <p:cNvSpPr>
            <a:spLocks noGrp="1"/>
          </p:cNvSpPr>
          <p:nvPr>
            <p:ph idx="1"/>
          </p:nvPr>
        </p:nvSpPr>
        <p:spPr>
          <a:xfrm>
            <a:off x="609600" y="1600201"/>
            <a:ext cx="7924800" cy="4983161"/>
          </a:xfrm>
        </p:spPr>
        <p:txBody>
          <a:bodyPr>
            <a:normAutofit/>
          </a:bodyPr>
          <a:lstStyle/>
          <a:p>
            <a:r>
              <a:rPr lang="en-US" sz="2400" dirty="0"/>
              <a:t>Balancing a dataset *can* help reduce biases towards a particular outcome, but…</a:t>
            </a:r>
          </a:p>
          <a:p>
            <a:endParaRPr lang="en-US" sz="2400" dirty="0"/>
          </a:p>
          <a:p>
            <a:r>
              <a:rPr lang="en-US" sz="2400" dirty="0"/>
              <a:t>Balancing a dataset is not always necessary and will not always improve performance</a:t>
            </a:r>
          </a:p>
          <a:p>
            <a:pPr marL="457200" indent="-457200">
              <a:buFont typeface="Arial" panose="020B0604020202020204" pitchFamily="34" charset="0"/>
              <a:buChar char="•"/>
            </a:pPr>
            <a:r>
              <a:rPr lang="en-US" sz="2400" dirty="0"/>
              <a:t>If one outcome is less common than the other, then maybe the model should learn that!</a:t>
            </a:r>
          </a:p>
          <a:p>
            <a:pPr marL="457200" indent="-457200">
              <a:buFont typeface="Arial" panose="020B0604020202020204" pitchFamily="34" charset="0"/>
              <a:buChar char="•"/>
            </a:pPr>
            <a:r>
              <a:rPr lang="en-US" sz="2400" dirty="0"/>
              <a:t>Depends on the importance of getting specific outcomes correct (e.g., cancer diagnosis)</a:t>
            </a:r>
          </a:p>
          <a:p>
            <a:endParaRPr lang="en-US" sz="2400" dirty="0"/>
          </a:p>
          <a:p>
            <a:r>
              <a:rPr lang="en-US" sz="2400" dirty="0"/>
              <a:t>Similar considerations should be considered with regression, only that there are many possible outcomes</a:t>
            </a:r>
          </a:p>
        </p:txBody>
      </p:sp>
      <p:graphicFrame>
        <p:nvGraphicFramePr>
          <p:cNvPr id="5" name="Content Placeholder 3">
            <a:extLst>
              <a:ext uri="{FF2B5EF4-FFF2-40B4-BE49-F238E27FC236}">
                <a16:creationId xmlns:a16="http://schemas.microsoft.com/office/drawing/2014/main" id="{A7FC6CB9-5BD5-46D4-FF19-FB6A89B5C9DA}"/>
              </a:ext>
            </a:extLst>
          </p:cNvPr>
          <p:cNvGraphicFramePr>
            <a:graphicFrameLocks/>
          </p:cNvGraphicFramePr>
          <p:nvPr/>
        </p:nvGraphicFramePr>
        <p:xfrm>
          <a:off x="8305800" y="2265515"/>
          <a:ext cx="3505200" cy="3652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11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44CF-47B4-160E-8FEE-134B3933027B}"/>
              </a:ext>
            </a:extLst>
          </p:cNvPr>
          <p:cNvSpPr>
            <a:spLocks noGrp="1"/>
          </p:cNvSpPr>
          <p:nvPr>
            <p:ph type="title"/>
          </p:nvPr>
        </p:nvSpPr>
        <p:spPr/>
        <p:txBody>
          <a:bodyPr>
            <a:normAutofit fontScale="90000"/>
          </a:bodyPr>
          <a:lstStyle/>
          <a:p>
            <a:r>
              <a:rPr lang="en-US" dirty="0"/>
              <a:t>Potential Solutions for Handling </a:t>
            </a:r>
            <a:br>
              <a:rPr lang="en-US" dirty="0"/>
            </a:br>
            <a:r>
              <a:rPr lang="en-US" dirty="0"/>
              <a:t>Imbalanced Data</a:t>
            </a:r>
          </a:p>
        </p:txBody>
      </p:sp>
      <p:sp>
        <p:nvSpPr>
          <p:cNvPr id="3" name="Content Placeholder 2">
            <a:extLst>
              <a:ext uri="{FF2B5EF4-FFF2-40B4-BE49-F238E27FC236}">
                <a16:creationId xmlns:a16="http://schemas.microsoft.com/office/drawing/2014/main" id="{10905F65-71B5-483C-160D-D8A5BD290D2E}"/>
              </a:ext>
            </a:extLst>
          </p:cNvPr>
          <p:cNvSpPr>
            <a:spLocks noGrp="1"/>
          </p:cNvSpPr>
          <p:nvPr>
            <p:ph idx="1"/>
          </p:nvPr>
        </p:nvSpPr>
        <p:spPr>
          <a:xfrm>
            <a:off x="609600" y="1600201"/>
            <a:ext cx="10972800" cy="4983161"/>
          </a:xfrm>
        </p:spPr>
        <p:txBody>
          <a:bodyPr>
            <a:normAutofit fontScale="92500" lnSpcReduction="10000"/>
          </a:bodyPr>
          <a:lstStyle/>
          <a:p>
            <a:pPr marL="514350" indent="-514350">
              <a:buFont typeface="+mj-lt"/>
              <a:buAutoNum type="arabicPeriod"/>
            </a:pPr>
            <a:r>
              <a:rPr lang="en-US" dirty="0"/>
              <a:t>Optimize our pipeline for an accuracy metric that accounts for data imbalance</a:t>
            </a:r>
          </a:p>
          <a:p>
            <a:pPr marL="1257300" lvl="1" indent="-514350"/>
            <a:r>
              <a:rPr lang="en-US" dirty="0"/>
              <a:t>I.e., if there are only a few positive samples, getting those samples correct should “mean more” when judging performance</a:t>
            </a:r>
          </a:p>
          <a:p>
            <a:pPr marL="514350" indent="-514350">
              <a:buFont typeface="+mj-lt"/>
              <a:buAutoNum type="arabicPeriod"/>
            </a:pPr>
            <a:r>
              <a:rPr lang="en-US" dirty="0"/>
              <a:t>Use models that allow you to consider more samples as “more important” than others</a:t>
            </a:r>
          </a:p>
          <a:p>
            <a:pPr marL="1257300" lvl="1" indent="-514350"/>
            <a:r>
              <a:rPr lang="en-US" dirty="0"/>
              <a:t>I.e., if there are only a few positive samples, those samples should “mean more” during model training</a:t>
            </a:r>
          </a:p>
          <a:p>
            <a:pPr marL="514350" indent="-514350">
              <a:buFont typeface="+mj-lt"/>
              <a:buAutoNum type="arabicPeriod"/>
            </a:pPr>
            <a:r>
              <a:rPr lang="en-US" dirty="0"/>
              <a:t>Manipulate our dataset so that it is balanced before model training and testing</a:t>
            </a:r>
          </a:p>
        </p:txBody>
      </p:sp>
    </p:spTree>
    <p:extLst>
      <p:ext uri="{BB962C8B-B14F-4D97-AF65-F5344CB8AC3E}">
        <p14:creationId xmlns:p14="http://schemas.microsoft.com/office/powerpoint/2010/main" val="72303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rmAutofit fontScale="90000"/>
          </a:bodyPr>
          <a:lstStyle/>
          <a:p>
            <a:r>
              <a:rPr lang="en-US" dirty="0"/>
              <a:t>How To Create A Balanced Dataset:</a:t>
            </a:r>
            <a:br>
              <a:rPr lang="en-US" dirty="0"/>
            </a:br>
            <a:r>
              <a:rPr lang="en-US" dirty="0"/>
              <a:t>Random </a:t>
            </a:r>
            <a:r>
              <a:rPr lang="en-US" dirty="0" err="1"/>
              <a:t>Undersampling</a:t>
            </a:r>
            <a:endParaRPr lang="en-US" dirty="0"/>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a:bodyPr>
          <a:lstStyle/>
          <a:p>
            <a:r>
              <a:rPr lang="en-US" dirty="0"/>
              <a:t>Randomly </a:t>
            </a:r>
            <a:r>
              <a:rPr lang="en-US" u="sng" dirty="0"/>
              <a:t>remove samples from the majority</a:t>
            </a:r>
            <a:r>
              <a:rPr lang="en-US" dirty="0"/>
              <a:t> class to make the number of samples in the majority class equal to the number of samples in the minority class</a:t>
            </a:r>
          </a:p>
          <a:p>
            <a:pPr marL="457200" indent="-457200">
              <a:buClr>
                <a:srgbClr val="00B050"/>
              </a:buClr>
              <a:buFont typeface="System Font Regular"/>
              <a:buChar char="+"/>
            </a:pPr>
            <a:r>
              <a:rPr lang="en-US" b="1" dirty="0"/>
              <a:t>Pros: </a:t>
            </a:r>
            <a:r>
              <a:rPr lang="en-US" dirty="0"/>
              <a:t>Relies solely on real data</a:t>
            </a:r>
          </a:p>
          <a:p>
            <a:pPr marL="457200" indent="-457200">
              <a:buClr>
                <a:srgbClr val="FF0000"/>
              </a:buClr>
              <a:buFont typeface="System Font Regular"/>
              <a:buChar char="–"/>
            </a:pPr>
            <a:r>
              <a:rPr lang="en-US" b="1" dirty="0"/>
              <a:t>Cons: </a:t>
            </a:r>
            <a:r>
              <a:rPr lang="en-US" dirty="0"/>
              <a:t>Reduces the number of samples available for model training</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extLst>
              <p:ext uri="{D42A27DB-BD31-4B8C-83A1-F6EECF244321}">
                <p14:modId xmlns:p14="http://schemas.microsoft.com/office/powerpoint/2010/main" val="229891465"/>
              </p:ext>
            </p:extLst>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2034384364"/>
              </p:ext>
            </p:extLst>
          </p:nvPr>
        </p:nvGraphicFramePr>
        <p:xfrm>
          <a:off x="8687634" y="4495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98008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rmAutofit fontScale="90000"/>
          </a:bodyPr>
          <a:lstStyle/>
          <a:p>
            <a:r>
              <a:rPr lang="en-US" dirty="0"/>
              <a:t>How To Create A Balanced Dataset:</a:t>
            </a:r>
            <a:br>
              <a:rPr lang="en-US" dirty="0"/>
            </a:br>
            <a:r>
              <a:rPr lang="en-US" dirty="0"/>
              <a:t>Random Oversampling</a:t>
            </a:r>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lnSpcReduction="10000"/>
          </a:bodyPr>
          <a:lstStyle/>
          <a:p>
            <a:r>
              <a:rPr lang="en-US" dirty="0"/>
              <a:t>Randomly </a:t>
            </a:r>
            <a:r>
              <a:rPr lang="en-US" u="sng" dirty="0"/>
              <a:t>copy samples from the minority class</a:t>
            </a:r>
            <a:r>
              <a:rPr lang="en-US" dirty="0"/>
              <a:t> to make the number of samples in the minority class equal to the number of samples in the majority class</a:t>
            </a:r>
          </a:p>
          <a:p>
            <a:pPr marL="457200" indent="-457200">
              <a:buClr>
                <a:srgbClr val="00B050"/>
              </a:buClr>
              <a:buFont typeface="System Font Regular"/>
              <a:buChar char="+"/>
            </a:pPr>
            <a:r>
              <a:rPr lang="en-US" b="1" dirty="0"/>
              <a:t>Pros: </a:t>
            </a:r>
            <a:r>
              <a:rPr lang="en-US" dirty="0"/>
              <a:t>Relies solely on real data; generates lots of samples for model training</a:t>
            </a:r>
          </a:p>
          <a:p>
            <a:pPr marL="457200" indent="-457200">
              <a:buClr>
                <a:srgbClr val="FF0000"/>
              </a:buClr>
              <a:buFont typeface="System Font Regular"/>
              <a:buChar char="–"/>
            </a:pPr>
            <a:r>
              <a:rPr lang="en-US" b="1" dirty="0"/>
              <a:t>Cons: </a:t>
            </a:r>
            <a:r>
              <a:rPr lang="en-US" dirty="0"/>
              <a:t>Repeated samples may skew how the model learns</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3123852364"/>
              </p:ext>
            </p:extLst>
          </p:nvPr>
        </p:nvGraphicFramePr>
        <p:xfrm>
          <a:off x="8687634" y="4495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900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39482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Autofit/>
          </a:bodyPr>
          <a:lstStyle/>
          <a:p>
            <a:r>
              <a:rPr lang="en-US" sz="4000" dirty="0"/>
              <a:t>How To Create A Balanced Dataset: Synthetic Minority Oversampling Technique (SMOTE)</a:t>
            </a:r>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lnSpcReduction="10000"/>
          </a:bodyPr>
          <a:lstStyle/>
          <a:p>
            <a:r>
              <a:rPr lang="en-US" dirty="0"/>
              <a:t>Randomly </a:t>
            </a:r>
            <a:r>
              <a:rPr lang="en-US" u="sng" dirty="0"/>
              <a:t>create fake samples from the minority class</a:t>
            </a:r>
            <a:r>
              <a:rPr lang="en-US" dirty="0"/>
              <a:t> to make the number of samples in the minority class equal to the number of samples in the majority class</a:t>
            </a:r>
          </a:p>
          <a:p>
            <a:pPr marL="457200" indent="-457200">
              <a:buClr>
                <a:srgbClr val="00B050"/>
              </a:buClr>
              <a:buFont typeface="System Font Regular"/>
              <a:buChar char="+"/>
            </a:pPr>
            <a:r>
              <a:rPr lang="en-US" b="1" dirty="0"/>
              <a:t>Pros: </a:t>
            </a:r>
            <a:r>
              <a:rPr lang="en-US" dirty="0"/>
              <a:t>Generates lots of samples for model training without repeats</a:t>
            </a:r>
          </a:p>
          <a:p>
            <a:pPr marL="457200" indent="-457200">
              <a:buClr>
                <a:srgbClr val="FF0000"/>
              </a:buClr>
              <a:buFont typeface="System Font Regular"/>
              <a:buChar char="–"/>
            </a:pPr>
            <a:r>
              <a:rPr lang="en-US" b="1" dirty="0"/>
              <a:t>Cons: </a:t>
            </a:r>
            <a:r>
              <a:rPr lang="en-US" dirty="0"/>
              <a:t>Creates fake data that may not be realistic</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nvGraphicFramePr>
        <p:xfrm>
          <a:off x="8687634" y="4495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900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193400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65744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2"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2"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2"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2"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2"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2"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2"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2"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4" end="4"/>
                                            </p:txEl>
                                          </p:spTgt>
                                        </p:tgtEl>
                                        <p:attrNameLst>
                                          <p:attrName>style.opacity</p:attrName>
                                        </p:attrNameLst>
                                      </p:cBhvr>
                                      <p:to>
                                        <p:strVal val="0.25"/>
                                      </p:to>
                                    </p:set>
                                    <p:animEffect filter="image" prLst="opacity: 0.25">
                                      <p:cBhvr rctx="IE">
                                        <p:cTn id="33" dur="indefinite"/>
                                        <p:tgtEl>
                                          <p:spTgt spid="3">
                                            <p:txEl>
                                              <p:pRg st="4" end="4"/>
                                            </p:txEl>
                                          </p:spTgt>
                                        </p:tgtEl>
                                      </p:cBhvr>
                                    </p:animEffect>
                                  </p:childTnLst>
                                </p:cTn>
                              </p:par>
                              <p:par>
                                <p:cTn id="34" presetID="9" presetClass="emph" presetSubtype="0" grpId="1" nodeType="withEffect">
                                  <p:stCondLst>
                                    <p:cond delay="0"/>
                                  </p:stCondLst>
                                  <p:childTnLst>
                                    <p:set>
                                      <p:cBhvr>
                                        <p:cTn id="35" dur="indefinite"/>
                                        <p:tgtEl>
                                          <p:spTgt spid="3">
                                            <p:txEl>
                                              <p:pRg st="5" end="5"/>
                                            </p:txEl>
                                          </p:spTgt>
                                        </p:tgtEl>
                                        <p:attrNameLst>
                                          <p:attrName>style.opacity</p:attrName>
                                        </p:attrNameLst>
                                      </p:cBhvr>
                                      <p:to>
                                        <p:strVal val="1"/>
                                      </p:to>
                                    </p:set>
                                    <p:animEffect filter="image" prLst="opacity: 1">
                                      <p:cBhvr rctx="IE">
                                        <p:cTn id="36"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3" grpId="2"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8B7-4422-D8F6-3A15-424BC5F59670}"/>
              </a:ext>
            </a:extLst>
          </p:cNvPr>
          <p:cNvSpPr>
            <a:spLocks noGrp="1"/>
          </p:cNvSpPr>
          <p:nvPr>
            <p:ph type="title"/>
          </p:nvPr>
        </p:nvSpPr>
        <p:spPr/>
        <p:txBody>
          <a:bodyPr/>
          <a:lstStyle/>
          <a:p>
            <a:r>
              <a:rPr lang="en-US" dirty="0"/>
              <a:t>Regression: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B89D0A-533A-AFC3-BA29-C41D74D344D5}"/>
                  </a:ext>
                </a:extLst>
              </p:cNvPr>
              <p:cNvSpPr>
                <a:spLocks noGrp="1"/>
              </p:cNvSpPr>
              <p:nvPr>
                <p:ph idx="1"/>
              </p:nvPr>
            </p:nvSpPr>
            <p:spPr>
              <a:xfrm>
                <a:off x="609600" y="1600202"/>
                <a:ext cx="10972800" cy="1112087"/>
              </a:xfrm>
            </p:spPr>
            <p:txBody>
              <a:bodyPr/>
              <a:lstStyle/>
              <a:p>
                <a:r>
                  <a:rPr lang="en-US" dirty="0">
                    <a:latin typeface="Avenir Book" panose="02000503020000020003" pitchFamily="2" charset="0"/>
                  </a:rPr>
                  <a:t>Maps a linear combination of features to a continuous </a:t>
                </a:r>
                <a:br>
                  <a:rPr lang="en-US" dirty="0">
                    <a:latin typeface="Avenir Book" panose="02000503020000020003" pitchFamily="2" charset="0"/>
                  </a:rPr>
                </a:br>
                <a:r>
                  <a:rPr lang="en-US" dirty="0">
                    <a:latin typeface="Avenir Book" panose="02000503020000020003" pitchFamily="2" charset="0"/>
                  </a:rPr>
                  <a:t>label </a:t>
                </a:r>
                <a14:m>
                  <m:oMath xmlns:m="http://schemas.openxmlformats.org/officeDocument/2006/math">
                    <m:d>
                      <m:dPr>
                        <m:ctrlPr>
                          <a:rPr lang="mr-IN" i="1">
                            <a:latin typeface="Cambria Math" panose="02040503050406030204" pitchFamily="18" charset="0"/>
                          </a:rPr>
                        </m:ctrlPr>
                      </m:dPr>
                      <m:e>
                        <m:r>
                          <a:rPr lang="en-US" i="1">
                            <a:latin typeface="Cambria Math" charset="0"/>
                          </a:rPr>
                          <m:t>−</m:t>
                        </m:r>
                        <m:r>
                          <a:rPr lang="mr-IN" i="1">
                            <a:latin typeface="Cambria Math" charset="0"/>
                            <a:ea typeface="Cambria Math" charset="0"/>
                            <a:cs typeface="Cambria Math" charset="0"/>
                          </a:rPr>
                          <m:t>∞</m:t>
                        </m:r>
                        <m:r>
                          <a:rPr lang="en-US" i="1">
                            <a:latin typeface="Cambria Math" charset="0"/>
                            <a:ea typeface="Cambria Math" charset="0"/>
                            <a:cs typeface="Cambria Math" charset="0"/>
                          </a:rPr>
                          <m:t>, ∞</m:t>
                        </m:r>
                      </m:e>
                    </m:d>
                  </m:oMath>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9FB89D0A-533A-AFC3-BA29-C41D74D344D5}"/>
                  </a:ext>
                </a:extLst>
              </p:cNvPr>
              <p:cNvSpPr>
                <a:spLocks noGrp="1" noRot="1" noChangeAspect="1" noMove="1" noResize="1" noEditPoints="1" noAdjustHandles="1" noChangeArrowheads="1" noChangeShapeType="1" noTextEdit="1"/>
              </p:cNvSpPr>
              <p:nvPr>
                <p:ph idx="1"/>
              </p:nvPr>
            </p:nvSpPr>
            <p:spPr>
              <a:xfrm>
                <a:off x="609600" y="1600202"/>
                <a:ext cx="10972800" cy="1112087"/>
              </a:xfr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A821D9-C60A-833D-2D5B-AC2C7162F35E}"/>
                  </a:ext>
                </a:extLst>
              </p:cNvPr>
              <p:cNvSpPr txBox="1"/>
              <p:nvPr/>
            </p:nvSpPr>
            <p:spPr>
              <a:xfrm>
                <a:off x="3435015" y="2743200"/>
                <a:ext cx="532197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70A821D9-C60A-833D-2D5B-AC2C7162F35E}"/>
                  </a:ext>
                </a:extLst>
              </p:cNvPr>
              <p:cNvSpPr txBox="1">
                <a:spLocks noRot="1" noChangeAspect="1" noMove="1" noResize="1" noEditPoints="1" noAdjustHandles="1" noChangeArrowheads="1" noChangeShapeType="1" noTextEdit="1"/>
              </p:cNvSpPr>
              <p:nvPr/>
            </p:nvSpPr>
            <p:spPr>
              <a:xfrm>
                <a:off x="3435015" y="2743200"/>
                <a:ext cx="5321970" cy="553998"/>
              </a:xfrm>
              <a:prstGeom prst="rect">
                <a:avLst/>
              </a:prstGeom>
              <a:blipFill>
                <a:blip r:embed="rId3"/>
                <a:stretch>
                  <a:fillRect l="-1429" t="-11364" r="-1429" b="-36364"/>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BDB01007-CD85-E278-E9DC-DE34270AFE16}"/>
              </a:ext>
            </a:extLst>
          </p:cNvPr>
          <p:cNvGrpSpPr/>
          <p:nvPr/>
        </p:nvGrpSpPr>
        <p:grpSpPr>
          <a:xfrm>
            <a:off x="3036595" y="3360783"/>
            <a:ext cx="5878806" cy="3268618"/>
            <a:chOff x="3036595" y="3360783"/>
            <a:chExt cx="5878806" cy="3268618"/>
          </a:xfrm>
        </p:grpSpPr>
        <p:grpSp>
          <p:nvGrpSpPr>
            <p:cNvPr id="6" name="Group 5">
              <a:extLst>
                <a:ext uri="{FF2B5EF4-FFF2-40B4-BE49-F238E27FC236}">
                  <a16:creationId xmlns:a16="http://schemas.microsoft.com/office/drawing/2014/main" id="{C3B8DDF9-B402-9A7E-BF02-6F283F75B609}"/>
                </a:ext>
              </a:extLst>
            </p:cNvPr>
            <p:cNvGrpSpPr/>
            <p:nvPr/>
          </p:nvGrpSpPr>
          <p:grpSpPr>
            <a:xfrm>
              <a:off x="3503220" y="6167736"/>
              <a:ext cx="5412181" cy="461665"/>
              <a:chOff x="1066800" y="5331767"/>
              <a:chExt cx="7429152" cy="461665"/>
            </a:xfrm>
          </p:grpSpPr>
          <p:cxnSp>
            <p:nvCxnSpPr>
              <p:cNvPr id="7" name="Straight Connector 6">
                <a:extLst>
                  <a:ext uri="{FF2B5EF4-FFF2-40B4-BE49-F238E27FC236}">
                    <a16:creationId xmlns:a16="http://schemas.microsoft.com/office/drawing/2014/main" id="{3E79A3FA-777E-1214-433E-6EB9E8D41B57}"/>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BA48E8D-9DAC-3E5F-BF64-ACB5D18D9EF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08E8024A-8ECD-C34E-AB48-93BB3E6B95B0}"/>
                </a:ext>
              </a:extLst>
            </p:cNvPr>
            <p:cNvGrpSpPr/>
            <p:nvPr/>
          </p:nvGrpSpPr>
          <p:grpSpPr>
            <a:xfrm>
              <a:off x="3036595" y="3360783"/>
              <a:ext cx="933248" cy="3044929"/>
              <a:chOff x="4105376" y="1980618"/>
              <a:chExt cx="933248" cy="4496382"/>
            </a:xfrm>
          </p:grpSpPr>
          <p:cxnSp>
            <p:nvCxnSpPr>
              <p:cNvPr id="10" name="Straight Connector 9">
                <a:extLst>
                  <a:ext uri="{FF2B5EF4-FFF2-40B4-BE49-F238E27FC236}">
                    <a16:creationId xmlns:a16="http://schemas.microsoft.com/office/drawing/2014/main" id="{FC02F862-E831-3EDF-753A-67439F20A2D2}"/>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D49F5E0-20E5-E14E-5FF3-8E1D3E5BF043}"/>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5"/>
                    <a:stretch>
                      <a:fillRect l="-2703" b="-16216"/>
                    </a:stretch>
                  </a:blipFill>
                </p:spPr>
                <p:txBody>
                  <a:bodyPr/>
                  <a:lstStyle/>
                  <a:p>
                    <a:r>
                      <a:rPr lang="en-US">
                        <a:noFill/>
                      </a:rPr>
                      <a:t> </a:t>
                    </a:r>
                  </a:p>
                </p:txBody>
              </p:sp>
            </mc:Fallback>
          </mc:AlternateContent>
        </p:grpSp>
        <p:cxnSp>
          <p:nvCxnSpPr>
            <p:cNvPr id="12" name="Straight Connector 11">
              <a:extLst>
                <a:ext uri="{FF2B5EF4-FFF2-40B4-BE49-F238E27FC236}">
                  <a16:creationId xmlns:a16="http://schemas.microsoft.com/office/drawing/2014/main" id="{3A6D1678-71B4-A16D-1E32-349480E4B4DE}"/>
                </a:ext>
              </a:extLst>
            </p:cNvPr>
            <p:cNvCxnSpPr/>
            <p:nvPr/>
          </p:nvCxnSpPr>
          <p:spPr>
            <a:xfrm flipV="1">
              <a:off x="3503220" y="4392910"/>
              <a:ext cx="5031181" cy="106932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537E4E53-9282-AC16-1E17-E648F585A268}"/>
                </a:ext>
              </a:extLst>
            </p:cNvPr>
            <p:cNvGrpSpPr/>
            <p:nvPr/>
          </p:nvGrpSpPr>
          <p:grpSpPr>
            <a:xfrm>
              <a:off x="3817443" y="4093644"/>
              <a:ext cx="4658110" cy="1837152"/>
              <a:chOff x="2293443" y="4093644"/>
              <a:chExt cx="4658110" cy="1837152"/>
            </a:xfrm>
          </p:grpSpPr>
          <p:sp>
            <p:nvSpPr>
              <p:cNvPr id="14" name="Oval 13">
                <a:extLst>
                  <a:ext uri="{FF2B5EF4-FFF2-40B4-BE49-F238E27FC236}">
                    <a16:creationId xmlns:a16="http://schemas.microsoft.com/office/drawing/2014/main" id="{29CC854F-2078-F522-CD6B-93AD43E474F3}"/>
                  </a:ext>
                </a:extLst>
              </p:cNvPr>
              <p:cNvSpPr/>
              <p:nvPr/>
            </p:nvSpPr>
            <p:spPr>
              <a:xfrm>
                <a:off x="3655619" y="5365731"/>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57A93C49-537B-789A-14F0-1A6F1DCCF881}"/>
                  </a:ext>
                </a:extLst>
              </p:cNvPr>
              <p:cNvSpPr/>
              <p:nvPr/>
            </p:nvSpPr>
            <p:spPr>
              <a:xfrm>
                <a:off x="4373310"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C1E11BF-0A18-B785-13C9-B5BF70A207AD}"/>
                  </a:ext>
                </a:extLst>
              </p:cNvPr>
              <p:cNvSpPr/>
              <p:nvPr/>
            </p:nvSpPr>
            <p:spPr>
              <a:xfrm>
                <a:off x="2913914"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7AB3106-3CF2-0016-EFB5-3079E7F2E566}"/>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FBDFD12-959D-B062-0D41-25995B4DA22A}"/>
                  </a:ext>
                </a:extLst>
              </p:cNvPr>
              <p:cNvSpPr/>
              <p:nvPr/>
            </p:nvSpPr>
            <p:spPr>
              <a:xfrm>
                <a:off x="6019800" y="4734077"/>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250A615-31FD-706D-D0BC-9B61439721B6}"/>
                  </a:ext>
                </a:extLst>
              </p:cNvPr>
              <p:cNvSpPr/>
              <p:nvPr/>
            </p:nvSpPr>
            <p:spPr>
              <a:xfrm>
                <a:off x="5179619" y="432302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A0A64AAF-A1FC-4EBE-5241-60A92A636436}"/>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Tree>
    <p:extLst>
      <p:ext uri="{BB962C8B-B14F-4D97-AF65-F5344CB8AC3E}">
        <p14:creationId xmlns:p14="http://schemas.microsoft.com/office/powerpoint/2010/main" val="88867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8B7-4422-D8F6-3A15-424BC5F59670}"/>
              </a:ext>
            </a:extLst>
          </p:cNvPr>
          <p:cNvSpPr>
            <a:spLocks noGrp="1"/>
          </p:cNvSpPr>
          <p:nvPr>
            <p:ph type="title"/>
          </p:nvPr>
        </p:nvSpPr>
        <p:spPr/>
        <p:txBody>
          <a:bodyPr/>
          <a:lstStyle/>
          <a:p>
            <a:r>
              <a:rPr lang="en-US" dirty="0"/>
              <a:t>Regression: Polynomial Regression</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551E95C-68C5-007D-DC0B-AFC1A1B169BD}"/>
                  </a:ext>
                </a:extLst>
              </p:cNvPr>
              <p:cNvSpPr txBox="1"/>
              <p:nvPr/>
            </p:nvSpPr>
            <p:spPr>
              <a:xfrm>
                <a:off x="3435016" y="2743200"/>
                <a:ext cx="589263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p>
                        <m:sSupPr>
                          <m:ctrlPr>
                            <a:rPr lang="en-US" sz="3600" i="1">
                              <a:latin typeface="Cambria Math" panose="02040503050406030204" pitchFamily="18" charset="0"/>
                            </a:rPr>
                          </m:ctrlPr>
                        </m:sSupPr>
                        <m:e>
                          <m:r>
                            <a:rPr lang="en-US" sz="3600" i="1">
                              <a:latin typeface="Cambria Math" charset="0"/>
                            </a:rPr>
                            <m:t>𝑥</m:t>
                          </m:r>
                        </m:e>
                        <m:sup>
                          <m:r>
                            <a:rPr lang="en-US" sz="3600" i="1">
                              <a:latin typeface="Cambria Math" charset="0"/>
                            </a:rPr>
                            <m:t>𝑛</m:t>
                          </m:r>
                        </m:sup>
                      </m:sSup>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p>
                        <m:sSupPr>
                          <m:ctrlPr>
                            <a:rPr lang="en-US" sz="3600" i="1">
                              <a:latin typeface="Cambria Math" panose="02040503050406030204" pitchFamily="18" charset="0"/>
                            </a:rPr>
                          </m:ctrlPr>
                        </m:sSupPr>
                        <m:e>
                          <m:r>
                            <a:rPr lang="en-US" sz="3600" i="1">
                              <a:latin typeface="Cambria Math" charset="0"/>
                            </a:rPr>
                            <m:t>𝑥</m:t>
                          </m:r>
                        </m:e>
                        <m:sup>
                          <m:r>
                            <a:rPr lang="en-US" sz="3600" i="1">
                              <a:latin typeface="Cambria Math" charset="0"/>
                            </a:rPr>
                            <m:t>𝑛</m:t>
                          </m:r>
                          <m:r>
                            <a:rPr lang="en-US" sz="3600" i="1">
                              <a:latin typeface="Cambria Math" charset="0"/>
                            </a:rPr>
                            <m:t>−1</m:t>
                          </m:r>
                        </m:sup>
                      </m:sSup>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21" name="TextBox 20">
                <a:extLst>
                  <a:ext uri="{FF2B5EF4-FFF2-40B4-BE49-F238E27FC236}">
                    <a16:creationId xmlns:a16="http://schemas.microsoft.com/office/drawing/2014/main" id="{F551E95C-68C5-007D-DC0B-AFC1A1B169BD}"/>
                  </a:ext>
                </a:extLst>
              </p:cNvPr>
              <p:cNvSpPr txBox="1">
                <a:spLocks noRot="1" noChangeAspect="1" noMove="1" noResize="1" noEditPoints="1" noAdjustHandles="1" noChangeArrowheads="1" noChangeShapeType="1" noTextEdit="1"/>
              </p:cNvSpPr>
              <p:nvPr/>
            </p:nvSpPr>
            <p:spPr>
              <a:xfrm>
                <a:off x="3435016" y="2743200"/>
                <a:ext cx="5892639" cy="553998"/>
              </a:xfrm>
              <a:prstGeom prst="rect">
                <a:avLst/>
              </a:prstGeom>
              <a:blipFill>
                <a:blip r:embed="rId2"/>
                <a:stretch>
                  <a:fillRect l="-1290" t="-11364" r="-1290" b="-36364"/>
                </a:stretch>
              </a:blipFill>
            </p:spPr>
            <p:txBody>
              <a:bodyPr/>
              <a:lstStyle/>
              <a:p>
                <a:r>
                  <a:rPr lang="en-US">
                    <a:noFill/>
                  </a:rPr>
                  <a:t> </a:t>
                </a:r>
              </a:p>
            </p:txBody>
          </p:sp>
        </mc:Fallback>
      </mc:AlternateContent>
      <p:grpSp>
        <p:nvGrpSpPr>
          <p:cNvPr id="40" name="Group 39">
            <a:extLst>
              <a:ext uri="{FF2B5EF4-FFF2-40B4-BE49-F238E27FC236}">
                <a16:creationId xmlns:a16="http://schemas.microsoft.com/office/drawing/2014/main" id="{D18137BB-09EC-AB6B-2E6E-7F4F9F1BDACB}"/>
              </a:ext>
            </a:extLst>
          </p:cNvPr>
          <p:cNvGrpSpPr/>
          <p:nvPr/>
        </p:nvGrpSpPr>
        <p:grpSpPr>
          <a:xfrm>
            <a:off x="3036595" y="3360783"/>
            <a:ext cx="5878806" cy="3268618"/>
            <a:chOff x="3036595" y="3360783"/>
            <a:chExt cx="5878806" cy="3268618"/>
          </a:xfrm>
        </p:grpSpPr>
        <p:sp>
          <p:nvSpPr>
            <p:cNvPr id="22" name="Freeform 21">
              <a:extLst>
                <a:ext uri="{FF2B5EF4-FFF2-40B4-BE49-F238E27FC236}">
                  <a16:creationId xmlns:a16="http://schemas.microsoft.com/office/drawing/2014/main" id="{1AC140E9-9495-CBD6-6435-54F8D2DF632E}"/>
                </a:ext>
              </a:extLst>
            </p:cNvPr>
            <p:cNvSpPr/>
            <p:nvPr/>
          </p:nvSpPr>
          <p:spPr>
            <a:xfrm>
              <a:off x="3706483" y="3769744"/>
              <a:ext cx="4899804" cy="2596551"/>
            </a:xfrm>
            <a:custGeom>
              <a:avLst/>
              <a:gdLst>
                <a:gd name="connsiteX0" fmla="*/ 0 w 4899804"/>
                <a:gd name="connsiteY0" fmla="*/ 2596551 h 2596551"/>
                <a:gd name="connsiteX1" fmla="*/ 1544128 w 4899804"/>
                <a:gd name="connsiteY1" fmla="*/ 60385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483080 h 2596551"/>
                <a:gd name="connsiteX2" fmla="*/ 3071004 w 4899804"/>
                <a:gd name="connsiteY2" fmla="*/ 2035834 h 2596551"/>
                <a:gd name="connsiteX3" fmla="*/ 4899804 w 4899804"/>
                <a:gd name="connsiteY3" fmla="*/ 0 h 2596551"/>
              </a:gdLst>
              <a:ahLst/>
              <a:cxnLst>
                <a:cxn ang="0">
                  <a:pos x="connsiteX0" y="connsiteY0"/>
                </a:cxn>
                <a:cxn ang="0">
                  <a:pos x="connsiteX1" y="connsiteY1"/>
                </a:cxn>
                <a:cxn ang="0">
                  <a:pos x="connsiteX2" y="connsiteY2"/>
                </a:cxn>
                <a:cxn ang="0">
                  <a:pos x="connsiteX3" y="connsiteY3"/>
                </a:cxn>
              </a:cxnLst>
              <a:rect l="l" t="t" r="r" b="b"/>
              <a:pathLst>
                <a:path w="4899804" h="2596551">
                  <a:moveTo>
                    <a:pt x="0" y="2596551"/>
                  </a:moveTo>
                  <a:cubicBezTo>
                    <a:pt x="521179" y="1357941"/>
                    <a:pt x="1006415" y="481642"/>
                    <a:pt x="1578634" y="483080"/>
                  </a:cubicBezTo>
                  <a:cubicBezTo>
                    <a:pt x="2150853" y="484518"/>
                    <a:pt x="2517476" y="2116347"/>
                    <a:pt x="3071004" y="2035834"/>
                  </a:cubicBezTo>
                  <a:cubicBezTo>
                    <a:pt x="3624532" y="1955321"/>
                    <a:pt x="4584940" y="372373"/>
                    <a:pt x="4899804" y="0"/>
                  </a:cubicBezTo>
                </a:path>
              </a:pathLst>
            </a:cu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venir Book" panose="02000503020000020003" pitchFamily="2" charset="0"/>
              </a:endParaRPr>
            </a:p>
          </p:txBody>
        </p:sp>
        <p:grpSp>
          <p:nvGrpSpPr>
            <p:cNvPr id="23" name="Group 22">
              <a:extLst>
                <a:ext uri="{FF2B5EF4-FFF2-40B4-BE49-F238E27FC236}">
                  <a16:creationId xmlns:a16="http://schemas.microsoft.com/office/drawing/2014/main" id="{4E7D1690-48F6-7F8C-4133-CB246D258DC6}"/>
                </a:ext>
              </a:extLst>
            </p:cNvPr>
            <p:cNvGrpSpPr/>
            <p:nvPr/>
          </p:nvGrpSpPr>
          <p:grpSpPr>
            <a:xfrm>
              <a:off x="3817443" y="4093644"/>
              <a:ext cx="4658110" cy="1837152"/>
              <a:chOff x="2293443" y="4093644"/>
              <a:chExt cx="4658110" cy="1837152"/>
            </a:xfrm>
          </p:grpSpPr>
          <p:sp>
            <p:nvSpPr>
              <p:cNvPr id="24" name="Oval 23">
                <a:extLst>
                  <a:ext uri="{FF2B5EF4-FFF2-40B4-BE49-F238E27FC236}">
                    <a16:creationId xmlns:a16="http://schemas.microsoft.com/office/drawing/2014/main" id="{C5A191F3-E1CA-831E-39C1-6351855BA2AF}"/>
                  </a:ext>
                </a:extLst>
              </p:cNvPr>
              <p:cNvSpPr/>
              <p:nvPr/>
            </p:nvSpPr>
            <p:spPr>
              <a:xfrm>
                <a:off x="3655619" y="41910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Oval 24">
                <a:extLst>
                  <a:ext uri="{FF2B5EF4-FFF2-40B4-BE49-F238E27FC236}">
                    <a16:creationId xmlns:a16="http://schemas.microsoft.com/office/drawing/2014/main" id="{2AD4FE58-2DAA-8831-B9BF-AB6498E030F1}"/>
                  </a:ext>
                </a:extLst>
              </p:cNvPr>
              <p:cNvSpPr/>
              <p:nvPr/>
            </p:nvSpPr>
            <p:spPr>
              <a:xfrm>
                <a:off x="4373310" y="48768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 name="Oval 25">
                <a:extLst>
                  <a:ext uri="{FF2B5EF4-FFF2-40B4-BE49-F238E27FC236}">
                    <a16:creationId xmlns:a16="http://schemas.microsoft.com/office/drawing/2014/main" id="{7012A229-7E08-90D2-D4E1-BB2E5E930A9D}"/>
                  </a:ext>
                </a:extLst>
              </p:cNvPr>
              <p:cNvSpPr/>
              <p:nvPr/>
            </p:nvSpPr>
            <p:spPr>
              <a:xfrm>
                <a:off x="2913914" y="48768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Oval 26">
                <a:extLst>
                  <a:ext uri="{FF2B5EF4-FFF2-40B4-BE49-F238E27FC236}">
                    <a16:creationId xmlns:a16="http://schemas.microsoft.com/office/drawing/2014/main" id="{3C0666E5-63C3-7390-88EF-98CFBE578ED0}"/>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Oval 27">
                <a:extLst>
                  <a:ext uri="{FF2B5EF4-FFF2-40B4-BE49-F238E27FC236}">
                    <a16:creationId xmlns:a16="http://schemas.microsoft.com/office/drawing/2014/main" id="{91DD5658-E9C3-DB23-F76A-1A477EA351B6}"/>
                  </a:ext>
                </a:extLst>
              </p:cNvPr>
              <p:cNvSpPr/>
              <p:nvPr/>
            </p:nvSpPr>
            <p:spPr>
              <a:xfrm>
                <a:off x="6019800" y="4734077"/>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Oval 28">
                <a:extLst>
                  <a:ext uri="{FF2B5EF4-FFF2-40B4-BE49-F238E27FC236}">
                    <a16:creationId xmlns:a16="http://schemas.microsoft.com/office/drawing/2014/main" id="{136A265B-A876-020E-898A-CB1FD0D0FA2A}"/>
                  </a:ext>
                </a:extLst>
              </p:cNvPr>
              <p:cNvSpPr/>
              <p:nvPr/>
            </p:nvSpPr>
            <p:spPr>
              <a:xfrm>
                <a:off x="5179619" y="57150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Oval 29">
                <a:extLst>
                  <a:ext uri="{FF2B5EF4-FFF2-40B4-BE49-F238E27FC236}">
                    <a16:creationId xmlns:a16="http://schemas.microsoft.com/office/drawing/2014/main" id="{B0AF1367-EEEE-5BD6-711D-5F43C06762B0}"/>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1" name="Group 30">
              <a:extLst>
                <a:ext uri="{FF2B5EF4-FFF2-40B4-BE49-F238E27FC236}">
                  <a16:creationId xmlns:a16="http://schemas.microsoft.com/office/drawing/2014/main" id="{BE5D6F97-D00E-D21A-3F44-40DE19E23403}"/>
                </a:ext>
              </a:extLst>
            </p:cNvPr>
            <p:cNvGrpSpPr/>
            <p:nvPr/>
          </p:nvGrpSpPr>
          <p:grpSpPr>
            <a:xfrm>
              <a:off x="3503220" y="6167736"/>
              <a:ext cx="5412181" cy="461665"/>
              <a:chOff x="1066800" y="5331767"/>
              <a:chExt cx="7429152" cy="461665"/>
            </a:xfrm>
          </p:grpSpPr>
          <p:cxnSp>
            <p:nvCxnSpPr>
              <p:cNvPr id="32" name="Straight Connector 31">
                <a:extLst>
                  <a:ext uri="{FF2B5EF4-FFF2-40B4-BE49-F238E27FC236}">
                    <a16:creationId xmlns:a16="http://schemas.microsoft.com/office/drawing/2014/main" id="{40B56253-A34F-BD41-9E0C-9EA0A801DE00}"/>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77C8A11-C616-56B6-638D-CF2D3C76C680}"/>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4"/>
                    <a:stretch>
                      <a:fillRect/>
                    </a:stretch>
                  </a:blipFill>
                </p:spPr>
                <p:txBody>
                  <a:bodyPr/>
                  <a:lstStyle/>
                  <a:p>
                    <a:r>
                      <a:rPr lang="en-US">
                        <a:noFill/>
                      </a:rPr>
                      <a:t> </a:t>
                    </a:r>
                  </a:p>
                </p:txBody>
              </p:sp>
            </mc:Fallback>
          </mc:AlternateContent>
        </p:grpSp>
        <p:grpSp>
          <p:nvGrpSpPr>
            <p:cNvPr id="34" name="Group 33">
              <a:extLst>
                <a:ext uri="{FF2B5EF4-FFF2-40B4-BE49-F238E27FC236}">
                  <a16:creationId xmlns:a16="http://schemas.microsoft.com/office/drawing/2014/main" id="{4DA78B3E-3422-FD82-4A1E-838C7C25E2AD}"/>
                </a:ext>
              </a:extLst>
            </p:cNvPr>
            <p:cNvGrpSpPr/>
            <p:nvPr/>
          </p:nvGrpSpPr>
          <p:grpSpPr>
            <a:xfrm>
              <a:off x="3036595" y="3360783"/>
              <a:ext cx="933248" cy="3044929"/>
              <a:chOff x="4105376" y="1980618"/>
              <a:chExt cx="933248" cy="4496382"/>
            </a:xfrm>
          </p:grpSpPr>
          <p:cxnSp>
            <p:nvCxnSpPr>
              <p:cNvPr id="35" name="Straight Connector 34">
                <a:extLst>
                  <a:ext uri="{FF2B5EF4-FFF2-40B4-BE49-F238E27FC236}">
                    <a16:creationId xmlns:a16="http://schemas.microsoft.com/office/drawing/2014/main" id="{10181CCA-4E79-4126-17BF-0D59A4E308F9}"/>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21D85C-B28A-BF33-D282-A10E7C3928EE}"/>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rotWithShape="0">
                    <a:blip r:embed="rId5"/>
                    <a:stretch>
                      <a:fillRect l="-1948" b="-14474"/>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9" name="Content Placeholder 2">
                <a:extLst>
                  <a:ext uri="{FF2B5EF4-FFF2-40B4-BE49-F238E27FC236}">
                    <a16:creationId xmlns:a16="http://schemas.microsoft.com/office/drawing/2014/main" id="{1CD08549-538F-AA5A-3ED9-90293DAC0E48}"/>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Maps a linear combination of powers of features to a </a:t>
                </a:r>
                <a:br>
                  <a:rPr lang="en-US" dirty="0">
                    <a:latin typeface="Avenir Book" panose="02000503020000020003" pitchFamily="2" charset="0"/>
                  </a:rPr>
                </a:br>
                <a:r>
                  <a:rPr lang="en-US" dirty="0">
                    <a:latin typeface="Avenir Book" panose="02000503020000020003" pitchFamily="2" charset="0"/>
                  </a:rPr>
                  <a:t>continuous label </a:t>
                </a:r>
                <a14:m>
                  <m:oMath xmlns:m="http://schemas.openxmlformats.org/officeDocument/2006/math">
                    <m:d>
                      <m:dPr>
                        <m:ctrlPr>
                          <a:rPr lang="mr-IN" i="1">
                            <a:latin typeface="Cambria Math" panose="02040503050406030204" pitchFamily="18" charset="0"/>
                          </a:rPr>
                        </m:ctrlPr>
                      </m:dPr>
                      <m:e>
                        <m:r>
                          <a:rPr lang="en-US" i="1">
                            <a:latin typeface="Cambria Math" charset="0"/>
                          </a:rPr>
                          <m:t>−</m:t>
                        </m:r>
                        <m:r>
                          <a:rPr lang="mr-IN" i="1">
                            <a:latin typeface="Cambria Math" charset="0"/>
                            <a:ea typeface="Cambria Math" charset="0"/>
                            <a:cs typeface="Cambria Math" charset="0"/>
                          </a:rPr>
                          <m:t>∞</m:t>
                        </m:r>
                        <m:r>
                          <a:rPr lang="en-US" i="1">
                            <a:latin typeface="Cambria Math" charset="0"/>
                            <a:ea typeface="Cambria Math" charset="0"/>
                            <a:cs typeface="Cambria Math" charset="0"/>
                          </a:rPr>
                          <m:t>, ∞</m:t>
                        </m:r>
                      </m:e>
                    </m:d>
                  </m:oMath>
                </a14:m>
                <a:endParaRPr lang="en-US" dirty="0">
                  <a:latin typeface="Avenir Book" panose="02000503020000020003" pitchFamily="2" charset="0"/>
                </a:endParaRPr>
              </a:p>
            </p:txBody>
          </p:sp>
        </mc:Choice>
        <mc:Fallback xmlns="">
          <p:sp>
            <p:nvSpPr>
              <p:cNvPr id="39" name="Content Placeholder 2">
                <a:extLst>
                  <a:ext uri="{FF2B5EF4-FFF2-40B4-BE49-F238E27FC236}">
                    <a16:creationId xmlns:a16="http://schemas.microsoft.com/office/drawing/2014/main" id="{1CD08549-538F-AA5A-3ED9-90293DAC0E48}"/>
                  </a:ext>
                </a:extLst>
              </p:cNvPr>
              <p:cNvSpPr>
                <a:spLocks noGrp="1" noRot="1" noChangeAspect="1" noMove="1" noResize="1" noEditPoints="1" noAdjustHandles="1" noChangeArrowheads="1" noChangeShapeType="1" noTextEdit="1"/>
              </p:cNvSpPr>
              <p:nvPr>
                <p:ph idx="1"/>
              </p:nvPr>
            </p:nvSpPr>
            <p:spPr>
              <a:xfrm>
                <a:off x="609600" y="1600202"/>
                <a:ext cx="10972800" cy="1112087"/>
              </a:xfrm>
              <a:blipFill>
                <a:blip r:embed="rId6"/>
                <a:stretch>
                  <a:fillRect l="-1387" t="-5682" b="-15909"/>
                </a:stretch>
              </a:blipFill>
            </p:spPr>
            <p:txBody>
              <a:bodyPr/>
              <a:lstStyle/>
              <a:p>
                <a:r>
                  <a:rPr lang="en-US">
                    <a:noFill/>
                  </a:rPr>
                  <a:t> </a:t>
                </a:r>
              </a:p>
            </p:txBody>
          </p:sp>
        </mc:Fallback>
      </mc:AlternateContent>
    </p:spTree>
    <p:extLst>
      <p:ext uri="{BB962C8B-B14F-4D97-AF65-F5344CB8AC3E}">
        <p14:creationId xmlns:p14="http://schemas.microsoft.com/office/powerpoint/2010/main" val="401182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Logistic Regression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11208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Maps a logit function on a combination of features to a </a:t>
                </a:r>
                <a:br>
                  <a:rPr lang="en-US" dirty="0">
                    <a:latin typeface="Avenir Book" panose="02000503020000020003" pitchFamily="2" charset="0"/>
                  </a:rPr>
                </a:br>
                <a:r>
                  <a:rPr lang="en-US" dirty="0">
                    <a:latin typeface="Avenir Book" panose="02000503020000020003" pitchFamily="2" charset="0"/>
                  </a:rPr>
                  <a:t>continuous label </a:t>
                </a:r>
                <a14:m>
                  <m:oMath xmlns:m="http://schemas.openxmlformats.org/officeDocument/2006/math">
                    <m:d>
                      <m:dPr>
                        <m:ctrlPr>
                          <a:rPr lang="mr-IN" i="1">
                            <a:latin typeface="Cambria Math" panose="02040503050406030204" pitchFamily="18" charset="0"/>
                          </a:rPr>
                        </m:ctrlPr>
                      </m:dPr>
                      <m:e>
                        <m:r>
                          <a:rPr lang="en-US" b="0" i="1" smtClean="0">
                            <a:latin typeface="Cambria Math" panose="02040503050406030204" pitchFamily="18" charset="0"/>
                          </a:rPr>
                          <m:t>0</m:t>
                        </m:r>
                        <m:r>
                          <a:rPr lang="en-US" i="1">
                            <a:latin typeface="Cambria Math" charset="0"/>
                            <a:ea typeface="Cambria Math" charset="0"/>
                            <a:cs typeface="Cambria Math" charset="0"/>
                          </a:rPr>
                          <m:t>, </m:t>
                        </m:r>
                        <m:r>
                          <a:rPr lang="en-US" b="0" i="1" smtClean="0">
                            <a:latin typeface="Cambria Math" panose="02040503050406030204" pitchFamily="18" charset="0"/>
                            <a:ea typeface="Cambria Math" charset="0"/>
                            <a:cs typeface="Cambria Math" charset="0"/>
                          </a:rPr>
                          <m:t>1</m:t>
                        </m:r>
                      </m:e>
                    </m:d>
                  </m:oMath>
                </a14:m>
                <a:endParaRPr lang="en-US" dirty="0">
                  <a:latin typeface="Avenir Book" panose="02000503020000020003" pitchFamily="2" charset="0"/>
                </a:endParaRP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112087"/>
              </a:xfrm>
              <a:prstGeom prst="rect">
                <a:avLst/>
              </a:prstGeo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0647B7-06CD-A958-E405-AB36AF4C094F}"/>
                  </a:ext>
                </a:extLst>
              </p:cNvPr>
              <p:cNvSpPr txBox="1"/>
              <p:nvPr/>
            </p:nvSpPr>
            <p:spPr>
              <a:xfrm>
                <a:off x="3435016" y="2743201"/>
                <a:ext cx="5554469" cy="10593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m:t>
                      </m:r>
                      <m:f>
                        <m:fPr>
                          <m:ctrlPr>
                            <a:rPr lang="mr-IN" sz="3600" i="1">
                              <a:latin typeface="Cambria Math" panose="02040503050406030204" pitchFamily="18" charset="0"/>
                            </a:rPr>
                          </m:ctrlPr>
                        </m:fPr>
                        <m:num>
                          <m:r>
                            <a:rPr lang="en-US" sz="3600" i="1">
                              <a:latin typeface="Cambria Math" charset="0"/>
                            </a:rPr>
                            <m:t>1</m:t>
                          </m:r>
                        </m:num>
                        <m:den>
                          <m:r>
                            <a:rPr lang="en-US" sz="3600" i="1">
                              <a:latin typeface="Cambria Math" charset="0"/>
                            </a:rPr>
                            <m:t>1+</m:t>
                          </m:r>
                          <m:sSup>
                            <m:sSupPr>
                              <m:ctrlPr>
                                <a:rPr lang="en-US" sz="3600" i="1">
                                  <a:latin typeface="Cambria Math" panose="02040503050406030204" pitchFamily="18" charset="0"/>
                                </a:rPr>
                              </m:ctrlPr>
                            </m:sSupPr>
                            <m:e>
                              <m:r>
                                <a:rPr lang="en-US" sz="3600" i="1">
                                  <a:latin typeface="Cambria Math" charset="0"/>
                                </a:rPr>
                                <m:t>𝑒</m:t>
                              </m:r>
                            </m:e>
                            <m:sup>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r>
                                <m:rPr>
                                  <m:nor/>
                                </m:rPr>
                                <a:rPr lang="en-US" sz="3600" dirty="0">
                                  <a:latin typeface="Avenir Book" panose="02000503020000020003" pitchFamily="2" charset="0"/>
                                </a:rPr>
                                <m:t> </m:t>
                              </m:r>
                              <m:r>
                                <a:rPr lang="en-US" sz="3600" i="1" dirty="0">
                                  <a:latin typeface="Cambria Math" charset="0"/>
                                </a:rPr>
                                <m:t>)</m:t>
                              </m:r>
                            </m:sup>
                          </m:sSup>
                        </m:den>
                      </m:f>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E20647B7-06CD-A958-E405-AB36AF4C094F}"/>
                  </a:ext>
                </a:extLst>
              </p:cNvPr>
              <p:cNvSpPr txBox="1">
                <a:spLocks noRot="1" noChangeAspect="1" noMove="1" noResize="1" noEditPoints="1" noAdjustHandles="1" noChangeArrowheads="1" noChangeShapeType="1" noTextEdit="1"/>
              </p:cNvSpPr>
              <p:nvPr/>
            </p:nvSpPr>
            <p:spPr>
              <a:xfrm>
                <a:off x="3435016" y="2743201"/>
                <a:ext cx="5554469" cy="1059329"/>
              </a:xfrm>
              <a:prstGeom prst="rect">
                <a:avLst/>
              </a:prstGeom>
              <a:blipFill>
                <a:blip r:embed="rId3"/>
                <a:stretch>
                  <a:fillRect l="-1598" t="-1190" r="-1370" b="-20238"/>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4412D05B-CA0B-D77D-6305-9DD1D1BE1DF9}"/>
              </a:ext>
            </a:extLst>
          </p:cNvPr>
          <p:cNvGrpSpPr/>
          <p:nvPr/>
        </p:nvGrpSpPr>
        <p:grpSpPr>
          <a:xfrm>
            <a:off x="3036595" y="3962401"/>
            <a:ext cx="5878806" cy="2667000"/>
            <a:chOff x="3036595" y="3962401"/>
            <a:chExt cx="5878806" cy="2667000"/>
          </a:xfrm>
        </p:grpSpPr>
        <p:grpSp>
          <p:nvGrpSpPr>
            <p:cNvPr id="7" name="Group 6">
              <a:extLst>
                <a:ext uri="{FF2B5EF4-FFF2-40B4-BE49-F238E27FC236}">
                  <a16:creationId xmlns:a16="http://schemas.microsoft.com/office/drawing/2014/main" id="{51F0F6E1-40C1-AEB0-5342-9FD91A34B87C}"/>
                </a:ext>
              </a:extLst>
            </p:cNvPr>
            <p:cNvGrpSpPr/>
            <p:nvPr/>
          </p:nvGrpSpPr>
          <p:grpSpPr>
            <a:xfrm>
              <a:off x="3503220" y="6167736"/>
              <a:ext cx="5412181" cy="461665"/>
              <a:chOff x="1066800" y="5331767"/>
              <a:chExt cx="7429152" cy="461665"/>
            </a:xfrm>
          </p:grpSpPr>
          <p:cxnSp>
            <p:nvCxnSpPr>
              <p:cNvPr id="8" name="Straight Connector 7">
                <a:extLst>
                  <a:ext uri="{FF2B5EF4-FFF2-40B4-BE49-F238E27FC236}">
                    <a16:creationId xmlns:a16="http://schemas.microsoft.com/office/drawing/2014/main" id="{A8BEC664-8F34-C5A3-9A04-A262DA08C738}"/>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4D88F75-EA9B-4F55-F3C3-FD445693023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BA091295-505B-02B5-6A9C-6D92221B4043}"/>
                </a:ext>
              </a:extLst>
            </p:cNvPr>
            <p:cNvGrpSpPr/>
            <p:nvPr/>
          </p:nvGrpSpPr>
          <p:grpSpPr>
            <a:xfrm>
              <a:off x="3036595" y="3962401"/>
              <a:ext cx="933248" cy="2443311"/>
              <a:chOff x="4105376" y="1980618"/>
              <a:chExt cx="933248" cy="4496382"/>
            </a:xfrm>
          </p:grpSpPr>
          <p:cxnSp>
            <p:nvCxnSpPr>
              <p:cNvPr id="11" name="Straight Connector 10">
                <a:extLst>
                  <a:ext uri="{FF2B5EF4-FFF2-40B4-BE49-F238E27FC236}">
                    <a16:creationId xmlns:a16="http://schemas.microsoft.com/office/drawing/2014/main" id="{CCA7E43C-54F1-0908-513A-71FFC71F9785}"/>
                  </a:ext>
                </a:extLst>
              </p:cNvPr>
              <p:cNvCxnSpPr/>
              <p:nvPr/>
            </p:nvCxnSpPr>
            <p:spPr>
              <a:xfrm>
                <a:off x="4572000" y="2962225"/>
                <a:ext cx="0" cy="35147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B2DFD91-F152-293D-47E8-B4511BB025A4}"/>
                      </a:ext>
                    </a:extLst>
                  </p:cNvPr>
                  <p:cNvSpPr txBox="1"/>
                  <p:nvPr/>
                </p:nvSpPr>
                <p:spPr>
                  <a:xfrm>
                    <a:off x="4105376" y="198061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980618"/>
                    <a:ext cx="933248" cy="849594"/>
                  </a:xfrm>
                  <a:prstGeom prst="rect">
                    <a:avLst/>
                  </a:prstGeom>
                  <a:blipFill>
                    <a:blip r:embed="rId5"/>
                    <a:stretch>
                      <a:fillRect l="-2703" b="-13514"/>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754B9C20-6208-3E4B-4DDE-6E2686407C27}"/>
                </a:ext>
              </a:extLst>
            </p:cNvPr>
            <p:cNvGrpSpPr/>
            <p:nvPr/>
          </p:nvGrpSpPr>
          <p:grpSpPr>
            <a:xfrm>
              <a:off x="3766945" y="4592459"/>
              <a:ext cx="4658110" cy="1837152"/>
              <a:chOff x="2293443" y="4093644"/>
              <a:chExt cx="4658110" cy="1837152"/>
            </a:xfrm>
          </p:grpSpPr>
          <p:sp>
            <p:nvSpPr>
              <p:cNvPr id="14" name="Oval 13">
                <a:extLst>
                  <a:ext uri="{FF2B5EF4-FFF2-40B4-BE49-F238E27FC236}">
                    <a16:creationId xmlns:a16="http://schemas.microsoft.com/office/drawing/2014/main" id="{E1EE067E-74CE-D2DF-12A8-3B2EF78B1AB5}"/>
                  </a:ext>
                </a:extLst>
              </p:cNvPr>
              <p:cNvSpPr/>
              <p:nvPr/>
            </p:nvSpPr>
            <p:spPr>
              <a:xfrm>
                <a:off x="3655619" y="5673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9C06ACAE-A23E-19CB-44E1-44CDBAA44F2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BF80618-9143-667F-3BFE-05A7E2370421}"/>
                  </a:ext>
                </a:extLst>
              </p:cNvPr>
              <p:cNvSpPr/>
              <p:nvPr/>
            </p:nvSpPr>
            <p:spPr>
              <a:xfrm>
                <a:off x="2913914" y="55209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430587D5-E3E4-21B0-69D7-EA3FE944B5B4}"/>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8F08BD7-30D7-A0B8-3271-0927FFDBE361}"/>
                  </a:ext>
                </a:extLst>
              </p:cNvPr>
              <p:cNvSpPr/>
              <p:nvPr/>
            </p:nvSpPr>
            <p:spPr>
              <a:xfrm>
                <a:off x="6019800" y="4301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41BC283F-CCF3-FA4B-CD1E-E4473FD46E03}"/>
                  </a:ext>
                </a:extLst>
              </p:cNvPr>
              <p:cNvSpPr/>
              <p:nvPr/>
            </p:nvSpPr>
            <p:spPr>
              <a:xfrm>
                <a:off x="5179619" y="4149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CBBB1388-CBD5-668F-DA11-49D35E7D326A}"/>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1" name="Group 20">
              <a:extLst>
                <a:ext uri="{FF2B5EF4-FFF2-40B4-BE49-F238E27FC236}">
                  <a16:creationId xmlns:a16="http://schemas.microsoft.com/office/drawing/2014/main" id="{A31DC6B6-E703-ECFE-B08A-FEDC6063B40B}"/>
                </a:ext>
              </a:extLst>
            </p:cNvPr>
            <p:cNvGrpSpPr/>
            <p:nvPr/>
          </p:nvGrpSpPr>
          <p:grpSpPr>
            <a:xfrm>
              <a:off x="3118765" y="4482435"/>
              <a:ext cx="316251" cy="2100799"/>
              <a:chOff x="1594764" y="4482434"/>
              <a:chExt cx="316251" cy="2100799"/>
            </a:xfrm>
          </p:grpSpPr>
          <p:sp>
            <p:nvSpPr>
              <p:cNvPr id="22" name="TextBox 21">
                <a:extLst>
                  <a:ext uri="{FF2B5EF4-FFF2-40B4-BE49-F238E27FC236}">
                    <a16:creationId xmlns:a16="http://schemas.microsoft.com/office/drawing/2014/main" id="{584E1ED7-AC15-ECF1-537E-AC24D9CC7C9E}"/>
                  </a:ext>
                </a:extLst>
              </p:cNvPr>
              <p:cNvSpPr txBox="1"/>
              <p:nvPr/>
            </p:nvSpPr>
            <p:spPr>
              <a:xfrm>
                <a:off x="1598109" y="4482434"/>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1</a:t>
                </a:r>
              </a:p>
            </p:txBody>
          </p:sp>
          <p:sp>
            <p:nvSpPr>
              <p:cNvPr id="23" name="TextBox 22">
                <a:extLst>
                  <a:ext uri="{FF2B5EF4-FFF2-40B4-BE49-F238E27FC236}">
                    <a16:creationId xmlns:a16="http://schemas.microsoft.com/office/drawing/2014/main" id="{27051B91-3B33-3FBB-EF79-B3D5708AD2AD}"/>
                  </a:ext>
                </a:extLst>
              </p:cNvPr>
              <p:cNvSpPr txBox="1"/>
              <p:nvPr/>
            </p:nvSpPr>
            <p:spPr>
              <a:xfrm>
                <a:off x="1594764" y="6213901"/>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0</a:t>
                </a:r>
              </a:p>
            </p:txBody>
          </p:sp>
        </p:grpSp>
        <p:sp>
          <p:nvSpPr>
            <p:cNvPr id="6" name="Freeform 5">
              <a:extLst>
                <a:ext uri="{FF2B5EF4-FFF2-40B4-BE49-F238E27FC236}">
                  <a16:creationId xmlns:a16="http://schemas.microsoft.com/office/drawing/2014/main" id="{C79FAC57-7BD8-4AFD-F166-84BC8E19BBD0}"/>
                </a:ext>
              </a:extLst>
            </p:cNvPr>
            <p:cNvSpPr/>
            <p:nvPr/>
          </p:nvSpPr>
          <p:spPr>
            <a:xfrm>
              <a:off x="3563364" y="4564112"/>
              <a:ext cx="4820290" cy="1753160"/>
            </a:xfrm>
            <a:custGeom>
              <a:avLst/>
              <a:gdLst>
                <a:gd name="connsiteX0" fmla="*/ 0 w 4899804"/>
                <a:gd name="connsiteY0" fmla="*/ 2596551 h 2596551"/>
                <a:gd name="connsiteX1" fmla="*/ 1544128 w 4899804"/>
                <a:gd name="connsiteY1" fmla="*/ 60385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483080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4899804 w 4899804"/>
                <a:gd name="connsiteY2" fmla="*/ 0 h 2596551"/>
                <a:gd name="connsiteX0" fmla="*/ 0 w 4793786"/>
                <a:gd name="connsiteY0" fmla="*/ 1827925 h 1827925"/>
                <a:gd name="connsiteX1" fmla="*/ 2426773 w 4793786"/>
                <a:gd name="connsiteY1" fmla="*/ 708368 h 1827925"/>
                <a:gd name="connsiteX2" fmla="*/ 4793786 w 4793786"/>
                <a:gd name="connsiteY2" fmla="*/ 0 h 1827925"/>
                <a:gd name="connsiteX0" fmla="*/ 0 w 4793786"/>
                <a:gd name="connsiteY0" fmla="*/ 1830094 h 1830094"/>
                <a:gd name="connsiteX1" fmla="*/ 2426773 w 4793786"/>
                <a:gd name="connsiteY1" fmla="*/ 710537 h 1830094"/>
                <a:gd name="connsiteX2" fmla="*/ 4793786 w 4793786"/>
                <a:gd name="connsiteY2" fmla="*/ 2169 h 1830094"/>
                <a:gd name="connsiteX0" fmla="*/ 0 w 4820290"/>
                <a:gd name="connsiteY0" fmla="*/ 1737754 h 1737754"/>
                <a:gd name="connsiteX1" fmla="*/ 2426773 w 4820290"/>
                <a:gd name="connsiteY1" fmla="*/ 618197 h 1737754"/>
                <a:gd name="connsiteX2" fmla="*/ 4820290 w 4820290"/>
                <a:gd name="connsiteY2" fmla="*/ 2594 h 1737754"/>
                <a:gd name="connsiteX0" fmla="*/ 0 w 4820290"/>
                <a:gd name="connsiteY0" fmla="*/ 1736775 h 1736775"/>
                <a:gd name="connsiteX1" fmla="*/ 2509900 w 4820290"/>
                <a:gd name="connsiteY1" fmla="*/ 857363 h 1736775"/>
                <a:gd name="connsiteX2" fmla="*/ 4820290 w 4820290"/>
                <a:gd name="connsiteY2" fmla="*/ 1615 h 1736775"/>
                <a:gd name="connsiteX0" fmla="*/ 0 w 4820290"/>
                <a:gd name="connsiteY0" fmla="*/ 1737516 h 1737516"/>
                <a:gd name="connsiteX1" fmla="*/ 2509900 w 4820290"/>
                <a:gd name="connsiteY1" fmla="*/ 858104 h 1737516"/>
                <a:gd name="connsiteX2" fmla="*/ 4820290 w 4820290"/>
                <a:gd name="connsiteY2" fmla="*/ 2356 h 1737516"/>
                <a:gd name="connsiteX0" fmla="*/ 0 w 4820290"/>
                <a:gd name="connsiteY0" fmla="*/ 1778780 h 1778780"/>
                <a:gd name="connsiteX1" fmla="*/ 2509900 w 4820290"/>
                <a:gd name="connsiteY1" fmla="*/ 899368 h 1778780"/>
                <a:gd name="connsiteX2" fmla="*/ 4820290 w 4820290"/>
                <a:gd name="connsiteY2" fmla="*/ 43620 h 1778780"/>
                <a:gd name="connsiteX0" fmla="*/ 0 w 4820290"/>
                <a:gd name="connsiteY0" fmla="*/ 1737779 h 1737779"/>
                <a:gd name="connsiteX1" fmla="*/ 2509900 w 4820290"/>
                <a:gd name="connsiteY1" fmla="*/ 858367 h 1737779"/>
                <a:gd name="connsiteX2" fmla="*/ 4820290 w 4820290"/>
                <a:gd name="connsiteY2" fmla="*/ 2619 h 1737779"/>
                <a:gd name="connsiteX0" fmla="*/ 0 w 4820290"/>
                <a:gd name="connsiteY0" fmla="*/ 1737779 h 1753160"/>
                <a:gd name="connsiteX1" fmla="*/ 2509900 w 4820290"/>
                <a:gd name="connsiteY1" fmla="*/ 858367 h 1753160"/>
                <a:gd name="connsiteX2" fmla="*/ 4820290 w 4820290"/>
                <a:gd name="connsiteY2" fmla="*/ 2619 h 1753160"/>
              </a:gdLst>
              <a:ahLst/>
              <a:cxnLst>
                <a:cxn ang="0">
                  <a:pos x="connsiteX0" y="connsiteY0"/>
                </a:cxn>
                <a:cxn ang="0">
                  <a:pos x="connsiteX1" y="connsiteY1"/>
                </a:cxn>
                <a:cxn ang="0">
                  <a:pos x="connsiteX2" y="connsiteY2"/>
                </a:cxn>
              </a:cxnLst>
              <a:rect l="l" t="t" r="r" b="b"/>
              <a:pathLst>
                <a:path w="4820290" h="1753160">
                  <a:moveTo>
                    <a:pt x="0" y="1737779"/>
                  </a:moveTo>
                  <a:cubicBezTo>
                    <a:pt x="785420" y="1723188"/>
                    <a:pt x="2039027" y="1978833"/>
                    <a:pt x="2509900" y="858367"/>
                  </a:cubicBezTo>
                  <a:cubicBezTo>
                    <a:pt x="2980773" y="-262099"/>
                    <a:pt x="4167333" y="58132"/>
                    <a:pt x="4820290" y="2619"/>
                  </a:cubicBezTo>
                </a:path>
              </a:pathLst>
            </a:cu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261701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K-Nearest Neighbor</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471146"/>
              </a:xfrm>
              <a:prstGeom prst="rect">
                <a:avLst/>
              </a:prstGeom>
            </p:spPr>
            <p:txBody>
              <a:bodyPr vert="horz" lIns="91440" tIns="45720" rIns="91440" bIns="45720" rtlCol="0" anchor="ctr">
                <a:normAutofit lnSpcReduction="10000"/>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Finds the </a:t>
                </a:r>
                <a14:m>
                  <m:oMath xmlns:m="http://schemas.openxmlformats.org/officeDocument/2006/math">
                    <m:r>
                      <a:rPr lang="en-US" b="0" i="1" smtClean="0">
                        <a:latin typeface="Cambria Math" panose="02040503050406030204" pitchFamily="18" charset="0"/>
                      </a:rPr>
                      <m:t>𝑘</m:t>
                    </m:r>
                  </m:oMath>
                </a14:m>
                <a:r>
                  <a:rPr lang="en-US" dirty="0">
                    <a:latin typeface="Avenir Book" panose="02000503020000020003" pitchFamily="2" charset="0"/>
                  </a:rPr>
                  <a:t> training examples that are most similar and computes the new result based on their labels </a:t>
                </a:r>
                <a:br>
                  <a:rPr lang="en-US" dirty="0">
                    <a:latin typeface="Avenir Book" panose="02000503020000020003" pitchFamily="2" charset="0"/>
                  </a:rPr>
                </a:br>
                <a:r>
                  <a:rPr lang="en-US" dirty="0">
                    <a:latin typeface="Avenir Book" panose="02000503020000020003" pitchFamily="2" charset="0"/>
                  </a:rPr>
                  <a:t>(e.g., average, median)</a:t>
                </a: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471146"/>
              </a:xfrm>
              <a:prstGeom prst="rect">
                <a:avLst/>
              </a:prstGeom>
              <a:blipFill>
                <a:blip r:embed="rId2"/>
                <a:stretch>
                  <a:fillRect l="-1387" t="-6034" b="-11207"/>
                </a:stretch>
              </a:blipFill>
            </p:spPr>
            <p:txBody>
              <a:bodyPr/>
              <a:lstStyle/>
              <a:p>
                <a:r>
                  <a:rPr lang="en-US">
                    <a:noFill/>
                  </a:rPr>
                  <a:t> </a:t>
                </a:r>
              </a:p>
            </p:txBody>
          </p:sp>
        </mc:Fallback>
      </mc:AlternateContent>
      <p:grpSp>
        <p:nvGrpSpPr>
          <p:cNvPr id="77" name="Group 76">
            <a:extLst>
              <a:ext uri="{FF2B5EF4-FFF2-40B4-BE49-F238E27FC236}">
                <a16:creationId xmlns:a16="http://schemas.microsoft.com/office/drawing/2014/main" id="{E8D0839A-6557-066F-95F6-0A57E6D3640A}"/>
              </a:ext>
            </a:extLst>
          </p:cNvPr>
          <p:cNvGrpSpPr/>
          <p:nvPr/>
        </p:nvGrpSpPr>
        <p:grpSpPr>
          <a:xfrm>
            <a:off x="304603" y="3490777"/>
            <a:ext cx="5878806" cy="3145572"/>
            <a:chOff x="217194" y="3483829"/>
            <a:chExt cx="5878806" cy="3145572"/>
          </a:xfrm>
        </p:grpSpPr>
        <p:grpSp>
          <p:nvGrpSpPr>
            <p:cNvPr id="24" name="Group 23">
              <a:extLst>
                <a:ext uri="{FF2B5EF4-FFF2-40B4-BE49-F238E27FC236}">
                  <a16:creationId xmlns:a16="http://schemas.microsoft.com/office/drawing/2014/main" id="{08BA984E-59CD-DEC6-124F-8360ABCD1DC5}"/>
                </a:ext>
              </a:extLst>
            </p:cNvPr>
            <p:cNvGrpSpPr/>
            <p:nvPr/>
          </p:nvGrpSpPr>
          <p:grpSpPr>
            <a:xfrm>
              <a:off x="683819" y="6167736"/>
              <a:ext cx="5412181" cy="461665"/>
              <a:chOff x="1066800" y="5331767"/>
              <a:chExt cx="7429152" cy="461665"/>
            </a:xfrm>
          </p:grpSpPr>
          <p:cxnSp>
            <p:nvCxnSpPr>
              <p:cNvPr id="25" name="Straight Connector 24">
                <a:extLst>
                  <a:ext uri="{FF2B5EF4-FFF2-40B4-BE49-F238E27FC236}">
                    <a16:creationId xmlns:a16="http://schemas.microsoft.com/office/drawing/2014/main" id="{A8B112AE-A2AC-FC0E-5B89-A14C4FA6DF62}"/>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F36C83C-68C3-AEB7-0ACA-89D7908C79B3}"/>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AB029F16-F3A3-E1AB-DAFE-F8EF0A17616D}"/>
                </a:ext>
              </a:extLst>
            </p:cNvPr>
            <p:cNvGrpSpPr/>
            <p:nvPr/>
          </p:nvGrpSpPr>
          <p:grpSpPr>
            <a:xfrm>
              <a:off x="217194" y="3490777"/>
              <a:ext cx="933248" cy="2914934"/>
              <a:chOff x="4105376" y="1112698"/>
              <a:chExt cx="933248" cy="5364302"/>
            </a:xfrm>
          </p:grpSpPr>
          <p:cxnSp>
            <p:nvCxnSpPr>
              <p:cNvPr id="28" name="Straight Connector 27">
                <a:extLst>
                  <a:ext uri="{FF2B5EF4-FFF2-40B4-BE49-F238E27FC236}">
                    <a16:creationId xmlns:a16="http://schemas.microsoft.com/office/drawing/2014/main" id="{6F1F36B0-37F8-B1FA-C41A-82DE3A14B366}"/>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A5A070-54F8-2CB6-2A37-97716385D659}"/>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92A42F4A-3029-F339-0F86-6A7F04613CE3}"/>
                </a:ext>
              </a:extLst>
            </p:cNvPr>
            <p:cNvGrpSpPr/>
            <p:nvPr/>
          </p:nvGrpSpPr>
          <p:grpSpPr>
            <a:xfrm>
              <a:off x="1568015" y="4154318"/>
              <a:ext cx="3258286" cy="1789283"/>
              <a:chOff x="2913914" y="3426902"/>
              <a:chExt cx="3258286" cy="1789283"/>
            </a:xfrm>
          </p:grpSpPr>
          <p:sp>
            <p:nvSpPr>
              <p:cNvPr id="31" name="Oval 30">
                <a:extLst>
                  <a:ext uri="{FF2B5EF4-FFF2-40B4-BE49-F238E27FC236}">
                    <a16:creationId xmlns:a16="http://schemas.microsoft.com/office/drawing/2014/main" id="{EA5B574B-2F3B-BAAA-990B-264C61DF9B4E}"/>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DCC4DDFF-DEC7-C9EC-3BFA-4F51F938E29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3" name="Oval 32">
                <a:extLst>
                  <a:ext uri="{FF2B5EF4-FFF2-40B4-BE49-F238E27FC236}">
                    <a16:creationId xmlns:a16="http://schemas.microsoft.com/office/drawing/2014/main" id="{8694FC06-2E5F-81BA-7557-C7FB35DEE3D6}"/>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4" name="Oval 33">
                <a:extLst>
                  <a:ext uri="{FF2B5EF4-FFF2-40B4-BE49-F238E27FC236}">
                    <a16:creationId xmlns:a16="http://schemas.microsoft.com/office/drawing/2014/main" id="{31B0D6DB-0A88-2057-7036-36495759C676}"/>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Oval 34">
                <a:extLst>
                  <a:ext uri="{FF2B5EF4-FFF2-40B4-BE49-F238E27FC236}">
                    <a16:creationId xmlns:a16="http://schemas.microsoft.com/office/drawing/2014/main" id="{D70BFE10-98EE-9D8F-70C9-087BCBBC12C5}"/>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6" name="Group 35">
              <a:extLst>
                <a:ext uri="{FF2B5EF4-FFF2-40B4-BE49-F238E27FC236}">
                  <a16:creationId xmlns:a16="http://schemas.microsoft.com/office/drawing/2014/main" id="{BDAAD425-5EF9-F054-25EE-6622DB764EDF}"/>
                </a:ext>
              </a:extLst>
            </p:cNvPr>
            <p:cNvGrpSpPr/>
            <p:nvPr/>
          </p:nvGrpSpPr>
          <p:grpSpPr>
            <a:xfrm>
              <a:off x="683819" y="4230516"/>
              <a:ext cx="4802581" cy="1636884"/>
              <a:chOff x="1979219" y="4230516"/>
              <a:chExt cx="4802581" cy="1636884"/>
            </a:xfrm>
          </p:grpSpPr>
          <p:cxnSp>
            <p:nvCxnSpPr>
              <p:cNvPr id="37" name="Straight Connector 36">
                <a:extLst>
                  <a:ext uri="{FF2B5EF4-FFF2-40B4-BE49-F238E27FC236}">
                    <a16:creationId xmlns:a16="http://schemas.microsoft.com/office/drawing/2014/main" id="{788153BF-F988-06BC-F554-4C9A9721ACBA}"/>
                  </a:ext>
                </a:extLst>
              </p:cNvPr>
              <p:cNvCxnSpPr/>
              <p:nvPr/>
            </p:nvCxnSpPr>
            <p:spPr>
              <a:xfrm>
                <a:off x="1979219" y="5408804"/>
                <a:ext cx="13735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F5CF4F-076A-A4B4-4F07-4A94CCA97222}"/>
                  </a:ext>
                </a:extLst>
              </p:cNvPr>
              <p:cNvCxnSpPr>
                <a:cxnSpLocks/>
              </p:cNvCxnSpPr>
              <p:nvPr/>
            </p:nvCxnSpPr>
            <p:spPr>
              <a:xfrm>
                <a:off x="3409059" y="4612358"/>
                <a:ext cx="6295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C75052-2220-73A9-5BC6-D6E0E5378366}"/>
                  </a:ext>
                </a:extLst>
              </p:cNvPr>
              <p:cNvCxnSpPr>
                <a:cxnSpLocks/>
              </p:cNvCxnSpPr>
              <p:nvPr/>
            </p:nvCxnSpPr>
            <p:spPr>
              <a:xfrm>
                <a:off x="4069589" y="58674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61D4E4-DBE4-C14C-B12E-9AD6C36E725D}"/>
                  </a:ext>
                </a:extLst>
              </p:cNvPr>
              <p:cNvCxnSpPr>
                <a:cxnSpLocks/>
              </p:cNvCxnSpPr>
              <p:nvPr/>
            </p:nvCxnSpPr>
            <p:spPr>
              <a:xfrm>
                <a:off x="4758559" y="4230517"/>
                <a:ext cx="789354"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D491B1B-B1E5-7246-DFF6-88EB6E281C44}"/>
                  </a:ext>
                </a:extLst>
              </p:cNvPr>
              <p:cNvCxnSpPr>
                <a:cxnSpLocks/>
              </p:cNvCxnSpPr>
              <p:nvPr/>
            </p:nvCxnSpPr>
            <p:spPr>
              <a:xfrm>
                <a:off x="5562600" y="5281305"/>
                <a:ext cx="121920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373461-335B-410B-ADFE-001D1BC1230C}"/>
                  </a:ext>
                </a:extLst>
              </p:cNvPr>
              <p:cNvCxnSpPr>
                <a:cxnSpLocks/>
              </p:cNvCxnSpPr>
              <p:nvPr/>
            </p:nvCxnSpPr>
            <p:spPr>
              <a:xfrm>
                <a:off x="3349063" y="4612358"/>
                <a:ext cx="0" cy="81310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829E08-C3C3-CF29-1421-83685056DB03}"/>
                  </a:ext>
                </a:extLst>
              </p:cNvPr>
              <p:cNvCxnSpPr>
                <a:cxnSpLocks/>
              </p:cNvCxnSpPr>
              <p:nvPr/>
            </p:nvCxnSpPr>
            <p:spPr>
              <a:xfrm>
                <a:off x="4038600" y="4612358"/>
                <a:ext cx="0" cy="125504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6EC0C5-3E7C-4282-FEB9-01CC27F98493}"/>
                  </a:ext>
                </a:extLst>
              </p:cNvPr>
              <p:cNvCxnSpPr>
                <a:cxnSpLocks/>
              </p:cNvCxnSpPr>
              <p:nvPr/>
            </p:nvCxnSpPr>
            <p:spPr>
              <a:xfrm>
                <a:off x="4758559" y="4230517"/>
                <a:ext cx="0" cy="1636883"/>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9A77739-1B80-96BB-2251-6AF2B4CE73B5}"/>
                  </a:ext>
                </a:extLst>
              </p:cNvPr>
              <p:cNvCxnSpPr>
                <a:cxnSpLocks/>
              </p:cNvCxnSpPr>
              <p:nvPr/>
            </p:nvCxnSpPr>
            <p:spPr>
              <a:xfrm>
                <a:off x="5562600" y="4230516"/>
                <a:ext cx="0" cy="105078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999AEB9-66CD-614E-5253-7A14AA8AE182}"/>
                    </a:ext>
                  </a:extLst>
                </p:cNvPr>
                <p:cNvSpPr txBox="1"/>
                <p:nvPr/>
              </p:nvSpPr>
              <p:spPr>
                <a:xfrm>
                  <a:off x="4536150"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oMath>
                    </m:oMathPara>
                  </a14:m>
                  <a:endParaRPr lang="en-US" sz="2400" dirty="0">
                    <a:latin typeface="Avenir Book" panose="02000503020000020003" pitchFamily="2" charset="0"/>
                  </a:endParaRPr>
                </a:p>
              </p:txBody>
            </p:sp>
          </mc:Choice>
          <mc:Fallback xmlns="">
            <p:sp>
              <p:nvSpPr>
                <p:cNvPr id="46" name="TextBox 45">
                  <a:extLst>
                    <a:ext uri="{FF2B5EF4-FFF2-40B4-BE49-F238E27FC236}">
                      <a16:creationId xmlns:a16="http://schemas.microsoft.com/office/drawing/2014/main" id="{0999AEB9-66CD-614E-5253-7A14AA8AE182}"/>
                    </a:ext>
                  </a:extLst>
                </p:cNvPr>
                <p:cNvSpPr txBox="1">
                  <a:spLocks noRot="1" noChangeAspect="1" noMove="1" noResize="1" noEditPoints="1" noAdjustHandles="1" noChangeArrowheads="1" noChangeShapeType="1" noTextEdit="1"/>
                </p:cNvSpPr>
                <p:nvPr/>
              </p:nvSpPr>
              <p:spPr>
                <a:xfrm>
                  <a:off x="4536150" y="3483829"/>
                  <a:ext cx="1018677" cy="461665"/>
                </a:xfrm>
                <a:prstGeom prst="rect">
                  <a:avLst/>
                </a:prstGeom>
                <a:blipFill>
                  <a:blip r:embed="rId5"/>
                  <a:stretch>
                    <a:fillRect/>
                  </a:stretch>
                </a:blipFill>
                <a:ln w="28575">
                  <a:solidFill>
                    <a:schemeClr val="tx1"/>
                  </a:solidFill>
                </a:ln>
              </p:spPr>
              <p:txBody>
                <a:bodyPr/>
                <a:lstStyle/>
                <a:p>
                  <a:r>
                    <a:rPr lang="en-US">
                      <a:noFill/>
                    </a:rPr>
                    <a:t> </a:t>
                  </a:r>
                </a:p>
              </p:txBody>
            </p:sp>
          </mc:Fallback>
        </mc:AlternateContent>
      </p:grpSp>
      <p:grpSp>
        <p:nvGrpSpPr>
          <p:cNvPr id="78" name="Group 77">
            <a:extLst>
              <a:ext uri="{FF2B5EF4-FFF2-40B4-BE49-F238E27FC236}">
                <a16:creationId xmlns:a16="http://schemas.microsoft.com/office/drawing/2014/main" id="{B1FBFEE5-DA14-CBD6-726F-EF560E6BB716}"/>
              </a:ext>
            </a:extLst>
          </p:cNvPr>
          <p:cNvGrpSpPr/>
          <p:nvPr/>
        </p:nvGrpSpPr>
        <p:grpSpPr>
          <a:xfrm>
            <a:off x="6146435" y="3483829"/>
            <a:ext cx="5878806" cy="3145572"/>
            <a:chOff x="6146435" y="3483829"/>
            <a:chExt cx="5878806" cy="3145572"/>
          </a:xfrm>
        </p:grpSpPr>
        <p:grpSp>
          <p:nvGrpSpPr>
            <p:cNvPr id="47" name="Group 46">
              <a:extLst>
                <a:ext uri="{FF2B5EF4-FFF2-40B4-BE49-F238E27FC236}">
                  <a16:creationId xmlns:a16="http://schemas.microsoft.com/office/drawing/2014/main" id="{73075480-3C77-8369-89FF-F408DBEC3BC5}"/>
                </a:ext>
              </a:extLst>
            </p:cNvPr>
            <p:cNvGrpSpPr/>
            <p:nvPr/>
          </p:nvGrpSpPr>
          <p:grpSpPr>
            <a:xfrm>
              <a:off x="6613060" y="6167736"/>
              <a:ext cx="5412181" cy="461665"/>
              <a:chOff x="1066800" y="5331767"/>
              <a:chExt cx="7429152" cy="461665"/>
            </a:xfrm>
          </p:grpSpPr>
          <p:cxnSp>
            <p:nvCxnSpPr>
              <p:cNvPr id="48" name="Straight Connector 47">
                <a:extLst>
                  <a:ext uri="{FF2B5EF4-FFF2-40B4-BE49-F238E27FC236}">
                    <a16:creationId xmlns:a16="http://schemas.microsoft.com/office/drawing/2014/main" id="{C0A67D5C-3C06-6EAA-2C6C-168651B9235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4D50BBA-1F14-5693-9119-F6FDC517EE59}"/>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50" name="Group 49">
              <a:extLst>
                <a:ext uri="{FF2B5EF4-FFF2-40B4-BE49-F238E27FC236}">
                  <a16:creationId xmlns:a16="http://schemas.microsoft.com/office/drawing/2014/main" id="{88396B12-4899-0F07-10EB-1B3390904F15}"/>
                </a:ext>
              </a:extLst>
            </p:cNvPr>
            <p:cNvGrpSpPr/>
            <p:nvPr/>
          </p:nvGrpSpPr>
          <p:grpSpPr>
            <a:xfrm>
              <a:off x="6146435" y="3490777"/>
              <a:ext cx="933248" cy="2914934"/>
              <a:chOff x="4105376" y="1112698"/>
              <a:chExt cx="933248" cy="5364302"/>
            </a:xfrm>
          </p:grpSpPr>
          <p:cxnSp>
            <p:nvCxnSpPr>
              <p:cNvPr id="51" name="Straight Connector 50">
                <a:extLst>
                  <a:ext uri="{FF2B5EF4-FFF2-40B4-BE49-F238E27FC236}">
                    <a16:creationId xmlns:a16="http://schemas.microsoft.com/office/drawing/2014/main" id="{85B4BB6C-B8ED-C777-24EB-EF4139DC08B7}"/>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045DDE5-FED5-BA22-FC35-98B257D014EF}"/>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53" name="Group 52">
              <a:extLst>
                <a:ext uri="{FF2B5EF4-FFF2-40B4-BE49-F238E27FC236}">
                  <a16:creationId xmlns:a16="http://schemas.microsoft.com/office/drawing/2014/main" id="{DAFA17A8-29A7-17E6-68BE-22DF3902B377}"/>
                </a:ext>
              </a:extLst>
            </p:cNvPr>
            <p:cNvGrpSpPr/>
            <p:nvPr/>
          </p:nvGrpSpPr>
          <p:grpSpPr>
            <a:xfrm>
              <a:off x="7497256" y="4154318"/>
              <a:ext cx="3258286" cy="1789283"/>
              <a:chOff x="2913914" y="3426902"/>
              <a:chExt cx="3258286" cy="1789283"/>
            </a:xfrm>
          </p:grpSpPr>
          <p:sp>
            <p:nvSpPr>
              <p:cNvPr id="54" name="Oval 53">
                <a:extLst>
                  <a:ext uri="{FF2B5EF4-FFF2-40B4-BE49-F238E27FC236}">
                    <a16:creationId xmlns:a16="http://schemas.microsoft.com/office/drawing/2014/main" id="{0E0A8AA4-2BAE-A1D6-840F-8723AB34868F}"/>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5" name="Oval 54">
                <a:extLst>
                  <a:ext uri="{FF2B5EF4-FFF2-40B4-BE49-F238E27FC236}">
                    <a16:creationId xmlns:a16="http://schemas.microsoft.com/office/drawing/2014/main" id="{E832BC66-6A0D-D183-35D5-3EBCCB5EF543}"/>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6" name="Oval 55">
                <a:extLst>
                  <a:ext uri="{FF2B5EF4-FFF2-40B4-BE49-F238E27FC236}">
                    <a16:creationId xmlns:a16="http://schemas.microsoft.com/office/drawing/2014/main" id="{8772DA9D-1A61-050B-3FDF-593704E38C0C}"/>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7" name="Oval 56">
                <a:extLst>
                  <a:ext uri="{FF2B5EF4-FFF2-40B4-BE49-F238E27FC236}">
                    <a16:creationId xmlns:a16="http://schemas.microsoft.com/office/drawing/2014/main" id="{D043F323-2048-9EF7-91A6-BC882794E1CE}"/>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C196D51F-E76A-4597-76AD-A1E02B3CD439}"/>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9" name="Group 58">
              <a:extLst>
                <a:ext uri="{FF2B5EF4-FFF2-40B4-BE49-F238E27FC236}">
                  <a16:creationId xmlns:a16="http://schemas.microsoft.com/office/drawing/2014/main" id="{30B5FF60-4215-98CF-C20F-606BF0DF889E}"/>
                </a:ext>
              </a:extLst>
            </p:cNvPr>
            <p:cNvGrpSpPr/>
            <p:nvPr/>
          </p:nvGrpSpPr>
          <p:grpSpPr>
            <a:xfrm>
              <a:off x="6613060" y="4800600"/>
              <a:ext cx="4802581" cy="404506"/>
              <a:chOff x="1979219" y="4800600"/>
              <a:chExt cx="4802581" cy="404506"/>
            </a:xfrm>
          </p:grpSpPr>
          <p:cxnSp>
            <p:nvCxnSpPr>
              <p:cNvPr id="60" name="Straight Connector 59">
                <a:extLst>
                  <a:ext uri="{FF2B5EF4-FFF2-40B4-BE49-F238E27FC236}">
                    <a16:creationId xmlns:a16="http://schemas.microsoft.com/office/drawing/2014/main" id="{B437115B-FE4F-E7EB-D093-7AA72FB665B2}"/>
                  </a:ext>
                </a:extLst>
              </p:cNvPr>
              <p:cNvCxnSpPr>
                <a:cxnSpLocks/>
              </p:cNvCxnSpPr>
              <p:nvPr/>
            </p:nvCxnSpPr>
            <p:spPr>
              <a:xfrm>
                <a:off x="1979219" y="5205106"/>
                <a:ext cx="20593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46F5371-5B83-7685-E594-D6BCDE1ABA50}"/>
                  </a:ext>
                </a:extLst>
              </p:cNvPr>
              <p:cNvCxnSpPr>
                <a:cxnSpLocks/>
              </p:cNvCxnSpPr>
              <p:nvPr/>
            </p:nvCxnSpPr>
            <p:spPr>
              <a:xfrm>
                <a:off x="4069589" y="50292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417A467-8521-57BC-FD56-91198DF9830F}"/>
                  </a:ext>
                </a:extLst>
              </p:cNvPr>
              <p:cNvCxnSpPr>
                <a:cxnSpLocks/>
              </p:cNvCxnSpPr>
              <p:nvPr/>
            </p:nvCxnSpPr>
            <p:spPr>
              <a:xfrm>
                <a:off x="4758559" y="4800600"/>
                <a:ext cx="20232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273C792-C025-0E81-A4CD-7B3BF6AC7899}"/>
                  </a:ext>
                </a:extLst>
              </p:cNvPr>
              <p:cNvCxnSpPr>
                <a:cxnSpLocks/>
              </p:cNvCxnSpPr>
              <p:nvPr/>
            </p:nvCxnSpPr>
            <p:spPr>
              <a:xfrm>
                <a:off x="4038600" y="5029200"/>
                <a:ext cx="0" cy="175906"/>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67D25AB-6AC1-55DC-17BA-5421C283286D}"/>
                  </a:ext>
                </a:extLst>
              </p:cNvPr>
              <p:cNvCxnSpPr>
                <a:cxnSpLocks/>
              </p:cNvCxnSpPr>
              <p:nvPr/>
            </p:nvCxnSpPr>
            <p:spPr>
              <a:xfrm>
                <a:off x="4758559" y="4800600"/>
                <a:ext cx="0" cy="22860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C3678B8-1CF9-31A2-5CDC-033D1489AD2B}"/>
                    </a:ext>
                  </a:extLst>
                </p:cNvPr>
                <p:cNvSpPr txBox="1"/>
                <p:nvPr/>
              </p:nvSpPr>
              <p:spPr>
                <a:xfrm>
                  <a:off x="10465391"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=3</m:t>
                        </m:r>
                      </m:oMath>
                    </m:oMathPara>
                  </a14:m>
                  <a:endParaRPr lang="en-US" sz="2400" dirty="0">
                    <a:latin typeface="Avenir Book" panose="02000503020000020003" pitchFamily="2" charset="0"/>
                  </a:endParaRPr>
                </a:p>
              </p:txBody>
            </p:sp>
          </mc:Choice>
          <mc:Fallback xmlns="">
            <p:sp>
              <p:nvSpPr>
                <p:cNvPr id="69" name="TextBox 68">
                  <a:extLst>
                    <a:ext uri="{FF2B5EF4-FFF2-40B4-BE49-F238E27FC236}">
                      <a16:creationId xmlns:a16="http://schemas.microsoft.com/office/drawing/2014/main" id="{DC3678B8-1CF9-31A2-5CDC-033D1489AD2B}"/>
                    </a:ext>
                  </a:extLst>
                </p:cNvPr>
                <p:cNvSpPr txBox="1">
                  <a:spLocks noRot="1" noChangeAspect="1" noMove="1" noResize="1" noEditPoints="1" noAdjustHandles="1" noChangeArrowheads="1" noChangeShapeType="1" noTextEdit="1"/>
                </p:cNvSpPr>
                <p:nvPr/>
              </p:nvSpPr>
              <p:spPr>
                <a:xfrm>
                  <a:off x="10465391" y="3483829"/>
                  <a:ext cx="1018677" cy="461665"/>
                </a:xfrm>
                <a:prstGeom prst="rect">
                  <a:avLst/>
                </a:prstGeom>
                <a:blipFill>
                  <a:blip r:embed="rId6"/>
                  <a:stretch>
                    <a:fillRect/>
                  </a:stretch>
                </a:blipFill>
                <a:ln w="28575">
                  <a:solidFill>
                    <a:schemeClr val="tx1"/>
                  </a:solidFill>
                </a:ln>
              </p:spPr>
              <p:txBody>
                <a:bodyPr/>
                <a:lstStyle/>
                <a:p>
                  <a:r>
                    <a:rPr lang="en-US">
                      <a:noFill/>
                    </a:rPr>
                    <a:t> </a:t>
                  </a:r>
                </a:p>
              </p:txBody>
            </p:sp>
          </mc:Fallback>
        </mc:AlternateContent>
      </p:grpSp>
    </p:spTree>
    <p:extLst>
      <p:ext uri="{BB962C8B-B14F-4D97-AF65-F5344CB8AC3E}">
        <p14:creationId xmlns:p14="http://schemas.microsoft.com/office/powerpoint/2010/main" val="335924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26722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1" nodeType="clickEffect">
                                  <p:stCondLst>
                                    <p:cond delay="0"/>
                                  </p:stCondLst>
                                  <p:childTnLst>
                                    <p:set>
                                      <p:cBhvr>
                                        <p:cTn id="35" dur="indefinite"/>
                                        <p:tgtEl>
                                          <p:spTgt spid="3">
                                            <p:txEl>
                                              <p:pRg st="1" end="1"/>
                                            </p:txEl>
                                          </p:spTgt>
                                        </p:tgtEl>
                                        <p:attrNameLst>
                                          <p:attrName>style.opacity</p:attrName>
                                        </p:attrNameLst>
                                      </p:cBhvr>
                                      <p:to>
                                        <p:strVal val="0.25"/>
                                      </p:to>
                                    </p:set>
                                    <p:animEffect filter="image" prLst="opacity: 0.25">
                                      <p:cBhvr rctx="IE">
                                        <p:cTn id="36" dur="indefinite"/>
                                        <p:tgtEl>
                                          <p:spTgt spid="3">
                                            <p:txEl>
                                              <p:pRg st="1" end="1"/>
                                            </p:txEl>
                                          </p:spTgt>
                                        </p:tgtEl>
                                      </p:cBhvr>
                                    </p:animEffect>
                                  </p:childTnLst>
                                </p:cTn>
                              </p:par>
                              <p:par>
                                <p:cTn id="37" presetID="9" presetClass="emph" presetSubtype="0" grpId="1" nodeType="withEffect">
                                  <p:stCondLst>
                                    <p:cond delay="0"/>
                                  </p:stCondLst>
                                  <p:childTnLst>
                                    <p:set>
                                      <p:cBhvr>
                                        <p:cTn id="38" dur="indefinite"/>
                                        <p:tgtEl>
                                          <p:spTgt spid="3">
                                            <p:txEl>
                                              <p:pRg st="2" end="2"/>
                                            </p:txEl>
                                          </p:spTgt>
                                        </p:tgtEl>
                                        <p:attrNameLst>
                                          <p:attrName>style.opacity</p:attrName>
                                        </p:attrNameLst>
                                      </p:cBhvr>
                                      <p:to>
                                        <p:strVal val="0.25"/>
                                      </p:to>
                                    </p:set>
                                    <p:animEffect filter="image" prLst="opacity: 0.25">
                                      <p:cBhvr rctx="IE">
                                        <p:cTn id="39" dur="indefinite"/>
                                        <p:tgtEl>
                                          <p:spTgt spid="3">
                                            <p:txEl>
                                              <p:pRg st="2" end="2"/>
                                            </p:txEl>
                                          </p:spTgt>
                                        </p:tgtEl>
                                      </p:cBhvr>
                                    </p:animEffect>
                                  </p:childTnLst>
                                </p:cTn>
                              </p:par>
                              <p:par>
                                <p:cTn id="40" presetID="9" presetClass="emph" presetSubtype="0" grpId="1" nodeType="withEffect">
                                  <p:stCondLst>
                                    <p:cond delay="0"/>
                                  </p:stCondLst>
                                  <p:childTnLst>
                                    <p:set>
                                      <p:cBhvr>
                                        <p:cTn id="41" dur="indefinite"/>
                                        <p:tgtEl>
                                          <p:spTgt spid="3">
                                            <p:txEl>
                                              <p:pRg st="3" end="3"/>
                                            </p:txEl>
                                          </p:spTgt>
                                        </p:tgtEl>
                                        <p:attrNameLst>
                                          <p:attrName>style.opacity</p:attrName>
                                        </p:attrNameLst>
                                      </p:cBhvr>
                                      <p:to>
                                        <p:strVal val="0.25"/>
                                      </p:to>
                                    </p:set>
                                    <p:animEffect filter="image" prLst="opacity: 0.25">
                                      <p:cBhvr rctx="IE">
                                        <p:cTn id="42" dur="indefinite"/>
                                        <p:tgtEl>
                                          <p:spTgt spid="3">
                                            <p:txEl>
                                              <p:pRg st="3" end="3"/>
                                            </p:txEl>
                                          </p:spTgt>
                                        </p:tgtEl>
                                      </p:cBhvr>
                                    </p:animEffect>
                                  </p:childTnLst>
                                </p:cTn>
                              </p:par>
                              <p:par>
                                <p:cTn id="43" presetID="9" presetClass="emph" presetSubtype="0" grpId="1" nodeType="withEffect">
                                  <p:stCondLst>
                                    <p:cond delay="0"/>
                                  </p:stCondLst>
                                  <p:childTnLst>
                                    <p:set>
                                      <p:cBhvr>
                                        <p:cTn id="44" dur="indefinite"/>
                                        <p:tgtEl>
                                          <p:spTgt spid="3">
                                            <p:txEl>
                                              <p:pRg st="4" end="4"/>
                                            </p:txEl>
                                          </p:spTgt>
                                        </p:tgtEl>
                                        <p:attrNameLst>
                                          <p:attrName>style.opacity</p:attrName>
                                        </p:attrNameLst>
                                      </p:cBhvr>
                                      <p:to>
                                        <p:strVal val="0.25"/>
                                      </p:to>
                                    </p:set>
                                    <p:animEffect filter="image" prLst="opacity: 0.25">
                                      <p:cBhvr rctx="IE">
                                        <p:cTn id="45" dur="indefinite"/>
                                        <p:tgtEl>
                                          <p:spTgt spid="3">
                                            <p:txEl>
                                              <p:pRg st="4" end="4"/>
                                            </p:txEl>
                                          </p:spTgt>
                                        </p:tgtEl>
                                      </p:cBhvr>
                                    </p:animEffect>
                                  </p:childTnLst>
                                </p:cTn>
                              </p:par>
                              <p:par>
                                <p:cTn id="46" presetID="9" presetClass="emph" presetSubtype="0" grpId="1" nodeType="withEffect">
                                  <p:stCondLst>
                                    <p:cond delay="0"/>
                                  </p:stCondLst>
                                  <p:childTnLst>
                                    <p:set>
                                      <p:cBhvr>
                                        <p:cTn id="47" dur="indefinite"/>
                                        <p:tgtEl>
                                          <p:spTgt spid="3">
                                            <p:txEl>
                                              <p:pRg st="5" end="5"/>
                                            </p:txEl>
                                          </p:spTgt>
                                        </p:tgtEl>
                                        <p:attrNameLst>
                                          <p:attrName>style.opacity</p:attrName>
                                        </p:attrNameLst>
                                      </p:cBhvr>
                                      <p:to>
                                        <p:strVal val="0.25"/>
                                      </p:to>
                                    </p:set>
                                    <p:animEffect filter="image" prLst="opacity: 0.25">
                                      <p:cBhvr rctx="IE">
                                        <p:cTn id="48" dur="indefinite"/>
                                        <p:tgtEl>
                                          <p:spTgt spid="3">
                                            <p:txEl>
                                              <p:pRg st="5" end="5"/>
                                            </p:txEl>
                                          </p:spTgt>
                                        </p:tgtEl>
                                      </p:cBhvr>
                                    </p:animEffect>
                                  </p:childTnLst>
                                </p:cTn>
                              </p:par>
                              <p:par>
                                <p:cTn id="49" presetID="9" presetClass="emph" presetSubtype="0" grpId="1" nodeType="withEffect">
                                  <p:stCondLst>
                                    <p:cond delay="0"/>
                                  </p:stCondLst>
                                  <p:childTnLst>
                                    <p:set>
                                      <p:cBhvr>
                                        <p:cTn id="50" dur="indefinite"/>
                                        <p:tgtEl>
                                          <p:spTgt spid="3">
                                            <p:txEl>
                                              <p:pRg st="6" end="6"/>
                                            </p:txEl>
                                          </p:spTgt>
                                        </p:tgtEl>
                                        <p:attrNameLst>
                                          <p:attrName>style.opacity</p:attrName>
                                        </p:attrNameLst>
                                      </p:cBhvr>
                                      <p:to>
                                        <p:strVal val="0.25"/>
                                      </p:to>
                                    </p:set>
                                    <p:animEffect filter="image" prLst="opacity: 0.25">
                                      <p:cBhvr rctx="IE">
                                        <p:cTn id="51" dur="indefinite"/>
                                        <p:tgtEl>
                                          <p:spTgt spid="3">
                                            <p:txEl>
                                              <p:pRg st="6" end="6"/>
                                            </p:txEl>
                                          </p:spTgt>
                                        </p:tgtEl>
                                      </p:cBhvr>
                                    </p:animEffect>
                                  </p:childTnLst>
                                </p:cTn>
                              </p:par>
                              <p:par>
                                <p:cTn id="52" presetID="9" presetClass="emph" presetSubtype="0" grpId="1" nodeType="withEffect">
                                  <p:stCondLst>
                                    <p:cond delay="0"/>
                                  </p:stCondLst>
                                  <p:childTnLst>
                                    <p:set>
                                      <p:cBhvr>
                                        <p:cTn id="53" dur="indefinite"/>
                                        <p:tgtEl>
                                          <p:spTgt spid="3">
                                            <p:txEl>
                                              <p:pRg st="7" end="7"/>
                                            </p:txEl>
                                          </p:spTgt>
                                        </p:tgtEl>
                                        <p:attrNameLst>
                                          <p:attrName>style.opacity</p:attrName>
                                        </p:attrNameLst>
                                      </p:cBhvr>
                                      <p:to>
                                        <p:strVal val="0.25"/>
                                      </p:to>
                                    </p:set>
                                    <p:animEffect filter="image" prLst="opacity: 0.25">
                                      <p:cBhvr rctx="IE">
                                        <p:cTn id="54" dur="indefinite"/>
                                        <p:tgtEl>
                                          <p:spTgt spid="3">
                                            <p:txEl>
                                              <p:pRg st="7" end="7"/>
                                            </p:txEl>
                                          </p:spTgt>
                                        </p:tgtEl>
                                      </p:cBhvr>
                                    </p:animEffect>
                                  </p:childTnLst>
                                </p:cTn>
                              </p:par>
                              <p:par>
                                <p:cTn id="55" presetID="9" presetClass="emph" presetSubtype="0" grpId="1" nodeType="withEffect">
                                  <p:stCondLst>
                                    <p:cond delay="0"/>
                                  </p:stCondLst>
                                  <p:childTnLst>
                                    <p:set>
                                      <p:cBhvr>
                                        <p:cTn id="56" dur="indefinite"/>
                                        <p:tgtEl>
                                          <p:spTgt spid="3">
                                            <p:txEl>
                                              <p:pRg st="8" end="8"/>
                                            </p:txEl>
                                          </p:spTgt>
                                        </p:tgtEl>
                                        <p:attrNameLst>
                                          <p:attrName>style.opacity</p:attrName>
                                        </p:attrNameLst>
                                      </p:cBhvr>
                                      <p:to>
                                        <p:strVal val="0.25"/>
                                      </p:to>
                                    </p:set>
                                    <p:animEffect filter="image" prLst="opacity: 0.25">
                                      <p:cBhvr rctx="IE">
                                        <p:cTn id="57"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C10A-BEEF-41D3-A376-05BE11CBE37E}"/>
              </a:ext>
            </a:extLst>
          </p:cNvPr>
          <p:cNvSpPr>
            <a:spLocks noGrp="1"/>
          </p:cNvSpPr>
          <p:nvPr>
            <p:ph type="title"/>
          </p:nvPr>
        </p:nvSpPr>
        <p:spPr/>
        <p:txBody>
          <a:bodyPr/>
          <a:lstStyle/>
          <a:p>
            <a:r>
              <a:rPr lang="en-US" dirty="0"/>
              <a:t>Classification: Decision Tree</a:t>
            </a:r>
          </a:p>
        </p:txBody>
      </p:sp>
      <p:sp>
        <p:nvSpPr>
          <p:cNvPr id="5" name="Content Placeholder 2">
            <a:extLst>
              <a:ext uri="{FF2B5EF4-FFF2-40B4-BE49-F238E27FC236}">
                <a16:creationId xmlns:a16="http://schemas.microsoft.com/office/drawing/2014/main" id="{50B04001-F735-F0C8-405D-7CD058E410EF}"/>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Maps a combination of features to a class label based on a series of binary decisions</a:t>
            </a:r>
          </a:p>
        </p:txBody>
      </p:sp>
      <mc:AlternateContent xmlns:mc="http://schemas.openxmlformats.org/markup-compatibility/2006" xmlns:a14="http://schemas.microsoft.com/office/drawing/2010/main">
        <mc:Choice Requires="a14">
          <p:sp>
            <p:nvSpPr>
              <p:cNvPr id="6" name="Diamond 5">
                <a:extLst>
                  <a:ext uri="{FF2B5EF4-FFF2-40B4-BE49-F238E27FC236}">
                    <a16:creationId xmlns:a16="http://schemas.microsoft.com/office/drawing/2014/main" id="{D07B3A97-7E68-F884-14F6-9D00B8577DD7}"/>
                  </a:ext>
                </a:extLst>
              </p:cNvPr>
              <p:cNvSpPr/>
              <p:nvPr/>
            </p:nvSpPr>
            <p:spPr>
              <a:xfrm>
                <a:off x="4648201" y="2894853"/>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ea typeface="Avenir Book" charset="0"/>
                    <a:cs typeface="Avenir Book" charset="0"/>
                  </a:rPr>
                  <a:t>SpO</a:t>
                </a:r>
                <a:r>
                  <a:rPr lang="en-US" b="0" baseline="-25000" dirty="0">
                    <a:ea typeface="Avenir Book" charset="0"/>
                    <a:cs typeface="Avenir Book" charset="0"/>
                  </a:rPr>
                  <a:t>2</a:t>
                </a: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Avenir Book" charset="0"/>
                    <a:cs typeface="Avenir Book" charset="0"/>
                  </a:rPr>
                  <a:t> 95%</a:t>
                </a:r>
              </a:p>
            </p:txBody>
          </p:sp>
        </mc:Choice>
        <mc:Fallback xmlns="">
          <p:sp>
            <p:nvSpPr>
              <p:cNvPr id="6" name="Diamond 5">
                <a:extLst>
                  <a:ext uri="{FF2B5EF4-FFF2-40B4-BE49-F238E27FC236}">
                    <a16:creationId xmlns:a16="http://schemas.microsoft.com/office/drawing/2014/main" id="{D07B3A97-7E68-F884-14F6-9D00B8577DD7}"/>
                  </a:ext>
                </a:extLst>
              </p:cNvPr>
              <p:cNvSpPr>
                <a:spLocks noRot="1" noChangeAspect="1" noMove="1" noResize="1" noEditPoints="1" noAdjustHandles="1" noChangeArrowheads="1" noChangeShapeType="1" noTextEdit="1"/>
              </p:cNvSpPr>
              <p:nvPr/>
            </p:nvSpPr>
            <p:spPr>
              <a:xfrm>
                <a:off x="4648201" y="2894853"/>
                <a:ext cx="2907703" cy="980850"/>
              </a:xfrm>
              <a:prstGeom prst="diamond">
                <a:avLst/>
              </a:prstGeom>
              <a:blipFill>
                <a:blip r:embed="rId2"/>
                <a:stretch>
                  <a:fillRect/>
                </a:stretch>
              </a:blipFill>
            </p:spPr>
            <p:txBody>
              <a:bodyPr/>
              <a:lstStyle/>
              <a:p>
                <a:r>
                  <a:rPr lang="en-US">
                    <a:noFill/>
                  </a:rPr>
                  <a:t> </a:t>
                </a:r>
              </a:p>
            </p:txBody>
          </p:sp>
        </mc:Fallback>
      </mc:AlternateContent>
      <p:sp>
        <p:nvSpPr>
          <p:cNvPr id="7" name="Diamond 6">
            <a:extLst>
              <a:ext uri="{FF2B5EF4-FFF2-40B4-BE49-F238E27FC236}">
                <a16:creationId xmlns:a16="http://schemas.microsoft.com/office/drawing/2014/main" id="{F9CC1B21-1B23-0EB7-C755-21A3E9C4D161}"/>
              </a:ext>
            </a:extLst>
          </p:cNvPr>
          <p:cNvSpPr/>
          <p:nvPr/>
        </p:nvSpPr>
        <p:spPr>
          <a:xfrm>
            <a:off x="1396241" y="4139789"/>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ea typeface="Cambria Math" panose="02040503050406030204" pitchFamily="18" charset="0"/>
                <a:cs typeface="Avenir Book" charset="0"/>
              </a:rPr>
              <a:t>Worsening cough?</a:t>
            </a:r>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6522E758-9DEE-5A6F-53A0-F0BBB57B921F}"/>
                  </a:ext>
                </a:extLst>
              </p:cNvPr>
              <p:cNvSpPr/>
              <p:nvPr/>
            </p:nvSpPr>
            <p:spPr>
              <a:xfrm>
                <a:off x="132074"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healthy</a:t>
                </a:r>
              </a:p>
            </p:txBody>
          </p:sp>
        </mc:Choice>
        <mc:Fallback xmlns="">
          <p:sp>
            <p:nvSpPr>
              <p:cNvPr id="8" name="Oval 7">
                <a:extLst>
                  <a:ext uri="{FF2B5EF4-FFF2-40B4-BE49-F238E27FC236}">
                    <a16:creationId xmlns:a16="http://schemas.microsoft.com/office/drawing/2014/main" id="{6522E758-9DEE-5A6F-53A0-F0BBB57B921F}"/>
                  </a:ext>
                </a:extLst>
              </p:cNvPr>
              <p:cNvSpPr>
                <a:spLocks noRot="1" noChangeAspect="1" noMove="1" noResize="1" noEditPoints="1" noAdjustHandles="1" noChangeArrowheads="1" noChangeShapeType="1" noTextEdit="1"/>
              </p:cNvSpPr>
              <p:nvPr/>
            </p:nvSpPr>
            <p:spPr>
              <a:xfrm>
                <a:off x="132074" y="5434810"/>
                <a:ext cx="1984578" cy="965989"/>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778AB150-D524-11A5-1C98-DADF16DEB56C}"/>
                  </a:ext>
                </a:extLst>
              </p:cNvPr>
              <p:cNvSpPr/>
              <p:nvPr/>
            </p:nvSpPr>
            <p:spPr>
              <a:xfrm>
                <a:off x="3655912"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sick</a:t>
                </a:r>
              </a:p>
            </p:txBody>
          </p:sp>
        </mc:Choice>
        <mc:Fallback xmlns="">
          <p:sp>
            <p:nvSpPr>
              <p:cNvPr id="9" name="Oval 8">
                <a:extLst>
                  <a:ext uri="{FF2B5EF4-FFF2-40B4-BE49-F238E27FC236}">
                    <a16:creationId xmlns:a16="http://schemas.microsoft.com/office/drawing/2014/main" id="{778AB150-D524-11A5-1C98-DADF16DEB56C}"/>
                  </a:ext>
                </a:extLst>
              </p:cNvPr>
              <p:cNvSpPr>
                <a:spLocks noRot="1" noChangeAspect="1" noMove="1" noResize="1" noEditPoints="1" noAdjustHandles="1" noChangeArrowheads="1" noChangeShapeType="1" noTextEdit="1"/>
              </p:cNvSpPr>
              <p:nvPr/>
            </p:nvSpPr>
            <p:spPr>
              <a:xfrm>
                <a:off x="3655912" y="5434810"/>
                <a:ext cx="1984578" cy="965989"/>
              </a:xfrm>
              <a:prstGeom prst="ellipse">
                <a:avLst/>
              </a:prstGeom>
              <a:blipFill>
                <a:blip r:embed="rId4"/>
                <a:stretch>
                  <a:fillRect/>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B4504656-BF1D-DD80-22D5-F24B04FDBE8B}"/>
              </a:ext>
            </a:extLst>
          </p:cNvPr>
          <p:cNvGrpSpPr/>
          <p:nvPr/>
        </p:nvGrpSpPr>
        <p:grpSpPr>
          <a:xfrm>
            <a:off x="7555904" y="3007652"/>
            <a:ext cx="1206324" cy="1131756"/>
            <a:chOff x="6031903" y="3007651"/>
            <a:chExt cx="1206324" cy="1131756"/>
          </a:xfrm>
        </p:grpSpPr>
        <p:cxnSp>
          <p:nvCxnSpPr>
            <p:cNvPr id="11" name="Elbow Connector 10">
              <a:extLst>
                <a:ext uri="{FF2B5EF4-FFF2-40B4-BE49-F238E27FC236}">
                  <a16:creationId xmlns:a16="http://schemas.microsoft.com/office/drawing/2014/main" id="{7B9718BA-ACDB-AD56-41B9-936FF52967D8}"/>
                </a:ext>
              </a:extLst>
            </p:cNvPr>
            <p:cNvCxnSpPr>
              <a:cxnSpLocks/>
              <a:stCxn id="6" idx="3"/>
              <a:endCxn id="22" idx="0"/>
            </p:cNvCxnSpPr>
            <p:nvPr/>
          </p:nvCxnSpPr>
          <p:spPr>
            <a:xfrm>
              <a:off x="6031903" y="3385277"/>
              <a:ext cx="1206324" cy="75413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E69B3C-9EA1-5B2A-77E8-5334EEF675F2}"/>
                </a:ext>
              </a:extLst>
            </p:cNvPr>
            <p:cNvSpPr txBox="1"/>
            <p:nvPr/>
          </p:nvSpPr>
          <p:spPr>
            <a:xfrm>
              <a:off x="6031903" y="3007651"/>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p:grpSp>
        <p:nvGrpSpPr>
          <p:cNvPr id="13" name="Group 12">
            <a:extLst>
              <a:ext uri="{FF2B5EF4-FFF2-40B4-BE49-F238E27FC236}">
                <a16:creationId xmlns:a16="http://schemas.microsoft.com/office/drawing/2014/main" id="{A07734B2-3FE7-5567-E349-E418FC8DBC3A}"/>
              </a:ext>
            </a:extLst>
          </p:cNvPr>
          <p:cNvGrpSpPr/>
          <p:nvPr/>
        </p:nvGrpSpPr>
        <p:grpSpPr>
          <a:xfrm>
            <a:off x="2850093" y="3005555"/>
            <a:ext cx="1798108" cy="1134233"/>
            <a:chOff x="1290754" y="3005555"/>
            <a:chExt cx="1798108" cy="1134233"/>
          </a:xfrm>
        </p:grpSpPr>
        <p:cxnSp>
          <p:nvCxnSpPr>
            <p:cNvPr id="14" name="Elbow Connector 13">
              <a:extLst>
                <a:ext uri="{FF2B5EF4-FFF2-40B4-BE49-F238E27FC236}">
                  <a16:creationId xmlns:a16="http://schemas.microsoft.com/office/drawing/2014/main" id="{79325708-82CC-A968-B9C1-B119F468B640}"/>
                </a:ext>
              </a:extLst>
            </p:cNvPr>
            <p:cNvCxnSpPr>
              <a:cxnSpLocks/>
              <a:stCxn id="6" idx="1"/>
              <a:endCxn id="7" idx="0"/>
            </p:cNvCxnSpPr>
            <p:nvPr/>
          </p:nvCxnSpPr>
          <p:spPr>
            <a:xfrm rot="10800000" flipV="1">
              <a:off x="1290754" y="3385277"/>
              <a:ext cx="1798108" cy="75451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71867DD-F327-698E-236A-D1B2A64041F1}"/>
                </a:ext>
              </a:extLst>
            </p:cNvPr>
            <p:cNvSpPr txBox="1"/>
            <p:nvPr/>
          </p:nvSpPr>
          <p:spPr>
            <a:xfrm>
              <a:off x="2590800" y="3005555"/>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6" name="Group 15">
            <a:extLst>
              <a:ext uri="{FF2B5EF4-FFF2-40B4-BE49-F238E27FC236}">
                <a16:creationId xmlns:a16="http://schemas.microsoft.com/office/drawing/2014/main" id="{7EF8B331-FEC6-0CEE-3AAA-5952DA52CE84}"/>
              </a:ext>
            </a:extLst>
          </p:cNvPr>
          <p:cNvGrpSpPr/>
          <p:nvPr/>
        </p:nvGrpSpPr>
        <p:grpSpPr>
          <a:xfrm>
            <a:off x="1035721" y="4288273"/>
            <a:ext cx="449162" cy="1146537"/>
            <a:chOff x="-699190" y="4288272"/>
            <a:chExt cx="449162" cy="1146537"/>
          </a:xfrm>
        </p:grpSpPr>
        <p:cxnSp>
          <p:nvCxnSpPr>
            <p:cNvPr id="17" name="Elbow Connector 16">
              <a:extLst>
                <a:ext uri="{FF2B5EF4-FFF2-40B4-BE49-F238E27FC236}">
                  <a16:creationId xmlns:a16="http://schemas.microsoft.com/office/drawing/2014/main" id="{BF66C3B8-7EC0-F5DD-EBC0-CCB4843DFEF6}"/>
                </a:ext>
              </a:extLst>
            </p:cNvPr>
            <p:cNvCxnSpPr>
              <a:cxnSpLocks/>
              <a:stCxn id="7" idx="1"/>
              <a:endCxn id="8" idx="0"/>
            </p:cNvCxnSpPr>
            <p:nvPr/>
          </p:nvCxnSpPr>
          <p:spPr>
            <a:xfrm rot="10800000" flipV="1">
              <a:off x="-610548" y="4630213"/>
              <a:ext cx="271878"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45E8407-D4FB-2354-FECE-080D399337F4}"/>
                </a:ext>
              </a:extLst>
            </p:cNvPr>
            <p:cNvSpPr txBox="1"/>
            <p:nvPr/>
          </p:nvSpPr>
          <p:spPr>
            <a:xfrm>
              <a:off x="-699190" y="4288272"/>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9" name="Group 18">
            <a:extLst>
              <a:ext uri="{FF2B5EF4-FFF2-40B4-BE49-F238E27FC236}">
                <a16:creationId xmlns:a16="http://schemas.microsoft.com/office/drawing/2014/main" id="{C0B6AE3E-6C36-E656-71EB-3DEA64C4AD93}"/>
              </a:ext>
            </a:extLst>
          </p:cNvPr>
          <p:cNvGrpSpPr/>
          <p:nvPr/>
        </p:nvGrpSpPr>
        <p:grpSpPr>
          <a:xfrm>
            <a:off x="4229061" y="4248386"/>
            <a:ext cx="521297" cy="1186424"/>
            <a:chOff x="2520569" y="4248386"/>
            <a:chExt cx="521297" cy="1186424"/>
          </a:xfrm>
        </p:grpSpPr>
        <p:cxnSp>
          <p:nvCxnSpPr>
            <p:cNvPr id="20" name="Elbow Connector 19">
              <a:extLst>
                <a:ext uri="{FF2B5EF4-FFF2-40B4-BE49-F238E27FC236}">
                  <a16:creationId xmlns:a16="http://schemas.microsoft.com/office/drawing/2014/main" id="{3DA6E92A-267D-E093-FDA4-9B4F7676146C}"/>
                </a:ext>
              </a:extLst>
            </p:cNvPr>
            <p:cNvCxnSpPr>
              <a:cxnSpLocks/>
              <a:stCxn id="7" idx="3"/>
              <a:endCxn id="9" idx="0"/>
            </p:cNvCxnSpPr>
            <p:nvPr/>
          </p:nvCxnSpPr>
          <p:spPr>
            <a:xfrm>
              <a:off x="2595452" y="4630214"/>
              <a:ext cx="344257"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240A8A-2425-124F-7B1F-A6AC51493D2E}"/>
                </a:ext>
              </a:extLst>
            </p:cNvPr>
            <p:cNvSpPr txBox="1"/>
            <p:nvPr/>
          </p:nvSpPr>
          <p:spPr>
            <a:xfrm>
              <a:off x="2520569" y="4248386"/>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ABC30C7B-D999-1610-3080-8AD84F87CD76}"/>
                  </a:ext>
                </a:extLst>
              </p:cNvPr>
              <p:cNvSpPr/>
              <p:nvPr/>
            </p:nvSpPr>
            <p:spPr>
              <a:xfrm>
                <a:off x="7770856" y="4139408"/>
                <a:ext cx="1982744"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ea typeface="Cambria Math" panose="02040503050406030204" pitchFamily="18" charset="0"/>
                        <a:cs typeface="Avenir Book" charset="0"/>
                      </a:rPr>
                      <m:t>𝑦</m:t>
                    </m:r>
                    <m:r>
                      <a:rPr lang="en-US" b="0" i="1" dirty="0" smtClean="0">
                        <a:latin typeface="Cambria Math" panose="02040503050406030204" pitchFamily="18" charset="0"/>
                        <a:ea typeface="Cambria Math" panose="02040503050406030204" pitchFamily="18" charset="0"/>
                        <a:cs typeface="Avenir Book" charset="0"/>
                      </a:rPr>
                      <m:t>=</m:t>
                    </m:r>
                  </m:oMath>
                </a14:m>
                <a:r>
                  <a:rPr lang="en-US" dirty="0">
                    <a:latin typeface="Cambria Math" panose="02040503050406030204" pitchFamily="18" charset="0"/>
                    <a:ea typeface="Cambria Math" panose="02040503050406030204" pitchFamily="18" charset="0"/>
                    <a:cs typeface="Avenir Book" charset="0"/>
                  </a:rPr>
                  <a:t> </a:t>
                </a:r>
                <a:r>
                  <a:rPr lang="en-US" dirty="0">
                    <a:latin typeface="Avenir Book" panose="02000503020000020003" pitchFamily="2" charset="0"/>
                    <a:ea typeface="Cambria Math" panose="02040503050406030204" pitchFamily="18" charset="0"/>
                    <a:cs typeface="Avenir Book" charset="0"/>
                  </a:rPr>
                  <a:t>sick</a:t>
                </a:r>
              </a:p>
            </p:txBody>
          </p:sp>
        </mc:Choice>
        <mc:Fallback xmlns="">
          <p:sp>
            <p:nvSpPr>
              <p:cNvPr id="22" name="Oval 21">
                <a:extLst>
                  <a:ext uri="{FF2B5EF4-FFF2-40B4-BE49-F238E27FC236}">
                    <a16:creationId xmlns:a16="http://schemas.microsoft.com/office/drawing/2014/main" id="{ABC30C7B-D999-1610-3080-8AD84F87CD76}"/>
                  </a:ext>
                </a:extLst>
              </p:cNvPr>
              <p:cNvSpPr>
                <a:spLocks noRot="1" noChangeAspect="1" noMove="1" noResize="1" noEditPoints="1" noAdjustHandles="1" noChangeArrowheads="1" noChangeShapeType="1" noTextEdit="1"/>
              </p:cNvSpPr>
              <p:nvPr/>
            </p:nvSpPr>
            <p:spPr>
              <a:xfrm>
                <a:off x="7770856" y="4139408"/>
                <a:ext cx="1982744" cy="965989"/>
              </a:xfrm>
              <a:prstGeom prst="ellipse">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4692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animBg="1"/>
      <p:bldP spid="9" grpId="0" animBg="1"/>
      <p:bldP spid="2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46C8-8A5A-F8DD-6BAE-9D6336B238A4}"/>
              </a:ext>
            </a:extLst>
          </p:cNvPr>
          <p:cNvSpPr>
            <a:spLocks noGrp="1"/>
          </p:cNvSpPr>
          <p:nvPr>
            <p:ph type="title"/>
          </p:nvPr>
        </p:nvSpPr>
        <p:spPr/>
        <p:txBody>
          <a:bodyPr/>
          <a:lstStyle/>
          <a:p>
            <a:r>
              <a:rPr lang="en-US" dirty="0"/>
              <a:t>Classification: </a:t>
            </a:r>
            <a:r>
              <a:rPr lang="en-US"/>
              <a:t>Random Forest</a:t>
            </a:r>
            <a:endParaRPr lang="en-US" dirty="0"/>
          </a:p>
        </p:txBody>
      </p:sp>
      <p:sp>
        <p:nvSpPr>
          <p:cNvPr id="4" name="Content Placeholder 2">
            <a:extLst>
              <a:ext uri="{FF2B5EF4-FFF2-40B4-BE49-F238E27FC236}">
                <a16:creationId xmlns:a16="http://schemas.microsoft.com/office/drawing/2014/main" id="{CF2704B5-3826-8C5A-0D08-C13846F9F5B3}"/>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Uses a collection of decision trees (forest = multiple trees</a:t>
            </a:r>
            <a:r>
              <a:rPr lang="en-US" dirty="0">
                <a:latin typeface="Avenir Book" panose="02000503020000020003" pitchFamily="2" charset="0"/>
                <a:sym typeface="Wingdings"/>
              </a:rPr>
              <a:t>) to make a decision</a:t>
            </a:r>
            <a:endParaRPr lang="en-US" dirty="0">
              <a:latin typeface="Avenir Book" panose="02000503020000020003" pitchFamily="2" charset="0"/>
            </a:endParaRPr>
          </a:p>
        </p:txBody>
      </p:sp>
      <p:grpSp>
        <p:nvGrpSpPr>
          <p:cNvPr id="48" name="Group 47">
            <a:extLst>
              <a:ext uri="{FF2B5EF4-FFF2-40B4-BE49-F238E27FC236}">
                <a16:creationId xmlns:a16="http://schemas.microsoft.com/office/drawing/2014/main" id="{51C7DA1B-9369-BA9B-7D6F-4053CC31D3E4}"/>
              </a:ext>
            </a:extLst>
          </p:cNvPr>
          <p:cNvGrpSpPr/>
          <p:nvPr/>
        </p:nvGrpSpPr>
        <p:grpSpPr>
          <a:xfrm>
            <a:off x="4466003" y="2991875"/>
            <a:ext cx="3266964" cy="2315862"/>
            <a:chOff x="995588" y="3069851"/>
            <a:chExt cx="3266964" cy="2315862"/>
          </a:xfrm>
        </p:grpSpPr>
        <p:grpSp>
          <p:nvGrpSpPr>
            <p:cNvPr id="5" name="Group 4">
              <a:extLst>
                <a:ext uri="{FF2B5EF4-FFF2-40B4-BE49-F238E27FC236}">
                  <a16:creationId xmlns:a16="http://schemas.microsoft.com/office/drawing/2014/main" id="{2ECE144C-3046-7175-1945-BEFDB6F914F8}"/>
                </a:ext>
              </a:extLst>
            </p:cNvPr>
            <p:cNvGrpSpPr/>
            <p:nvPr/>
          </p:nvGrpSpPr>
          <p:grpSpPr>
            <a:xfrm>
              <a:off x="995588" y="3069851"/>
              <a:ext cx="3266964" cy="1600607"/>
              <a:chOff x="228600" y="2720498"/>
              <a:chExt cx="4283246" cy="2098522"/>
            </a:xfrm>
          </p:grpSpPr>
          <p:sp>
            <p:nvSpPr>
              <p:cNvPr id="6" name="Diamond 5">
                <a:extLst>
                  <a:ext uri="{FF2B5EF4-FFF2-40B4-BE49-F238E27FC236}">
                    <a16:creationId xmlns:a16="http://schemas.microsoft.com/office/drawing/2014/main" id="{94A79F15-B48F-AAD0-3A5F-CA189EC7FA1E}"/>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7" name="Diamond 6">
                <a:extLst>
                  <a:ext uri="{FF2B5EF4-FFF2-40B4-BE49-F238E27FC236}">
                    <a16:creationId xmlns:a16="http://schemas.microsoft.com/office/drawing/2014/main" id="{0FBEE55D-35AF-44D9-3D56-1B6DE585617A}"/>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8" name="Oval 7">
                <a:extLst>
                  <a:ext uri="{FF2B5EF4-FFF2-40B4-BE49-F238E27FC236}">
                    <a16:creationId xmlns:a16="http://schemas.microsoft.com/office/drawing/2014/main" id="{1B44A8D7-5C10-6965-8C63-5DB5586C3B7A}"/>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9" name="Oval 8">
                <a:extLst>
                  <a:ext uri="{FF2B5EF4-FFF2-40B4-BE49-F238E27FC236}">
                    <a16:creationId xmlns:a16="http://schemas.microsoft.com/office/drawing/2014/main" id="{AFE915CD-350E-D5F4-A243-D76D5F129254}"/>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0" name="Elbow Connector 9">
                <a:extLst>
                  <a:ext uri="{FF2B5EF4-FFF2-40B4-BE49-F238E27FC236}">
                    <a16:creationId xmlns:a16="http://schemas.microsoft.com/office/drawing/2014/main" id="{B888B27C-6A2B-81BB-6C2E-A4EB76DBDD97}"/>
                  </a:ext>
                </a:extLst>
              </p:cNvPr>
              <p:cNvCxnSpPr>
                <a:stCxn id="6" idx="3"/>
                <a:endCxn id="1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CE032E2C-E63D-0736-1CF4-CFDFD34E381C}"/>
                  </a:ext>
                </a:extLst>
              </p:cNvPr>
              <p:cNvCxnSpPr>
                <a:stCxn id="6" idx="1"/>
                <a:endCxn id="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88CC1A20-C88B-AA27-43FE-18536B6D1EBF}"/>
                  </a:ext>
                </a:extLst>
              </p:cNvPr>
              <p:cNvCxnSpPr>
                <a:stCxn id="7" idx="1"/>
                <a:endCxn id="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271BC6C-1531-4AFF-70E9-8805BB219A20}"/>
                  </a:ext>
                </a:extLst>
              </p:cNvPr>
              <p:cNvCxnSpPr>
                <a:stCxn id="7" idx="3"/>
                <a:endCxn id="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93FEDB38-5E3C-1D91-1C4B-626F055195B2}"/>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5" name="Oval 14">
                <a:extLst>
                  <a:ext uri="{FF2B5EF4-FFF2-40B4-BE49-F238E27FC236}">
                    <a16:creationId xmlns:a16="http://schemas.microsoft.com/office/drawing/2014/main" id="{9688D885-4A26-639C-DCF2-E6851C7F3364}"/>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6" name="Oval 15">
                <a:extLst>
                  <a:ext uri="{FF2B5EF4-FFF2-40B4-BE49-F238E27FC236}">
                    <a16:creationId xmlns:a16="http://schemas.microsoft.com/office/drawing/2014/main" id="{9CC4CA22-F2CF-F884-19EF-6841BB70E54F}"/>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7" name="Elbow Connector 16">
                <a:extLst>
                  <a:ext uri="{FF2B5EF4-FFF2-40B4-BE49-F238E27FC236}">
                    <a16:creationId xmlns:a16="http://schemas.microsoft.com/office/drawing/2014/main" id="{2B711048-7AE7-1491-9FDD-57512D1189D2}"/>
                  </a:ext>
                </a:extLst>
              </p:cNvPr>
              <p:cNvCxnSpPr>
                <a:stCxn id="14" idx="1"/>
                <a:endCxn id="1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AE8D0E6A-AF1D-BC22-885E-D805E44A3725}"/>
                  </a:ext>
                </a:extLst>
              </p:cNvPr>
              <p:cNvCxnSpPr>
                <a:stCxn id="14" idx="3"/>
                <a:endCxn id="1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73D8811-1579-EFE1-FB35-814494D6B1A9}"/>
                    </a:ext>
                  </a:extLst>
                </p:cNvPr>
                <p:cNvSpPr txBox="1"/>
                <p:nvPr/>
              </p:nvSpPr>
              <p:spPr>
                <a:xfrm>
                  <a:off x="1907495" y="4862493"/>
                  <a:ext cx="1443152" cy="523220"/>
                </a:xfrm>
                <a:prstGeom prst="rect">
                  <a:avLst/>
                </a:prstGeom>
                <a:noFill/>
              </p:spPr>
              <p:txBody>
                <a:bodyPr wrap="none" rtlCol="0">
                  <a:spAutoFit/>
                </a:bodyPr>
                <a:lstStyle/>
                <a:p>
                  <a:pPr algn="ctr"/>
                  <a14:m>
                    <m:oMath xmlns:m="http://schemas.openxmlformats.org/officeDocument/2006/math">
                      <m:r>
                        <a:rPr lang="en-US" sz="2800" i="1" dirty="0" smtClean="0">
                          <a:latin typeface="Cambria Math" panose="02040503050406030204" pitchFamily="18" charset="0"/>
                          <a:ea typeface="Avenir Book" charset="0"/>
                          <a:cs typeface="Avenir Book" charset="0"/>
                        </a:rPr>
                        <m:t>𝑦</m:t>
                      </m:r>
                      <m:r>
                        <a:rPr lang="en-US" sz="2800" b="0" i="1" dirty="0" smtClean="0">
                          <a:latin typeface="Cambria Math" panose="02040503050406030204" pitchFamily="18" charset="0"/>
                          <a:ea typeface="Avenir Book" charset="0"/>
                          <a:cs typeface="Avenir Book" charset="0"/>
                        </a:rPr>
                        <m:t>=</m:t>
                      </m:r>
                    </m:oMath>
                  </a14:m>
                  <a:r>
                    <a:rPr lang="en-US" sz="2800" dirty="0">
                      <a:latin typeface="Avenir Book" panose="02000503020000020003" pitchFamily="2" charset="0"/>
                      <a:ea typeface="Avenir Book" charset="0"/>
                      <a:cs typeface="Avenir Book" charset="0"/>
                    </a:rPr>
                    <a:t> sick</a:t>
                  </a:r>
                </a:p>
              </p:txBody>
            </p:sp>
          </mc:Choice>
          <mc:Fallback xmlns="">
            <p:sp>
              <p:nvSpPr>
                <p:cNvPr id="39" name="TextBox 38">
                  <a:extLst>
                    <a:ext uri="{FF2B5EF4-FFF2-40B4-BE49-F238E27FC236}">
                      <a16:creationId xmlns:a16="http://schemas.microsoft.com/office/drawing/2014/main" id="{E73D8811-1579-EFE1-FB35-814494D6B1A9}"/>
                    </a:ext>
                  </a:extLst>
                </p:cNvPr>
                <p:cNvSpPr txBox="1">
                  <a:spLocks noRot="1" noChangeAspect="1" noMove="1" noResize="1" noEditPoints="1" noAdjustHandles="1" noChangeArrowheads="1" noChangeShapeType="1" noTextEdit="1"/>
                </p:cNvSpPr>
                <p:nvPr/>
              </p:nvSpPr>
              <p:spPr>
                <a:xfrm>
                  <a:off x="1907495" y="4862493"/>
                  <a:ext cx="1443152" cy="523220"/>
                </a:xfrm>
                <a:prstGeom prst="rect">
                  <a:avLst/>
                </a:prstGeom>
                <a:blipFill>
                  <a:blip r:embed="rId2"/>
                  <a:stretch>
                    <a:fillRect l="-1739" t="-9302" r="-7826" b="-30233"/>
                  </a:stretch>
                </a:blipFill>
              </p:spPr>
              <p:txBody>
                <a:bodyPr/>
                <a:lstStyle/>
                <a:p>
                  <a:r>
                    <a:rPr lang="en-US">
                      <a:noFill/>
                    </a:rPr>
                    <a:t> </a:t>
                  </a:r>
                </a:p>
              </p:txBody>
            </p:sp>
          </mc:Fallback>
        </mc:AlternateContent>
      </p:grpSp>
      <p:grpSp>
        <p:nvGrpSpPr>
          <p:cNvPr id="46" name="Group 45">
            <a:extLst>
              <a:ext uri="{FF2B5EF4-FFF2-40B4-BE49-F238E27FC236}">
                <a16:creationId xmlns:a16="http://schemas.microsoft.com/office/drawing/2014/main" id="{B093B4B7-06D5-8C89-F4FF-B86E8F33D573}"/>
              </a:ext>
            </a:extLst>
          </p:cNvPr>
          <p:cNvGrpSpPr/>
          <p:nvPr/>
        </p:nvGrpSpPr>
        <p:grpSpPr>
          <a:xfrm>
            <a:off x="1168615" y="2913045"/>
            <a:ext cx="2723403" cy="2396745"/>
            <a:chOff x="4734299" y="2913045"/>
            <a:chExt cx="2723403" cy="2396745"/>
          </a:xfrm>
        </p:grpSpPr>
        <p:grpSp>
          <p:nvGrpSpPr>
            <p:cNvPr id="19" name="Group 18">
              <a:extLst>
                <a:ext uri="{FF2B5EF4-FFF2-40B4-BE49-F238E27FC236}">
                  <a16:creationId xmlns:a16="http://schemas.microsoft.com/office/drawing/2014/main" id="{FA8BDBA5-6147-8A38-422E-70CB7D732E87}"/>
                </a:ext>
              </a:extLst>
            </p:cNvPr>
            <p:cNvGrpSpPr/>
            <p:nvPr/>
          </p:nvGrpSpPr>
          <p:grpSpPr>
            <a:xfrm>
              <a:off x="4734299" y="2913045"/>
              <a:ext cx="2723403" cy="1591995"/>
              <a:chOff x="941251" y="2720498"/>
              <a:chExt cx="3570595" cy="2087231"/>
            </a:xfrm>
          </p:grpSpPr>
          <p:sp>
            <p:nvSpPr>
              <p:cNvPr id="20" name="Diamond 19">
                <a:extLst>
                  <a:ext uri="{FF2B5EF4-FFF2-40B4-BE49-F238E27FC236}">
                    <a16:creationId xmlns:a16="http://schemas.microsoft.com/office/drawing/2014/main" id="{59187718-79D9-6D93-9A03-334BE78123CD}"/>
                  </a:ext>
                </a:extLst>
              </p:cNvPr>
              <p:cNvSpPr>
                <a:spLocks/>
              </p:cNvSpPr>
              <p:nvPr/>
            </p:nvSpPr>
            <p:spPr>
              <a:xfrm>
                <a:off x="1923132" y="2720498"/>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1" name="Oval 20">
                <a:extLst>
                  <a:ext uri="{FF2B5EF4-FFF2-40B4-BE49-F238E27FC236}">
                    <a16:creationId xmlns:a16="http://schemas.microsoft.com/office/drawing/2014/main" id="{00EB15F2-A252-9495-9B14-C1D4446092C4}"/>
                  </a:ext>
                </a:extLst>
              </p:cNvPr>
              <p:cNvSpPr>
                <a:spLocks/>
              </p:cNvSpPr>
              <p:nvPr/>
            </p:nvSpPr>
            <p:spPr>
              <a:xfrm>
                <a:off x="941251" y="3449713"/>
                <a:ext cx="576072" cy="57180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2" name="Elbow Connector 21">
                <a:extLst>
                  <a:ext uri="{FF2B5EF4-FFF2-40B4-BE49-F238E27FC236}">
                    <a16:creationId xmlns:a16="http://schemas.microsoft.com/office/drawing/2014/main" id="{3FEFA6F6-D859-402F-A5DD-F500967C9930}"/>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AA331BD-FCED-29A6-BCDF-2229D66A3DFE}"/>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90A9C4DD-68AF-F902-1A1A-E0A975FC8A78}"/>
                  </a:ext>
                </a:extLst>
              </p:cNvPr>
              <p:cNvSpPr>
                <a:spLocks/>
              </p:cNvSpPr>
              <p:nvPr/>
            </p:nvSpPr>
            <p:spPr>
              <a:xfrm>
                <a:off x="3055067" y="3449713"/>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5" name="Oval 24">
                <a:extLst>
                  <a:ext uri="{FF2B5EF4-FFF2-40B4-BE49-F238E27FC236}">
                    <a16:creationId xmlns:a16="http://schemas.microsoft.com/office/drawing/2014/main" id="{C9F943C0-B5F2-7140-556F-3DB008FBBBC8}"/>
                  </a:ext>
                </a:extLst>
              </p:cNvPr>
              <p:cNvSpPr>
                <a:spLocks/>
              </p:cNvSpPr>
              <p:nvPr/>
            </p:nvSpPr>
            <p:spPr>
              <a:xfrm>
                <a:off x="2511251" y="4232218"/>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6" name="Oval 25">
                <a:extLst>
                  <a:ext uri="{FF2B5EF4-FFF2-40B4-BE49-F238E27FC236}">
                    <a16:creationId xmlns:a16="http://schemas.microsoft.com/office/drawing/2014/main" id="{9A39EE3C-6358-02BD-69EC-F0BE298430FC}"/>
                  </a:ext>
                </a:extLst>
              </p:cNvPr>
              <p:cNvSpPr>
                <a:spLocks/>
              </p:cNvSpPr>
              <p:nvPr/>
            </p:nvSpPr>
            <p:spPr>
              <a:xfrm>
                <a:off x="3935774" y="4235927"/>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7" name="Elbow Connector 26">
                <a:extLst>
                  <a:ext uri="{FF2B5EF4-FFF2-40B4-BE49-F238E27FC236}">
                    <a16:creationId xmlns:a16="http://schemas.microsoft.com/office/drawing/2014/main" id="{1E400328-652C-4D5F-CFDB-5353C791CCA4}"/>
                  </a:ext>
                </a:extLst>
              </p:cNvPr>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F5CEDCA5-5037-1D83-C5D9-6934DF7F0082}"/>
                  </a:ext>
                </a:extLst>
              </p:cNvPr>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4BB73B1-9ED1-819A-DAE6-3AB69610E6B1}"/>
                    </a:ext>
                  </a:extLst>
                </p:cNvPr>
                <p:cNvSpPr txBox="1"/>
                <p:nvPr/>
              </p:nvSpPr>
              <p:spPr>
                <a:xfrm>
                  <a:off x="5094701" y="4786570"/>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0" name="TextBox 39">
                  <a:extLst>
                    <a:ext uri="{FF2B5EF4-FFF2-40B4-BE49-F238E27FC236}">
                      <a16:creationId xmlns:a16="http://schemas.microsoft.com/office/drawing/2014/main" id="{74BB73B1-9ED1-819A-DAE6-3AB69610E6B1}"/>
                    </a:ext>
                  </a:extLst>
                </p:cNvPr>
                <p:cNvSpPr txBox="1">
                  <a:spLocks noRot="1" noChangeAspect="1" noMove="1" noResize="1" noEditPoints="1" noAdjustHandles="1" noChangeArrowheads="1" noChangeShapeType="1" noTextEdit="1"/>
                </p:cNvSpPr>
                <p:nvPr/>
              </p:nvSpPr>
              <p:spPr>
                <a:xfrm>
                  <a:off x="5094701" y="4786570"/>
                  <a:ext cx="2002600" cy="523220"/>
                </a:xfrm>
                <a:prstGeom prst="rect">
                  <a:avLst/>
                </a:prstGeom>
                <a:blipFill>
                  <a:blip r:embed="rId3"/>
                  <a:stretch>
                    <a:fillRect l="-1266" t="-9302" r="-6329" b="-30233"/>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A50CFE40-6663-D00F-1285-24FA91F5C965}"/>
              </a:ext>
            </a:extLst>
          </p:cNvPr>
          <p:cNvGrpSpPr/>
          <p:nvPr/>
        </p:nvGrpSpPr>
        <p:grpSpPr>
          <a:xfrm>
            <a:off x="8306951" y="2994743"/>
            <a:ext cx="2724249" cy="2312993"/>
            <a:chOff x="8678360" y="3069851"/>
            <a:chExt cx="2724249" cy="2312993"/>
          </a:xfrm>
        </p:grpSpPr>
        <p:grpSp>
          <p:nvGrpSpPr>
            <p:cNvPr id="29" name="Group 28">
              <a:extLst>
                <a:ext uri="{FF2B5EF4-FFF2-40B4-BE49-F238E27FC236}">
                  <a16:creationId xmlns:a16="http://schemas.microsoft.com/office/drawing/2014/main" id="{B24EE1BD-30FC-E8CA-DE74-146905B0D394}"/>
                </a:ext>
              </a:extLst>
            </p:cNvPr>
            <p:cNvGrpSpPr/>
            <p:nvPr/>
          </p:nvGrpSpPr>
          <p:grpSpPr>
            <a:xfrm>
              <a:off x="8678360" y="3069851"/>
              <a:ext cx="2724249" cy="1600607"/>
              <a:chOff x="228600" y="2720498"/>
              <a:chExt cx="3571703" cy="2098522"/>
            </a:xfrm>
          </p:grpSpPr>
          <p:sp>
            <p:nvSpPr>
              <p:cNvPr id="30" name="Diamond 29">
                <a:extLst>
                  <a:ext uri="{FF2B5EF4-FFF2-40B4-BE49-F238E27FC236}">
                    <a16:creationId xmlns:a16="http://schemas.microsoft.com/office/drawing/2014/main" id="{7A66CA59-B003-9128-F59D-6DA9281C86C6}"/>
                  </a:ext>
                </a:extLst>
              </p:cNvPr>
              <p:cNvSpPr>
                <a:spLocks/>
              </p:cNvSpPr>
              <p:nvPr/>
            </p:nvSpPr>
            <p:spPr>
              <a:xfrm>
                <a:off x="1923132" y="2720498"/>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1" name="Diamond 30">
                <a:extLst>
                  <a:ext uri="{FF2B5EF4-FFF2-40B4-BE49-F238E27FC236}">
                    <a16:creationId xmlns:a16="http://schemas.microsoft.com/office/drawing/2014/main" id="{E9A45CC1-38F9-E699-48A3-B40CEAB23A92}"/>
                  </a:ext>
                </a:extLst>
              </p:cNvPr>
              <p:cNvSpPr>
                <a:spLocks/>
              </p:cNvSpPr>
              <p:nvPr/>
            </p:nvSpPr>
            <p:spPr>
              <a:xfrm>
                <a:off x="772088" y="3454737"/>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2" name="Oval 31">
                <a:extLst>
                  <a:ext uri="{FF2B5EF4-FFF2-40B4-BE49-F238E27FC236}">
                    <a16:creationId xmlns:a16="http://schemas.microsoft.com/office/drawing/2014/main" id="{4EA5A8EE-4AD4-0A10-0B82-39BF5264565A}"/>
                  </a:ext>
                </a:extLst>
              </p:cNvPr>
              <p:cNvSpPr>
                <a:spLocks/>
              </p:cNvSpPr>
              <p:nvPr/>
            </p:nvSpPr>
            <p:spPr>
              <a:xfrm>
                <a:off x="228600"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3" name="Oval 32">
                <a:extLst>
                  <a:ext uri="{FF2B5EF4-FFF2-40B4-BE49-F238E27FC236}">
                    <a16:creationId xmlns:a16="http://schemas.microsoft.com/office/drawing/2014/main" id="{13DB3409-4D62-DCC9-C8F0-899B2BFD8F68}"/>
                  </a:ext>
                </a:extLst>
              </p:cNvPr>
              <p:cNvSpPr>
                <a:spLocks/>
              </p:cNvSpPr>
              <p:nvPr/>
            </p:nvSpPr>
            <p:spPr>
              <a:xfrm>
                <a:off x="1649774"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34" name="Elbow Connector 33">
                <a:extLst>
                  <a:ext uri="{FF2B5EF4-FFF2-40B4-BE49-F238E27FC236}">
                    <a16:creationId xmlns:a16="http://schemas.microsoft.com/office/drawing/2014/main" id="{34122959-E418-1C3C-43A1-5E8EAA811B06}"/>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4BE99A61-EB3D-9DD0-4E60-1EE806B63A5D}"/>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8FCC0E5B-37B2-0E27-3956-AAFB7E024A62}"/>
                  </a:ext>
                </a:extLst>
              </p:cNvPr>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6D63F703-AFF8-01B0-A605-ADD25511C8CE}"/>
                  </a:ext>
                </a:extLst>
              </p:cNvPr>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2DF5A2CA-CA1A-8CD3-A22D-2020B3D6D9D2}"/>
                  </a:ext>
                </a:extLst>
              </p:cNvPr>
              <p:cNvSpPr>
                <a:spLocks/>
              </p:cNvSpPr>
              <p:nvPr/>
            </p:nvSpPr>
            <p:spPr>
              <a:xfrm>
                <a:off x="3224231" y="3449713"/>
                <a:ext cx="576072" cy="571801"/>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grpSp>
        <p:sp>
          <p:nvSpPr>
            <p:cNvPr id="41" name="TextBox 40">
              <a:extLst>
                <a:ext uri="{FF2B5EF4-FFF2-40B4-BE49-F238E27FC236}">
                  <a16:creationId xmlns:a16="http://schemas.microsoft.com/office/drawing/2014/main" id="{A71BBCA3-141E-BAF2-5373-E055BA0529FD}"/>
                </a:ext>
              </a:extLst>
            </p:cNvPr>
            <p:cNvSpPr txBox="1"/>
            <p:nvPr/>
          </p:nvSpPr>
          <p:spPr>
            <a:xfrm>
              <a:off x="9052874" y="4859624"/>
              <a:ext cx="1975221" cy="523220"/>
            </a:xfrm>
            <a:prstGeom prst="rect">
              <a:avLst/>
            </a:prstGeom>
            <a:noFill/>
          </p:spPr>
          <p:txBody>
            <a:bodyPr wrap="none" rtlCol="0">
              <a:spAutoFit/>
            </a:bodyPr>
            <a:lstStyle/>
            <a:p>
              <a:pPr algn="ctr"/>
              <a:r>
                <a:rPr lang="en-US" sz="2800" dirty="0">
                  <a:latin typeface="Cambria Math" panose="02040503050406030204" pitchFamily="18" charset="0"/>
                  <a:ea typeface="Avenir Book" charset="0"/>
                  <a:cs typeface="Avenir Book" charset="0"/>
                </a:rPr>
                <a:t>𝑦 = </a:t>
              </a:r>
              <a:r>
                <a:rPr lang="en-US" sz="2800" dirty="0">
                  <a:latin typeface="Avenir Book" panose="02000503020000020003" pitchFamily="2" charset="0"/>
                  <a:ea typeface="Avenir Book" charset="0"/>
                  <a:cs typeface="Avenir Book" charset="0"/>
                </a:rPr>
                <a:t>healthy</a:t>
              </a:r>
            </a:p>
          </p:txBody>
        </p:sp>
      </p:grpSp>
      <p:grpSp>
        <p:nvGrpSpPr>
          <p:cNvPr id="42" name="Group 41">
            <a:extLst>
              <a:ext uri="{FF2B5EF4-FFF2-40B4-BE49-F238E27FC236}">
                <a16:creationId xmlns:a16="http://schemas.microsoft.com/office/drawing/2014/main" id="{A165223E-77AE-05A6-E7DB-3E32452AE2B6}"/>
              </a:ext>
            </a:extLst>
          </p:cNvPr>
          <p:cNvGrpSpPr/>
          <p:nvPr/>
        </p:nvGrpSpPr>
        <p:grpSpPr>
          <a:xfrm>
            <a:off x="2614966" y="5319784"/>
            <a:ext cx="6921870" cy="1115307"/>
            <a:chOff x="1090965" y="5199113"/>
            <a:chExt cx="6921870" cy="1115307"/>
          </a:xfrm>
        </p:grpSpPr>
        <p:sp>
          <p:nvSpPr>
            <p:cNvPr id="43" name="Left Brace 42">
              <a:extLst>
                <a:ext uri="{FF2B5EF4-FFF2-40B4-BE49-F238E27FC236}">
                  <a16:creationId xmlns:a16="http://schemas.microsoft.com/office/drawing/2014/main" id="{B793C4B8-4FA4-20B2-7DF4-F1C00B512B80}"/>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EEE03C0-0B95-A1BC-70B9-E0A6CB37CD0A}"/>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4" name="TextBox 43">
                  <a:extLst>
                    <a:ext uri="{FF2B5EF4-FFF2-40B4-BE49-F238E27FC236}">
                      <a16:creationId xmlns:a16="http://schemas.microsoft.com/office/drawing/2014/main" id="{AEEE03C0-0B95-A1BC-70B9-E0A6CB37CD0A}"/>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4"/>
                  <a:stretch>
                    <a:fillRect l="-1266" t="-9524" r="-632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2007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5477-5405-100C-5D7A-F91D2CE2E568}"/>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A551EEBC-A5DD-896D-15A0-F0D265ADA840}"/>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Separates two different classes with a hyperplane that maximizes the separation between the classes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AF5634-3686-2A9B-CF79-1E7B1BF08449}"/>
                  </a:ext>
                </a:extLst>
              </p:cNvPr>
              <p:cNvSpPr txBox="1"/>
              <p:nvPr/>
            </p:nvSpPr>
            <p:spPr>
              <a:xfrm>
                <a:off x="3435016" y="2743200"/>
                <a:ext cx="532357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panose="02040503050406030204" pitchFamily="18" charset="0"/>
                          <a:ea typeface="Cambria Math" panose="02040503050406030204" pitchFamily="18" charset="0"/>
                          <a:cs typeface="Cambria Math" charset="0"/>
                        </a:rPr>
                        <m:t>≥</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3AF5634-3686-2A9B-CF79-1E7B1BF08449}"/>
                  </a:ext>
                </a:extLst>
              </p:cNvPr>
              <p:cNvSpPr txBox="1">
                <a:spLocks noRot="1" noChangeAspect="1" noMove="1" noResize="1" noEditPoints="1" noAdjustHandles="1" noChangeArrowheads="1" noChangeShapeType="1" noTextEdit="1"/>
              </p:cNvSpPr>
              <p:nvPr/>
            </p:nvSpPr>
            <p:spPr>
              <a:xfrm>
                <a:off x="3435016" y="2743200"/>
                <a:ext cx="5323573" cy="553998"/>
              </a:xfrm>
              <a:prstGeom prst="rect">
                <a:avLst/>
              </a:prstGeom>
              <a:blipFill>
                <a:blip r:embed="rId2"/>
                <a:stretch>
                  <a:fillRect l="-1429" t="-11364" r="-1429" b="-36364"/>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2589F463-8A75-BBD8-8B54-DB164D73696F}"/>
              </a:ext>
            </a:extLst>
          </p:cNvPr>
          <p:cNvGrpSpPr/>
          <p:nvPr/>
        </p:nvGrpSpPr>
        <p:grpSpPr>
          <a:xfrm>
            <a:off x="3645253" y="6233051"/>
            <a:ext cx="5412181" cy="461665"/>
            <a:chOff x="1066800" y="5331767"/>
            <a:chExt cx="7429152" cy="461665"/>
          </a:xfrm>
        </p:grpSpPr>
        <p:cxnSp>
          <p:nvCxnSpPr>
            <p:cNvPr id="9" name="Straight Connector 8">
              <a:extLst>
                <a:ext uri="{FF2B5EF4-FFF2-40B4-BE49-F238E27FC236}">
                  <a16:creationId xmlns:a16="http://schemas.microsoft.com/office/drawing/2014/main" id="{1974D094-7696-F9CB-FCFB-3DBD3470DB0B}"/>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68DF7F1-00CD-9D4D-CFF3-0A910CD4B074}"/>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52B34EF3-0154-F276-7425-BB597B12D613}"/>
              </a:ext>
            </a:extLst>
          </p:cNvPr>
          <p:cNvGrpSpPr/>
          <p:nvPr/>
        </p:nvGrpSpPr>
        <p:grpSpPr>
          <a:xfrm>
            <a:off x="3181552" y="3432072"/>
            <a:ext cx="933248" cy="3044929"/>
            <a:chOff x="4105376" y="1980618"/>
            <a:chExt cx="933248" cy="4496382"/>
          </a:xfrm>
        </p:grpSpPr>
        <p:cxnSp>
          <p:nvCxnSpPr>
            <p:cNvPr id="12" name="Straight Connector 11">
              <a:extLst>
                <a:ext uri="{FF2B5EF4-FFF2-40B4-BE49-F238E27FC236}">
                  <a16:creationId xmlns:a16="http://schemas.microsoft.com/office/drawing/2014/main" id="{6D68799B-EEE7-30BC-C191-9C447D2892CE}"/>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FF10C0-F33F-B4C5-A6D5-1EBCDDCB80ED}"/>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cxnSp>
        <p:nvCxnSpPr>
          <p:cNvPr id="14" name="Straight Connector 13">
            <a:extLst>
              <a:ext uri="{FF2B5EF4-FFF2-40B4-BE49-F238E27FC236}">
                <a16:creationId xmlns:a16="http://schemas.microsoft.com/office/drawing/2014/main" id="{F2EAC1B2-DEF7-92F3-6E1E-342B1DC5AA6A}"/>
              </a:ext>
            </a:extLst>
          </p:cNvPr>
          <p:cNvCxnSpPr/>
          <p:nvPr/>
        </p:nvCxnSpPr>
        <p:spPr>
          <a:xfrm>
            <a:off x="5290806" y="3628232"/>
            <a:ext cx="1333488" cy="284876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0B4DFB20-C0C7-ECB4-A320-EE97DD49C1EC}"/>
              </a:ext>
            </a:extLst>
          </p:cNvPr>
          <p:cNvGrpSpPr/>
          <p:nvPr/>
        </p:nvGrpSpPr>
        <p:grpSpPr>
          <a:xfrm>
            <a:off x="5984914" y="3941888"/>
            <a:ext cx="2274982" cy="2135507"/>
            <a:chOff x="3537090" y="3829070"/>
            <a:chExt cx="2274982" cy="2135507"/>
          </a:xfrm>
          <a:solidFill>
            <a:srgbClr val="00B050"/>
          </a:solidFill>
        </p:grpSpPr>
        <p:sp>
          <p:nvSpPr>
            <p:cNvPr id="16" name="Oval 15">
              <a:extLst>
                <a:ext uri="{FF2B5EF4-FFF2-40B4-BE49-F238E27FC236}">
                  <a16:creationId xmlns:a16="http://schemas.microsoft.com/office/drawing/2014/main" id="{615F560E-B4A0-0967-85B9-87A9C2ECF9EA}"/>
                </a:ext>
              </a:extLst>
            </p:cNvPr>
            <p:cNvSpPr/>
            <p:nvPr/>
          </p:nvSpPr>
          <p:spPr>
            <a:xfrm>
              <a:off x="3537090" y="382907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38981567-1583-3541-4312-C329D79F1EE6}"/>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4A1C2BD9-4959-EA73-E94A-4158009865D3}"/>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1F3C5B9-D359-C177-FA3E-417896ABD543}"/>
                </a:ext>
              </a:extLst>
            </p:cNvPr>
            <p:cNvSpPr/>
            <p:nvPr/>
          </p:nvSpPr>
          <p:spPr>
            <a:xfrm>
              <a:off x="5583472" y="392616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10D61404-6191-1437-223C-8271D6E9B1D8}"/>
                </a:ext>
              </a:extLst>
            </p:cNvPr>
            <p:cNvSpPr/>
            <p:nvPr/>
          </p:nvSpPr>
          <p:spPr>
            <a:xfrm>
              <a:off x="5303217" y="469342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26C051AD-0571-E0B7-B8C8-CC1E4D2F9EDB}"/>
                </a:ext>
              </a:extLst>
            </p:cNvPr>
            <p:cNvSpPr/>
            <p:nvPr/>
          </p:nvSpPr>
          <p:spPr>
            <a:xfrm>
              <a:off x="5549017"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2" name="Group 21">
            <a:extLst>
              <a:ext uri="{FF2B5EF4-FFF2-40B4-BE49-F238E27FC236}">
                <a16:creationId xmlns:a16="http://schemas.microsoft.com/office/drawing/2014/main" id="{F7874422-5BCE-8A6B-229C-F5FB95F248B6}"/>
              </a:ext>
            </a:extLst>
          </p:cNvPr>
          <p:cNvGrpSpPr/>
          <p:nvPr/>
        </p:nvGrpSpPr>
        <p:grpSpPr>
          <a:xfrm>
            <a:off x="3875488" y="4057586"/>
            <a:ext cx="1763313" cy="2038414"/>
            <a:chOff x="1344844" y="3926163"/>
            <a:chExt cx="1763313" cy="2038414"/>
          </a:xfrm>
          <a:solidFill>
            <a:srgbClr val="FF0000"/>
          </a:solidFill>
        </p:grpSpPr>
        <p:sp>
          <p:nvSpPr>
            <p:cNvPr id="23" name="Triangle 22">
              <a:extLst>
                <a:ext uri="{FF2B5EF4-FFF2-40B4-BE49-F238E27FC236}">
                  <a16:creationId xmlns:a16="http://schemas.microsoft.com/office/drawing/2014/main" id="{74F3B458-51C1-28DC-D551-BAEAEC754461}"/>
                </a:ext>
              </a:extLst>
            </p:cNvPr>
            <p:cNvSpPr/>
            <p:nvPr/>
          </p:nvSpPr>
          <p:spPr>
            <a:xfrm>
              <a:off x="1888063" y="392616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Triangle 23">
              <a:extLst>
                <a:ext uri="{FF2B5EF4-FFF2-40B4-BE49-F238E27FC236}">
                  <a16:creationId xmlns:a16="http://schemas.microsoft.com/office/drawing/2014/main" id="{9A2FAC4C-8E17-4969-F3D7-94F35860DC69}"/>
                </a:ext>
              </a:extLst>
            </p:cNvPr>
            <p:cNvSpPr/>
            <p:nvPr/>
          </p:nvSpPr>
          <p:spPr>
            <a:xfrm>
              <a:off x="1344844" y="447021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Triangle 24">
              <a:extLst>
                <a:ext uri="{FF2B5EF4-FFF2-40B4-BE49-F238E27FC236}">
                  <a16:creationId xmlns:a16="http://schemas.microsoft.com/office/drawing/2014/main" id="{4E9495E4-9CDD-F34A-A327-47BE2F56DC7E}"/>
                </a:ext>
              </a:extLst>
            </p:cNvPr>
            <p:cNvSpPr/>
            <p:nvPr/>
          </p:nvSpPr>
          <p:spPr>
            <a:xfrm>
              <a:off x="2590800" y="478557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 name="Triangle 25">
              <a:extLst>
                <a:ext uri="{FF2B5EF4-FFF2-40B4-BE49-F238E27FC236}">
                  <a16:creationId xmlns:a16="http://schemas.microsoft.com/office/drawing/2014/main" id="{EF72E808-2840-E827-425C-AC14AE426932}"/>
                </a:ext>
              </a:extLst>
            </p:cNvPr>
            <p:cNvSpPr/>
            <p:nvPr/>
          </p:nvSpPr>
          <p:spPr>
            <a:xfrm>
              <a:off x="1464053" y="5735977"/>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01099011-557B-EAEC-35D7-9CDA41F81F6E}"/>
                </a:ext>
              </a:extLst>
            </p:cNvPr>
            <p:cNvSpPr/>
            <p:nvPr/>
          </p:nvSpPr>
          <p:spPr>
            <a:xfrm>
              <a:off x="2842982" y="566581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74AEA021-DC64-E60C-221E-8C0E142853EB}"/>
                </a:ext>
              </a:extLst>
            </p:cNvPr>
            <p:cNvSpPr/>
            <p:nvPr/>
          </p:nvSpPr>
          <p:spPr>
            <a:xfrm>
              <a:off x="1954444" y="527434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9" name="Group 28">
            <a:extLst>
              <a:ext uri="{FF2B5EF4-FFF2-40B4-BE49-F238E27FC236}">
                <a16:creationId xmlns:a16="http://schemas.microsoft.com/office/drawing/2014/main" id="{EB45C15E-47AD-F224-F2FA-438BF1DE0A2B}"/>
              </a:ext>
            </a:extLst>
          </p:cNvPr>
          <p:cNvGrpSpPr/>
          <p:nvPr/>
        </p:nvGrpSpPr>
        <p:grpSpPr>
          <a:xfrm>
            <a:off x="6170978" y="5102228"/>
            <a:ext cx="2227690" cy="535127"/>
            <a:chOff x="4646978" y="5102227"/>
            <a:chExt cx="2227690" cy="535127"/>
          </a:xfrm>
        </p:grpSpPr>
        <p:cxnSp>
          <p:nvCxnSpPr>
            <p:cNvPr id="30" name="Straight Connector 29">
              <a:extLst>
                <a:ext uri="{FF2B5EF4-FFF2-40B4-BE49-F238E27FC236}">
                  <a16:creationId xmlns:a16="http://schemas.microsoft.com/office/drawing/2014/main" id="{391EF1A0-9D64-DCC1-F9E6-E1C994908296}"/>
                </a:ext>
              </a:extLst>
            </p:cNvPr>
            <p:cNvCxnSpPr>
              <a:cxnSpLocks/>
            </p:cNvCxnSpPr>
            <p:nvPr/>
          </p:nvCxnSpPr>
          <p:spPr>
            <a:xfrm flipH="1">
              <a:off x="4646978" y="5102227"/>
              <a:ext cx="609600" cy="363222"/>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E422AC-E94D-DB69-99F3-982BBA27D7D4}"/>
                </a:ext>
              </a:extLst>
            </p:cNvPr>
            <p:cNvSpPr txBox="1"/>
            <p:nvPr/>
          </p:nvSpPr>
          <p:spPr>
            <a:xfrm>
              <a:off x="4894639" y="5268022"/>
              <a:ext cx="1980029" cy="369332"/>
            </a:xfrm>
            <a:prstGeom prst="rect">
              <a:avLst/>
            </a:prstGeom>
            <a:noFill/>
          </p:spPr>
          <p:txBody>
            <a:bodyPr wrap="none" rtlCol="0">
              <a:spAutoFit/>
            </a:bodyPr>
            <a:lstStyle/>
            <a:p>
              <a:r>
                <a:rPr lang="en-US" dirty="0">
                  <a:latin typeface="Avenir Book" panose="02000503020000020003" pitchFamily="2" charset="0"/>
                </a:rPr>
                <a:t>“support vector”</a:t>
              </a:r>
            </a:p>
          </p:txBody>
        </p:sp>
      </p:grpSp>
    </p:spTree>
    <p:extLst>
      <p:ext uri="{BB962C8B-B14F-4D97-AF65-F5344CB8AC3E}">
        <p14:creationId xmlns:p14="http://schemas.microsoft.com/office/powerpoint/2010/main" val="196399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C408-D6FD-4E31-B6DA-6BC6C08F4AFA}"/>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6C9E2C88-9295-DD44-04C6-D04BCD39968B}"/>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Can separate between multiple classes by combining the results of multiple one-versus-rest classifiers</a:t>
            </a:r>
          </a:p>
        </p:txBody>
      </p:sp>
      <p:grpSp>
        <p:nvGrpSpPr>
          <p:cNvPr id="94" name="Group 93">
            <a:extLst>
              <a:ext uri="{FF2B5EF4-FFF2-40B4-BE49-F238E27FC236}">
                <a16:creationId xmlns:a16="http://schemas.microsoft.com/office/drawing/2014/main" id="{BE9099CC-A1D1-75F2-BAB6-ACDB2F84279E}"/>
              </a:ext>
            </a:extLst>
          </p:cNvPr>
          <p:cNvGrpSpPr/>
          <p:nvPr/>
        </p:nvGrpSpPr>
        <p:grpSpPr>
          <a:xfrm>
            <a:off x="-25081" y="2597431"/>
            <a:ext cx="3987482" cy="2507605"/>
            <a:chOff x="-25081" y="2597431"/>
            <a:chExt cx="3987482" cy="2507605"/>
          </a:xfrm>
        </p:grpSpPr>
        <p:grpSp>
          <p:nvGrpSpPr>
            <p:cNvPr id="93" name="Group 92">
              <a:extLst>
                <a:ext uri="{FF2B5EF4-FFF2-40B4-BE49-F238E27FC236}">
                  <a16:creationId xmlns:a16="http://schemas.microsoft.com/office/drawing/2014/main" id="{07B0DA99-5902-90CB-1221-B1648A317C12}"/>
                </a:ext>
              </a:extLst>
            </p:cNvPr>
            <p:cNvGrpSpPr/>
            <p:nvPr/>
          </p:nvGrpSpPr>
          <p:grpSpPr>
            <a:xfrm>
              <a:off x="104846" y="2597431"/>
              <a:ext cx="3693463" cy="2202918"/>
              <a:chOff x="104846" y="2597431"/>
              <a:chExt cx="3693463" cy="2202918"/>
            </a:xfrm>
          </p:grpSpPr>
          <p:grpSp>
            <p:nvGrpSpPr>
              <p:cNvPr id="8" name="Group 7">
                <a:extLst>
                  <a:ext uri="{FF2B5EF4-FFF2-40B4-BE49-F238E27FC236}">
                    <a16:creationId xmlns:a16="http://schemas.microsoft.com/office/drawing/2014/main" id="{89E0015A-B573-45FD-A7BF-5F23ECAF6F10}"/>
                  </a:ext>
                </a:extLst>
              </p:cNvPr>
              <p:cNvGrpSpPr/>
              <p:nvPr/>
            </p:nvGrpSpPr>
            <p:grpSpPr>
              <a:xfrm>
                <a:off x="546193" y="4338684"/>
                <a:ext cx="3252116" cy="461665"/>
                <a:chOff x="3325607" y="5331767"/>
                <a:chExt cx="5170345" cy="461665"/>
              </a:xfrm>
            </p:grpSpPr>
            <p:cxnSp>
              <p:nvCxnSpPr>
                <p:cNvPr id="24" name="Straight Connector 23">
                  <a:extLst>
                    <a:ext uri="{FF2B5EF4-FFF2-40B4-BE49-F238E27FC236}">
                      <a16:creationId xmlns:a16="http://schemas.microsoft.com/office/drawing/2014/main" id="{27DFF3F8-842C-C735-FB5F-BCCB30D3EEA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C62CCAB-F621-4E72-C011-B6102A02C507}"/>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8108"/>
                      </a:stretch>
                    </a:blipFill>
                  </p:spPr>
                  <p:txBody>
                    <a:bodyPr/>
                    <a:lstStyle/>
                    <a:p>
                      <a:r>
                        <a:rPr lang="en-US">
                          <a:noFill/>
                        </a:rPr>
                        <a:t> </a:t>
                      </a:r>
                    </a:p>
                  </p:txBody>
                </p:sp>
              </mc:Fallback>
            </mc:AlternateContent>
          </p:grpSp>
          <p:cxnSp>
            <p:nvCxnSpPr>
              <p:cNvPr id="6" name="Straight Connector 5">
                <a:extLst>
                  <a:ext uri="{FF2B5EF4-FFF2-40B4-BE49-F238E27FC236}">
                    <a16:creationId xmlns:a16="http://schemas.microsoft.com/office/drawing/2014/main" id="{CF9AFF50-D614-23FC-684D-1A0A83EFC269}"/>
                  </a:ext>
                </a:extLst>
              </p:cNvPr>
              <p:cNvCxnSpPr>
                <a:cxnSpLocks/>
              </p:cNvCxnSpPr>
              <p:nvPr/>
            </p:nvCxnSpPr>
            <p:spPr>
              <a:xfrm>
                <a:off x="1043728" y="3054040"/>
                <a:ext cx="1242959" cy="149306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49D36C-636F-461C-16EA-5D45F8F24E15}"/>
                  </a:ext>
                </a:extLst>
              </p:cNvPr>
              <p:cNvGrpSpPr/>
              <p:nvPr/>
            </p:nvGrpSpPr>
            <p:grpSpPr>
              <a:xfrm>
                <a:off x="104846" y="2597431"/>
                <a:ext cx="933248" cy="1969720"/>
                <a:chOff x="4105376" y="2178462"/>
                <a:chExt cx="933248" cy="2908643"/>
              </a:xfrm>
            </p:grpSpPr>
            <p:cxnSp>
              <p:nvCxnSpPr>
                <p:cNvPr id="22" name="Straight Connector 21">
                  <a:extLst>
                    <a:ext uri="{FF2B5EF4-FFF2-40B4-BE49-F238E27FC236}">
                      <a16:creationId xmlns:a16="http://schemas.microsoft.com/office/drawing/2014/main" id="{F0656D8E-EE77-A83C-7514-BF8C947559AC}"/>
                    </a:ext>
                  </a:extLst>
                </p:cNvPr>
                <p:cNvCxnSpPr>
                  <a:stCxn id="23" idx="2"/>
                </p:cNvCxnSpPr>
                <p:nvPr/>
              </p:nvCxnSpPr>
              <p:spPr>
                <a:xfrm>
                  <a:off x="4572000" y="2860193"/>
                  <a:ext cx="0" cy="2226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11B4BA-2D06-A23D-323F-B5F7260E3D6B}"/>
                        </a:ext>
                      </a:extLst>
                    </p:cNvPr>
                    <p:cNvSpPr txBox="1"/>
                    <p:nvPr/>
                  </p:nvSpPr>
                  <p:spPr>
                    <a:xfrm>
                      <a:off x="4105376" y="2178462"/>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2178462"/>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0449B2D6-89F7-79D0-0AEB-4DF6B439970D}"/>
                  </a:ext>
                </a:extLst>
              </p:cNvPr>
              <p:cNvGrpSpPr/>
              <p:nvPr/>
            </p:nvGrpSpPr>
            <p:grpSpPr>
              <a:xfrm>
                <a:off x="1592271" y="2902231"/>
                <a:ext cx="1318602" cy="532808"/>
                <a:chOff x="2454392" y="3745388"/>
                <a:chExt cx="1318602" cy="532808"/>
              </a:xfrm>
            </p:grpSpPr>
            <p:sp>
              <p:nvSpPr>
                <p:cNvPr id="19" name="Oval 18">
                  <a:extLst>
                    <a:ext uri="{FF2B5EF4-FFF2-40B4-BE49-F238E27FC236}">
                      <a16:creationId xmlns:a16="http://schemas.microsoft.com/office/drawing/2014/main" id="{CE6674AA-B2EA-E088-1C59-33A1AA4BE609}"/>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0" name="Oval 19">
                  <a:extLst>
                    <a:ext uri="{FF2B5EF4-FFF2-40B4-BE49-F238E27FC236}">
                      <a16:creationId xmlns:a16="http://schemas.microsoft.com/office/drawing/2014/main" id="{48685F44-F662-A974-3890-41C34BC1104C}"/>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8B4FD78-4863-9BA0-BE60-497169E8BDD4}"/>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1" name="Group 10">
                <a:extLst>
                  <a:ext uri="{FF2B5EF4-FFF2-40B4-BE49-F238E27FC236}">
                    <a16:creationId xmlns:a16="http://schemas.microsoft.com/office/drawing/2014/main" id="{1F514954-B963-4435-2F27-961A1C00CCAF}"/>
                  </a:ext>
                </a:extLst>
              </p:cNvPr>
              <p:cNvGrpSpPr/>
              <p:nvPr/>
            </p:nvGrpSpPr>
            <p:grpSpPr>
              <a:xfrm>
                <a:off x="879539" y="3478567"/>
                <a:ext cx="977907" cy="837705"/>
                <a:chOff x="1344844" y="3861108"/>
                <a:chExt cx="977907" cy="837705"/>
              </a:xfrm>
            </p:grpSpPr>
            <p:sp>
              <p:nvSpPr>
                <p:cNvPr id="16" name="Triangle 15">
                  <a:extLst>
                    <a:ext uri="{FF2B5EF4-FFF2-40B4-BE49-F238E27FC236}">
                      <a16:creationId xmlns:a16="http://schemas.microsoft.com/office/drawing/2014/main" id="{FCC37DC6-A3E2-23A1-4024-BD9921CD12EE}"/>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7" name="Triangle 16">
                  <a:extLst>
                    <a:ext uri="{FF2B5EF4-FFF2-40B4-BE49-F238E27FC236}">
                      <a16:creationId xmlns:a16="http://schemas.microsoft.com/office/drawing/2014/main" id="{5FC7B71E-DA10-0F38-085E-2DC9A6A6CDBA}"/>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8" name="Triangle 17">
                  <a:extLst>
                    <a:ext uri="{FF2B5EF4-FFF2-40B4-BE49-F238E27FC236}">
                      <a16:creationId xmlns:a16="http://schemas.microsoft.com/office/drawing/2014/main" id="{5F8E2B39-8018-19EE-C8ED-73AD05A17E57}"/>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2" name="Group 11">
                <a:extLst>
                  <a:ext uri="{FF2B5EF4-FFF2-40B4-BE49-F238E27FC236}">
                    <a16:creationId xmlns:a16="http://schemas.microsoft.com/office/drawing/2014/main" id="{ACE688A5-90FB-DC86-8C96-81E244D2191A}"/>
                  </a:ext>
                </a:extLst>
              </p:cNvPr>
              <p:cNvGrpSpPr/>
              <p:nvPr/>
            </p:nvGrpSpPr>
            <p:grpSpPr>
              <a:xfrm>
                <a:off x="2286000" y="3675163"/>
                <a:ext cx="1098243" cy="674868"/>
                <a:chOff x="5807963" y="4194782"/>
                <a:chExt cx="1098243" cy="674868"/>
              </a:xfrm>
            </p:grpSpPr>
            <p:sp>
              <p:nvSpPr>
                <p:cNvPr id="13" name="Rectangle 12">
                  <a:extLst>
                    <a:ext uri="{FF2B5EF4-FFF2-40B4-BE49-F238E27FC236}">
                      <a16:creationId xmlns:a16="http://schemas.microsoft.com/office/drawing/2014/main" id="{862E7018-9810-64C0-9C9E-C02303B9CA10}"/>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4" name="Rectangle 13">
                  <a:extLst>
                    <a:ext uri="{FF2B5EF4-FFF2-40B4-BE49-F238E27FC236}">
                      <a16:creationId xmlns:a16="http://schemas.microsoft.com/office/drawing/2014/main" id="{E7E128A2-ED2F-7D36-FECC-91A16D688C15}"/>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5" name="Rectangle 14">
                  <a:extLst>
                    <a:ext uri="{FF2B5EF4-FFF2-40B4-BE49-F238E27FC236}">
                      <a16:creationId xmlns:a16="http://schemas.microsoft.com/office/drawing/2014/main" id="{EE676D24-592C-D832-11DA-08D79A1B90FB}"/>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69" name="TextBox 68">
              <a:extLst>
                <a:ext uri="{FF2B5EF4-FFF2-40B4-BE49-F238E27FC236}">
                  <a16:creationId xmlns:a16="http://schemas.microsoft.com/office/drawing/2014/main" id="{96F0CC7A-4F25-A0CF-144B-827CC502DD0E}"/>
                </a:ext>
              </a:extLst>
            </p:cNvPr>
            <p:cNvSpPr txBox="1"/>
            <p:nvPr/>
          </p:nvSpPr>
          <p:spPr>
            <a:xfrm>
              <a:off x="-25081" y="4735704"/>
              <a:ext cx="3987482" cy="369332"/>
            </a:xfrm>
            <a:prstGeom prst="rect">
              <a:avLst/>
            </a:prstGeom>
            <a:noFill/>
            <a:ln w="28575">
              <a:noFill/>
            </a:ln>
          </p:spPr>
          <p:txBody>
            <a:bodyPr wrap="square" rtlCol="0">
              <a:spAutoFit/>
            </a:bodyPr>
            <a:lstStyle/>
            <a:p>
              <a:pPr algn="ctr"/>
              <a:r>
                <a:rPr lang="en-US" dirty="0"/>
                <a:t>Hypertensive vs. non-hypertensive</a:t>
              </a:r>
            </a:p>
          </p:txBody>
        </p:sp>
      </p:grpSp>
      <p:grpSp>
        <p:nvGrpSpPr>
          <p:cNvPr id="74" name="Group 73">
            <a:extLst>
              <a:ext uri="{FF2B5EF4-FFF2-40B4-BE49-F238E27FC236}">
                <a16:creationId xmlns:a16="http://schemas.microsoft.com/office/drawing/2014/main" id="{4BA8D02F-90F2-F11D-3292-5961D6E3AEFF}"/>
              </a:ext>
            </a:extLst>
          </p:cNvPr>
          <p:cNvGrpSpPr/>
          <p:nvPr/>
        </p:nvGrpSpPr>
        <p:grpSpPr>
          <a:xfrm>
            <a:off x="2614966" y="5612914"/>
            <a:ext cx="6921870" cy="1115307"/>
            <a:chOff x="1090965" y="5199113"/>
            <a:chExt cx="6921870" cy="1115307"/>
          </a:xfrm>
        </p:grpSpPr>
        <p:sp>
          <p:nvSpPr>
            <p:cNvPr id="75" name="Left Brace 74">
              <a:extLst>
                <a:ext uri="{FF2B5EF4-FFF2-40B4-BE49-F238E27FC236}">
                  <a16:creationId xmlns:a16="http://schemas.microsoft.com/office/drawing/2014/main" id="{7FE56DB7-1EA8-E365-DF49-1759A56558C6}"/>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68E8C303-2043-17E2-F850-C042CE91BA39}"/>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6" name="TextBox 75">
                  <a:extLst>
                    <a:ext uri="{FF2B5EF4-FFF2-40B4-BE49-F238E27FC236}">
                      <a16:creationId xmlns:a16="http://schemas.microsoft.com/office/drawing/2014/main" id="{68E8C303-2043-17E2-F850-C042CE91BA39}"/>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5"/>
                  <a:stretch>
                    <a:fillRect l="-1266" t="-9524" r="-6329" b="-33333"/>
                  </a:stretch>
                </a:blipFill>
              </p:spPr>
              <p:txBody>
                <a:bodyPr/>
                <a:lstStyle/>
                <a:p>
                  <a:r>
                    <a:rPr lang="en-US">
                      <a:noFill/>
                    </a:rPr>
                    <a:t> </a:t>
                  </a:r>
                </a:p>
              </p:txBody>
            </p:sp>
          </mc:Fallback>
        </mc:AlternateContent>
      </p:grpSp>
      <p:grpSp>
        <p:nvGrpSpPr>
          <p:cNvPr id="89" name="Group 88">
            <a:extLst>
              <a:ext uri="{FF2B5EF4-FFF2-40B4-BE49-F238E27FC236}">
                <a16:creationId xmlns:a16="http://schemas.microsoft.com/office/drawing/2014/main" id="{1A0BBB16-ED7E-970C-E223-81B70F1583DA}"/>
              </a:ext>
            </a:extLst>
          </p:cNvPr>
          <p:cNvGrpSpPr/>
          <p:nvPr/>
        </p:nvGrpSpPr>
        <p:grpSpPr>
          <a:xfrm>
            <a:off x="3971880" y="2611877"/>
            <a:ext cx="3987482" cy="2520246"/>
            <a:chOff x="3971880" y="2611877"/>
            <a:chExt cx="3987482" cy="2520246"/>
          </a:xfrm>
        </p:grpSpPr>
        <p:grpSp>
          <p:nvGrpSpPr>
            <p:cNvPr id="86" name="Group 85">
              <a:extLst>
                <a:ext uri="{FF2B5EF4-FFF2-40B4-BE49-F238E27FC236}">
                  <a16:creationId xmlns:a16="http://schemas.microsoft.com/office/drawing/2014/main" id="{D9DCAAFF-006A-2AC1-6E61-94EDCA1BC525}"/>
                </a:ext>
              </a:extLst>
            </p:cNvPr>
            <p:cNvGrpSpPr/>
            <p:nvPr/>
          </p:nvGrpSpPr>
          <p:grpSpPr>
            <a:xfrm>
              <a:off x="4101807" y="2611877"/>
              <a:ext cx="3748791" cy="2209800"/>
              <a:chOff x="4101807" y="2611877"/>
              <a:chExt cx="3748791" cy="2209800"/>
            </a:xfrm>
          </p:grpSpPr>
          <p:grpSp>
            <p:nvGrpSpPr>
              <p:cNvPr id="46" name="Group 45">
                <a:extLst>
                  <a:ext uri="{FF2B5EF4-FFF2-40B4-BE49-F238E27FC236}">
                    <a16:creationId xmlns:a16="http://schemas.microsoft.com/office/drawing/2014/main" id="{02517B67-8E51-9662-66E9-EB5378690684}"/>
                  </a:ext>
                </a:extLst>
              </p:cNvPr>
              <p:cNvGrpSpPr/>
              <p:nvPr/>
            </p:nvGrpSpPr>
            <p:grpSpPr>
              <a:xfrm>
                <a:off x="4543154" y="4360012"/>
                <a:ext cx="3252116" cy="461665"/>
                <a:chOff x="3325607" y="5331767"/>
                <a:chExt cx="5170345" cy="461665"/>
              </a:xfrm>
            </p:grpSpPr>
            <p:cxnSp>
              <p:nvCxnSpPr>
                <p:cNvPr id="62" name="Straight Connector 61">
                  <a:extLst>
                    <a:ext uri="{FF2B5EF4-FFF2-40B4-BE49-F238E27FC236}">
                      <a16:creationId xmlns:a16="http://schemas.microsoft.com/office/drawing/2014/main" id="{9A7623D9-27DB-0F4D-C015-23CD2CAB6676}"/>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36D86E1-5870-32A6-4282-56F3BAAE46AB}"/>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6"/>
                      <a:stretch>
                        <a:fillRect l="-5405"/>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09D21FC9-DDC2-405D-747D-4F3B5A8BA662}"/>
                  </a:ext>
                </a:extLst>
              </p:cNvPr>
              <p:cNvGrpSpPr/>
              <p:nvPr/>
            </p:nvGrpSpPr>
            <p:grpSpPr>
              <a:xfrm>
                <a:off x="4101807" y="2611877"/>
                <a:ext cx="933248" cy="1999014"/>
                <a:chOff x="4105376" y="2168300"/>
                <a:chExt cx="933248" cy="2951900"/>
              </a:xfrm>
            </p:grpSpPr>
            <p:cxnSp>
              <p:nvCxnSpPr>
                <p:cNvPr id="60" name="Straight Connector 59">
                  <a:extLst>
                    <a:ext uri="{FF2B5EF4-FFF2-40B4-BE49-F238E27FC236}">
                      <a16:creationId xmlns:a16="http://schemas.microsoft.com/office/drawing/2014/main" id="{477AC881-7A30-6D98-DD03-9D6AED00113C}"/>
                    </a:ext>
                  </a:extLst>
                </p:cNvPr>
                <p:cNvCxnSpPr/>
                <p:nvPr/>
              </p:nvCxnSpPr>
              <p:spPr>
                <a:xfrm>
                  <a:off x="4539174" y="2844862"/>
                  <a:ext cx="0" cy="22753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4EBF48A-89CC-783F-9ADD-C31D513B92F6}"/>
                        </a:ext>
                      </a:extLst>
                    </p:cNvPr>
                    <p:cNvSpPr txBox="1"/>
                    <p:nvPr/>
                  </p:nvSpPr>
                  <p:spPr>
                    <a:xfrm>
                      <a:off x="4105376" y="2168300"/>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4105376" y="2168300"/>
                      <a:ext cx="933248" cy="681731"/>
                    </a:xfrm>
                    <a:prstGeom prst="rect">
                      <a:avLst/>
                    </a:prstGeom>
                    <a:blipFill>
                      <a:blip r:embed="rId7"/>
                      <a:stretch>
                        <a:fillRect/>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36E127AA-945A-1DA0-2427-FD0BDDF6E3A0}"/>
                  </a:ext>
                </a:extLst>
              </p:cNvPr>
              <p:cNvGrpSpPr/>
              <p:nvPr/>
            </p:nvGrpSpPr>
            <p:grpSpPr>
              <a:xfrm>
                <a:off x="5589232" y="2965262"/>
                <a:ext cx="1318602" cy="532808"/>
                <a:chOff x="2454392" y="3745388"/>
                <a:chExt cx="1318602" cy="532808"/>
              </a:xfrm>
            </p:grpSpPr>
            <p:sp>
              <p:nvSpPr>
                <p:cNvPr id="57" name="Oval 56">
                  <a:extLst>
                    <a:ext uri="{FF2B5EF4-FFF2-40B4-BE49-F238E27FC236}">
                      <a16:creationId xmlns:a16="http://schemas.microsoft.com/office/drawing/2014/main" id="{4F0BAB0D-BC22-3675-0742-ED12CC1D562F}"/>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1734419B-A5AB-5185-04DA-FF9E40D3537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9" name="Oval 58">
                  <a:extLst>
                    <a:ext uri="{FF2B5EF4-FFF2-40B4-BE49-F238E27FC236}">
                      <a16:creationId xmlns:a16="http://schemas.microsoft.com/office/drawing/2014/main" id="{635A9FED-59AE-8F0A-653B-9B7C30BA52F2}"/>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49" name="Group 48">
                <a:extLst>
                  <a:ext uri="{FF2B5EF4-FFF2-40B4-BE49-F238E27FC236}">
                    <a16:creationId xmlns:a16="http://schemas.microsoft.com/office/drawing/2014/main" id="{2832CC5F-561C-A015-72DF-1BEADD44765C}"/>
                  </a:ext>
                </a:extLst>
              </p:cNvPr>
              <p:cNvGrpSpPr/>
              <p:nvPr/>
            </p:nvGrpSpPr>
            <p:grpSpPr>
              <a:xfrm>
                <a:off x="4876500" y="3499895"/>
                <a:ext cx="977907" cy="837705"/>
                <a:chOff x="1344844" y="3861108"/>
                <a:chExt cx="977907" cy="837705"/>
              </a:xfrm>
            </p:grpSpPr>
            <p:sp>
              <p:nvSpPr>
                <p:cNvPr id="54" name="Triangle 53">
                  <a:extLst>
                    <a:ext uri="{FF2B5EF4-FFF2-40B4-BE49-F238E27FC236}">
                      <a16:creationId xmlns:a16="http://schemas.microsoft.com/office/drawing/2014/main" id="{361128DF-7A12-2F43-DA20-5583294BE56B}"/>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7F7484F6-C3E1-4CA6-CDCD-1DF5D5D90BF1}"/>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6" name="Triangle 55">
                  <a:extLst>
                    <a:ext uri="{FF2B5EF4-FFF2-40B4-BE49-F238E27FC236}">
                      <a16:creationId xmlns:a16="http://schemas.microsoft.com/office/drawing/2014/main" id="{190B01F4-3486-16EA-EEFA-43FB37FC1322}"/>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0" name="Group 49">
                <a:extLst>
                  <a:ext uri="{FF2B5EF4-FFF2-40B4-BE49-F238E27FC236}">
                    <a16:creationId xmlns:a16="http://schemas.microsoft.com/office/drawing/2014/main" id="{F3D490AE-4CB5-418D-CCE1-E0725639469B}"/>
                  </a:ext>
                </a:extLst>
              </p:cNvPr>
              <p:cNvGrpSpPr/>
              <p:nvPr/>
            </p:nvGrpSpPr>
            <p:grpSpPr>
              <a:xfrm>
                <a:off x="6282961" y="3696491"/>
                <a:ext cx="1098243" cy="674868"/>
                <a:chOff x="5807963" y="4194782"/>
                <a:chExt cx="1098243" cy="674868"/>
              </a:xfrm>
            </p:grpSpPr>
            <p:sp>
              <p:nvSpPr>
                <p:cNvPr id="51" name="Rectangle 50">
                  <a:extLst>
                    <a:ext uri="{FF2B5EF4-FFF2-40B4-BE49-F238E27FC236}">
                      <a16:creationId xmlns:a16="http://schemas.microsoft.com/office/drawing/2014/main" id="{F3DE56E9-5C2F-A24C-FD62-AFFF15499673}"/>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5AFBA30D-0230-2A12-B84A-1AC68B9B8056}"/>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1752B071-ED59-044D-FBF0-04F7DC60CD6C}"/>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Avenir Book" panose="02000503020000020003" pitchFamily="2" charset="0"/>
                  </a:endParaRPr>
                </a:p>
              </p:txBody>
            </p:sp>
          </p:grpSp>
          <p:cxnSp>
            <p:nvCxnSpPr>
              <p:cNvPr id="65" name="Straight Connector 64">
                <a:extLst>
                  <a:ext uri="{FF2B5EF4-FFF2-40B4-BE49-F238E27FC236}">
                    <a16:creationId xmlns:a16="http://schemas.microsoft.com/office/drawing/2014/main" id="{1D84B51D-AEB6-18B6-5D94-114F29018272}"/>
                  </a:ext>
                </a:extLst>
              </p:cNvPr>
              <p:cNvCxnSpPr/>
              <p:nvPr/>
            </p:nvCxnSpPr>
            <p:spPr>
              <a:xfrm flipH="1" flipV="1">
                <a:off x="4535604" y="3414544"/>
                <a:ext cx="3314994" cy="21663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B3EFEE57-BF60-1439-4067-0633F7B32CF4}"/>
                </a:ext>
              </a:extLst>
            </p:cNvPr>
            <p:cNvSpPr txBox="1"/>
            <p:nvPr/>
          </p:nvSpPr>
          <p:spPr>
            <a:xfrm>
              <a:off x="3971880" y="4762791"/>
              <a:ext cx="3987482" cy="369332"/>
            </a:xfrm>
            <a:prstGeom prst="rect">
              <a:avLst/>
            </a:prstGeom>
            <a:noFill/>
            <a:ln w="28575">
              <a:noFill/>
            </a:ln>
          </p:spPr>
          <p:txBody>
            <a:bodyPr wrap="square" rtlCol="0">
              <a:spAutoFit/>
            </a:bodyPr>
            <a:lstStyle/>
            <a:p>
              <a:pPr algn="ctr"/>
              <a:r>
                <a:rPr lang="en-US" dirty="0"/>
                <a:t>healthy vs. non-healthy</a:t>
              </a:r>
            </a:p>
          </p:txBody>
        </p:sp>
      </p:grpSp>
      <p:grpSp>
        <p:nvGrpSpPr>
          <p:cNvPr id="88" name="Group 87">
            <a:extLst>
              <a:ext uri="{FF2B5EF4-FFF2-40B4-BE49-F238E27FC236}">
                <a16:creationId xmlns:a16="http://schemas.microsoft.com/office/drawing/2014/main" id="{D453DA1D-6A85-FDC8-3CB2-7B38D30F46A2}"/>
              </a:ext>
            </a:extLst>
          </p:cNvPr>
          <p:cNvGrpSpPr/>
          <p:nvPr/>
        </p:nvGrpSpPr>
        <p:grpSpPr>
          <a:xfrm>
            <a:off x="8024167" y="2597431"/>
            <a:ext cx="3987482" cy="2507605"/>
            <a:chOff x="8024167" y="2597431"/>
            <a:chExt cx="3987482" cy="2507605"/>
          </a:xfrm>
        </p:grpSpPr>
        <p:grpSp>
          <p:nvGrpSpPr>
            <p:cNvPr id="87" name="Group 86">
              <a:extLst>
                <a:ext uri="{FF2B5EF4-FFF2-40B4-BE49-F238E27FC236}">
                  <a16:creationId xmlns:a16="http://schemas.microsoft.com/office/drawing/2014/main" id="{26B9C8FA-8D1B-C51E-38DB-61699550DDC6}"/>
                </a:ext>
              </a:extLst>
            </p:cNvPr>
            <p:cNvGrpSpPr/>
            <p:nvPr/>
          </p:nvGrpSpPr>
          <p:grpSpPr>
            <a:xfrm>
              <a:off x="8154095" y="2597431"/>
              <a:ext cx="3693463" cy="2180506"/>
              <a:chOff x="8154095" y="2597431"/>
              <a:chExt cx="3693463" cy="2180506"/>
            </a:xfrm>
          </p:grpSpPr>
          <p:grpSp>
            <p:nvGrpSpPr>
              <p:cNvPr id="27" name="Group 26">
                <a:extLst>
                  <a:ext uri="{FF2B5EF4-FFF2-40B4-BE49-F238E27FC236}">
                    <a16:creationId xmlns:a16="http://schemas.microsoft.com/office/drawing/2014/main" id="{A2C0914D-3823-A210-782A-2B2707304592}"/>
                  </a:ext>
                </a:extLst>
              </p:cNvPr>
              <p:cNvGrpSpPr/>
              <p:nvPr/>
            </p:nvGrpSpPr>
            <p:grpSpPr>
              <a:xfrm>
                <a:off x="8595442" y="4316272"/>
                <a:ext cx="3252116" cy="461665"/>
                <a:chOff x="3325607" y="5331767"/>
                <a:chExt cx="5170345" cy="461665"/>
              </a:xfrm>
            </p:grpSpPr>
            <p:cxnSp>
              <p:nvCxnSpPr>
                <p:cNvPr id="43" name="Straight Connector 42">
                  <a:extLst>
                    <a:ext uri="{FF2B5EF4-FFF2-40B4-BE49-F238E27FC236}">
                      <a16:creationId xmlns:a16="http://schemas.microsoft.com/office/drawing/2014/main" id="{B96A803B-49F4-DB5C-7E71-978DDDE39A0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A32B35E-BD85-75B1-63BC-3C54755C83AE}"/>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8"/>
                      <a:stretch>
                        <a:fillRect l="-8108"/>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id="{3686552C-CBA8-4BE6-BC5E-153F926B6191}"/>
                  </a:ext>
                </a:extLst>
              </p:cNvPr>
              <p:cNvGrpSpPr/>
              <p:nvPr/>
            </p:nvGrpSpPr>
            <p:grpSpPr>
              <a:xfrm>
                <a:off x="8154095" y="2597431"/>
                <a:ext cx="933248" cy="1969719"/>
                <a:chOff x="4105376" y="2211559"/>
                <a:chExt cx="933248" cy="2908641"/>
              </a:xfrm>
            </p:grpSpPr>
            <p:cxnSp>
              <p:nvCxnSpPr>
                <p:cNvPr id="41" name="Straight Connector 40">
                  <a:extLst>
                    <a:ext uri="{FF2B5EF4-FFF2-40B4-BE49-F238E27FC236}">
                      <a16:creationId xmlns:a16="http://schemas.microsoft.com/office/drawing/2014/main" id="{73FD05A8-664A-536E-61DC-D1EBA162E2B2}"/>
                    </a:ext>
                  </a:extLst>
                </p:cNvPr>
                <p:cNvCxnSpPr/>
                <p:nvPr/>
              </p:nvCxnSpPr>
              <p:spPr>
                <a:xfrm>
                  <a:off x="4539174" y="2885822"/>
                  <a:ext cx="0" cy="22343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990015F-2C75-4C7D-9019-1CD0A107DB80}"/>
                        </a:ext>
                      </a:extLst>
                    </p:cNvPr>
                    <p:cNvSpPr txBox="1"/>
                    <p:nvPr/>
                  </p:nvSpPr>
                  <p:spPr>
                    <a:xfrm>
                      <a:off x="4105376" y="2211559"/>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4105376" y="2211559"/>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5183C08B-8E15-37F2-D533-3DAD9309A697}"/>
                  </a:ext>
                </a:extLst>
              </p:cNvPr>
              <p:cNvGrpSpPr/>
              <p:nvPr/>
            </p:nvGrpSpPr>
            <p:grpSpPr>
              <a:xfrm>
                <a:off x="9641520" y="2902231"/>
                <a:ext cx="1318602" cy="532808"/>
                <a:chOff x="2454392" y="3745388"/>
                <a:chExt cx="1318602" cy="532808"/>
              </a:xfrm>
            </p:grpSpPr>
            <p:sp>
              <p:nvSpPr>
                <p:cNvPr id="38" name="Oval 37">
                  <a:extLst>
                    <a:ext uri="{FF2B5EF4-FFF2-40B4-BE49-F238E27FC236}">
                      <a16:creationId xmlns:a16="http://schemas.microsoft.com/office/drawing/2014/main" id="{7AE9CA76-D988-DD24-78C1-250BD3F94D3C}"/>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910D50A5-924A-2FA4-3B0D-B5ABF2A6041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61EFB8BE-F020-F423-B7F6-B8AA734A7FEA}"/>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0" name="Group 29">
                <a:extLst>
                  <a:ext uri="{FF2B5EF4-FFF2-40B4-BE49-F238E27FC236}">
                    <a16:creationId xmlns:a16="http://schemas.microsoft.com/office/drawing/2014/main" id="{AF9A1758-4582-5B9E-B37E-746E85FE31BC}"/>
                  </a:ext>
                </a:extLst>
              </p:cNvPr>
              <p:cNvGrpSpPr/>
              <p:nvPr/>
            </p:nvGrpSpPr>
            <p:grpSpPr>
              <a:xfrm>
                <a:off x="8928788" y="3456155"/>
                <a:ext cx="977907" cy="837705"/>
                <a:chOff x="1344844" y="3861108"/>
                <a:chExt cx="977907" cy="837705"/>
              </a:xfrm>
            </p:grpSpPr>
            <p:sp>
              <p:nvSpPr>
                <p:cNvPr id="35" name="Triangle 34">
                  <a:extLst>
                    <a:ext uri="{FF2B5EF4-FFF2-40B4-BE49-F238E27FC236}">
                      <a16:creationId xmlns:a16="http://schemas.microsoft.com/office/drawing/2014/main" id="{BB0C2502-A285-73B1-2D7D-61C20A70B52F}"/>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9B14E73E-A7D4-94B7-53D0-CC6D7610361C}"/>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2C0D2CE6-45F8-C088-89B2-0931BF19EE09}"/>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1" name="Group 30">
                <a:extLst>
                  <a:ext uri="{FF2B5EF4-FFF2-40B4-BE49-F238E27FC236}">
                    <a16:creationId xmlns:a16="http://schemas.microsoft.com/office/drawing/2014/main" id="{57F82D30-9B93-08DA-CDB6-A63DD63EA6D0}"/>
                  </a:ext>
                </a:extLst>
              </p:cNvPr>
              <p:cNvGrpSpPr/>
              <p:nvPr/>
            </p:nvGrpSpPr>
            <p:grpSpPr>
              <a:xfrm>
                <a:off x="10335249" y="3652751"/>
                <a:ext cx="1098243" cy="674868"/>
                <a:chOff x="5807963" y="4194782"/>
                <a:chExt cx="1098243" cy="674868"/>
              </a:xfrm>
            </p:grpSpPr>
            <p:sp>
              <p:nvSpPr>
                <p:cNvPr id="32" name="Rectangle 31">
                  <a:extLst>
                    <a:ext uri="{FF2B5EF4-FFF2-40B4-BE49-F238E27FC236}">
                      <a16:creationId xmlns:a16="http://schemas.microsoft.com/office/drawing/2014/main" id="{B0535819-123B-3BF4-B3F2-B47B9B435337}"/>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3" name="Rectangle 32">
                  <a:extLst>
                    <a:ext uri="{FF2B5EF4-FFF2-40B4-BE49-F238E27FC236}">
                      <a16:creationId xmlns:a16="http://schemas.microsoft.com/office/drawing/2014/main" id="{54B83BF8-09E4-70B3-31CC-50728F355942}"/>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4" name="Rectangle 33">
                  <a:extLst>
                    <a:ext uri="{FF2B5EF4-FFF2-40B4-BE49-F238E27FC236}">
                      <a16:creationId xmlns:a16="http://schemas.microsoft.com/office/drawing/2014/main" id="{6D92BBB4-3285-4EB7-A160-B3D8DE9DBBCE}"/>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cxnSp>
            <p:nvCxnSpPr>
              <p:cNvPr id="64" name="Straight Connector 63">
                <a:extLst>
                  <a:ext uri="{FF2B5EF4-FFF2-40B4-BE49-F238E27FC236}">
                    <a16:creationId xmlns:a16="http://schemas.microsoft.com/office/drawing/2014/main" id="{E9E65A59-0BD2-5D1F-E776-D5D4A700CE76}"/>
                  </a:ext>
                </a:extLst>
              </p:cNvPr>
              <p:cNvCxnSpPr>
                <a:cxnSpLocks/>
              </p:cNvCxnSpPr>
              <p:nvPr/>
            </p:nvCxnSpPr>
            <p:spPr>
              <a:xfrm flipH="1">
                <a:off x="9677895" y="3054040"/>
                <a:ext cx="2072841" cy="146155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5C99F5EF-CEE8-CB9F-24E5-845D94654AAF}"/>
                </a:ext>
              </a:extLst>
            </p:cNvPr>
            <p:cNvSpPr txBox="1"/>
            <p:nvPr/>
          </p:nvSpPr>
          <p:spPr>
            <a:xfrm>
              <a:off x="8024167" y="4735704"/>
              <a:ext cx="3987482" cy="369332"/>
            </a:xfrm>
            <a:prstGeom prst="rect">
              <a:avLst/>
            </a:prstGeom>
            <a:noFill/>
            <a:ln w="28575">
              <a:noFill/>
            </a:ln>
          </p:spPr>
          <p:txBody>
            <a:bodyPr wrap="square" rtlCol="0">
              <a:spAutoFit/>
            </a:bodyPr>
            <a:lstStyle/>
            <a:p>
              <a:pPr algn="ctr"/>
              <a:r>
                <a:rPr lang="en-US" dirty="0"/>
                <a:t>Hypotensive vs. non-hypotensive</a:t>
              </a:r>
            </a:p>
          </p:txBody>
        </p:sp>
      </p:grpSp>
      <p:grpSp>
        <p:nvGrpSpPr>
          <p:cNvPr id="92" name="Group 91">
            <a:extLst>
              <a:ext uri="{FF2B5EF4-FFF2-40B4-BE49-F238E27FC236}">
                <a16:creationId xmlns:a16="http://schemas.microsoft.com/office/drawing/2014/main" id="{8D5CEF6C-9226-B7B7-790B-F1323648FC51}"/>
              </a:ext>
            </a:extLst>
          </p:cNvPr>
          <p:cNvGrpSpPr/>
          <p:nvPr/>
        </p:nvGrpSpPr>
        <p:grpSpPr>
          <a:xfrm>
            <a:off x="234947" y="5050308"/>
            <a:ext cx="11537676" cy="523220"/>
            <a:chOff x="234947" y="5100935"/>
            <a:chExt cx="11537676" cy="523220"/>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D3461584-9EC7-17CD-4DCE-216B5EEC96E5}"/>
                    </a:ext>
                  </a:extLst>
                </p:cNvPr>
                <p:cNvSpPr txBox="1"/>
                <p:nvPr/>
              </p:nvSpPr>
              <p:spPr>
                <a:xfrm>
                  <a:off x="234947" y="5100935"/>
                  <a:ext cx="361522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non-hypertensive</a:t>
                  </a:r>
                </a:p>
              </p:txBody>
            </p:sp>
          </mc:Choice>
          <mc:Fallback xmlns="">
            <p:sp>
              <p:nvSpPr>
                <p:cNvPr id="73" name="TextBox 72">
                  <a:extLst>
                    <a:ext uri="{FF2B5EF4-FFF2-40B4-BE49-F238E27FC236}">
                      <a16:creationId xmlns:a16="http://schemas.microsoft.com/office/drawing/2014/main" id="{D3461584-9EC7-17CD-4DCE-216B5EEC96E5}"/>
                    </a:ext>
                  </a:extLst>
                </p:cNvPr>
                <p:cNvSpPr txBox="1">
                  <a:spLocks noRot="1" noChangeAspect="1" noMove="1" noResize="1" noEditPoints="1" noAdjustHandles="1" noChangeArrowheads="1" noChangeShapeType="1" noTextEdit="1"/>
                </p:cNvSpPr>
                <p:nvPr/>
              </p:nvSpPr>
              <p:spPr>
                <a:xfrm>
                  <a:off x="234947" y="5100935"/>
                  <a:ext cx="3615220" cy="523220"/>
                </a:xfrm>
                <a:prstGeom prst="rect">
                  <a:avLst/>
                </a:prstGeom>
                <a:blipFill>
                  <a:blip r:embed="rId9"/>
                  <a:stretch>
                    <a:fillRect l="-350" t="-9524" r="-279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DF363E50-206C-8321-4197-EAF5D4CE46E4}"/>
                    </a:ext>
                  </a:extLst>
                </p:cNvPr>
                <p:cNvSpPr txBox="1"/>
                <p:nvPr/>
              </p:nvSpPr>
              <p:spPr>
                <a:xfrm>
                  <a:off x="5094701" y="5100935"/>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7" name="TextBox 76">
                  <a:extLst>
                    <a:ext uri="{FF2B5EF4-FFF2-40B4-BE49-F238E27FC236}">
                      <a16:creationId xmlns:a16="http://schemas.microsoft.com/office/drawing/2014/main" id="{DF363E50-206C-8321-4197-EAF5D4CE46E4}"/>
                    </a:ext>
                  </a:extLst>
                </p:cNvPr>
                <p:cNvSpPr txBox="1">
                  <a:spLocks noRot="1" noChangeAspect="1" noMove="1" noResize="1" noEditPoints="1" noAdjustHandles="1" noChangeArrowheads="1" noChangeShapeType="1" noTextEdit="1"/>
                </p:cNvSpPr>
                <p:nvPr/>
              </p:nvSpPr>
              <p:spPr>
                <a:xfrm>
                  <a:off x="5094701" y="5100935"/>
                  <a:ext cx="2002600" cy="523220"/>
                </a:xfrm>
                <a:prstGeom prst="rect">
                  <a:avLst/>
                </a:prstGeom>
                <a:blipFill>
                  <a:blip r:embed="rId5"/>
                  <a:stretch>
                    <a:fillRect l="-1266" t="-9524" r="-632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06D8CD32-DAB2-E3A5-8D82-E5433C97C85C}"/>
                    </a:ext>
                  </a:extLst>
                </p:cNvPr>
                <p:cNvSpPr txBox="1"/>
                <p:nvPr/>
              </p:nvSpPr>
              <p:spPr>
                <a:xfrm>
                  <a:off x="8263201" y="5100935"/>
                  <a:ext cx="3509422"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non-hypotensive</a:t>
                  </a:r>
                </a:p>
              </p:txBody>
            </p:sp>
          </mc:Choice>
          <mc:Fallback xmlns="">
            <p:sp>
              <p:nvSpPr>
                <p:cNvPr id="78" name="TextBox 77">
                  <a:extLst>
                    <a:ext uri="{FF2B5EF4-FFF2-40B4-BE49-F238E27FC236}">
                      <a16:creationId xmlns:a16="http://schemas.microsoft.com/office/drawing/2014/main" id="{06D8CD32-DAB2-E3A5-8D82-E5433C97C85C}"/>
                    </a:ext>
                  </a:extLst>
                </p:cNvPr>
                <p:cNvSpPr txBox="1">
                  <a:spLocks noRot="1" noChangeAspect="1" noMove="1" noResize="1" noEditPoints="1" noAdjustHandles="1" noChangeArrowheads="1" noChangeShapeType="1" noTextEdit="1"/>
                </p:cNvSpPr>
                <p:nvPr/>
              </p:nvSpPr>
              <p:spPr>
                <a:xfrm>
                  <a:off x="8263201" y="5100935"/>
                  <a:ext cx="3509422" cy="523220"/>
                </a:xfrm>
                <a:prstGeom prst="rect">
                  <a:avLst/>
                </a:prstGeom>
                <a:blipFill>
                  <a:blip r:embed="rId10"/>
                  <a:stretch>
                    <a:fillRect l="-361" t="-9524" r="-324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85976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500"/>
                                        <p:tgtEl>
                                          <p:spTgt spid="94"/>
                                        </p:tgtEl>
                                      </p:cBhvr>
                                    </p:animEffect>
                                  </p:childTnLst>
                                </p:cTn>
                              </p:par>
                              <p:par>
                                <p:cTn id="13" presetID="10"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fade">
                                      <p:cBhvr>
                                        <p:cTn id="15" dur="500"/>
                                        <p:tgtEl>
                                          <p:spTgt spid="89"/>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E6512-AC71-8110-6A4B-96612517CC8B}"/>
              </a:ext>
            </a:extLst>
          </p:cNvPr>
          <p:cNvSpPr>
            <a:spLocks noGrp="1"/>
          </p:cNvSpPr>
          <p:nvPr>
            <p:ph type="title"/>
          </p:nvPr>
        </p:nvSpPr>
        <p:spPr/>
        <p:txBody>
          <a:bodyPr/>
          <a:lstStyle/>
          <a:p>
            <a:r>
              <a:rPr lang="en-US" dirty="0">
                <a:latin typeface="Avenir Book" panose="02000503020000020003" pitchFamily="2" charset="0"/>
              </a:rPr>
              <a:t>Regression vs. Classification</a:t>
            </a:r>
            <a:endParaRPr lang="en-US" dirty="0"/>
          </a:p>
        </p:txBody>
      </p:sp>
      <p:sp>
        <p:nvSpPr>
          <p:cNvPr id="3" name="Content Placeholder 2">
            <a:extLst>
              <a:ext uri="{FF2B5EF4-FFF2-40B4-BE49-F238E27FC236}">
                <a16:creationId xmlns:a16="http://schemas.microsoft.com/office/drawing/2014/main" id="{EF28EE85-E410-5CCF-3C06-9C09C13175E5}"/>
              </a:ext>
            </a:extLst>
          </p:cNvPr>
          <p:cNvSpPr>
            <a:spLocks noGrp="1"/>
          </p:cNvSpPr>
          <p:nvPr>
            <p:ph idx="1"/>
          </p:nvPr>
        </p:nvSpPr>
        <p:spPr>
          <a:xfrm>
            <a:off x="609600" y="1600201"/>
            <a:ext cx="10972800" cy="4876799"/>
          </a:xfrm>
        </p:spPr>
        <p:txBody>
          <a:bodyPr anchor="t">
            <a:normAutofit/>
          </a:bodyPr>
          <a:lstStyle/>
          <a:p>
            <a:r>
              <a:rPr lang="en-US" dirty="0">
                <a:latin typeface="Avenir Book" panose="02000503020000020003" pitchFamily="2" charset="0"/>
              </a:rPr>
              <a:t>Regression gives more information</a:t>
            </a:r>
          </a:p>
          <a:p>
            <a:pPr marL="457200" indent="-457200">
              <a:buFont typeface="Arial" panose="020B0604020202020204" pitchFamily="34" charset="0"/>
              <a:buChar char="•"/>
            </a:pPr>
            <a:r>
              <a:rPr lang="en-US" dirty="0">
                <a:latin typeface="Avenir Book" panose="02000503020000020003" pitchFamily="2" charset="0"/>
              </a:rPr>
              <a:t>Rather than knowing that two people are sick vs. not sick, it might be better to know how sick they are</a:t>
            </a:r>
          </a:p>
          <a:p>
            <a:endParaRPr lang="en-US" dirty="0"/>
          </a:p>
          <a:p>
            <a:r>
              <a:rPr lang="en-US" dirty="0"/>
              <a:t>Classification may be “easier” in some cases since there is less room for making mistakes</a:t>
            </a:r>
          </a:p>
          <a:p>
            <a:pPr marL="457200" indent="-457200">
              <a:buFont typeface="Arial" panose="020B0604020202020204" pitchFamily="34" charset="0"/>
              <a:buChar char="•"/>
            </a:pPr>
            <a:r>
              <a:rPr lang="en-US" dirty="0"/>
              <a:t>It might be easier to tell the difference between sick vs. not sick instead of a risk score</a:t>
            </a:r>
          </a:p>
        </p:txBody>
      </p:sp>
    </p:spTree>
    <p:extLst>
      <p:ext uri="{BB962C8B-B14F-4D97-AF65-F5344CB8AC3E}">
        <p14:creationId xmlns:p14="http://schemas.microsoft.com/office/powerpoint/2010/main" val="64920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59419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5" end="5"/>
                                            </p:txEl>
                                          </p:spTgt>
                                        </p:tgtEl>
                                        <p:attrNameLst>
                                          <p:attrName>style.opacity</p:attrName>
                                        </p:attrNameLst>
                                      </p:cBhvr>
                                      <p:to>
                                        <p:strVal val="0.25"/>
                                      </p:to>
                                    </p:set>
                                    <p:animEffect filter="image" prLst="opacity: 0.25">
                                      <p:cBhvr rctx="IE">
                                        <p:cTn id="33" dur="indefinite"/>
                                        <p:tgtEl>
                                          <p:spTgt spid="3">
                                            <p:txEl>
                                              <p:pRg st="5" end="5"/>
                                            </p:txEl>
                                          </p:spTgt>
                                        </p:tgtEl>
                                      </p:cBhvr>
                                    </p:animEffect>
                                  </p:childTnLst>
                                </p:cTn>
                              </p:par>
                              <p:par>
                                <p:cTn id="34" presetID="9" presetClass="emph" presetSubtype="0" grpId="1" nodeType="withEffect">
                                  <p:stCondLst>
                                    <p:cond delay="0"/>
                                  </p:stCondLst>
                                  <p:childTnLst>
                                    <p:set>
                                      <p:cBhvr>
                                        <p:cTn id="35" dur="indefinite"/>
                                        <p:tgtEl>
                                          <p:spTgt spid="3">
                                            <p:txEl>
                                              <p:pRg st="6" end="6"/>
                                            </p:txEl>
                                          </p:spTgt>
                                        </p:tgtEl>
                                        <p:attrNameLst>
                                          <p:attrName>style.opacity</p:attrName>
                                        </p:attrNameLst>
                                      </p:cBhvr>
                                      <p:to>
                                        <p:strVal val="1"/>
                                      </p:to>
                                    </p:set>
                                    <p:animEffect filter="image" prLst="opacity: 1">
                                      <p:cBhvr rctx="IE">
                                        <p:cTn id="36"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E4B9-A3DE-DB41-26DE-69D684807BB5}"/>
              </a:ext>
            </a:extLst>
          </p:cNvPr>
          <p:cNvSpPr>
            <a:spLocks noGrp="1"/>
          </p:cNvSpPr>
          <p:nvPr>
            <p:ph type="title"/>
          </p:nvPr>
        </p:nvSpPr>
        <p:spPr/>
        <p:txBody>
          <a:bodyPr/>
          <a:lstStyle/>
          <a:p>
            <a:r>
              <a:rPr lang="en-US" dirty="0">
                <a:latin typeface="Avenir Book" panose="02000503020000020003" pitchFamily="2" charset="0"/>
              </a:rPr>
              <a:t>Hyperparameters</a:t>
            </a:r>
            <a:endParaRPr lang="en-US" dirty="0"/>
          </a:p>
        </p:txBody>
      </p:sp>
      <p:sp>
        <p:nvSpPr>
          <p:cNvPr id="3" name="Content Placeholder 2">
            <a:extLst>
              <a:ext uri="{FF2B5EF4-FFF2-40B4-BE49-F238E27FC236}">
                <a16:creationId xmlns:a16="http://schemas.microsoft.com/office/drawing/2014/main" id="{5022018F-AFAF-E1E3-953A-8C370E7DD90A}"/>
              </a:ext>
            </a:extLst>
          </p:cNvPr>
          <p:cNvSpPr>
            <a:spLocks noGrp="1"/>
          </p:cNvSpPr>
          <p:nvPr>
            <p:ph idx="1"/>
          </p:nvPr>
        </p:nvSpPr>
        <p:spPr>
          <a:xfrm>
            <a:off x="609600" y="1600201"/>
            <a:ext cx="10972800" cy="1828799"/>
          </a:xfrm>
        </p:spPr>
        <p:txBody>
          <a:bodyPr>
            <a:normAutofit fontScale="85000" lnSpcReduction="20000"/>
          </a:bodyPr>
          <a:lstStyle/>
          <a:p>
            <a:pPr>
              <a:spcAft>
                <a:spcPts val="1800"/>
              </a:spcAft>
            </a:pPr>
            <a:r>
              <a:rPr lang="en-US" dirty="0"/>
              <a:t>Hyperparameters are tunable parameters that are set before you train your model to control how it learns</a:t>
            </a:r>
          </a:p>
          <a:p>
            <a:r>
              <a:rPr lang="en-US" dirty="0"/>
              <a:t>We can learn the best settings for these values by doing a separate round of training with a validation split</a:t>
            </a:r>
          </a:p>
        </p:txBody>
      </p:sp>
      <p:graphicFrame>
        <p:nvGraphicFramePr>
          <p:cNvPr id="5" name="Table 5">
            <a:extLst>
              <a:ext uri="{FF2B5EF4-FFF2-40B4-BE49-F238E27FC236}">
                <a16:creationId xmlns:a16="http://schemas.microsoft.com/office/drawing/2014/main" id="{6FB3B8BB-665C-1E62-90FF-5B80F3F66F67}"/>
              </a:ext>
            </a:extLst>
          </p:cNvPr>
          <p:cNvGraphicFramePr>
            <a:graphicFrameLocks noGrp="1"/>
          </p:cNvGraphicFramePr>
          <p:nvPr>
            <p:extLst>
              <p:ext uri="{D42A27DB-BD31-4B8C-83A1-F6EECF244321}">
                <p14:modId xmlns:p14="http://schemas.microsoft.com/office/powerpoint/2010/main" val="1694563110"/>
              </p:ext>
            </p:extLst>
          </p:nvPr>
        </p:nvGraphicFramePr>
        <p:xfrm>
          <a:off x="609600" y="3763384"/>
          <a:ext cx="10972800" cy="45720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457200">
                <a:tc>
                  <a:txBody>
                    <a:bodyPr/>
                    <a:lstStyle/>
                    <a:p>
                      <a:pPr algn="ctr"/>
                      <a:r>
                        <a:rPr lang="en-US" sz="2400" dirty="0">
                          <a:latin typeface="Avenir Book" panose="02000503020000020003" pitchFamily="2" charset="0"/>
                        </a:rPr>
                        <a:t>Model</a:t>
                      </a:r>
                    </a:p>
                  </a:txBody>
                  <a:tcPr/>
                </a:tc>
                <a:tc>
                  <a:txBody>
                    <a:bodyPr/>
                    <a:lstStyle/>
                    <a:p>
                      <a:pPr algn="l"/>
                      <a:r>
                        <a:rPr lang="en-US" sz="2400" dirty="0">
                          <a:latin typeface="Avenir Book" panose="02000503020000020003" pitchFamily="2" charset="0"/>
                        </a:rPr>
                        <a:t>Examples of Hyperparameters</a:t>
                      </a:r>
                    </a:p>
                  </a:txBody>
                  <a:tcPr/>
                </a:tc>
                <a:extLst>
                  <a:ext uri="{0D108BD9-81ED-4DB2-BD59-A6C34878D82A}">
                    <a16:rowId xmlns:a16="http://schemas.microsoft.com/office/drawing/2014/main" val="3305173239"/>
                  </a:ext>
                </a:extLst>
              </a:tr>
            </a:tbl>
          </a:graphicData>
        </a:graphic>
      </p:graphicFrame>
      <p:graphicFrame>
        <p:nvGraphicFramePr>
          <p:cNvPr id="8" name="Table 5">
            <a:extLst>
              <a:ext uri="{FF2B5EF4-FFF2-40B4-BE49-F238E27FC236}">
                <a16:creationId xmlns:a16="http://schemas.microsoft.com/office/drawing/2014/main" id="{2C065AA6-6D31-4DB3-8BF6-F1301AFBF700}"/>
              </a:ext>
            </a:extLst>
          </p:cNvPr>
          <p:cNvGraphicFramePr>
            <a:graphicFrameLocks noGrp="1"/>
          </p:cNvGraphicFramePr>
          <p:nvPr>
            <p:extLst>
              <p:ext uri="{D42A27DB-BD31-4B8C-83A1-F6EECF244321}">
                <p14:modId xmlns:p14="http://schemas.microsoft.com/office/powerpoint/2010/main" val="1502891510"/>
              </p:ext>
            </p:extLst>
          </p:nvPr>
        </p:nvGraphicFramePr>
        <p:xfrm>
          <a:off x="609600" y="4220584"/>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K-Nearest Neighbors</a:t>
                      </a:r>
                      <a:endParaRPr lang="en-US" sz="1800" b="0" u="none" dirty="0">
                        <a:latin typeface="Avenir Book" charset="0"/>
                        <a:ea typeface="Avenir Book" charset="0"/>
                        <a:cs typeface="Avenir Book" charset="0"/>
                      </a:endParaRPr>
                    </a:p>
                  </a:txBody>
                  <a:tcPr anchor="ctr"/>
                </a:tc>
                <a:tc>
                  <a:txBody>
                    <a:bodyPr/>
                    <a:lstStyle/>
                    <a:p>
                      <a:pPr algn="l"/>
                      <a:r>
                        <a:rPr lang="en-US" sz="2400" b="1" u="sng" dirty="0">
                          <a:solidFill>
                            <a:schemeClr val="tx1"/>
                          </a:solidFill>
                          <a:latin typeface="Avenir Book" charset="0"/>
                          <a:ea typeface="Avenir Book" charset="0"/>
                          <a:cs typeface="Avenir Book" charset="0"/>
                        </a:rPr>
                        <a:t>Number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how many neighbors to use for calculation</a:t>
                      </a:r>
                    </a:p>
                    <a:p>
                      <a:pPr algn="l"/>
                      <a:r>
                        <a:rPr lang="en-US" sz="2400" b="1" u="sng" dirty="0">
                          <a:solidFill>
                            <a:schemeClr val="tx1"/>
                          </a:solidFill>
                          <a:latin typeface="Avenir Book" charset="0"/>
                          <a:ea typeface="Avenir Book" charset="0"/>
                          <a:cs typeface="Avenir Book" charset="0"/>
                        </a:rPr>
                        <a:t>Radius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the radius within which neighbors can be considered</a:t>
                      </a:r>
                      <a:endParaRPr lang="en-US" sz="2400" b="1" dirty="0">
                        <a:solidFill>
                          <a:schemeClr val="tx1"/>
                        </a:solidFill>
                        <a:latin typeface="Avenir Book" charset="0"/>
                        <a:ea typeface="Avenir Book" charset="0"/>
                        <a:cs typeface="Avenir Book" charset="0"/>
                      </a:endParaRPr>
                    </a:p>
                  </a:txBody>
                  <a:tcPr anchor="ctr"/>
                </a:tc>
                <a:extLst>
                  <a:ext uri="{0D108BD9-81ED-4DB2-BD59-A6C34878D82A}">
                    <a16:rowId xmlns:a16="http://schemas.microsoft.com/office/drawing/2014/main" val="3954795731"/>
                  </a:ext>
                </a:extLst>
              </a:tr>
            </a:tbl>
          </a:graphicData>
        </a:graphic>
      </p:graphicFrame>
      <p:graphicFrame>
        <p:nvGraphicFramePr>
          <p:cNvPr id="9" name="Table 5">
            <a:extLst>
              <a:ext uri="{FF2B5EF4-FFF2-40B4-BE49-F238E27FC236}">
                <a16:creationId xmlns:a16="http://schemas.microsoft.com/office/drawing/2014/main" id="{6CAD6B20-740A-4DD9-0437-1C36BA1F3FFD}"/>
              </a:ext>
            </a:extLst>
          </p:cNvPr>
          <p:cNvGraphicFramePr>
            <a:graphicFrameLocks noGrp="1"/>
          </p:cNvGraphicFramePr>
          <p:nvPr>
            <p:extLst>
              <p:ext uri="{D42A27DB-BD31-4B8C-83A1-F6EECF244321}">
                <p14:modId xmlns:p14="http://schemas.microsoft.com/office/powerpoint/2010/main" val="1796574571"/>
              </p:ext>
            </p:extLst>
          </p:nvPr>
        </p:nvGraphicFramePr>
        <p:xfrm>
          <a:off x="609600" y="5409304"/>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Decision Tree</a:t>
                      </a:r>
                      <a:endParaRPr lang="en-US" sz="1800" b="0" u="none" dirty="0">
                        <a:latin typeface="Avenir Book" charset="0"/>
                        <a:ea typeface="Avenir Book" charset="0"/>
                        <a:cs typeface="Avenir Book" charset="0"/>
                      </a:endParaRPr>
                    </a:p>
                  </a:txBody>
                  <a:tcPr anchor="ctr">
                    <a:solidFill>
                      <a:srgbClr val="E7E7E7"/>
                    </a:solidFill>
                  </a:tcPr>
                </a:tc>
                <a:tc>
                  <a:txBody>
                    <a:bodyPr/>
                    <a:lstStyle/>
                    <a:p>
                      <a:pPr algn="l"/>
                      <a:r>
                        <a:rPr lang="en-US" sz="2400" b="1" u="sng" dirty="0">
                          <a:latin typeface="Avenir Book" charset="0"/>
                          <a:ea typeface="Avenir Book" charset="0"/>
                          <a:cs typeface="Avenir Book" charset="0"/>
                        </a:rPr>
                        <a:t>Max depth</a:t>
                      </a:r>
                      <a:r>
                        <a:rPr lang="en-US" sz="2400" b="1" dirty="0">
                          <a:latin typeface="Avenir Book" charset="0"/>
                          <a:ea typeface="Avenir Book" charset="0"/>
                          <a:cs typeface="Avenir Book" charset="0"/>
                        </a:rPr>
                        <a:t>:</a:t>
                      </a:r>
                      <a:r>
                        <a:rPr lang="en-US" sz="2400" b="0" dirty="0">
                          <a:latin typeface="Avenir Book" charset="0"/>
                          <a:ea typeface="Avenir Book" charset="0"/>
                          <a:cs typeface="Avenir Book" charset="0"/>
                        </a:rPr>
                        <a:t> how deep is the tree allowed to be</a:t>
                      </a:r>
                    </a:p>
                    <a:p>
                      <a:pPr algn="l"/>
                      <a:r>
                        <a:rPr lang="en-US" sz="2400" b="1" u="sng" dirty="0">
                          <a:latin typeface="Avenir Book" charset="0"/>
                          <a:ea typeface="Avenir Book" charset="0"/>
                          <a:cs typeface="Avenir Book" charset="0"/>
                        </a:rPr>
                        <a:t>Min samples for split</a:t>
                      </a:r>
                      <a:r>
                        <a:rPr lang="en-US" sz="2400" b="0" dirty="0">
                          <a:latin typeface="Avenir Book" charset="0"/>
                          <a:ea typeface="Avenir Book" charset="0"/>
                          <a:cs typeface="Avenir Book" charset="0"/>
                        </a:rPr>
                        <a:t>: the minimum of samples required to justify a new decision</a:t>
                      </a:r>
                      <a:endParaRPr lang="en-US" sz="2400" b="1" dirty="0">
                        <a:latin typeface="Avenir Book" charset="0"/>
                        <a:ea typeface="Avenir Book" charset="0"/>
                        <a:cs typeface="Avenir Book" charset="0"/>
                      </a:endParaRPr>
                    </a:p>
                  </a:txBody>
                  <a:tcPr anchor="ctr">
                    <a:solidFill>
                      <a:srgbClr val="E7E7E7"/>
                    </a:solidFill>
                  </a:tcPr>
                </a:tc>
                <a:extLst>
                  <a:ext uri="{0D108BD9-81ED-4DB2-BD59-A6C34878D82A}">
                    <a16:rowId xmlns:a16="http://schemas.microsoft.com/office/drawing/2014/main" val="1205432085"/>
                  </a:ext>
                </a:extLst>
              </a:tr>
            </a:tbl>
          </a:graphicData>
        </a:graphic>
      </p:graphicFrame>
    </p:spTree>
    <p:extLst>
      <p:ext uri="{BB962C8B-B14F-4D97-AF65-F5344CB8AC3E}">
        <p14:creationId xmlns:p14="http://schemas.microsoft.com/office/powerpoint/2010/main" val="304688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a:bodyPr>
          <a:lstStyle/>
          <a:p>
            <a:r>
              <a:rPr lang="en-US" dirty="0"/>
              <a:t>Why Care About Hyperparameters?</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p:txBody>
          <a:bodyPr/>
          <a:lstStyle/>
          <a:p>
            <a:pPr>
              <a:spcAft>
                <a:spcPts val="1800"/>
              </a:spcAft>
            </a:pPr>
            <a:r>
              <a:rPr lang="en-US" dirty="0"/>
              <a:t>Machine learning is great because it can learn complex relationships that we can not readily identify ourselves</a:t>
            </a:r>
          </a:p>
          <a:p>
            <a:pPr>
              <a:spcAft>
                <a:spcPts val="1800"/>
              </a:spcAft>
            </a:pPr>
            <a:r>
              <a:rPr lang="en-US" dirty="0"/>
              <a:t>However, if we give the model </a:t>
            </a:r>
            <a:r>
              <a:rPr lang="en-US" b="1" u="sng" dirty="0"/>
              <a:t>too much flexibility</a:t>
            </a:r>
            <a:r>
              <a:rPr lang="en-US" dirty="0"/>
              <a:t>, the model may learn complicated rules that neither make sense nor generalize well to unseen data</a:t>
            </a:r>
          </a:p>
          <a:p>
            <a:pPr>
              <a:spcAft>
                <a:spcPts val="1800"/>
              </a:spcAft>
            </a:pPr>
            <a:r>
              <a:rPr lang="en-US" dirty="0"/>
              <a:t>This is known as “overfitting”</a:t>
            </a:r>
          </a:p>
        </p:txBody>
      </p:sp>
    </p:spTree>
    <p:extLst>
      <p:ext uri="{BB962C8B-B14F-4D97-AF65-F5344CB8AC3E}">
        <p14:creationId xmlns:p14="http://schemas.microsoft.com/office/powerpoint/2010/main" val="190428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Care About Hyperparameters?</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59"/>
            <a:chOff x="1198061" y="2486770"/>
            <a:chExt cx="1983169" cy="3552367"/>
          </a:xfrm>
        </p:grpSpPr>
        <p:cxnSp>
          <p:nvCxnSpPr>
            <p:cNvPr id="7" name="Straight Connector 6">
              <a:extLst>
                <a:ext uri="{FF2B5EF4-FFF2-40B4-BE49-F238E27FC236}">
                  <a16:creationId xmlns:a16="http://schemas.microsoft.com/office/drawing/2014/main" id="{F79ADC27-149F-8F65-65C3-2A7FA00FA542}"/>
                </a:ext>
              </a:extLst>
            </p:cNvPr>
            <p:cNvCxnSpPr>
              <a:cxnSpLocks/>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90" y="4032121"/>
              <a:ext cx="3552367"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4"/>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91"/>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34" name="Group 33">
            <a:extLst>
              <a:ext uri="{FF2B5EF4-FFF2-40B4-BE49-F238E27FC236}">
                <a16:creationId xmlns:a16="http://schemas.microsoft.com/office/drawing/2014/main" id="{6FD533A9-A165-5E9A-CF6C-3A0CB527363B}"/>
              </a:ext>
            </a:extLst>
          </p:cNvPr>
          <p:cNvGrpSpPr/>
          <p:nvPr/>
        </p:nvGrpSpPr>
        <p:grpSpPr>
          <a:xfrm>
            <a:off x="9661217" y="258002"/>
            <a:ext cx="2391680" cy="1415753"/>
            <a:chOff x="9661217" y="258002"/>
            <a:chExt cx="2391680" cy="1415753"/>
          </a:xfrm>
        </p:grpSpPr>
        <p:grpSp>
          <p:nvGrpSpPr>
            <p:cNvPr id="24" name="Group 23">
              <a:extLst>
                <a:ext uri="{FF2B5EF4-FFF2-40B4-BE49-F238E27FC236}">
                  <a16:creationId xmlns:a16="http://schemas.microsoft.com/office/drawing/2014/main" id="{61A6A61F-41E4-CF9C-611D-F4AACE699962}"/>
                </a:ext>
              </a:extLst>
            </p:cNvPr>
            <p:cNvGrpSpPr/>
            <p:nvPr/>
          </p:nvGrpSpPr>
          <p:grpSpPr>
            <a:xfrm>
              <a:off x="9938213" y="838200"/>
              <a:ext cx="1837687" cy="835555"/>
              <a:chOff x="8525513" y="2631593"/>
              <a:chExt cx="1837687" cy="835555"/>
            </a:xfrm>
          </p:grpSpPr>
          <p:sp>
            <p:nvSpPr>
              <p:cNvPr id="25" name="TextBox 24">
                <a:extLst>
                  <a:ext uri="{FF2B5EF4-FFF2-40B4-BE49-F238E27FC236}">
                    <a16:creationId xmlns:a16="http://schemas.microsoft.com/office/drawing/2014/main" id="{3184C9C3-13A5-45C7-DC91-954157C1C144}"/>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26" name="Oval 25">
                <a:extLst>
                  <a:ext uri="{FF2B5EF4-FFF2-40B4-BE49-F238E27FC236}">
                    <a16:creationId xmlns:a16="http://schemas.microsoft.com/office/drawing/2014/main" id="{8ECBA0F5-C3A0-0538-2672-53F3ED78F4D4}"/>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extBox 26">
                <a:extLst>
                  <a:ext uri="{FF2B5EF4-FFF2-40B4-BE49-F238E27FC236}">
                    <a16:creationId xmlns:a16="http://schemas.microsoft.com/office/drawing/2014/main" id="{8CB5AAFE-D098-6A59-0AD6-48120108745B}"/>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28" name="Triangle 27">
                <a:extLst>
                  <a:ext uri="{FF2B5EF4-FFF2-40B4-BE49-F238E27FC236}">
                    <a16:creationId xmlns:a16="http://schemas.microsoft.com/office/drawing/2014/main" id="{4404BBEE-6F61-2673-0178-74C54DB54984}"/>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29" name="Rectangle 28">
                <a:extLst>
                  <a:ext uri="{FF2B5EF4-FFF2-40B4-BE49-F238E27FC236}">
                    <a16:creationId xmlns:a16="http://schemas.microsoft.com/office/drawing/2014/main" id="{5DF70CF9-5D4B-E6A7-D6A5-51D009D4E44E}"/>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D7A3028-735D-27EF-D1DE-61976D01C9FC}"/>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F54A967-54DC-17E4-10A7-49C5FFEBA35F}"/>
                  </a:ext>
                </a:extLst>
              </p:cNvPr>
              <p:cNvSpPr txBox="1"/>
              <p:nvPr/>
            </p:nvSpPr>
            <p:spPr>
              <a:xfrm>
                <a:off x="832580" y="4427543"/>
                <a:ext cx="10522602" cy="1554272"/>
              </a:xfrm>
              <a:prstGeom prst="rect">
                <a:avLst/>
              </a:prstGeom>
              <a:noFill/>
            </p:spPr>
            <p:txBody>
              <a:bodyPr wrap="square" rtlCol="0">
                <a:spAutoFit/>
              </a:bodyPr>
              <a:lstStyle/>
              <a:p>
                <a:pPr algn="ctr"/>
                <a:r>
                  <a:rPr lang="en-US" sz="3200" b="1" u="sng" dirty="0">
                    <a:latin typeface="Avenir Book" panose="02000503020000020003" pitchFamily="2" charset="0"/>
                  </a:rPr>
                  <a:t>Simple Decision Tree</a:t>
                </a:r>
              </a:p>
              <a:p>
                <a:pPr algn="ctr">
                  <a:spcAft>
                    <a:spcPts val="1800"/>
                  </a:spcAft>
                </a:pPr>
                <a:r>
                  <a:rPr lang="en-US" sz="2400" dirty="0">
                    <a:latin typeface="Avenir Book" panose="02000503020000020003" pitchFamily="2" charset="0"/>
                  </a:rPr>
                  <a:t>“If </a:t>
                </a: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96% AND normal cough, the patient is healthy”</a:t>
                </a:r>
              </a:p>
              <a:p>
                <a:pPr algn="ctr"/>
                <a:r>
                  <a:rPr lang="en-US" sz="2400" dirty="0">
                    <a:latin typeface="Avenir Book" panose="02000503020000020003" pitchFamily="2" charset="0"/>
                  </a:rPr>
                  <a:t>The model has okay accuracy (75%), but the rule seems clinically sensible</a:t>
                </a:r>
              </a:p>
            </p:txBody>
          </p:sp>
        </mc:Choice>
        <mc:Fallback xmlns="">
          <p:sp>
            <p:nvSpPr>
              <p:cNvPr id="74" name="TextBox 73">
                <a:extLst>
                  <a:ext uri="{FF2B5EF4-FFF2-40B4-BE49-F238E27FC236}">
                    <a16:creationId xmlns:a16="http://schemas.microsoft.com/office/drawing/2014/main" id="{2F54A967-54DC-17E4-10A7-49C5FFEBA35F}"/>
                  </a:ext>
                </a:extLst>
              </p:cNvPr>
              <p:cNvSpPr txBox="1">
                <a:spLocks noRot="1" noChangeAspect="1" noMove="1" noResize="1" noEditPoints="1" noAdjustHandles="1" noChangeArrowheads="1" noChangeShapeType="1" noTextEdit="1"/>
              </p:cNvSpPr>
              <p:nvPr/>
            </p:nvSpPr>
            <p:spPr>
              <a:xfrm>
                <a:off x="832580" y="4427543"/>
                <a:ext cx="10522602" cy="1554272"/>
              </a:xfrm>
              <a:prstGeom prst="rect">
                <a:avLst/>
              </a:prstGeom>
              <a:blipFill>
                <a:blip r:embed="rId3"/>
                <a:stretch>
                  <a:fillRect t="-4878" b="-8130"/>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3AF0989E-CB2B-0FAB-CE6F-6AD12271BF07}"/>
              </a:ext>
            </a:extLst>
          </p:cNvPr>
          <p:cNvGrpSpPr/>
          <p:nvPr/>
        </p:nvGrpSpPr>
        <p:grpSpPr>
          <a:xfrm>
            <a:off x="6613669" y="2373853"/>
            <a:ext cx="1647337" cy="1053606"/>
            <a:chOff x="6613669" y="2373853"/>
            <a:chExt cx="1647337" cy="1053606"/>
          </a:xfrm>
        </p:grpSpPr>
        <p:cxnSp>
          <p:nvCxnSpPr>
            <p:cNvPr id="75" name="Straight Connector 74">
              <a:extLst>
                <a:ext uri="{FF2B5EF4-FFF2-40B4-BE49-F238E27FC236}">
                  <a16:creationId xmlns:a16="http://schemas.microsoft.com/office/drawing/2014/main" id="{E7763BD0-513F-301B-B8FD-14E98B941983}"/>
                </a:ext>
              </a:extLst>
            </p:cNvPr>
            <p:cNvCxnSpPr>
              <a:cxnSpLocks/>
            </p:cNvCxnSpPr>
            <p:nvPr/>
          </p:nvCxnSpPr>
          <p:spPr>
            <a:xfrm>
              <a:off x="6636329" y="2377601"/>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6613669" y="2373853"/>
              <a:ext cx="164733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291287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4">
                                            <p:txEl>
                                              <p:pRg st="0" end="0"/>
                                            </p:txEl>
                                          </p:spTgt>
                                        </p:tgtEl>
                                        <p:attrNameLst>
                                          <p:attrName>style.visibility</p:attrName>
                                        </p:attrNameLst>
                                      </p:cBhvr>
                                      <p:to>
                                        <p:strVal val="visible"/>
                                      </p:to>
                                    </p:set>
                                    <p:animEffect transition="in" filter="fade">
                                      <p:cBhvr>
                                        <p:cTn id="21" dur="500"/>
                                        <p:tgtEl>
                                          <p:spTgt spid="7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4">
                                            <p:txEl>
                                              <p:pRg st="1" end="1"/>
                                            </p:txEl>
                                          </p:spTgt>
                                        </p:tgtEl>
                                        <p:attrNameLst>
                                          <p:attrName>style.visibility</p:attrName>
                                        </p:attrNameLst>
                                      </p:cBhvr>
                                      <p:to>
                                        <p:strVal val="visible"/>
                                      </p:to>
                                    </p:set>
                                    <p:animEffect transition="in" filter="fade">
                                      <p:cBhvr>
                                        <p:cTn id="24" dur="500"/>
                                        <p:tgtEl>
                                          <p:spTgt spid="74">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4">
                                            <p:txEl>
                                              <p:pRg st="2" end="2"/>
                                            </p:txEl>
                                          </p:spTgt>
                                        </p:tgtEl>
                                        <p:attrNameLst>
                                          <p:attrName>style.visibility</p:attrName>
                                        </p:attrNameLst>
                                      </p:cBhvr>
                                      <p:to>
                                        <p:strVal val="visible"/>
                                      </p:to>
                                    </p:set>
                                    <p:animEffect transition="in" filter="fade">
                                      <p:cBhvr>
                                        <p:cTn id="32" dur="500"/>
                                        <p:tgtEl>
                                          <p:spTgt spid="7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4">
                                            <p:txEl>
                                              <p:pRg st="0" end="0"/>
                                            </p:txEl>
                                          </p:spTgt>
                                        </p:tgtEl>
                                      </p:cBhvr>
                                    </p:animEffect>
                                    <p:set>
                                      <p:cBhvr>
                                        <p:cTn id="37" dur="1" fill="hold">
                                          <p:stCondLst>
                                            <p:cond delay="499"/>
                                          </p:stCondLst>
                                        </p:cTn>
                                        <p:tgtEl>
                                          <p:spTgt spid="74">
                                            <p:txEl>
                                              <p:pRg st="0" end="0"/>
                                            </p:txEl>
                                          </p:spTgt>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74">
                                            <p:txEl>
                                              <p:pRg st="1" end="1"/>
                                            </p:txEl>
                                          </p:spTgt>
                                        </p:tgtEl>
                                      </p:cBhvr>
                                    </p:animEffect>
                                    <p:set>
                                      <p:cBhvr>
                                        <p:cTn id="40" dur="1" fill="hold">
                                          <p:stCondLst>
                                            <p:cond delay="499"/>
                                          </p:stCondLst>
                                        </p:cTn>
                                        <p:tgtEl>
                                          <p:spTgt spid="74">
                                            <p:txEl>
                                              <p:pRg st="1" end="1"/>
                                            </p:txEl>
                                          </p:spTgt>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74">
                                            <p:txEl>
                                              <p:pRg st="2" end="2"/>
                                            </p:txEl>
                                          </p:spTgt>
                                        </p:tgtEl>
                                      </p:cBhvr>
                                    </p:animEffect>
                                    <p:set>
                                      <p:cBhvr>
                                        <p:cTn id="43" dur="1" fill="hold">
                                          <p:stCondLst>
                                            <p:cond delay="499"/>
                                          </p:stCondLst>
                                        </p:cTn>
                                        <p:tgtEl>
                                          <p:spTgt spid="74">
                                            <p:txEl>
                                              <p:pRg st="2" end="2"/>
                                            </p:txEl>
                                          </p:spTgt>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uiExpand="1" build="p"/>
      <p:bldP spid="74" grpId="1" build="allAtOnce"/>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Care About Hyperparameters?</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B2F8B4A-4232-D78A-E3D6-D63224FF7385}"/>
                  </a:ext>
                </a:extLst>
              </p:cNvPr>
              <p:cNvSpPr txBox="1"/>
              <p:nvPr/>
            </p:nvSpPr>
            <p:spPr>
              <a:xfrm>
                <a:off x="832580" y="4431290"/>
                <a:ext cx="10522602" cy="2292935"/>
              </a:xfrm>
              <a:prstGeom prst="rect">
                <a:avLst/>
              </a:prstGeom>
              <a:noFill/>
            </p:spPr>
            <p:txBody>
              <a:bodyPr wrap="square" rtlCol="0">
                <a:spAutoFit/>
              </a:bodyPr>
              <a:lstStyle/>
              <a:p>
                <a:pPr algn="ctr"/>
                <a:r>
                  <a:rPr lang="en-US" sz="3200" b="1" u="sng" dirty="0">
                    <a:latin typeface="Avenir Book" panose="02000503020000020003" pitchFamily="2" charset="0"/>
                  </a:rPr>
                  <a:t>Complex Decision Tree</a:t>
                </a:r>
              </a:p>
              <a:p>
                <a:pPr algn="ctr">
                  <a:spcAft>
                    <a:spcPts val="1800"/>
                  </a:spcAft>
                </a:pPr>
                <a:r>
                  <a:rPr lang="en-US" sz="2400" dirty="0">
                    <a:latin typeface="Avenir Book" panose="02000503020000020003" pitchFamily="2" charset="0"/>
                  </a:rPr>
                  <a:t>“If normal cough AND NOT (93.5%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95% OR </a:t>
                </a:r>
                <a:br>
                  <a:rPr lang="en-US" sz="2400" dirty="0">
                    <a:latin typeface="Avenir Book" panose="02000503020000020003" pitchFamily="2" charset="0"/>
                  </a:rPr>
                </a:br>
                <a:r>
                  <a:rPr lang="en-US" sz="2400" dirty="0">
                    <a:latin typeface="Avenir Book" panose="02000503020000020003" pitchFamily="2" charset="0"/>
                  </a:rPr>
                  <a:t>97.5%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99%), the patient is healthy”</a:t>
                </a:r>
              </a:p>
              <a:p>
                <a:pPr algn="ctr"/>
                <a:r>
                  <a:rPr lang="en-US" sz="2400" dirty="0">
                    <a:latin typeface="Avenir Book" panose="02000503020000020003" pitchFamily="2" charset="0"/>
                  </a:rPr>
                  <a:t>The model has perfect accuracy (100%), but the rule does not seem to be clinically sensible</a:t>
                </a:r>
              </a:p>
            </p:txBody>
          </p:sp>
        </mc:Choice>
        <mc:Fallback xmlns="">
          <p:sp>
            <p:nvSpPr>
              <p:cNvPr id="61" name="TextBox 60">
                <a:extLst>
                  <a:ext uri="{FF2B5EF4-FFF2-40B4-BE49-F238E27FC236}">
                    <a16:creationId xmlns:a16="http://schemas.microsoft.com/office/drawing/2014/main" id="{CB2F8B4A-4232-D78A-E3D6-D63224FF7385}"/>
                  </a:ext>
                </a:extLst>
              </p:cNvPr>
              <p:cNvSpPr txBox="1">
                <a:spLocks noRot="1" noChangeAspect="1" noMove="1" noResize="1" noEditPoints="1" noAdjustHandles="1" noChangeArrowheads="1" noChangeShapeType="1" noTextEdit="1"/>
              </p:cNvSpPr>
              <p:nvPr/>
            </p:nvSpPr>
            <p:spPr>
              <a:xfrm>
                <a:off x="832580" y="4431290"/>
                <a:ext cx="10522602" cy="2292935"/>
              </a:xfrm>
              <a:prstGeom prst="rect">
                <a:avLst/>
              </a:prstGeom>
              <a:blipFill>
                <a:blip r:embed="rId3"/>
                <a:stretch>
                  <a:fillRect t="-3297" b="-5495"/>
                </a:stretch>
              </a:blipFill>
            </p:spPr>
            <p:txBody>
              <a:bodyPr/>
              <a:lstStyle/>
              <a:p>
                <a:r>
                  <a:rPr lang="en-US">
                    <a:noFill/>
                  </a:rPr>
                  <a:t> </a:t>
                </a:r>
              </a:p>
            </p:txBody>
          </p:sp>
        </mc:Fallback>
      </mc:AlternateContent>
    </p:spTree>
    <p:extLst>
      <p:ext uri="{BB962C8B-B14F-4D97-AF65-F5344CB8AC3E}">
        <p14:creationId xmlns:p14="http://schemas.microsoft.com/office/powerpoint/2010/main" val="129296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
                                            <p:txEl>
                                              <p:pRg st="2" end="2"/>
                                            </p:txEl>
                                          </p:spTgt>
                                        </p:tgtEl>
                                        <p:attrNameLst>
                                          <p:attrName>style.visibility</p:attrName>
                                        </p:attrNameLst>
                                      </p:cBhvr>
                                      <p:to>
                                        <p:strVal val="visible"/>
                                      </p:to>
                                    </p:set>
                                    <p:animEffect transition="in" filter="fade">
                                      <p:cBhvr>
                                        <p:cTn id="18"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Supervised Learning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r>
              <a:rPr lang="en-US" dirty="0"/>
              <a:t>The goal is for the model to produce the desired output based on examples with labels </a:t>
            </a:r>
            <a:br>
              <a:rPr lang="en-US" dirty="0"/>
            </a:br>
            <a:r>
              <a:rPr lang="en-US" dirty="0"/>
              <a:t>(i.e., expected outcomes)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p:txBody>
          <a:bodyPr/>
          <a:lstStyle/>
          <a:p>
            <a:r>
              <a:rPr lang="en-US" dirty="0"/>
              <a:t>Unsupervised Learning</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p:txBody>
          <a:bodyPr anchor="t"/>
          <a:lstStyle/>
          <a:p>
            <a:r>
              <a:rPr lang="en-US" dirty="0"/>
              <a:t>The goal is for the model to extract meaningful trends or associations </a:t>
            </a:r>
            <a:br>
              <a:rPr lang="en-US" dirty="0"/>
            </a:br>
            <a:r>
              <a:rPr lang="en-US" dirty="0"/>
              <a:t>in the data without having access to labels (or assuming they do not exist)</a:t>
            </a:r>
          </a:p>
        </p:txBody>
      </p:sp>
      <p:grpSp>
        <p:nvGrpSpPr>
          <p:cNvPr id="22" name="Group 21">
            <a:extLst>
              <a:ext uri="{FF2B5EF4-FFF2-40B4-BE49-F238E27FC236}">
                <a16:creationId xmlns:a16="http://schemas.microsoft.com/office/drawing/2014/main" id="{7F534770-A1C9-2DA3-B808-D3F945D45C54}"/>
              </a:ext>
            </a:extLst>
          </p:cNvPr>
          <p:cNvGrpSpPr/>
          <p:nvPr/>
        </p:nvGrpSpPr>
        <p:grpSpPr>
          <a:xfrm>
            <a:off x="612760" y="4211977"/>
            <a:ext cx="1558002" cy="1423986"/>
            <a:chOff x="612760" y="3844927"/>
            <a:chExt cx="1558002" cy="1423986"/>
          </a:xfrm>
        </p:grpSpPr>
        <p:pic>
          <p:nvPicPr>
            <p:cNvPr id="8" name="Graphic 7">
              <a:extLst>
                <a:ext uri="{FF2B5EF4-FFF2-40B4-BE49-F238E27FC236}">
                  <a16:creationId xmlns:a16="http://schemas.microsoft.com/office/drawing/2014/main" id="{8CC5432C-666B-5286-7F6B-0E4B415C96D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3844927"/>
              <a:ext cx="779001" cy="666749"/>
            </a:xfrm>
            <a:prstGeom prst="rect">
              <a:avLst/>
            </a:prstGeom>
          </p:spPr>
        </p:pic>
        <p:pic>
          <p:nvPicPr>
            <p:cNvPr id="11" name="Graphic 10">
              <a:extLst>
                <a:ext uri="{FF2B5EF4-FFF2-40B4-BE49-F238E27FC236}">
                  <a16:creationId xmlns:a16="http://schemas.microsoft.com/office/drawing/2014/main" id="{4753FB7C-EE5C-A315-98C7-2BC2FC205DD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3844927"/>
              <a:ext cx="779001" cy="666749"/>
            </a:xfrm>
            <a:prstGeom prst="rect">
              <a:avLst/>
            </a:prstGeom>
          </p:spPr>
        </p:pic>
        <p:pic>
          <p:nvPicPr>
            <p:cNvPr id="13" name="Graphic 12">
              <a:extLst>
                <a:ext uri="{FF2B5EF4-FFF2-40B4-BE49-F238E27FC236}">
                  <a16:creationId xmlns:a16="http://schemas.microsoft.com/office/drawing/2014/main" id="{88B3139A-1A20-1650-D71E-4995A52BB4A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4602164"/>
              <a:ext cx="779001" cy="666749"/>
            </a:xfrm>
            <a:prstGeom prst="rect">
              <a:avLst/>
            </a:prstGeom>
          </p:spPr>
        </p:pic>
        <p:pic>
          <p:nvPicPr>
            <p:cNvPr id="14" name="Graphic 13">
              <a:extLst>
                <a:ext uri="{FF2B5EF4-FFF2-40B4-BE49-F238E27FC236}">
                  <a16:creationId xmlns:a16="http://schemas.microsoft.com/office/drawing/2014/main" id="{A61E5DEF-02F3-0EA3-BA44-47F84511C275}"/>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4602164"/>
              <a:ext cx="779001" cy="666749"/>
            </a:xfrm>
            <a:prstGeom prst="rect">
              <a:avLst/>
            </a:prstGeom>
          </p:spPr>
        </p:pic>
      </p:grpSp>
      <p:grpSp>
        <p:nvGrpSpPr>
          <p:cNvPr id="23" name="Group 22">
            <a:extLst>
              <a:ext uri="{FF2B5EF4-FFF2-40B4-BE49-F238E27FC236}">
                <a16:creationId xmlns:a16="http://schemas.microsoft.com/office/drawing/2014/main" id="{F018E71C-86D6-9BC8-9631-0FF7FD4E3388}"/>
              </a:ext>
            </a:extLst>
          </p:cNvPr>
          <p:cNvGrpSpPr/>
          <p:nvPr/>
        </p:nvGrpSpPr>
        <p:grpSpPr>
          <a:xfrm>
            <a:off x="2446025" y="4209788"/>
            <a:ext cx="1511122" cy="1426175"/>
            <a:chOff x="2446025" y="3842738"/>
            <a:chExt cx="1511122" cy="1426175"/>
          </a:xfrm>
        </p:grpSpPr>
        <p:pic>
          <p:nvPicPr>
            <p:cNvPr id="15" name="Graphic 14">
              <a:extLst>
                <a:ext uri="{FF2B5EF4-FFF2-40B4-BE49-F238E27FC236}">
                  <a16:creationId xmlns:a16="http://schemas.microsoft.com/office/drawing/2014/main" id="{ACA0D209-8C7B-ADB7-1ADB-79AC2B79B87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446025" y="3842738"/>
              <a:ext cx="779001" cy="666749"/>
            </a:xfrm>
            <a:prstGeom prst="rect">
              <a:avLst/>
            </a:prstGeom>
          </p:spPr>
        </p:pic>
        <p:pic>
          <p:nvPicPr>
            <p:cNvPr id="16" name="Graphic 15">
              <a:extLst>
                <a:ext uri="{FF2B5EF4-FFF2-40B4-BE49-F238E27FC236}">
                  <a16:creationId xmlns:a16="http://schemas.microsoft.com/office/drawing/2014/main" id="{2FAD8ACF-A8EE-F9DB-9E97-BCD1B47E29D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786914" y="4559075"/>
              <a:ext cx="829344" cy="709838"/>
            </a:xfrm>
            <a:prstGeom prst="rect">
              <a:avLst/>
            </a:prstGeom>
          </p:spPr>
        </p:pic>
        <p:pic>
          <p:nvPicPr>
            <p:cNvPr id="17" name="Graphic 16">
              <a:extLst>
                <a:ext uri="{FF2B5EF4-FFF2-40B4-BE49-F238E27FC236}">
                  <a16:creationId xmlns:a16="http://schemas.microsoft.com/office/drawing/2014/main" id="{47F59D7B-E877-848E-EC40-EC33649E4A5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3178146" y="3848350"/>
              <a:ext cx="779001" cy="666749"/>
            </a:xfrm>
            <a:prstGeom prst="rect">
              <a:avLst/>
            </a:prstGeom>
          </p:spPr>
        </p:pic>
      </p:grpSp>
      <p:sp>
        <p:nvSpPr>
          <p:cNvPr id="19" name="TextBox 18">
            <a:extLst>
              <a:ext uri="{FF2B5EF4-FFF2-40B4-BE49-F238E27FC236}">
                <a16:creationId xmlns:a16="http://schemas.microsoft.com/office/drawing/2014/main" id="{C37D2049-B3D2-345D-EB33-749A23E069D4}"/>
              </a:ext>
            </a:extLst>
          </p:cNvPr>
          <p:cNvSpPr txBox="1"/>
          <p:nvPr/>
        </p:nvSpPr>
        <p:spPr>
          <a:xfrm>
            <a:off x="4629872" y="5689937"/>
            <a:ext cx="554960" cy="1015663"/>
          </a:xfrm>
          <a:prstGeom prst="rect">
            <a:avLst/>
          </a:prstGeom>
          <a:noFill/>
        </p:spPr>
        <p:txBody>
          <a:bodyPr wrap="none" rtlCol="0" anchor="ctr">
            <a:spAutoFit/>
          </a:bodyPr>
          <a:lstStyle/>
          <a:p>
            <a:pPr algn="ctr"/>
            <a:r>
              <a:rPr lang="en-US" sz="6000" dirty="0"/>
              <a:t>?</a:t>
            </a:r>
          </a:p>
        </p:txBody>
      </p:sp>
      <p:pic>
        <p:nvPicPr>
          <p:cNvPr id="21" name="Graphic 20">
            <a:extLst>
              <a:ext uri="{FF2B5EF4-FFF2-40B4-BE49-F238E27FC236}">
                <a16:creationId xmlns:a16="http://schemas.microsoft.com/office/drawing/2014/main" id="{686EFC4E-F0BE-B58E-53B8-21D06534AD6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4235786" y="4394419"/>
            <a:ext cx="1343132" cy="1149590"/>
          </a:xfrm>
          <a:prstGeom prst="rect">
            <a:avLst/>
          </a:prstGeom>
        </p:spPr>
      </p:pic>
      <p:sp>
        <p:nvSpPr>
          <p:cNvPr id="29" name="TextBox 28">
            <a:extLst>
              <a:ext uri="{FF2B5EF4-FFF2-40B4-BE49-F238E27FC236}">
                <a16:creationId xmlns:a16="http://schemas.microsoft.com/office/drawing/2014/main" id="{DE1522D0-35C4-8E73-CD37-DDF2704F5B9B}"/>
              </a:ext>
            </a:extLst>
          </p:cNvPr>
          <p:cNvSpPr txBox="1"/>
          <p:nvPr/>
        </p:nvSpPr>
        <p:spPr>
          <a:xfrm>
            <a:off x="828755" y="5936158"/>
            <a:ext cx="1350049" cy="523220"/>
          </a:xfrm>
          <a:prstGeom prst="rect">
            <a:avLst/>
          </a:prstGeom>
          <a:noFill/>
        </p:spPr>
        <p:txBody>
          <a:bodyPr wrap="none" rtlCol="0" anchor="ctr">
            <a:spAutoFit/>
          </a:bodyPr>
          <a:lstStyle/>
          <a:p>
            <a:pPr algn="ctr"/>
            <a:r>
              <a:rPr lang="en-US" sz="2800" dirty="0"/>
              <a:t>healthy</a:t>
            </a:r>
          </a:p>
        </p:txBody>
      </p:sp>
      <p:sp>
        <p:nvSpPr>
          <p:cNvPr id="30" name="TextBox 29">
            <a:extLst>
              <a:ext uri="{FF2B5EF4-FFF2-40B4-BE49-F238E27FC236}">
                <a16:creationId xmlns:a16="http://schemas.microsoft.com/office/drawing/2014/main" id="{715B586F-FF4C-482E-A4C5-4433B4AE01B7}"/>
              </a:ext>
            </a:extLst>
          </p:cNvPr>
          <p:cNvSpPr txBox="1"/>
          <p:nvPr/>
        </p:nvSpPr>
        <p:spPr>
          <a:xfrm>
            <a:off x="2812024" y="5936158"/>
            <a:ext cx="769763" cy="523220"/>
          </a:xfrm>
          <a:prstGeom prst="rect">
            <a:avLst/>
          </a:prstGeom>
          <a:noFill/>
        </p:spPr>
        <p:txBody>
          <a:bodyPr wrap="none" rtlCol="0" anchor="ctr">
            <a:spAutoFit/>
          </a:bodyPr>
          <a:lstStyle/>
          <a:p>
            <a:pPr algn="ctr"/>
            <a:r>
              <a:rPr lang="en-US" sz="2800" dirty="0"/>
              <a:t>sick</a:t>
            </a:r>
          </a:p>
        </p:txBody>
      </p:sp>
      <p:sp>
        <p:nvSpPr>
          <p:cNvPr id="31" name="TextBox 30">
            <a:extLst>
              <a:ext uri="{FF2B5EF4-FFF2-40B4-BE49-F238E27FC236}">
                <a16:creationId xmlns:a16="http://schemas.microsoft.com/office/drawing/2014/main" id="{0079A11C-5D2A-47C6-2E2D-0A4CEFB9A6A6}"/>
              </a:ext>
            </a:extLst>
          </p:cNvPr>
          <p:cNvSpPr txBox="1"/>
          <p:nvPr/>
        </p:nvSpPr>
        <p:spPr>
          <a:xfrm>
            <a:off x="6545666" y="5936158"/>
            <a:ext cx="1508683" cy="523220"/>
          </a:xfrm>
          <a:prstGeom prst="rect">
            <a:avLst/>
          </a:prstGeom>
          <a:noFill/>
        </p:spPr>
        <p:txBody>
          <a:bodyPr wrap="none" rtlCol="0" anchor="ctr">
            <a:spAutoFit/>
          </a:bodyPr>
          <a:lstStyle/>
          <a:p>
            <a:pPr algn="ctr"/>
            <a:r>
              <a:rPr lang="en-US" sz="2800" dirty="0"/>
              <a:t>Group 1</a:t>
            </a:r>
          </a:p>
        </p:txBody>
      </p:sp>
      <p:sp>
        <p:nvSpPr>
          <p:cNvPr id="32" name="TextBox 31">
            <a:extLst>
              <a:ext uri="{FF2B5EF4-FFF2-40B4-BE49-F238E27FC236}">
                <a16:creationId xmlns:a16="http://schemas.microsoft.com/office/drawing/2014/main" id="{B4FE10AE-E718-D12D-6A54-5352E97034D4}"/>
              </a:ext>
            </a:extLst>
          </p:cNvPr>
          <p:cNvSpPr txBox="1"/>
          <p:nvPr/>
        </p:nvSpPr>
        <p:spPr>
          <a:xfrm>
            <a:off x="9000419" y="5936158"/>
            <a:ext cx="1508683" cy="523220"/>
          </a:xfrm>
          <a:prstGeom prst="rect">
            <a:avLst/>
          </a:prstGeom>
          <a:noFill/>
        </p:spPr>
        <p:txBody>
          <a:bodyPr wrap="none" rtlCol="0" anchor="ctr">
            <a:spAutoFit/>
          </a:bodyPr>
          <a:lstStyle/>
          <a:p>
            <a:pPr algn="ctr"/>
            <a:r>
              <a:rPr lang="en-US" sz="2800" dirty="0"/>
              <a:t>Group 2</a:t>
            </a:r>
          </a:p>
        </p:txBody>
      </p:sp>
      <p:grpSp>
        <p:nvGrpSpPr>
          <p:cNvPr id="40" name="Group 39">
            <a:extLst>
              <a:ext uri="{FF2B5EF4-FFF2-40B4-BE49-F238E27FC236}">
                <a16:creationId xmlns:a16="http://schemas.microsoft.com/office/drawing/2014/main" id="{F816DBA8-B346-913D-2AA5-9E7FE4FAF381}"/>
              </a:ext>
            </a:extLst>
          </p:cNvPr>
          <p:cNvGrpSpPr/>
          <p:nvPr/>
        </p:nvGrpSpPr>
        <p:grpSpPr>
          <a:xfrm>
            <a:off x="6521007" y="4232275"/>
            <a:ext cx="1608345" cy="1460501"/>
            <a:chOff x="6521007" y="4232275"/>
            <a:chExt cx="1608345" cy="1460501"/>
          </a:xfrm>
        </p:grpSpPr>
        <p:pic>
          <p:nvPicPr>
            <p:cNvPr id="25" name="Graphic 24">
              <a:extLst>
                <a:ext uri="{FF2B5EF4-FFF2-40B4-BE49-F238E27FC236}">
                  <a16:creationId xmlns:a16="http://schemas.microsoft.com/office/drawing/2014/main" id="{C81E7A81-79BE-6974-65E1-AA39015CCC1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232275"/>
              <a:ext cx="779001" cy="666749"/>
            </a:xfrm>
            <a:prstGeom prst="rect">
              <a:avLst/>
            </a:prstGeom>
          </p:spPr>
        </p:pic>
        <p:pic>
          <p:nvPicPr>
            <p:cNvPr id="26" name="Graphic 25">
              <a:extLst>
                <a:ext uri="{FF2B5EF4-FFF2-40B4-BE49-F238E27FC236}">
                  <a16:creationId xmlns:a16="http://schemas.microsoft.com/office/drawing/2014/main" id="{3D40C34D-64A3-0984-8E50-6ECA23C3998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7300008" y="4232275"/>
              <a:ext cx="779001" cy="666749"/>
            </a:xfrm>
            <a:prstGeom prst="rect">
              <a:avLst/>
            </a:prstGeom>
          </p:spPr>
        </p:pic>
        <p:pic>
          <p:nvPicPr>
            <p:cNvPr id="27" name="Graphic 26">
              <a:extLst>
                <a:ext uri="{FF2B5EF4-FFF2-40B4-BE49-F238E27FC236}">
                  <a16:creationId xmlns:a16="http://schemas.microsoft.com/office/drawing/2014/main" id="{6D33DC24-29DA-C6F5-A0BA-3F47D56102B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989512"/>
              <a:ext cx="779001" cy="666749"/>
            </a:xfrm>
            <a:prstGeom prst="rect">
              <a:avLst/>
            </a:prstGeom>
          </p:spPr>
        </p:pic>
        <p:pic>
          <p:nvPicPr>
            <p:cNvPr id="33" name="Graphic 32">
              <a:extLst>
                <a:ext uri="{FF2B5EF4-FFF2-40B4-BE49-F238E27FC236}">
                  <a16:creationId xmlns:a16="http://schemas.microsoft.com/office/drawing/2014/main" id="{B6099A89-7544-2AB6-FCA6-D3F9820293F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7300008" y="4982938"/>
              <a:ext cx="829344" cy="709838"/>
            </a:xfrm>
            <a:prstGeom prst="rect">
              <a:avLst/>
            </a:prstGeom>
          </p:spPr>
        </p:pic>
      </p:grpSp>
      <p:grpSp>
        <p:nvGrpSpPr>
          <p:cNvPr id="39" name="Group 38">
            <a:extLst>
              <a:ext uri="{FF2B5EF4-FFF2-40B4-BE49-F238E27FC236}">
                <a16:creationId xmlns:a16="http://schemas.microsoft.com/office/drawing/2014/main" id="{01CD604D-8ABF-A670-AAC6-D1116685DEE5}"/>
              </a:ext>
            </a:extLst>
          </p:cNvPr>
          <p:cNvGrpSpPr/>
          <p:nvPr/>
        </p:nvGrpSpPr>
        <p:grpSpPr>
          <a:xfrm>
            <a:off x="8982852" y="4213037"/>
            <a:ext cx="1511122" cy="1401381"/>
            <a:chOff x="8982852" y="4213037"/>
            <a:chExt cx="1511122" cy="1401381"/>
          </a:xfrm>
        </p:grpSpPr>
        <p:pic>
          <p:nvPicPr>
            <p:cNvPr id="35" name="Graphic 34">
              <a:extLst>
                <a:ext uri="{FF2B5EF4-FFF2-40B4-BE49-F238E27FC236}">
                  <a16:creationId xmlns:a16="http://schemas.microsoft.com/office/drawing/2014/main" id="{FF73F9E3-C2C4-B835-3AE0-EA318448EF0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8982852" y="4213037"/>
              <a:ext cx="779001" cy="666749"/>
            </a:xfrm>
            <a:prstGeom prst="rect">
              <a:avLst/>
            </a:prstGeom>
          </p:spPr>
        </p:pic>
        <p:pic>
          <p:nvPicPr>
            <p:cNvPr id="37" name="Graphic 36">
              <a:extLst>
                <a:ext uri="{FF2B5EF4-FFF2-40B4-BE49-F238E27FC236}">
                  <a16:creationId xmlns:a16="http://schemas.microsoft.com/office/drawing/2014/main" id="{4D5E2EAC-5BEE-9EDC-2B4A-E1EDF2BBEF7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9714973" y="4218649"/>
              <a:ext cx="779001" cy="666749"/>
            </a:xfrm>
            <a:prstGeom prst="rect">
              <a:avLst/>
            </a:prstGeom>
          </p:spPr>
        </p:pic>
        <p:pic>
          <p:nvPicPr>
            <p:cNvPr id="38" name="Graphic 37">
              <a:extLst>
                <a:ext uri="{FF2B5EF4-FFF2-40B4-BE49-F238E27FC236}">
                  <a16:creationId xmlns:a16="http://schemas.microsoft.com/office/drawing/2014/main" id="{A85C6E7E-D96E-48A9-E4FB-EAF6B2C9C61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9365259" y="4947669"/>
              <a:ext cx="779001" cy="666749"/>
            </a:xfrm>
            <a:prstGeom prst="rect">
              <a:avLst/>
            </a:prstGeom>
          </p:spPr>
        </p:pic>
      </p:grpSp>
    </p:spTree>
    <p:extLst>
      <p:ext uri="{BB962C8B-B14F-4D97-AF65-F5344CB8AC3E}">
        <p14:creationId xmlns:p14="http://schemas.microsoft.com/office/powerpoint/2010/main" val="369806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19" grpId="0"/>
      <p:bldP spid="29" grpId="0"/>
      <p:bldP spid="30" grpId="0"/>
      <p:bldP spid="31" grpId="0"/>
      <p:bldP spid="3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133590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6" end="6"/>
                                            </p:txEl>
                                          </p:spTgt>
                                        </p:tgtEl>
                                        <p:attrNameLst>
                                          <p:attrName>style.opacity</p:attrName>
                                        </p:attrNameLst>
                                      </p:cBhvr>
                                      <p:to>
                                        <p:strVal val="0.25"/>
                                      </p:to>
                                    </p:set>
                                    <p:animEffect filter="image" prLst="opacity: 0.25">
                                      <p:cBhvr rctx="IE">
                                        <p:cTn id="33" dur="indefinite"/>
                                        <p:tgtEl>
                                          <p:spTgt spid="3">
                                            <p:txEl>
                                              <p:pRg st="6" end="6"/>
                                            </p:txEl>
                                          </p:spTgt>
                                        </p:tgtEl>
                                      </p:cBhvr>
                                    </p:animEffect>
                                  </p:childTnLst>
                                </p:cTn>
                              </p:par>
                              <p:par>
                                <p:cTn id="34" presetID="9" presetClass="emph" presetSubtype="0" grpId="1" nodeType="withEffect">
                                  <p:stCondLst>
                                    <p:cond delay="0"/>
                                  </p:stCondLst>
                                  <p:childTnLst>
                                    <p:set>
                                      <p:cBhvr>
                                        <p:cTn id="35" dur="indefinite"/>
                                        <p:tgtEl>
                                          <p:spTgt spid="3">
                                            <p:txEl>
                                              <p:pRg st="7" end="7"/>
                                            </p:txEl>
                                          </p:spTgt>
                                        </p:tgtEl>
                                        <p:attrNameLst>
                                          <p:attrName>style.opacity</p:attrName>
                                        </p:attrNameLst>
                                      </p:cBhvr>
                                      <p:to>
                                        <p:strVal val="1"/>
                                      </p:to>
                                    </p:set>
                                    <p:animEffect filter="image" prLst="opacity: 1">
                                      <p:cBhvr rctx="IE">
                                        <p:cTn id="36"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a:bodyPr>
          <a:lstStyle/>
          <a:p>
            <a:r>
              <a:rPr lang="en-US" dirty="0"/>
              <a:t>Training and Testing Your Model</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a:xfrm>
            <a:off x="609600" y="1600201"/>
            <a:ext cx="10972800" cy="4983161"/>
          </a:xfrm>
        </p:spPr>
        <p:txBody>
          <a:bodyPr>
            <a:normAutofit fontScale="92500" lnSpcReduction="20000"/>
          </a:bodyPr>
          <a:lstStyle/>
          <a:p>
            <a:pPr>
              <a:spcAft>
                <a:spcPts val="1800"/>
              </a:spcAft>
            </a:pPr>
            <a:r>
              <a:rPr lang="en-US" dirty="0"/>
              <a:t>You will train your model by only feeding in the features and labels in your training dataset</a:t>
            </a:r>
          </a:p>
          <a:p>
            <a:r>
              <a:rPr lang="en-US" dirty="0"/>
              <a:t>You can evaluate how well the model is working by feeding in only the features and comparing the model’s outputs to the known labels</a:t>
            </a:r>
          </a:p>
          <a:p>
            <a:pPr marL="457200" indent="-457200">
              <a:buFont typeface="Arial" panose="020B0604020202020204" pitchFamily="34" charset="0"/>
              <a:buChar char="•"/>
            </a:pPr>
            <a:r>
              <a:rPr lang="en-US" b="1" dirty="0"/>
              <a:t>Evaluating on training dataset: </a:t>
            </a:r>
            <a:r>
              <a:rPr lang="en-US" dirty="0"/>
              <a:t>Accuracy should be very high (assuming the model learned anything) since the model has seen that data before</a:t>
            </a:r>
          </a:p>
          <a:p>
            <a:pPr marL="457200" indent="-457200">
              <a:spcAft>
                <a:spcPts val="1800"/>
              </a:spcAft>
              <a:buFont typeface="Arial" panose="020B0604020202020204" pitchFamily="34" charset="0"/>
              <a:buChar char="•"/>
            </a:pPr>
            <a:r>
              <a:rPr lang="en-US" b="1" dirty="0"/>
              <a:t>Evaluating on test dataset: </a:t>
            </a:r>
            <a:r>
              <a:rPr lang="en-US" dirty="0"/>
              <a:t>Accuracy is a better indicator of real-world performance since the model hasn’t seen that data before</a:t>
            </a:r>
          </a:p>
        </p:txBody>
      </p:sp>
    </p:spTree>
    <p:extLst>
      <p:ext uri="{BB962C8B-B14F-4D97-AF65-F5344CB8AC3E}">
        <p14:creationId xmlns:p14="http://schemas.microsoft.com/office/powerpoint/2010/main" val="189141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976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6" end="6"/>
                                            </p:txEl>
                                          </p:spTgt>
                                        </p:tgtEl>
                                        <p:attrNameLst>
                                          <p:attrName>style.opacity</p:attrName>
                                        </p:attrNameLst>
                                      </p:cBhvr>
                                      <p:to>
                                        <p:strVal val="0.25"/>
                                      </p:to>
                                    </p:set>
                                    <p:animEffect filter="image" prLst="opacity: 0.25">
                                      <p:cBhvr rctx="IE">
                                        <p:cTn id="25" dur="indefinite"/>
                                        <p:tgtEl>
                                          <p:spTgt spid="3">
                                            <p:txEl>
                                              <p:pRg st="6" end="6"/>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7" end="7"/>
                                            </p:txEl>
                                          </p:spTgt>
                                        </p:tgtEl>
                                        <p:attrNameLst>
                                          <p:attrName>style.opacity</p:attrName>
                                        </p:attrNameLst>
                                      </p:cBhvr>
                                      <p:to>
                                        <p:strVal val="0.25"/>
                                      </p:to>
                                    </p:set>
                                    <p:animEffect filter="image" prLst="opacity: 0.25">
                                      <p:cBhvr rctx="IE">
                                        <p:cTn id="33" dur="indefinite"/>
                                        <p:tgtEl>
                                          <p:spTgt spid="3">
                                            <p:txEl>
                                              <p:pRg st="7" end="7"/>
                                            </p:txEl>
                                          </p:spTgt>
                                        </p:tgtEl>
                                      </p:cBhvr>
                                    </p:animEffect>
                                  </p:childTnLst>
                                </p:cTn>
                              </p:par>
                              <p:par>
                                <p:cTn id="34" presetID="9" presetClass="emph" presetSubtype="0" grpId="1" nodeType="withEffect">
                                  <p:stCondLst>
                                    <p:cond delay="0"/>
                                  </p:stCondLst>
                                  <p:childTnLst>
                                    <p:set>
                                      <p:cBhvr>
                                        <p:cTn id="35" dur="indefinite"/>
                                        <p:tgtEl>
                                          <p:spTgt spid="3">
                                            <p:txEl>
                                              <p:pRg st="8" end="8"/>
                                            </p:txEl>
                                          </p:spTgt>
                                        </p:tgtEl>
                                        <p:attrNameLst>
                                          <p:attrName>style.opacity</p:attrName>
                                        </p:attrNameLst>
                                      </p:cBhvr>
                                      <p:to>
                                        <p:strVal val="1"/>
                                      </p:to>
                                    </p:set>
                                    <p:animEffect filter="image" prLst="opacity: 1">
                                      <p:cBhvr rctx="IE">
                                        <p:cTn id="36"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C6E6-1B0B-272F-7673-17CEE1999161}"/>
              </a:ext>
            </a:extLst>
          </p:cNvPr>
          <p:cNvSpPr>
            <a:spLocks noGrp="1"/>
          </p:cNvSpPr>
          <p:nvPr>
            <p:ph type="title"/>
          </p:nvPr>
        </p:nvSpPr>
        <p:spPr/>
        <p:txBody>
          <a:bodyPr/>
          <a:lstStyle/>
          <a:p>
            <a:r>
              <a:rPr lang="en-US" dirty="0"/>
              <a:t>Regression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DF45E2-C565-A024-08A7-0A0407043808}"/>
                  </a:ext>
                </a:extLst>
              </p:cNvPr>
              <p:cNvSpPr>
                <a:spLocks noGrp="1"/>
              </p:cNvSpPr>
              <p:nvPr>
                <p:ph idx="1"/>
              </p:nvPr>
            </p:nvSpPr>
            <p:spPr>
              <a:xfrm>
                <a:off x="3759200" y="1600202"/>
                <a:ext cx="8204200" cy="4800598"/>
              </a:xfrm>
            </p:spPr>
            <p:txBody>
              <a:bodyPr>
                <a:normAutofit fontScale="92500" lnSpcReduction="20000"/>
              </a:bodyPr>
              <a:lstStyle/>
              <a:p>
                <a:pPr>
                  <a:spcAft>
                    <a:spcPts val="1800"/>
                  </a:spcAft>
                </a:pPr>
                <a:r>
                  <a:rPr lang="en-US" sz="2800" b="1" u="sng" dirty="0">
                    <a:latin typeface="Avenir Book" panose="02000503020000020003" pitchFamily="2" charset="0"/>
                    <a:cs typeface="Calibri" panose="020F0502020204030204" pitchFamily="34" charset="0"/>
                  </a:rPr>
                  <a:t>Average error</a:t>
                </a:r>
                <a:r>
                  <a:rPr lang="en-US" sz="2800" b="1" dirty="0">
                    <a:latin typeface="Avenir Book" panose="02000503020000020003" pitchFamily="2" charset="0"/>
                    <a:cs typeface="Calibri" panose="020F0502020204030204" pitchFamily="34" charset="0"/>
                  </a:rPr>
                  <a:t>:</a:t>
                </a:r>
                <a:r>
                  <a:rPr lang="en-US" sz="2800" dirty="0">
                    <a:latin typeface="Avenir Book" panose="02000503020000020003" pitchFamily="2" charset="0"/>
                    <a:cs typeface="Calibri" panose="020F0502020204030204" pitchFamily="34" charset="0"/>
                  </a:rPr>
                  <a:t> </a:t>
                </a:r>
                <a14:m>
                  <m:oMath xmlns:m="http://schemas.openxmlformats.org/officeDocument/2006/math">
                    <m:f>
                      <m:fPr>
                        <m:ctrlPr>
                          <a:rPr lang="en-US" sz="2800" i="1" smtClean="0">
                            <a:latin typeface="Cambria Math" panose="02040503050406030204" pitchFamily="18" charset="0"/>
                            <a:cs typeface="Calibri" panose="020F0502020204030204" pitchFamily="34" charset="0"/>
                          </a:rPr>
                        </m:ctrlPr>
                      </m:fPr>
                      <m:num>
                        <m:r>
                          <a:rPr lang="en-US" sz="2800" b="0" i="1" smtClean="0">
                            <a:latin typeface="Cambria Math" panose="02040503050406030204" pitchFamily="18" charset="0"/>
                            <a:cs typeface="Calibri" panose="020F0502020204030204" pitchFamily="34" charset="0"/>
                          </a:rPr>
                          <m:t>1</m:t>
                        </m:r>
                      </m:num>
                      <m:den>
                        <m:r>
                          <a:rPr lang="en-US" sz="2800" b="0" i="1" smtClean="0">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i="1">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e>
                    </m:nary>
                  </m:oMath>
                </a14:m>
                <a:endParaRPr lang="en-US" sz="2800" b="1" u="sng" dirty="0">
                  <a:latin typeface="Avenir Book" panose="02000503020000020003" pitchFamily="2" charset="0"/>
                  <a:cs typeface="Calibri" panose="020F0502020204030204" pitchFamily="34" charset="0"/>
                </a:endParaRPr>
              </a:p>
              <a:p>
                <a:pPr>
                  <a:spcAft>
                    <a:spcPts val="1800"/>
                  </a:spcAft>
                </a:pPr>
                <a:r>
                  <a:rPr lang="en-US" sz="2800" b="1" u="sng" dirty="0">
                    <a:latin typeface="Avenir Book" panose="02000503020000020003" pitchFamily="2" charset="0"/>
                    <a:cs typeface="Calibri" panose="020F0502020204030204" pitchFamily="34" charset="0"/>
                  </a:rPr>
                  <a:t>Average percent error</a:t>
                </a:r>
                <a:r>
                  <a:rPr lang="en-US" sz="2800" b="1" dirty="0">
                    <a:latin typeface="Avenir Book" panose="02000503020000020003" pitchFamily="2" charset="0"/>
                    <a:cs typeface="Calibri" panose="020F0502020204030204" pitchFamily="34" charset="0"/>
                  </a:rPr>
                  <a:t>: </a:t>
                </a:r>
                <a14:m>
                  <m:oMath xmlns:m="http://schemas.openxmlformats.org/officeDocument/2006/math">
                    <m:f>
                      <m:fPr>
                        <m:ctrlPr>
                          <a:rPr lang="en-US" sz="2800" i="1">
                            <a:latin typeface="Cambria Math" panose="02040503050406030204" pitchFamily="18" charset="0"/>
                            <a:cs typeface="Calibri" panose="020F0502020204030204" pitchFamily="34" charset="0"/>
                          </a:rPr>
                        </m:ctrlPr>
                      </m:fPr>
                      <m:num>
                        <m:r>
                          <a:rPr lang="en-US" sz="2800" i="1">
                            <a:latin typeface="Cambria Math" panose="02040503050406030204" pitchFamily="18" charset="0"/>
                            <a:cs typeface="Calibri" panose="020F0502020204030204" pitchFamily="34" charset="0"/>
                          </a:rPr>
                          <m:t>1</m:t>
                        </m:r>
                      </m:num>
                      <m:den>
                        <m:r>
                          <a:rPr lang="en-US" sz="2800" i="1">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f>
                          <m:fPr>
                            <m:ctrlPr>
                              <a:rPr lang="en-US" sz="2800" i="1" smtClean="0">
                                <a:latin typeface="Cambria Math" panose="02040503050406030204" pitchFamily="18" charset="0"/>
                                <a:cs typeface="Calibri" panose="020F0502020204030204" pitchFamily="34" charset="0"/>
                              </a:rPr>
                            </m:ctrlPr>
                          </m:fPr>
                          <m:num>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b="0" i="1" smtClean="0">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num>
                          <m:den>
                            <m:sSub>
                              <m:sSubPr>
                                <m:ctrlPr>
                                  <a:rPr lang="en-US" sz="2800" i="1">
                                    <a:latin typeface="Cambria Math" panose="02040503050406030204" pitchFamily="18" charset="0"/>
                                    <a:cs typeface="Calibri" panose="020F0502020204030204" pitchFamily="34" charset="0"/>
                                  </a:rPr>
                                </m:ctrlPr>
                              </m:sSubPr>
                              <m:e>
                                <m:r>
                                  <m:rPr>
                                    <m:nor/>
                                  </m:rPr>
                                  <a:rPr lang="en-US" sz="280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den>
                        </m:f>
                      </m:e>
                    </m:nary>
                  </m:oMath>
                </a14:m>
                <a:endParaRPr lang="en-US" sz="2800" b="1" dirty="0">
                  <a:latin typeface="Avenir Book" panose="02000503020000020003" pitchFamily="2" charset="0"/>
                  <a:cs typeface="Calibri" panose="020F0502020204030204" pitchFamily="34" charset="0"/>
                </a:endParaRPr>
              </a:p>
              <a:p>
                <a:r>
                  <a:rPr lang="en-US" sz="2800" b="1" u="sng" dirty="0">
                    <a:latin typeface="Avenir Book" panose="02000503020000020003" pitchFamily="2" charset="0"/>
                    <a:cs typeface="Calibri" panose="020F0502020204030204" pitchFamily="34" charset="0"/>
                  </a:rPr>
                  <a:t>Correlation coefficient</a:t>
                </a:r>
                <a:r>
                  <a:rPr lang="en-US" sz="2800" dirty="0">
                    <a:latin typeface="Avenir Book" panose="02000503020000020003" pitchFamily="2" charset="0"/>
                    <a:cs typeface="Calibri" panose="020F0502020204030204" pitchFamily="34" charset="0"/>
                  </a:rPr>
                  <a:t>: A number between -1 and 1 that tells you the strength and direction of a relationship actual and predicted values </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same direction</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0 = No relationship</a:t>
                </a:r>
              </a:p>
              <a:p>
                <a:pPr marL="457200" indent="-457200">
                  <a:spcAft>
                    <a:spcPts val="1800"/>
                  </a:spcAft>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opposite direction</a:t>
                </a:r>
              </a:p>
            </p:txBody>
          </p:sp>
        </mc:Choice>
        <mc:Fallback xmlns="">
          <p:sp>
            <p:nvSpPr>
              <p:cNvPr id="3" name="Content Placeholder 2">
                <a:extLst>
                  <a:ext uri="{FF2B5EF4-FFF2-40B4-BE49-F238E27FC236}">
                    <a16:creationId xmlns:a16="http://schemas.microsoft.com/office/drawing/2014/main" id="{EEDF45E2-C565-A024-08A7-0A0407043808}"/>
                  </a:ext>
                </a:extLst>
              </p:cNvPr>
              <p:cNvSpPr>
                <a:spLocks noGrp="1" noRot="1" noChangeAspect="1" noMove="1" noResize="1" noEditPoints="1" noAdjustHandles="1" noChangeArrowheads="1" noChangeShapeType="1" noTextEdit="1"/>
              </p:cNvSpPr>
              <p:nvPr>
                <p:ph idx="1"/>
              </p:nvPr>
            </p:nvSpPr>
            <p:spPr>
              <a:xfrm>
                <a:off x="3759200" y="1600202"/>
                <a:ext cx="8204200" cy="4800598"/>
              </a:xfrm>
              <a:blipFill>
                <a:blip r:embed="rId2"/>
                <a:stretch>
                  <a:fillRect l="-1391" t="-11346" b="-528"/>
                </a:stretch>
              </a:blipFill>
            </p:spPr>
            <p:txBody>
              <a:bodyPr/>
              <a:lstStyle/>
              <a:p>
                <a:r>
                  <a:rPr lang="en-US">
                    <a:noFill/>
                  </a:rPr>
                  <a:t> </a:t>
                </a:r>
              </a:p>
            </p:txBody>
          </p:sp>
        </mc:Fallback>
      </mc:AlternateContent>
      <p:graphicFrame>
        <p:nvGraphicFramePr>
          <p:cNvPr id="7" name="Table 7">
            <a:extLst>
              <a:ext uri="{FF2B5EF4-FFF2-40B4-BE49-F238E27FC236}">
                <a16:creationId xmlns:a16="http://schemas.microsoft.com/office/drawing/2014/main" id="{1BFA873B-3459-FEEB-BE0C-BF5D931003B0}"/>
              </a:ext>
            </a:extLst>
          </p:cNvPr>
          <p:cNvGraphicFramePr>
            <a:graphicFrameLocks noGrp="1"/>
          </p:cNvGraphicFramePr>
          <p:nvPr>
            <p:extLst>
              <p:ext uri="{D42A27DB-BD31-4B8C-83A1-F6EECF244321}">
                <p14:modId xmlns:p14="http://schemas.microsoft.com/office/powerpoint/2010/main" val="657364841"/>
              </p:ext>
            </p:extLst>
          </p:nvPr>
        </p:nvGraphicFramePr>
        <p:xfrm>
          <a:off x="457200" y="2028439"/>
          <a:ext cx="2997200" cy="4079250"/>
        </p:xfrm>
        <a:graphic>
          <a:graphicData uri="http://schemas.openxmlformats.org/drawingml/2006/table">
            <a:tbl>
              <a:tblPr firstRow="1" bandRow="1">
                <a:tableStyleId>{073A0DAA-6AF3-43AB-8588-CEC1D06C72B9}</a:tableStyleId>
              </a:tblPr>
              <a:tblGrid>
                <a:gridCol w="1498600">
                  <a:extLst>
                    <a:ext uri="{9D8B030D-6E8A-4147-A177-3AD203B41FA5}">
                      <a16:colId xmlns:a16="http://schemas.microsoft.com/office/drawing/2014/main" val="1571447975"/>
                    </a:ext>
                  </a:extLst>
                </a:gridCol>
                <a:gridCol w="14986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(days)</a:t>
                      </a:r>
                    </a:p>
                  </a:txBody>
                  <a:tcPr anchor="ctr"/>
                </a:tc>
                <a:tc>
                  <a:txBody>
                    <a:bodyPr/>
                    <a:lstStyle/>
                    <a:p>
                      <a:pPr algn="ctr"/>
                      <a:r>
                        <a:rPr lang="en-US" sz="2300" dirty="0"/>
                        <a:t>Predicted</a:t>
                      </a:r>
                      <a:br>
                        <a:rPr lang="en-US" sz="2300" dirty="0"/>
                      </a:br>
                      <a:r>
                        <a:rPr lang="en-US" sz="2300" dirty="0"/>
                        <a:t>(days)</a:t>
                      </a:r>
                    </a:p>
                  </a:txBody>
                  <a:tcPr anchor="ctr"/>
                </a:tc>
                <a:extLst>
                  <a:ext uri="{0D108BD9-81ED-4DB2-BD59-A6C34878D82A}">
                    <a16:rowId xmlns:a16="http://schemas.microsoft.com/office/drawing/2014/main" val="2668513280"/>
                  </a:ext>
                </a:extLst>
              </a:tr>
              <a:tr h="657354">
                <a:tc>
                  <a:txBody>
                    <a:bodyPr/>
                    <a:lstStyle/>
                    <a:p>
                      <a:pPr algn="ctr"/>
                      <a:r>
                        <a:rPr lang="en-US" sz="2300"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3</a:t>
                      </a:r>
                    </a:p>
                  </a:txBody>
                  <a:tcPr anchor="ctr"/>
                </a:tc>
                <a:extLst>
                  <a:ext uri="{0D108BD9-81ED-4DB2-BD59-A6C34878D82A}">
                    <a16:rowId xmlns:a16="http://schemas.microsoft.com/office/drawing/2014/main" val="2796125423"/>
                  </a:ext>
                </a:extLst>
              </a:tr>
              <a:tr h="657354">
                <a:tc>
                  <a:txBody>
                    <a:bodyPr/>
                    <a:lstStyle/>
                    <a:p>
                      <a:pPr algn="ctr"/>
                      <a:r>
                        <a:rPr lang="en-US" sz="2300" dirty="0"/>
                        <a:t>5</a:t>
                      </a:r>
                    </a:p>
                  </a:txBody>
                  <a:tcPr anchor="ctr"/>
                </a:tc>
                <a:tc>
                  <a:txBody>
                    <a:bodyPr/>
                    <a:lstStyle/>
                    <a:p>
                      <a:pPr algn="ctr"/>
                      <a:r>
                        <a:rPr lang="en-US" sz="2300" dirty="0"/>
                        <a:t>5</a:t>
                      </a:r>
                    </a:p>
                  </a:txBody>
                  <a:tcPr anchor="ctr"/>
                </a:tc>
                <a:extLst>
                  <a:ext uri="{0D108BD9-81ED-4DB2-BD59-A6C34878D82A}">
                    <a16:rowId xmlns:a16="http://schemas.microsoft.com/office/drawing/2014/main" val="3875812655"/>
                  </a:ext>
                </a:extLst>
              </a:tr>
              <a:tr h="657354">
                <a:tc>
                  <a:txBody>
                    <a:bodyPr/>
                    <a:lstStyle/>
                    <a:p>
                      <a:pPr algn="ctr"/>
                      <a:r>
                        <a:rPr lang="en-US" sz="2300" dirty="0"/>
                        <a:t>5</a:t>
                      </a:r>
                    </a:p>
                  </a:txBody>
                  <a:tcPr anchor="ctr"/>
                </a:tc>
                <a:tc>
                  <a:txBody>
                    <a:bodyPr/>
                    <a:lstStyle/>
                    <a:p>
                      <a:pPr algn="ctr"/>
                      <a:r>
                        <a:rPr lang="en-US" sz="2300" dirty="0"/>
                        <a:t>10</a:t>
                      </a:r>
                    </a:p>
                  </a:txBody>
                  <a:tcPr anchor="ctr"/>
                </a:tc>
                <a:extLst>
                  <a:ext uri="{0D108BD9-81ED-4DB2-BD59-A6C34878D82A}">
                    <a16:rowId xmlns:a16="http://schemas.microsoft.com/office/drawing/2014/main" val="783740732"/>
                  </a:ext>
                </a:extLst>
              </a:tr>
              <a:tr h="657354">
                <a:tc>
                  <a:txBody>
                    <a:bodyPr/>
                    <a:lstStyle/>
                    <a:p>
                      <a:pPr algn="ctr"/>
                      <a:r>
                        <a:rPr lang="en-US" sz="2300" dirty="0"/>
                        <a:t>3</a:t>
                      </a:r>
                    </a:p>
                  </a:txBody>
                  <a:tcPr anchor="ctr"/>
                </a:tc>
                <a:tc>
                  <a:txBody>
                    <a:bodyPr/>
                    <a:lstStyle/>
                    <a:p>
                      <a:pPr algn="ctr"/>
                      <a:r>
                        <a:rPr lang="en-US" sz="2300" dirty="0"/>
                        <a:t>2</a:t>
                      </a:r>
                    </a:p>
                  </a:txBody>
                  <a:tcPr anchor="ctr"/>
                </a:tc>
                <a:extLst>
                  <a:ext uri="{0D108BD9-81ED-4DB2-BD59-A6C34878D82A}">
                    <a16:rowId xmlns:a16="http://schemas.microsoft.com/office/drawing/2014/main" val="3690459075"/>
                  </a:ext>
                </a:extLst>
              </a:tr>
              <a:tr h="657354">
                <a:tc>
                  <a:txBody>
                    <a:bodyPr/>
                    <a:lstStyle/>
                    <a:p>
                      <a:pPr algn="ctr"/>
                      <a:r>
                        <a:rPr lang="en-US" sz="2300" dirty="0"/>
                        <a:t>4</a:t>
                      </a:r>
                    </a:p>
                  </a:txBody>
                  <a:tcPr anchor="ctr"/>
                </a:tc>
                <a:tc>
                  <a:txBody>
                    <a:bodyPr/>
                    <a:lstStyle/>
                    <a:p>
                      <a:pPr algn="ctr"/>
                      <a:r>
                        <a:rPr lang="en-US" sz="2300" dirty="0"/>
                        <a:t>6</a:t>
                      </a:r>
                    </a:p>
                  </a:txBody>
                  <a:tcPr anchor="ctr"/>
                </a:tc>
                <a:extLst>
                  <a:ext uri="{0D108BD9-81ED-4DB2-BD59-A6C34878D82A}">
                    <a16:rowId xmlns:a16="http://schemas.microsoft.com/office/drawing/2014/main" val="4034280110"/>
                  </a:ext>
                </a:extLst>
              </a:tr>
            </a:tbl>
          </a:graphicData>
        </a:graphic>
      </p:graphicFrame>
    </p:spTree>
    <p:extLst>
      <p:ext uri="{BB962C8B-B14F-4D97-AF65-F5344CB8AC3E}">
        <p14:creationId xmlns:p14="http://schemas.microsoft.com/office/powerpoint/2010/main" val="208359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2017055745"/>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E6FBD4-41FF-0025-5F7D-FBC81861F401}"/>
                  </a:ext>
                </a:extLst>
              </p:cNvPr>
              <p:cNvSpPr txBox="1"/>
              <p:nvPr/>
            </p:nvSpPr>
            <p:spPr>
              <a:xfrm>
                <a:off x="4111153" y="4859136"/>
                <a:ext cx="3889847" cy="611706"/>
              </a:xfrm>
              <a:prstGeom prst="rect">
                <a:avLst/>
              </a:prstGeom>
              <a:noFill/>
            </p:spPr>
            <p:txBody>
              <a:bodyPr wrap="none" lIns="0" tIns="0" rIns="0" bIns="0" rtlCol="0">
                <a:spAutoFit/>
              </a:bodyPr>
              <a:lstStyle/>
              <a:p>
                <a:r>
                  <a:rPr lang="en-US" sz="2800" dirty="0">
                    <a:latin typeface="Avenir Book" panose="02000503020000020003" pitchFamily="2" charset="0"/>
                  </a:rPr>
                  <a:t>Accuracy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𝑇𝑁</m:t>
                        </m:r>
                      </m:num>
                      <m:den>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r>
                          <a:rPr lang="en-US" sz="2800" i="1">
                            <a:latin typeface="Cambria Math" panose="02040503050406030204" pitchFamily="18" charset="0"/>
                          </a:rPr>
                          <m:t>+</m:t>
                        </m:r>
                        <m:r>
                          <a:rPr lang="en-US" sz="2800" i="1">
                            <a:latin typeface="Cambria Math" panose="02040503050406030204" pitchFamily="18" charset="0"/>
                          </a:rPr>
                          <m:t>𝑇𝑁</m:t>
                        </m:r>
                      </m:den>
                    </m:f>
                  </m:oMath>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A2E6FBD4-41FF-0025-5F7D-FBC81861F401}"/>
                  </a:ext>
                </a:extLst>
              </p:cNvPr>
              <p:cNvSpPr txBox="1">
                <a:spLocks noRot="1" noChangeAspect="1" noMove="1" noResize="1" noEditPoints="1" noAdjustHandles="1" noChangeArrowheads="1" noChangeShapeType="1" noTextEdit="1"/>
              </p:cNvSpPr>
              <p:nvPr/>
            </p:nvSpPr>
            <p:spPr>
              <a:xfrm>
                <a:off x="4111153" y="4859136"/>
                <a:ext cx="3889847" cy="611706"/>
              </a:xfrm>
              <a:prstGeom prst="rect">
                <a:avLst/>
              </a:prstGeom>
              <a:blipFill>
                <a:blip r:embed="rId2"/>
                <a:stretch>
                  <a:fillRect l="-5519" r="-974"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C78FC0-713F-B01F-053C-7CB54575FA68}"/>
                  </a:ext>
                </a:extLst>
              </p:cNvPr>
              <p:cNvSpPr txBox="1"/>
              <p:nvPr/>
            </p:nvSpPr>
            <p:spPr>
              <a:xfrm>
                <a:off x="8315600" y="4859136"/>
                <a:ext cx="3534173" cy="611706"/>
              </a:xfrm>
              <a:prstGeom prst="rect">
                <a:avLst/>
              </a:prstGeom>
              <a:noFill/>
            </p:spPr>
            <p:txBody>
              <a:bodyPr wrap="none" lIns="0" tIns="0" rIns="0" bIns="0" rtlCol="0">
                <a:spAutoFit/>
              </a:bodyPr>
              <a:lstStyle/>
              <a:p>
                <a:r>
                  <a:rPr lang="en-US" sz="2800" dirty="0">
                    <a:latin typeface="Avenir Book" panose="02000503020000020003" pitchFamily="2" charset="0"/>
                  </a:rPr>
                  <a:t>F1-score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2∗</m:t>
                        </m:r>
                        <m:r>
                          <a:rPr lang="en-US" sz="2800" i="1">
                            <a:latin typeface="Cambria Math" panose="02040503050406030204" pitchFamily="18" charset="0"/>
                          </a:rPr>
                          <m:t>𝑇𝑃</m:t>
                        </m:r>
                      </m:num>
                      <m:den>
                        <m:r>
                          <a:rPr lang="en-US" sz="2800" i="1">
                            <a:latin typeface="Cambria Math" panose="02040503050406030204" pitchFamily="18" charset="0"/>
                          </a:rPr>
                          <m:t>2∗</m:t>
                        </m:r>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den>
                    </m:f>
                  </m:oMath>
                </a14:m>
                <a:endParaRPr lang="en-US" sz="28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ACC78FC0-713F-B01F-053C-7CB54575FA68}"/>
                  </a:ext>
                </a:extLst>
              </p:cNvPr>
              <p:cNvSpPr txBox="1">
                <a:spLocks noRot="1" noChangeAspect="1" noMove="1" noResize="1" noEditPoints="1" noAdjustHandles="1" noChangeArrowheads="1" noChangeShapeType="1" noTextEdit="1"/>
              </p:cNvSpPr>
              <p:nvPr/>
            </p:nvSpPr>
            <p:spPr>
              <a:xfrm>
                <a:off x="8315600" y="4859136"/>
                <a:ext cx="3534173" cy="611706"/>
              </a:xfrm>
              <a:prstGeom prst="rect">
                <a:avLst/>
              </a:prstGeom>
              <a:blipFill>
                <a:blip r:embed="rId3"/>
                <a:stretch>
                  <a:fillRect l="-6071" r="-1429" b="-2040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495051782"/>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p:sp>
        <p:nvSpPr>
          <p:cNvPr id="12" name="TextBox 11">
            <a:extLst>
              <a:ext uri="{FF2B5EF4-FFF2-40B4-BE49-F238E27FC236}">
                <a16:creationId xmlns:a16="http://schemas.microsoft.com/office/drawing/2014/main" id="{BCB2CB4E-DFBC-6829-3451-720E1E1412C4}"/>
              </a:ext>
            </a:extLst>
          </p:cNvPr>
          <p:cNvSpPr txBox="1"/>
          <p:nvPr/>
        </p:nvSpPr>
        <p:spPr>
          <a:xfrm>
            <a:off x="4111154" y="5795088"/>
            <a:ext cx="7738620" cy="646331"/>
          </a:xfrm>
          <a:prstGeom prst="rect">
            <a:avLst/>
          </a:prstGeom>
          <a:noFill/>
        </p:spPr>
        <p:txBody>
          <a:bodyPr wrap="square" lIns="0" tIns="0" rIns="0" bIns="0" rtlCol="0">
            <a:spAutoFit/>
          </a:bodyPr>
          <a:lstStyle/>
          <a:p>
            <a:r>
              <a:rPr lang="en-US" sz="2100" dirty="0">
                <a:latin typeface="Avenir Book" panose="02000503020000020003" pitchFamily="2" charset="0"/>
              </a:rPr>
              <a:t>F1-score is better suited for imbalanced datasets </a:t>
            </a:r>
            <a:br>
              <a:rPr lang="en-US" sz="2100" dirty="0">
                <a:latin typeface="Avenir Book" panose="02000503020000020003" pitchFamily="2" charset="0"/>
              </a:rPr>
            </a:br>
            <a:r>
              <a:rPr lang="en-US" sz="2100" dirty="0">
                <a:latin typeface="Avenir Book" panose="02000503020000020003" pitchFamily="2" charset="0"/>
              </a:rPr>
              <a:t>(i.e., significantly different numbers of positives and negatives)</a:t>
            </a:r>
          </a:p>
        </p:txBody>
      </p:sp>
    </p:spTree>
    <p:extLst>
      <p:ext uri="{BB962C8B-B14F-4D97-AF65-F5344CB8AC3E}">
        <p14:creationId xmlns:p14="http://schemas.microsoft.com/office/powerpoint/2010/main" val="353872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Information Retrieval</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615805222"/>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3035148127"/>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8251C12-F1AB-50AC-5852-B8EFA143980E}"/>
                  </a:ext>
                </a:extLst>
              </p:cNvPr>
              <p:cNvSpPr txBox="1"/>
              <p:nvPr/>
            </p:nvSpPr>
            <p:spPr>
              <a:xfrm>
                <a:off x="4495800" y="4971878"/>
                <a:ext cx="2371547" cy="524374"/>
              </a:xfrm>
              <a:prstGeom prst="rect">
                <a:avLst/>
              </a:prstGeom>
              <a:noFill/>
            </p:spPr>
            <p:txBody>
              <a:bodyPr wrap="none" lIns="0" tIns="0" rIns="0" bIns="0" rtlCol="0">
                <a:spAutoFit/>
              </a:bodyPr>
              <a:lstStyle/>
              <a:p>
                <a:r>
                  <a:rPr lang="en-US" sz="2400" dirty="0">
                    <a:latin typeface="Avenir Book" panose="02000503020000020003" pitchFamily="2" charset="0"/>
                  </a:rPr>
                  <a:t>Precision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9" name="TextBox 8">
                <a:extLst>
                  <a:ext uri="{FF2B5EF4-FFF2-40B4-BE49-F238E27FC236}">
                    <a16:creationId xmlns:a16="http://schemas.microsoft.com/office/drawing/2014/main" id="{48251C12-F1AB-50AC-5852-B8EFA143980E}"/>
                  </a:ext>
                </a:extLst>
              </p:cNvPr>
              <p:cNvSpPr txBox="1">
                <a:spLocks noRot="1" noChangeAspect="1" noMove="1" noResize="1" noEditPoints="1" noAdjustHandles="1" noChangeArrowheads="1" noChangeShapeType="1" noTextEdit="1"/>
              </p:cNvSpPr>
              <p:nvPr/>
            </p:nvSpPr>
            <p:spPr>
              <a:xfrm>
                <a:off x="4495800" y="4971878"/>
                <a:ext cx="2371547" cy="524374"/>
              </a:xfrm>
              <a:prstGeom prst="rect">
                <a:avLst/>
              </a:prstGeom>
              <a:blipFill>
                <a:blip r:embed="rId2"/>
                <a:stretch>
                  <a:fillRect l="-8021" r="-2139"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9FC23A2-E3B3-D1A3-7EE2-3470DE7D68EB}"/>
                  </a:ext>
                </a:extLst>
              </p:cNvPr>
              <p:cNvSpPr txBox="1"/>
              <p:nvPr/>
            </p:nvSpPr>
            <p:spPr>
              <a:xfrm>
                <a:off x="4879981" y="5760408"/>
                <a:ext cx="1979516" cy="524374"/>
              </a:xfrm>
              <a:prstGeom prst="rect">
                <a:avLst/>
              </a:prstGeom>
              <a:noFill/>
            </p:spPr>
            <p:txBody>
              <a:bodyPr wrap="none" lIns="0" tIns="0" rIns="0" bIns="0" rtlCol="0">
                <a:spAutoFit/>
              </a:bodyPr>
              <a:lstStyle/>
              <a:p>
                <a:r>
                  <a:rPr lang="en-US" sz="2400" dirty="0">
                    <a:latin typeface="Avenir Book" panose="02000503020000020003" pitchFamily="2" charset="0"/>
                  </a:rPr>
                  <a:t>Recall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1" name="TextBox 10">
                <a:extLst>
                  <a:ext uri="{FF2B5EF4-FFF2-40B4-BE49-F238E27FC236}">
                    <a16:creationId xmlns:a16="http://schemas.microsoft.com/office/drawing/2014/main" id="{59FC23A2-E3B3-D1A3-7EE2-3470DE7D68EB}"/>
                  </a:ext>
                </a:extLst>
              </p:cNvPr>
              <p:cNvSpPr txBox="1">
                <a:spLocks noRot="1" noChangeAspect="1" noMove="1" noResize="1" noEditPoints="1" noAdjustHandles="1" noChangeArrowheads="1" noChangeShapeType="1" noTextEdit="1"/>
              </p:cNvSpPr>
              <p:nvPr/>
            </p:nvSpPr>
            <p:spPr>
              <a:xfrm>
                <a:off x="4879981" y="5760408"/>
                <a:ext cx="1979516" cy="524374"/>
              </a:xfrm>
              <a:prstGeom prst="rect">
                <a:avLst/>
              </a:prstGeom>
              <a:blipFill>
                <a:blip r:embed="rId3"/>
                <a:stretch>
                  <a:fillRect l="-9615" r="-2564" b="-2381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EC3290-7AE6-06E3-3AE8-226A994911ED}"/>
              </a:ext>
            </a:extLst>
          </p:cNvPr>
          <p:cNvSpPr txBox="1"/>
          <p:nvPr/>
        </p:nvSpPr>
        <p:spPr>
          <a:xfrm>
            <a:off x="701040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returned were relevant to my query?</a:t>
            </a:r>
          </a:p>
        </p:txBody>
      </p:sp>
      <p:sp>
        <p:nvSpPr>
          <p:cNvPr id="13" name="TextBox 12">
            <a:extLst>
              <a:ext uri="{FF2B5EF4-FFF2-40B4-BE49-F238E27FC236}">
                <a16:creationId xmlns:a16="http://schemas.microsoft.com/office/drawing/2014/main" id="{96CB2AC8-D45E-CDA4-94C1-CA0B1BEC8D27}"/>
              </a:ext>
            </a:extLst>
          </p:cNvPr>
          <p:cNvSpPr txBox="1"/>
          <p:nvPr/>
        </p:nvSpPr>
        <p:spPr>
          <a:xfrm>
            <a:off x="7010400" y="5745596"/>
            <a:ext cx="48768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relevant to my query were returned?</a:t>
            </a:r>
          </a:p>
        </p:txBody>
      </p:sp>
    </p:spTree>
    <p:extLst>
      <p:ext uri="{BB962C8B-B14F-4D97-AF65-F5344CB8AC3E}">
        <p14:creationId xmlns:p14="http://schemas.microsoft.com/office/powerpoint/2010/main" val="383094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Diagnostics</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583464937"/>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2D3DC00-CE25-A8C5-ABB1-4A0D74CB35FC}"/>
                  </a:ext>
                </a:extLst>
              </p:cNvPr>
              <p:cNvSpPr txBox="1"/>
              <p:nvPr/>
            </p:nvSpPr>
            <p:spPr>
              <a:xfrm>
                <a:off x="4129547" y="4971878"/>
                <a:ext cx="2536079" cy="524374"/>
              </a:xfrm>
              <a:prstGeom prst="rect">
                <a:avLst/>
              </a:prstGeom>
              <a:noFill/>
            </p:spPr>
            <p:txBody>
              <a:bodyPr wrap="none" lIns="0" tIns="0" rIns="0" bIns="0" rtlCol="0">
                <a:spAutoFit/>
              </a:bodyPr>
              <a:lstStyle/>
              <a:p>
                <a:r>
                  <a:rPr lang="en-US" sz="2400" dirty="0">
                    <a:latin typeface="Avenir Book" panose="02000503020000020003" pitchFamily="2" charset="0"/>
                  </a:rPr>
                  <a:t>Sensitivity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4" name="TextBox 13">
                <a:extLst>
                  <a:ext uri="{FF2B5EF4-FFF2-40B4-BE49-F238E27FC236}">
                    <a16:creationId xmlns:a16="http://schemas.microsoft.com/office/drawing/2014/main" id="{F2D3DC00-CE25-A8C5-ABB1-4A0D74CB35FC}"/>
                  </a:ext>
                </a:extLst>
              </p:cNvPr>
              <p:cNvSpPr txBox="1">
                <a:spLocks noRot="1" noChangeAspect="1" noMove="1" noResize="1" noEditPoints="1" noAdjustHandles="1" noChangeArrowheads="1" noChangeShapeType="1" noTextEdit="1"/>
              </p:cNvSpPr>
              <p:nvPr/>
            </p:nvSpPr>
            <p:spPr>
              <a:xfrm>
                <a:off x="4129547" y="4971878"/>
                <a:ext cx="2536079" cy="524374"/>
              </a:xfrm>
              <a:prstGeom prst="rect">
                <a:avLst/>
              </a:prstGeom>
              <a:blipFill>
                <a:blip r:embed="rId2"/>
                <a:stretch>
                  <a:fillRect l="-6965" r="-1990"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BC7F5D-8798-BC82-0F1D-A9708493EEDF}"/>
                  </a:ext>
                </a:extLst>
              </p:cNvPr>
              <p:cNvSpPr txBox="1"/>
              <p:nvPr/>
            </p:nvSpPr>
            <p:spPr>
              <a:xfrm>
                <a:off x="4129546" y="5760408"/>
                <a:ext cx="2801318" cy="524374"/>
              </a:xfrm>
              <a:prstGeom prst="rect">
                <a:avLst/>
              </a:prstGeom>
              <a:noFill/>
            </p:spPr>
            <p:txBody>
              <a:bodyPr wrap="square" lIns="0" tIns="0" rIns="0" bIns="0" rtlCol="0">
                <a:spAutoFit/>
              </a:bodyPr>
              <a:lstStyle/>
              <a:p>
                <a:r>
                  <a:rPr lang="en-US" sz="2400" dirty="0">
                    <a:latin typeface="Avenir Book" panose="02000503020000020003" pitchFamily="2" charset="0"/>
                  </a:rPr>
                  <a:t>Specificity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𝑇𝑁</m:t>
                        </m:r>
                      </m:num>
                      <m:den>
                        <m:r>
                          <a:rPr lang="en-US" sz="2400" i="1">
                            <a:latin typeface="Cambria Math" panose="02040503050406030204" pitchFamily="18" charset="0"/>
                          </a:rPr>
                          <m:t>𝑇𝑁</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15" name="TextBox 14">
                <a:extLst>
                  <a:ext uri="{FF2B5EF4-FFF2-40B4-BE49-F238E27FC236}">
                    <a16:creationId xmlns:a16="http://schemas.microsoft.com/office/drawing/2014/main" id="{E6BC7F5D-8798-BC82-0F1D-A9708493EEDF}"/>
                  </a:ext>
                </a:extLst>
              </p:cNvPr>
              <p:cNvSpPr txBox="1">
                <a:spLocks noRot="1" noChangeAspect="1" noMove="1" noResize="1" noEditPoints="1" noAdjustHandles="1" noChangeArrowheads="1" noChangeShapeType="1" noTextEdit="1"/>
              </p:cNvSpPr>
              <p:nvPr/>
            </p:nvSpPr>
            <p:spPr>
              <a:xfrm>
                <a:off x="4129546" y="5760408"/>
                <a:ext cx="2801318" cy="524374"/>
              </a:xfrm>
              <a:prstGeom prst="rect">
                <a:avLst/>
              </a:prstGeom>
              <a:blipFill>
                <a:blip r:embed="rId3"/>
                <a:stretch>
                  <a:fillRect l="-6306" b="-2381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C662D0A-E837-6914-8B6B-25B4F85ED688}"/>
              </a:ext>
            </a:extLst>
          </p:cNvPr>
          <p:cNvSpPr txBox="1"/>
          <p:nvPr/>
        </p:nvSpPr>
        <p:spPr>
          <a:xfrm>
            <a:off x="702833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 the given health condition were given a positive test result?</a:t>
            </a:r>
          </a:p>
        </p:txBody>
      </p:sp>
      <p:sp>
        <p:nvSpPr>
          <p:cNvPr id="17" name="TextBox 16">
            <a:extLst>
              <a:ext uri="{FF2B5EF4-FFF2-40B4-BE49-F238E27FC236}">
                <a16:creationId xmlns:a16="http://schemas.microsoft.com/office/drawing/2014/main" id="{205D88E2-264B-40ED-CF96-C59BA4434B30}"/>
              </a:ext>
            </a:extLst>
          </p:cNvPr>
          <p:cNvSpPr txBox="1"/>
          <p:nvPr/>
        </p:nvSpPr>
        <p:spPr>
          <a:xfrm>
            <a:off x="7028331" y="574559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without the given health condition were given a negative test result?</a:t>
            </a:r>
          </a:p>
        </p:txBody>
      </p:sp>
    </p:spTree>
    <p:extLst>
      <p:ext uri="{BB962C8B-B14F-4D97-AF65-F5344CB8AC3E}">
        <p14:creationId xmlns:p14="http://schemas.microsoft.com/office/powerpoint/2010/main" val="259771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6357-3251-98A6-59D8-A9D32E3315AB}"/>
              </a:ext>
            </a:extLst>
          </p:cNvPr>
          <p:cNvSpPr>
            <a:spLocks noGrp="1"/>
          </p:cNvSpPr>
          <p:nvPr>
            <p:ph type="title"/>
          </p:nvPr>
        </p:nvSpPr>
        <p:spPr/>
        <p:txBody>
          <a:bodyPr>
            <a:normAutofit fontScale="90000"/>
          </a:bodyPr>
          <a:lstStyle/>
          <a:p>
            <a:r>
              <a:rPr lang="en-US" dirty="0"/>
              <a:t>Multi-Class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24312039-FB5D-269A-D287-7B6EFFC4BA5E}"/>
              </a:ext>
            </a:extLst>
          </p:cNvPr>
          <p:cNvGraphicFramePr>
            <a:graphicFrameLocks/>
          </p:cNvGraphicFramePr>
          <p:nvPr>
            <p:extLst>
              <p:ext uri="{D42A27DB-BD31-4B8C-83A1-F6EECF244321}">
                <p14:modId xmlns:p14="http://schemas.microsoft.com/office/powerpoint/2010/main" val="3328404369"/>
              </p:ext>
            </p:extLst>
          </p:nvPr>
        </p:nvGraphicFramePr>
        <p:xfrm>
          <a:off x="609600" y="1447799"/>
          <a:ext cx="10972799" cy="3404959"/>
        </p:xfrm>
        <a:graphic>
          <a:graphicData uri="http://schemas.openxmlformats.org/drawingml/2006/table">
            <a:tbl>
              <a:tblPr firstRow="1" firstCol="1" bandRow="1">
                <a:tableStyleId>{5202B0CA-FC54-4496-8BCA-5EF66A818D29}</a:tableStyleId>
              </a:tblPr>
              <a:tblGrid>
                <a:gridCol w="1445519">
                  <a:extLst>
                    <a:ext uri="{9D8B030D-6E8A-4147-A177-3AD203B41FA5}">
                      <a16:colId xmlns:a16="http://schemas.microsoft.com/office/drawing/2014/main" val="20002"/>
                    </a:ext>
                  </a:extLst>
                </a:gridCol>
                <a:gridCol w="2381820">
                  <a:extLst>
                    <a:ext uri="{9D8B030D-6E8A-4147-A177-3AD203B41FA5}">
                      <a16:colId xmlns:a16="http://schemas.microsoft.com/office/drawing/2014/main" val="20003"/>
                    </a:ext>
                  </a:extLst>
                </a:gridCol>
                <a:gridCol w="2381820">
                  <a:extLst>
                    <a:ext uri="{9D8B030D-6E8A-4147-A177-3AD203B41FA5}">
                      <a16:colId xmlns:a16="http://schemas.microsoft.com/office/drawing/2014/main" val="20004"/>
                    </a:ext>
                  </a:extLst>
                </a:gridCol>
                <a:gridCol w="2381820">
                  <a:extLst>
                    <a:ext uri="{9D8B030D-6E8A-4147-A177-3AD203B41FA5}">
                      <a16:colId xmlns:a16="http://schemas.microsoft.com/office/drawing/2014/main" val="20000"/>
                    </a:ext>
                  </a:extLst>
                </a:gridCol>
                <a:gridCol w="2381820">
                  <a:extLst>
                    <a:ext uri="{9D8B030D-6E8A-4147-A177-3AD203B41FA5}">
                      <a16:colId xmlns:a16="http://schemas.microsoft.com/office/drawing/2014/main" val="20001"/>
                    </a:ext>
                  </a:extLst>
                </a:gridCol>
              </a:tblGrid>
              <a:tr h="505526">
                <a:tc rowSpan="2" gridSpan="2">
                  <a:txBody>
                    <a:bodyPr/>
                    <a:lstStyle/>
                    <a:p>
                      <a:pPr algn="ctr"/>
                      <a:endParaRPr lang="en-US" sz="2900" b="0" dirty="0">
                        <a:latin typeface="Avenir Book" charset="0"/>
                        <a:ea typeface="Avenir Book" charset="0"/>
                        <a:cs typeface="Avenir Book" charset="0"/>
                      </a:endParaRP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900" b="1" dirty="0">
                          <a:solidFill>
                            <a:schemeClr val="tx1"/>
                          </a:solidFill>
                          <a:latin typeface="Avenir Book" charset="0"/>
                          <a:ea typeface="Avenir Book" charset="0"/>
                          <a:cs typeface="Avenir Book" charset="0"/>
                        </a:rPr>
                        <a:t>Actual Label</a:t>
                      </a: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669899">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900" b="1"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725792">
                <a:tc rowSpan="3">
                  <a:txBody>
                    <a:bodyPr/>
                    <a:lstStyle/>
                    <a:p>
                      <a:pPr algn="ctr"/>
                      <a:r>
                        <a:rPr lang="en-US" sz="2900" b="1" kern="1200" dirty="0">
                          <a:solidFill>
                            <a:schemeClr val="tx1"/>
                          </a:solidFill>
                          <a:latin typeface="Avenir Book" charset="0"/>
                          <a:ea typeface="Avenir Book" charset="0"/>
                          <a:cs typeface="Avenir Book" charset="0"/>
                        </a:rPr>
                        <a:t>Predicted Label</a:t>
                      </a:r>
                    </a:p>
                  </a:txBody>
                  <a:tcPr marL="115724" marR="115724" marT="57862" marB="57862"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kern="1200"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AA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AB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Avenir Book" charset="0"/>
                          <a:ea typeface="Avenir Book" charset="0"/>
                          <a:cs typeface="Avenir Book" charset="0"/>
                        </a:rPr>
                        <a:t>AC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kern="1200"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BA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kern="1200"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CA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CE5248-FB5A-22B9-6EE4-5BCB6F60113A}"/>
                  </a:ext>
                </a:extLst>
              </p:cNvPr>
              <p:cNvSpPr txBox="1"/>
              <p:nvPr/>
            </p:nvSpPr>
            <p:spPr>
              <a:xfrm>
                <a:off x="2449323" y="5257800"/>
                <a:ext cx="7672421" cy="1247521"/>
              </a:xfrm>
              <a:prstGeom prst="rect">
                <a:avLst/>
              </a:prstGeom>
              <a:noFill/>
            </p:spPr>
            <p:txBody>
              <a:bodyPr wrap="none" lIns="0" tIns="0" rIns="0" bIns="0" rtlCol="0">
                <a:spAutoFit/>
              </a:bodyPr>
              <a:lstStyle/>
              <a:p>
                <a:pPr algn="ctr"/>
                <a:r>
                  <a:rPr lang="en-US" sz="2800" dirty="0">
                    <a:latin typeface="Avenir Book" panose="02000503020000020003" pitchFamily="2" charset="0"/>
                  </a:rPr>
                  <a:t>Overall Accuracy =</a:t>
                </a:r>
                <a:endParaRPr lang="en-US" sz="2800" i="1" dirty="0">
                  <a:latin typeface="Avenir Book" panose="02000503020000020003" pitchFamily="2" charset="0"/>
                </a:endParaRPr>
              </a:p>
              <a:p>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b="0" i="1" smtClean="0">
                              <a:latin typeface="Cambria Math" panose="02040503050406030204" pitchFamily="18" charset="0"/>
                            </a:rPr>
                            <m:t>𝐴𝐴</m:t>
                          </m:r>
                          <m:r>
                            <a:rPr lang="en-US" sz="2800" i="1">
                              <a:latin typeface="Cambria Math" panose="02040503050406030204" pitchFamily="18" charset="0"/>
                            </a:rPr>
                            <m:t>+</m:t>
                          </m:r>
                          <m:r>
                            <a:rPr lang="en-US" sz="2800" b="0" i="1" smtClean="0">
                              <a:latin typeface="Cambria Math" panose="02040503050406030204" pitchFamily="18" charset="0"/>
                            </a:rPr>
                            <m:t>𝐵𝐵</m:t>
                          </m:r>
                          <m:r>
                            <a:rPr lang="en-US" sz="2800" i="1">
                              <a:latin typeface="Cambria Math" panose="02040503050406030204" pitchFamily="18" charset="0"/>
                            </a:rPr>
                            <m:t>+</m:t>
                          </m:r>
                          <m:r>
                            <a:rPr lang="en-US" sz="2800" b="0" i="1" smtClean="0">
                              <a:latin typeface="Cambria Math" panose="02040503050406030204" pitchFamily="18" charset="0"/>
                            </a:rPr>
                            <m:t>𝐶𝐶</m:t>
                          </m:r>
                        </m:num>
                        <m:den>
                          <m:r>
                            <a:rPr lang="en-US" sz="2800" b="0" i="1" smtClean="0">
                              <a:latin typeface="Cambria Math" panose="02040503050406030204" pitchFamily="18" charset="0"/>
                            </a:rPr>
                            <m:t>𝐴𝐴</m:t>
                          </m:r>
                          <m:r>
                            <a:rPr lang="en-US" sz="2800" i="1">
                              <a:latin typeface="Cambria Math" panose="02040503050406030204" pitchFamily="18" charset="0"/>
                            </a:rPr>
                            <m:t>+</m:t>
                          </m:r>
                          <m:r>
                            <a:rPr lang="en-US" sz="2800" b="0" i="1" smtClean="0">
                              <a:latin typeface="Cambria Math" panose="02040503050406030204" pitchFamily="18" charset="0"/>
                            </a:rPr>
                            <m:t>𝐴𝐵</m:t>
                          </m:r>
                          <m:r>
                            <a:rPr lang="en-US" sz="2800" i="1">
                              <a:latin typeface="Cambria Math" panose="02040503050406030204" pitchFamily="18" charset="0"/>
                            </a:rPr>
                            <m:t>+</m:t>
                          </m:r>
                          <m:r>
                            <a:rPr lang="en-US" sz="2800" b="0" i="1" smtClean="0">
                              <a:latin typeface="Cambria Math" panose="02040503050406030204" pitchFamily="18" charset="0"/>
                            </a:rPr>
                            <m:t>𝐴𝐶</m:t>
                          </m:r>
                          <m:r>
                            <a:rPr lang="en-US" sz="2800" i="1">
                              <a:latin typeface="Cambria Math" panose="02040503050406030204" pitchFamily="18" charset="0"/>
                            </a:rPr>
                            <m:t>+</m:t>
                          </m:r>
                          <m:r>
                            <a:rPr lang="en-US" sz="2800" b="0" i="1" smtClean="0">
                              <a:latin typeface="Cambria Math" panose="02040503050406030204" pitchFamily="18" charset="0"/>
                            </a:rPr>
                            <m:t>𝐵𝐴</m:t>
                          </m:r>
                          <m:r>
                            <a:rPr lang="en-US" sz="2800" i="1">
                              <a:latin typeface="Cambria Math" panose="02040503050406030204" pitchFamily="18" charset="0"/>
                            </a:rPr>
                            <m:t>+</m:t>
                          </m:r>
                          <m:r>
                            <a:rPr lang="en-US" sz="2800" b="0" i="1" smtClean="0">
                              <a:latin typeface="Cambria Math" panose="02040503050406030204" pitchFamily="18" charset="0"/>
                            </a:rPr>
                            <m:t>𝐵𝐵</m:t>
                          </m:r>
                          <m:r>
                            <a:rPr lang="en-US" sz="2800" i="1">
                              <a:latin typeface="Cambria Math" panose="02040503050406030204" pitchFamily="18" charset="0"/>
                            </a:rPr>
                            <m:t>+</m:t>
                          </m:r>
                          <m:r>
                            <a:rPr lang="en-US" sz="2800" b="0" i="1" smtClean="0">
                              <a:latin typeface="Cambria Math" panose="02040503050406030204" pitchFamily="18" charset="0"/>
                            </a:rPr>
                            <m:t>𝐵𝐶</m:t>
                          </m:r>
                          <m:r>
                            <a:rPr lang="en-US" sz="2800" b="0" i="1" smtClean="0">
                              <a:latin typeface="Cambria Math" panose="02040503050406030204" pitchFamily="18" charset="0"/>
                            </a:rPr>
                            <m:t>+</m:t>
                          </m:r>
                          <m:r>
                            <a:rPr lang="en-US" sz="2800" b="0" i="1" smtClean="0">
                              <a:latin typeface="Cambria Math" panose="02040503050406030204" pitchFamily="18" charset="0"/>
                            </a:rPr>
                            <m:t>𝐶𝐴</m:t>
                          </m:r>
                          <m:r>
                            <a:rPr lang="en-US" sz="2800" b="0" i="1" smtClean="0">
                              <a:latin typeface="Cambria Math" panose="02040503050406030204" pitchFamily="18" charset="0"/>
                            </a:rPr>
                            <m:t>+</m:t>
                          </m:r>
                          <m:r>
                            <a:rPr lang="en-US" sz="2800" b="0" i="1" smtClean="0">
                              <a:latin typeface="Cambria Math" panose="02040503050406030204" pitchFamily="18" charset="0"/>
                            </a:rPr>
                            <m:t>𝐶𝐵</m:t>
                          </m:r>
                          <m:r>
                            <a:rPr lang="en-US" sz="2800" b="0" i="1" smtClean="0">
                              <a:latin typeface="Cambria Math" panose="02040503050406030204" pitchFamily="18" charset="0"/>
                            </a:rPr>
                            <m:t>+</m:t>
                          </m:r>
                          <m:r>
                            <a:rPr lang="en-US" sz="2800" b="0" i="1" smtClean="0">
                              <a:latin typeface="Cambria Math" panose="02040503050406030204" pitchFamily="18" charset="0"/>
                            </a:rPr>
                            <m:t>𝐶𝐶</m:t>
                          </m:r>
                        </m:den>
                      </m:f>
                    </m:oMath>
                  </m:oMathPara>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8FCE5248-FB5A-22B9-6EE4-5BCB6F60113A}"/>
                  </a:ext>
                </a:extLst>
              </p:cNvPr>
              <p:cNvSpPr txBox="1">
                <a:spLocks noRot="1" noChangeAspect="1" noMove="1" noResize="1" noEditPoints="1" noAdjustHandles="1" noChangeArrowheads="1" noChangeShapeType="1" noTextEdit="1"/>
              </p:cNvSpPr>
              <p:nvPr/>
            </p:nvSpPr>
            <p:spPr>
              <a:xfrm>
                <a:off x="2449323" y="5257800"/>
                <a:ext cx="7672421" cy="1247521"/>
              </a:xfrm>
              <a:prstGeom prst="rect">
                <a:avLst/>
              </a:prstGeom>
              <a:blipFill>
                <a:blip r:embed="rId2"/>
                <a:stretch>
                  <a:fillRect l="-331" t="-9091" r="-331" b="-8081"/>
                </a:stretch>
              </a:blipFill>
            </p:spPr>
            <p:txBody>
              <a:bodyPr/>
              <a:lstStyle/>
              <a:p>
                <a:r>
                  <a:rPr lang="en-US">
                    <a:noFill/>
                  </a:rPr>
                  <a:t> </a:t>
                </a:r>
              </a:p>
            </p:txBody>
          </p:sp>
        </mc:Fallback>
      </mc:AlternateContent>
    </p:spTree>
    <p:extLst>
      <p:ext uri="{BB962C8B-B14F-4D97-AF65-F5344CB8AC3E}">
        <p14:creationId xmlns:p14="http://schemas.microsoft.com/office/powerpoint/2010/main" val="382351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5FA3-A571-43E6-998D-80048160E60A}"/>
              </a:ext>
            </a:extLst>
          </p:cNvPr>
          <p:cNvSpPr>
            <a:spLocks noGrp="1"/>
          </p:cNvSpPr>
          <p:nvPr>
            <p:ph type="title"/>
          </p:nvPr>
        </p:nvSpPr>
        <p:spPr/>
        <p:txBody>
          <a:bodyPr>
            <a:normAutofit fontScale="90000"/>
          </a:bodyPr>
          <a:lstStyle/>
          <a:p>
            <a:r>
              <a:rPr lang="en-US" dirty="0"/>
              <a:t>Receiver Operating Characteristic </a:t>
            </a:r>
            <a:br>
              <a:rPr lang="en-US" dirty="0"/>
            </a:br>
            <a:r>
              <a:rPr lang="en-US" dirty="0"/>
              <a:t>(ROC) Curve</a:t>
            </a:r>
          </a:p>
        </p:txBody>
      </p:sp>
      <p:sp>
        <p:nvSpPr>
          <p:cNvPr id="3" name="Content Placeholder 2">
            <a:extLst>
              <a:ext uri="{FF2B5EF4-FFF2-40B4-BE49-F238E27FC236}">
                <a16:creationId xmlns:a16="http://schemas.microsoft.com/office/drawing/2014/main" id="{3BBFFBA2-E3C7-BAC8-095F-AA783478FC22}"/>
              </a:ext>
            </a:extLst>
          </p:cNvPr>
          <p:cNvSpPr>
            <a:spLocks noGrp="1"/>
          </p:cNvSpPr>
          <p:nvPr>
            <p:ph idx="1"/>
          </p:nvPr>
        </p:nvSpPr>
        <p:spPr>
          <a:xfrm>
            <a:off x="609600" y="1600201"/>
            <a:ext cx="10972800" cy="1810971"/>
          </a:xfrm>
        </p:spPr>
        <p:txBody>
          <a:bodyPr>
            <a:noAutofit/>
          </a:bodyPr>
          <a:lstStyle/>
          <a:p>
            <a:pPr>
              <a:spcAft>
                <a:spcPts val="1800"/>
              </a:spcAft>
            </a:pPr>
            <a:r>
              <a:rPr lang="en-US" sz="2400" dirty="0">
                <a:latin typeface="Avenir Book" panose="02000503020000020003" pitchFamily="2" charset="0"/>
              </a:rPr>
              <a:t>Shows how a classifier’s performance changes depending on its internal decision threshold</a:t>
            </a:r>
          </a:p>
          <a:p>
            <a:r>
              <a:rPr lang="en-US" sz="2400" dirty="0">
                <a:latin typeface="Avenir Book" panose="02000503020000020003" pitchFamily="2" charset="0"/>
              </a:rPr>
              <a:t>Area under the ROC Curve (AUROC) is an aggregate measure between 0 and 1 that reports summarizes model performance across all thresholds</a:t>
            </a:r>
          </a:p>
        </p:txBody>
      </p:sp>
      <p:grpSp>
        <p:nvGrpSpPr>
          <p:cNvPr id="4" name="Group 3">
            <a:extLst>
              <a:ext uri="{FF2B5EF4-FFF2-40B4-BE49-F238E27FC236}">
                <a16:creationId xmlns:a16="http://schemas.microsoft.com/office/drawing/2014/main" id="{611873BB-5039-BDA7-6430-2D8620C53993}"/>
              </a:ext>
            </a:extLst>
          </p:cNvPr>
          <p:cNvGrpSpPr/>
          <p:nvPr/>
        </p:nvGrpSpPr>
        <p:grpSpPr>
          <a:xfrm>
            <a:off x="1252667" y="6287140"/>
            <a:ext cx="3010854" cy="439571"/>
            <a:chOff x="-390887" y="5562600"/>
            <a:chExt cx="5378597" cy="573247"/>
          </a:xfrm>
        </p:grpSpPr>
        <p:cxnSp>
          <p:nvCxnSpPr>
            <p:cNvPr id="5" name="Straight Connector 4">
              <a:extLst>
                <a:ext uri="{FF2B5EF4-FFF2-40B4-BE49-F238E27FC236}">
                  <a16:creationId xmlns:a16="http://schemas.microsoft.com/office/drawing/2014/main" id="{5D0D300B-E4DF-9EE5-755A-6D3645B65E4E}"/>
                </a:ext>
              </a:extLst>
            </p:cNvPr>
            <p:cNvCxnSpPr>
              <a:cxnSpLocks/>
            </p:cNvCxnSpPr>
            <p:nvPr/>
          </p:nvCxnSpPr>
          <p:spPr>
            <a:xfrm flipH="1">
              <a:off x="20823" y="5562600"/>
              <a:ext cx="47068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E9E0A8C-A5D7-3B50-FDE9-C6E1D750BA33}"/>
                </a:ext>
              </a:extLst>
            </p:cNvPr>
            <p:cNvSpPr txBox="1"/>
            <p:nvPr/>
          </p:nvSpPr>
          <p:spPr>
            <a:xfrm>
              <a:off x="-390887" y="5614061"/>
              <a:ext cx="5378597" cy="5217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False positive rate </a:t>
              </a:r>
            </a:p>
          </p:txBody>
        </p:sp>
      </p:grpSp>
      <p:grpSp>
        <p:nvGrpSpPr>
          <p:cNvPr id="7" name="Group 6">
            <a:extLst>
              <a:ext uri="{FF2B5EF4-FFF2-40B4-BE49-F238E27FC236}">
                <a16:creationId xmlns:a16="http://schemas.microsoft.com/office/drawing/2014/main" id="{1827E541-11D4-C5B0-99CF-282A1212E8EF}"/>
              </a:ext>
            </a:extLst>
          </p:cNvPr>
          <p:cNvGrpSpPr/>
          <p:nvPr/>
        </p:nvGrpSpPr>
        <p:grpSpPr>
          <a:xfrm>
            <a:off x="994173" y="3652618"/>
            <a:ext cx="488963" cy="2634843"/>
            <a:chOff x="3935661" y="1028845"/>
            <a:chExt cx="636339" cy="5063530"/>
          </a:xfrm>
        </p:grpSpPr>
        <p:cxnSp>
          <p:nvCxnSpPr>
            <p:cNvPr id="8" name="Straight Connector 7">
              <a:extLst>
                <a:ext uri="{FF2B5EF4-FFF2-40B4-BE49-F238E27FC236}">
                  <a16:creationId xmlns:a16="http://schemas.microsoft.com/office/drawing/2014/main" id="{2E2DABDB-E989-792E-B90C-20B3CCB61AB4}"/>
                </a:ext>
              </a:extLst>
            </p:cNvPr>
            <p:cNvCxnSpPr>
              <a:cxnSpLocks/>
            </p:cNvCxnSpPr>
            <p:nvPr/>
          </p:nvCxnSpPr>
          <p:spPr>
            <a:xfrm>
              <a:off x="4572000" y="1028846"/>
              <a:ext cx="0" cy="5063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1870F2-C95B-0763-4B96-8407EE71DD20}"/>
                </a:ext>
              </a:extLst>
            </p:cNvPr>
            <p:cNvSpPr txBox="1"/>
            <p:nvPr/>
          </p:nvSpPr>
          <p:spPr>
            <a:xfrm rot="16200000">
              <a:off x="1664482" y="3300024"/>
              <a:ext cx="5063064" cy="520705"/>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True positive rate</a:t>
              </a:r>
            </a:p>
          </p:txBody>
        </p:sp>
      </p:grpSp>
      <p:cxnSp>
        <p:nvCxnSpPr>
          <p:cNvPr id="10" name="Straight Connector 9">
            <a:extLst>
              <a:ext uri="{FF2B5EF4-FFF2-40B4-BE49-F238E27FC236}">
                <a16:creationId xmlns:a16="http://schemas.microsoft.com/office/drawing/2014/main" id="{A0840037-DFE9-CCEC-71BB-F459BEC47FC2}"/>
              </a:ext>
            </a:extLst>
          </p:cNvPr>
          <p:cNvCxnSpPr>
            <a:cxnSpLocks/>
            <a:endCxn id="14" idx="2"/>
          </p:cNvCxnSpPr>
          <p:nvPr/>
        </p:nvCxnSpPr>
        <p:spPr>
          <a:xfrm flipV="1">
            <a:off x="1552048" y="3657319"/>
            <a:ext cx="2619542" cy="2645091"/>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44F4091-2AA1-55D2-0B14-0FF161D94227}"/>
              </a:ext>
            </a:extLst>
          </p:cNvPr>
          <p:cNvGrpSpPr/>
          <p:nvPr/>
        </p:nvGrpSpPr>
        <p:grpSpPr>
          <a:xfrm>
            <a:off x="1552529" y="3598665"/>
            <a:ext cx="2638471" cy="2680325"/>
            <a:chOff x="1433285" y="1417636"/>
            <a:chExt cx="3433723" cy="3488192"/>
          </a:xfrm>
        </p:grpSpPr>
        <p:cxnSp>
          <p:nvCxnSpPr>
            <p:cNvPr id="12" name="Straight Connector 11">
              <a:extLst>
                <a:ext uri="{FF2B5EF4-FFF2-40B4-BE49-F238E27FC236}">
                  <a16:creationId xmlns:a16="http://schemas.microsoft.com/office/drawing/2014/main" id="{0B61B493-56E7-B24C-1A6D-ADA0FF5E8336}"/>
                </a:ext>
              </a:extLst>
            </p:cNvPr>
            <p:cNvCxnSpPr>
              <a:cxnSpLocks/>
            </p:cNvCxnSpPr>
            <p:nvPr/>
          </p:nvCxnSpPr>
          <p:spPr>
            <a:xfrm flipH="1" flipV="1">
              <a:off x="1433285" y="1418336"/>
              <a:ext cx="1" cy="3487492"/>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B98DDC4-994E-743F-DA37-49EF82ED4AB1}"/>
                </a:ext>
              </a:extLst>
            </p:cNvPr>
            <p:cNvCxnSpPr>
              <a:cxnSpLocks/>
            </p:cNvCxnSpPr>
            <p:nvPr/>
          </p:nvCxnSpPr>
          <p:spPr>
            <a:xfrm flipH="1">
              <a:off x="1433285" y="1417636"/>
              <a:ext cx="3433723" cy="0"/>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grpSp>
      <p:sp>
        <p:nvSpPr>
          <p:cNvPr id="14" name="Freeform 13">
            <a:extLst>
              <a:ext uri="{FF2B5EF4-FFF2-40B4-BE49-F238E27FC236}">
                <a16:creationId xmlns:a16="http://schemas.microsoft.com/office/drawing/2014/main" id="{F619FAFE-D915-AF9F-666C-4B9559E08606}"/>
              </a:ext>
            </a:extLst>
          </p:cNvPr>
          <p:cNvSpPr/>
          <p:nvPr/>
        </p:nvSpPr>
        <p:spPr>
          <a:xfrm>
            <a:off x="1561842" y="3651807"/>
            <a:ext cx="2609748" cy="2635336"/>
          </a:xfrm>
          <a:custGeom>
            <a:avLst/>
            <a:gdLst>
              <a:gd name="connsiteX0" fmla="*/ 84963 w 3481306"/>
              <a:gd name="connsiteY0" fmla="*/ 3448808 h 3448808"/>
              <a:gd name="connsiteX1" fmla="*/ 437661 w 3481306"/>
              <a:gd name="connsiteY1" fmla="*/ 483539 h 3448808"/>
              <a:gd name="connsiteX2" fmla="*/ 3481306 w 3481306"/>
              <a:gd name="connsiteY2" fmla="*/ 26339 h 3448808"/>
              <a:gd name="connsiteX0" fmla="*/ 9180 w 3405523"/>
              <a:gd name="connsiteY0" fmla="*/ 3429643 h 3429643"/>
              <a:gd name="connsiteX1" fmla="*/ 1315466 w 3405523"/>
              <a:gd name="connsiteY1" fmla="*/ 647254 h 3429643"/>
              <a:gd name="connsiteX2" fmla="*/ 3405523 w 3405523"/>
              <a:gd name="connsiteY2" fmla="*/ 7174 h 3429643"/>
              <a:gd name="connsiteX0" fmla="*/ 0 w 3396343"/>
              <a:gd name="connsiteY0" fmla="*/ 3429643 h 3429643"/>
              <a:gd name="connsiteX1" fmla="*/ 1306286 w 3396343"/>
              <a:gd name="connsiteY1" fmla="*/ 647254 h 3429643"/>
              <a:gd name="connsiteX2" fmla="*/ 3396343 w 3396343"/>
              <a:gd name="connsiteY2" fmla="*/ 7174 h 3429643"/>
            </a:gdLst>
            <a:ahLst/>
            <a:cxnLst>
              <a:cxn ang="0">
                <a:pos x="connsiteX0" y="connsiteY0"/>
              </a:cxn>
              <a:cxn ang="0">
                <a:pos x="connsiteX1" y="connsiteY1"/>
              </a:cxn>
              <a:cxn ang="0">
                <a:pos x="connsiteX2" y="connsiteY2"/>
              </a:cxn>
            </a:cxnLst>
            <a:rect l="l" t="t" r="r" b="b"/>
            <a:pathLst>
              <a:path w="3396343" h="3429643">
                <a:moveTo>
                  <a:pt x="0" y="3429643"/>
                </a:moveTo>
                <a:cubicBezTo>
                  <a:pt x="376646" y="2258340"/>
                  <a:pt x="740229" y="1217665"/>
                  <a:pt x="1306286" y="647254"/>
                </a:cubicBezTo>
                <a:cubicBezTo>
                  <a:pt x="1872343" y="76842"/>
                  <a:pt x="3357155" y="-32015"/>
                  <a:pt x="3396343" y="7174"/>
                </a:cubicBezTo>
              </a:path>
            </a:pathLst>
          </a:cu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15" name="Group 14">
            <a:extLst>
              <a:ext uri="{FF2B5EF4-FFF2-40B4-BE49-F238E27FC236}">
                <a16:creationId xmlns:a16="http://schemas.microsoft.com/office/drawing/2014/main" id="{ECE880CE-47D0-9F52-F8EA-ED624FEA3C9B}"/>
              </a:ext>
            </a:extLst>
          </p:cNvPr>
          <p:cNvGrpSpPr/>
          <p:nvPr/>
        </p:nvGrpSpPr>
        <p:grpSpPr>
          <a:xfrm>
            <a:off x="5472237" y="4320195"/>
            <a:ext cx="5684392" cy="461665"/>
            <a:chOff x="5715000" y="5300246"/>
            <a:chExt cx="5684392" cy="461665"/>
          </a:xfrm>
        </p:grpSpPr>
        <p:cxnSp>
          <p:nvCxnSpPr>
            <p:cNvPr id="16" name="Straight Connector 15">
              <a:extLst>
                <a:ext uri="{FF2B5EF4-FFF2-40B4-BE49-F238E27FC236}">
                  <a16:creationId xmlns:a16="http://schemas.microsoft.com/office/drawing/2014/main" id="{2EAABA73-71F3-039B-286C-E32116C2FC4C}"/>
                </a:ext>
              </a:extLst>
            </p:cNvPr>
            <p:cNvCxnSpPr/>
            <p:nvPr/>
          </p:nvCxnSpPr>
          <p:spPr>
            <a:xfrm>
              <a:off x="5715000" y="5447602"/>
              <a:ext cx="685800" cy="0"/>
            </a:xfrm>
            <a:prstGeom prst="lin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7" name="TextBox 16">
              <a:extLst>
                <a:ext uri="{FF2B5EF4-FFF2-40B4-BE49-F238E27FC236}">
                  <a16:creationId xmlns:a16="http://schemas.microsoft.com/office/drawing/2014/main" id="{BD9352C8-1818-D45B-7F58-1E72116AF413}"/>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Random chance (AUROC = 0.5)</a:t>
              </a:r>
            </a:p>
          </p:txBody>
        </p:sp>
      </p:grpSp>
      <p:grpSp>
        <p:nvGrpSpPr>
          <p:cNvPr id="18" name="Group 17">
            <a:extLst>
              <a:ext uri="{FF2B5EF4-FFF2-40B4-BE49-F238E27FC236}">
                <a16:creationId xmlns:a16="http://schemas.microsoft.com/office/drawing/2014/main" id="{89D75F7A-4FD0-D563-2EE5-3B900B67E94B}"/>
              </a:ext>
            </a:extLst>
          </p:cNvPr>
          <p:cNvGrpSpPr/>
          <p:nvPr/>
        </p:nvGrpSpPr>
        <p:grpSpPr>
          <a:xfrm>
            <a:off x="5472237" y="3844255"/>
            <a:ext cx="5684392" cy="461665"/>
            <a:chOff x="5715000" y="5300246"/>
            <a:chExt cx="5684392" cy="461665"/>
          </a:xfrm>
        </p:grpSpPr>
        <p:cxnSp>
          <p:nvCxnSpPr>
            <p:cNvPr id="19" name="Straight Connector 18">
              <a:extLst>
                <a:ext uri="{FF2B5EF4-FFF2-40B4-BE49-F238E27FC236}">
                  <a16:creationId xmlns:a16="http://schemas.microsoft.com/office/drawing/2014/main" id="{86FDB192-3E9C-7E55-C63B-79ED7C2F5241}"/>
                </a:ext>
              </a:extLst>
            </p:cNvPr>
            <p:cNvCxnSpPr/>
            <p:nvPr/>
          </p:nvCxnSpPr>
          <p:spPr>
            <a:xfrm>
              <a:off x="5715000" y="5447602"/>
              <a:ext cx="685800" cy="0"/>
            </a:xfrm>
            <a:prstGeom prst="lin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3CEBC935-6478-3D87-F581-1DF12712E820}"/>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Perfect (AUROC = 1)</a:t>
              </a:r>
            </a:p>
          </p:txBody>
        </p:sp>
      </p:grpSp>
      <p:grpSp>
        <p:nvGrpSpPr>
          <p:cNvPr id="21" name="Group 20">
            <a:extLst>
              <a:ext uri="{FF2B5EF4-FFF2-40B4-BE49-F238E27FC236}">
                <a16:creationId xmlns:a16="http://schemas.microsoft.com/office/drawing/2014/main" id="{E6023775-F97D-10E6-B43F-43917B416DA5}"/>
              </a:ext>
            </a:extLst>
          </p:cNvPr>
          <p:cNvGrpSpPr/>
          <p:nvPr/>
        </p:nvGrpSpPr>
        <p:grpSpPr>
          <a:xfrm>
            <a:off x="5472237" y="4796135"/>
            <a:ext cx="5684392" cy="461665"/>
            <a:chOff x="5715000" y="5300246"/>
            <a:chExt cx="5684392" cy="461665"/>
          </a:xfrm>
        </p:grpSpPr>
        <p:cxnSp>
          <p:nvCxnSpPr>
            <p:cNvPr id="22" name="Straight Connector 21">
              <a:extLst>
                <a:ext uri="{FF2B5EF4-FFF2-40B4-BE49-F238E27FC236}">
                  <a16:creationId xmlns:a16="http://schemas.microsoft.com/office/drawing/2014/main" id="{5F775037-1059-72D4-60BF-A329CE1C0E15}"/>
                </a:ext>
              </a:extLst>
            </p:cNvPr>
            <p:cNvCxnSpPr/>
            <p:nvPr/>
          </p:nvCxnSpPr>
          <p:spPr>
            <a:xfrm>
              <a:off x="5715000" y="5447602"/>
              <a:ext cx="685800" cy="0"/>
            </a:xfrm>
            <a:prstGeom prst="line">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BC680EC2-B9B2-8959-5483-AA0CFAE72189}"/>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Okay curve</a:t>
              </a:r>
            </a:p>
          </p:txBody>
        </p:sp>
      </p:grpSp>
      <p:grpSp>
        <p:nvGrpSpPr>
          <p:cNvPr id="24" name="Group 23">
            <a:extLst>
              <a:ext uri="{FF2B5EF4-FFF2-40B4-BE49-F238E27FC236}">
                <a16:creationId xmlns:a16="http://schemas.microsoft.com/office/drawing/2014/main" id="{5E725E7D-38DB-9188-76C7-720C65640BB3}"/>
              </a:ext>
            </a:extLst>
          </p:cNvPr>
          <p:cNvGrpSpPr/>
          <p:nvPr/>
        </p:nvGrpSpPr>
        <p:grpSpPr>
          <a:xfrm>
            <a:off x="1801770" y="5196842"/>
            <a:ext cx="478545" cy="307444"/>
            <a:chOff x="1634988" y="3672293"/>
            <a:chExt cx="622782" cy="400110"/>
          </a:xfrm>
        </p:grpSpPr>
        <p:grpSp>
          <p:nvGrpSpPr>
            <p:cNvPr id="25" name="Group 24">
              <a:extLst>
                <a:ext uri="{FF2B5EF4-FFF2-40B4-BE49-F238E27FC236}">
                  <a16:creationId xmlns:a16="http://schemas.microsoft.com/office/drawing/2014/main" id="{57989979-4EF1-4ED4-4320-9718CDF16261}"/>
                </a:ext>
              </a:extLst>
            </p:cNvPr>
            <p:cNvGrpSpPr/>
            <p:nvPr/>
          </p:nvGrpSpPr>
          <p:grpSpPr>
            <a:xfrm>
              <a:off x="1634988" y="3832515"/>
              <a:ext cx="179005" cy="169666"/>
              <a:chOff x="6305964" y="4800600"/>
              <a:chExt cx="179005" cy="169666"/>
            </a:xfrm>
          </p:grpSpPr>
          <p:cxnSp>
            <p:nvCxnSpPr>
              <p:cNvPr id="27" name="Straight Connector 26">
                <a:extLst>
                  <a:ext uri="{FF2B5EF4-FFF2-40B4-BE49-F238E27FC236}">
                    <a16:creationId xmlns:a16="http://schemas.microsoft.com/office/drawing/2014/main" id="{3F005BDA-35D4-1F94-1DC0-56B93088B0BD}"/>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E94C83-18BF-377C-AE90-8513F259CA55}"/>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A2A87175-9562-3075-0881-9AEE0C609B5E}"/>
                </a:ext>
              </a:extLst>
            </p:cNvPr>
            <p:cNvSpPr txBox="1"/>
            <p:nvPr/>
          </p:nvSpPr>
          <p:spPr>
            <a:xfrm>
              <a:off x="1833942" y="3672293"/>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nvGrpSpPr>
          <p:cNvPr id="29" name="Group 28">
            <a:extLst>
              <a:ext uri="{FF2B5EF4-FFF2-40B4-BE49-F238E27FC236}">
                <a16:creationId xmlns:a16="http://schemas.microsoft.com/office/drawing/2014/main" id="{F1F8CC06-7325-CF7A-7EE2-DD08983A5996}"/>
              </a:ext>
            </a:extLst>
          </p:cNvPr>
          <p:cNvGrpSpPr/>
          <p:nvPr/>
        </p:nvGrpSpPr>
        <p:grpSpPr>
          <a:xfrm>
            <a:off x="3288959" y="3676622"/>
            <a:ext cx="325669" cy="468950"/>
            <a:chOff x="3057429" y="1643850"/>
            <a:chExt cx="423828" cy="610295"/>
          </a:xfrm>
        </p:grpSpPr>
        <p:grpSp>
          <p:nvGrpSpPr>
            <p:cNvPr id="30" name="Group 29">
              <a:extLst>
                <a:ext uri="{FF2B5EF4-FFF2-40B4-BE49-F238E27FC236}">
                  <a16:creationId xmlns:a16="http://schemas.microsoft.com/office/drawing/2014/main" id="{10DBAB04-1914-A8DD-3135-2A79DAC2BA87}"/>
                </a:ext>
              </a:extLst>
            </p:cNvPr>
            <p:cNvGrpSpPr/>
            <p:nvPr/>
          </p:nvGrpSpPr>
          <p:grpSpPr>
            <a:xfrm>
              <a:off x="3179840" y="1643850"/>
              <a:ext cx="179005" cy="169666"/>
              <a:chOff x="6305964" y="4800600"/>
              <a:chExt cx="179005" cy="169666"/>
            </a:xfrm>
          </p:grpSpPr>
          <p:cxnSp>
            <p:nvCxnSpPr>
              <p:cNvPr id="32" name="Straight Connector 31">
                <a:extLst>
                  <a:ext uri="{FF2B5EF4-FFF2-40B4-BE49-F238E27FC236}">
                    <a16:creationId xmlns:a16="http://schemas.microsoft.com/office/drawing/2014/main" id="{729F6F5C-0AD9-C4C4-FE00-6F18E7241C75}"/>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CB4DDC-A86A-6878-88DC-5800CF7F91AA}"/>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F50FC1D7-4986-851E-6492-64F3F261E124}"/>
                </a:ext>
              </a:extLst>
            </p:cNvPr>
            <p:cNvSpPr txBox="1"/>
            <p:nvPr/>
          </p:nvSpPr>
          <p:spPr>
            <a:xfrm>
              <a:off x="3057429" y="1854035"/>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nvGrpSpPr>
          <p:cNvPr id="34" name="Group 33">
            <a:extLst>
              <a:ext uri="{FF2B5EF4-FFF2-40B4-BE49-F238E27FC236}">
                <a16:creationId xmlns:a16="http://schemas.microsoft.com/office/drawing/2014/main" id="{62BAAE86-E6D2-2ACB-FD53-AD24D4935C5A}"/>
              </a:ext>
            </a:extLst>
          </p:cNvPr>
          <p:cNvGrpSpPr/>
          <p:nvPr/>
        </p:nvGrpSpPr>
        <p:grpSpPr>
          <a:xfrm>
            <a:off x="4284466" y="5161620"/>
            <a:ext cx="8059934" cy="598671"/>
            <a:chOff x="5312586" y="2949945"/>
            <a:chExt cx="8059934" cy="598671"/>
          </a:xfrm>
        </p:grpSpPr>
        <p:sp>
          <p:nvSpPr>
            <p:cNvPr id="35" name="TextBox 34">
              <a:extLst>
                <a:ext uri="{FF2B5EF4-FFF2-40B4-BE49-F238E27FC236}">
                  <a16:creationId xmlns:a16="http://schemas.microsoft.com/office/drawing/2014/main" id="{611EF485-4217-1C5C-8FA9-ACFD9B4F14E2}"/>
                </a:ext>
              </a:extLst>
            </p:cNvPr>
            <p:cNvSpPr txBox="1"/>
            <p:nvPr/>
          </p:nvSpPr>
          <p:spPr>
            <a:xfrm>
              <a:off x="5710359" y="3086951"/>
              <a:ext cx="7662161"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Conservative threshold (lower recall, higher precision)</a:t>
              </a:r>
            </a:p>
          </p:txBody>
        </p:sp>
        <p:grpSp>
          <p:nvGrpSpPr>
            <p:cNvPr id="36" name="Group 35">
              <a:extLst>
                <a:ext uri="{FF2B5EF4-FFF2-40B4-BE49-F238E27FC236}">
                  <a16:creationId xmlns:a16="http://schemas.microsoft.com/office/drawing/2014/main" id="{76EF5715-DF97-0C31-6F30-0E208A235077}"/>
                </a:ext>
              </a:extLst>
            </p:cNvPr>
            <p:cNvGrpSpPr/>
            <p:nvPr/>
          </p:nvGrpSpPr>
          <p:grpSpPr>
            <a:xfrm>
              <a:off x="5312586" y="2949945"/>
              <a:ext cx="423828" cy="535224"/>
              <a:chOff x="1517246" y="3466957"/>
              <a:chExt cx="423828" cy="535224"/>
            </a:xfrm>
          </p:grpSpPr>
          <p:grpSp>
            <p:nvGrpSpPr>
              <p:cNvPr id="37" name="Group 36">
                <a:extLst>
                  <a:ext uri="{FF2B5EF4-FFF2-40B4-BE49-F238E27FC236}">
                    <a16:creationId xmlns:a16="http://schemas.microsoft.com/office/drawing/2014/main" id="{2E829FAD-9BFB-FB7E-7CE0-E7C8E6C1769D}"/>
                  </a:ext>
                </a:extLst>
              </p:cNvPr>
              <p:cNvGrpSpPr/>
              <p:nvPr/>
            </p:nvGrpSpPr>
            <p:grpSpPr>
              <a:xfrm>
                <a:off x="1634988" y="3832515"/>
                <a:ext cx="179005" cy="169666"/>
                <a:chOff x="6305964" y="4800600"/>
                <a:chExt cx="179005" cy="169666"/>
              </a:xfrm>
            </p:grpSpPr>
            <p:cxnSp>
              <p:nvCxnSpPr>
                <p:cNvPr id="39" name="Straight Connector 38">
                  <a:extLst>
                    <a:ext uri="{FF2B5EF4-FFF2-40B4-BE49-F238E27FC236}">
                      <a16:creationId xmlns:a16="http://schemas.microsoft.com/office/drawing/2014/main" id="{5A4791EC-7EB3-DAA1-799C-885FBF831154}"/>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CA8D6ED-4307-A93D-71FC-AC885C4B260F}"/>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3F0ADDB3-A589-8A1E-FDD3-7C7B8E026F92}"/>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grpSp>
        <p:nvGrpSpPr>
          <p:cNvPr id="41" name="Group 40">
            <a:extLst>
              <a:ext uri="{FF2B5EF4-FFF2-40B4-BE49-F238E27FC236}">
                <a16:creationId xmlns:a16="http://schemas.microsoft.com/office/drawing/2014/main" id="{4F811CE0-73E0-87D0-6E66-CF20152F1020}"/>
              </a:ext>
            </a:extLst>
          </p:cNvPr>
          <p:cNvGrpSpPr/>
          <p:nvPr/>
        </p:nvGrpSpPr>
        <p:grpSpPr>
          <a:xfrm>
            <a:off x="4284466" y="5774566"/>
            <a:ext cx="8059934" cy="550034"/>
            <a:chOff x="5312586" y="4074551"/>
            <a:chExt cx="8059934" cy="550034"/>
          </a:xfrm>
        </p:grpSpPr>
        <p:sp>
          <p:nvSpPr>
            <p:cNvPr id="42" name="TextBox 41">
              <a:extLst>
                <a:ext uri="{FF2B5EF4-FFF2-40B4-BE49-F238E27FC236}">
                  <a16:creationId xmlns:a16="http://schemas.microsoft.com/office/drawing/2014/main" id="{8FF4043F-DC85-44C6-9DF3-35C9E4DB25D1}"/>
                </a:ext>
              </a:extLst>
            </p:cNvPr>
            <p:cNvSpPr txBox="1"/>
            <p:nvPr/>
          </p:nvSpPr>
          <p:spPr>
            <a:xfrm>
              <a:off x="5710360" y="4162920"/>
              <a:ext cx="7662160"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Liberal threshold (higher recall, lower precision)</a:t>
              </a:r>
            </a:p>
          </p:txBody>
        </p:sp>
        <p:grpSp>
          <p:nvGrpSpPr>
            <p:cNvPr id="43" name="Group 42">
              <a:extLst>
                <a:ext uri="{FF2B5EF4-FFF2-40B4-BE49-F238E27FC236}">
                  <a16:creationId xmlns:a16="http://schemas.microsoft.com/office/drawing/2014/main" id="{AB984792-7CFF-B733-B2E2-5245354D48B3}"/>
                </a:ext>
              </a:extLst>
            </p:cNvPr>
            <p:cNvGrpSpPr/>
            <p:nvPr/>
          </p:nvGrpSpPr>
          <p:grpSpPr>
            <a:xfrm>
              <a:off x="5312586" y="4074551"/>
              <a:ext cx="423828" cy="535224"/>
              <a:chOff x="1517246" y="3466957"/>
              <a:chExt cx="423828" cy="535224"/>
            </a:xfrm>
          </p:grpSpPr>
          <p:grpSp>
            <p:nvGrpSpPr>
              <p:cNvPr id="44" name="Group 43">
                <a:extLst>
                  <a:ext uri="{FF2B5EF4-FFF2-40B4-BE49-F238E27FC236}">
                    <a16:creationId xmlns:a16="http://schemas.microsoft.com/office/drawing/2014/main" id="{678C8718-2B50-4285-86F6-9B1D3EFE5B28}"/>
                  </a:ext>
                </a:extLst>
              </p:cNvPr>
              <p:cNvGrpSpPr/>
              <p:nvPr/>
            </p:nvGrpSpPr>
            <p:grpSpPr>
              <a:xfrm>
                <a:off x="1634988" y="3832515"/>
                <a:ext cx="179005" cy="169666"/>
                <a:chOff x="6305964" y="4800600"/>
                <a:chExt cx="179005" cy="169666"/>
              </a:xfrm>
            </p:grpSpPr>
            <p:cxnSp>
              <p:nvCxnSpPr>
                <p:cNvPr id="46" name="Straight Connector 45">
                  <a:extLst>
                    <a:ext uri="{FF2B5EF4-FFF2-40B4-BE49-F238E27FC236}">
                      <a16:creationId xmlns:a16="http://schemas.microsoft.com/office/drawing/2014/main" id="{346E1023-2F7F-4ECE-ED1A-822A60A4CCDE}"/>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593C901-8E83-AE2F-00EC-BA9B10DA6A46}"/>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A2618B83-5799-15BD-963D-EE4C1E856856}"/>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spTree>
    <p:extLst>
      <p:ext uri="{BB962C8B-B14F-4D97-AF65-F5344CB8AC3E}">
        <p14:creationId xmlns:p14="http://schemas.microsoft.com/office/powerpoint/2010/main" val="41723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a:t>
            </a:r>
            <a:r>
              <a:rPr lang="en-US" sz="3000"/>
              <a:t>problem you </a:t>
            </a:r>
            <a:r>
              <a:rPr lang="en-US" sz="3000" dirty="0"/>
              <a:t>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6366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Regression</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r>
              <a:rPr lang="en-US" dirty="0"/>
              <a:t>Questions that can be answered with a continuous output</a:t>
            </a:r>
          </a:p>
          <a:p>
            <a:pPr marL="342900" indent="-342900">
              <a:buFont typeface="Arial" panose="020B0604020202020204" pitchFamily="34" charset="0"/>
              <a:buChar char="•"/>
            </a:pPr>
            <a:r>
              <a:rPr lang="en-US" dirty="0"/>
              <a:t>What will the patient’s heart rate be in one hour?</a:t>
            </a:r>
          </a:p>
          <a:p>
            <a:pPr marL="342900" indent="-342900">
              <a:buFont typeface="Arial" panose="020B0604020202020204" pitchFamily="34" charset="0"/>
              <a:buChar char="•"/>
            </a:pPr>
            <a:r>
              <a:rPr lang="en-US" dirty="0"/>
              <a:t>For how long will the patient experience symptoms?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p:txBody>
          <a:bodyPr/>
          <a:lstStyle/>
          <a:p>
            <a:r>
              <a:rPr lang="en-US" dirty="0"/>
              <a:t>Classification</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p:txBody>
          <a:bodyPr anchor="t"/>
          <a:lstStyle/>
          <a:p>
            <a:r>
              <a:rPr lang="en-US" dirty="0"/>
              <a:t>Questions that can be answered with a categorical answer</a:t>
            </a:r>
          </a:p>
          <a:p>
            <a:pPr marL="342900" indent="-342900">
              <a:buFont typeface="Arial" panose="020B0604020202020204" pitchFamily="34" charset="0"/>
              <a:buChar char="•"/>
            </a:pPr>
            <a:r>
              <a:rPr lang="en-US" dirty="0"/>
              <a:t>Is this person sick or not?</a:t>
            </a:r>
          </a:p>
          <a:p>
            <a:pPr marL="342900" indent="-342900">
              <a:buFont typeface="Arial" panose="020B0604020202020204" pitchFamily="34" charset="0"/>
              <a:buChar char="•"/>
            </a:pPr>
            <a:r>
              <a:rPr lang="en-US" dirty="0"/>
              <a:t>Is this person going to become sick in the future?</a:t>
            </a:r>
          </a:p>
          <a:p>
            <a:pPr marL="342900" indent="-342900">
              <a:buFont typeface="Arial" panose="020B0604020202020204" pitchFamily="34" charset="0"/>
              <a:buChar char="•"/>
            </a:pPr>
            <a:endParaRPr lang="en-US" dirty="0"/>
          </a:p>
        </p:txBody>
      </p:sp>
      <p:pic>
        <p:nvPicPr>
          <p:cNvPr id="24" name="Graphic 23">
            <a:extLst>
              <a:ext uri="{FF2B5EF4-FFF2-40B4-BE49-F238E27FC236}">
                <a16:creationId xmlns:a16="http://schemas.microsoft.com/office/drawing/2014/main" id="{1CE99C21-57F5-7034-FABB-42A1CEBA3E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8480" y="4654062"/>
            <a:ext cx="3669156" cy="2037250"/>
          </a:xfrm>
          <a:prstGeom prst="rect">
            <a:avLst/>
          </a:prstGeom>
        </p:spPr>
      </p:pic>
      <p:grpSp>
        <p:nvGrpSpPr>
          <p:cNvPr id="44" name="Group 43">
            <a:extLst>
              <a:ext uri="{FF2B5EF4-FFF2-40B4-BE49-F238E27FC236}">
                <a16:creationId xmlns:a16="http://schemas.microsoft.com/office/drawing/2014/main" id="{227A75EC-2F0C-CF76-3F44-015BA2F39ED8}"/>
              </a:ext>
            </a:extLst>
          </p:cNvPr>
          <p:cNvGrpSpPr/>
          <p:nvPr/>
        </p:nvGrpSpPr>
        <p:grpSpPr>
          <a:xfrm>
            <a:off x="7298024" y="4893755"/>
            <a:ext cx="3179720" cy="1557863"/>
            <a:chOff x="228600" y="2720498"/>
            <a:chExt cx="4283246" cy="2098522"/>
          </a:xfrm>
        </p:grpSpPr>
        <p:sp>
          <p:nvSpPr>
            <p:cNvPr id="46" name="Diamond 45">
              <a:extLst>
                <a:ext uri="{FF2B5EF4-FFF2-40B4-BE49-F238E27FC236}">
                  <a16:creationId xmlns:a16="http://schemas.microsoft.com/office/drawing/2014/main" id="{230C1676-CFC0-32D7-33BB-E9E09ECC9227}"/>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7" name="Diamond 46">
              <a:extLst>
                <a:ext uri="{FF2B5EF4-FFF2-40B4-BE49-F238E27FC236}">
                  <a16:creationId xmlns:a16="http://schemas.microsoft.com/office/drawing/2014/main" id="{CAD3B500-8608-8B3B-69F9-995D08E14074}"/>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8" name="Oval 47">
              <a:extLst>
                <a:ext uri="{FF2B5EF4-FFF2-40B4-BE49-F238E27FC236}">
                  <a16:creationId xmlns:a16="http://schemas.microsoft.com/office/drawing/2014/main" id="{35B722E2-E5CD-CC8F-81EE-EE706EC21669}"/>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9" name="Oval 48">
              <a:extLst>
                <a:ext uri="{FF2B5EF4-FFF2-40B4-BE49-F238E27FC236}">
                  <a16:creationId xmlns:a16="http://schemas.microsoft.com/office/drawing/2014/main" id="{7C4B8440-770E-687D-AAEC-91CA292644B3}"/>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0" name="Elbow Connector 49">
              <a:extLst>
                <a:ext uri="{FF2B5EF4-FFF2-40B4-BE49-F238E27FC236}">
                  <a16:creationId xmlns:a16="http://schemas.microsoft.com/office/drawing/2014/main" id="{391B39C6-E92C-E752-CAFC-79E74A741E4C}"/>
                </a:ext>
              </a:extLst>
            </p:cNvPr>
            <p:cNvCxnSpPr>
              <a:stCxn id="46" idx="3"/>
              <a:endCxn id="5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DA58FDF5-F6A0-75D4-3844-FBBB38E5C5BF}"/>
                </a:ext>
              </a:extLst>
            </p:cNvPr>
            <p:cNvCxnSpPr>
              <a:stCxn id="46" idx="1"/>
              <a:endCxn id="4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5A73A2FA-04D7-BE66-FBC5-F2181478FA7A}"/>
                </a:ext>
              </a:extLst>
            </p:cNvPr>
            <p:cNvCxnSpPr>
              <a:stCxn id="47" idx="1"/>
              <a:endCxn id="4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018D4AD2-DC17-F19B-A451-A344ABDA2CAE}"/>
                </a:ext>
              </a:extLst>
            </p:cNvPr>
            <p:cNvCxnSpPr>
              <a:stCxn id="47" idx="3"/>
              <a:endCxn id="4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Diamond 53">
              <a:extLst>
                <a:ext uri="{FF2B5EF4-FFF2-40B4-BE49-F238E27FC236}">
                  <a16:creationId xmlns:a16="http://schemas.microsoft.com/office/drawing/2014/main" id="{352990E4-83DF-556C-C479-696932A1E385}"/>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5" name="Oval 54">
              <a:extLst>
                <a:ext uri="{FF2B5EF4-FFF2-40B4-BE49-F238E27FC236}">
                  <a16:creationId xmlns:a16="http://schemas.microsoft.com/office/drawing/2014/main" id="{A2592EAA-8468-3590-E61F-DCE132D676AF}"/>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6" name="Oval 55">
              <a:extLst>
                <a:ext uri="{FF2B5EF4-FFF2-40B4-BE49-F238E27FC236}">
                  <a16:creationId xmlns:a16="http://schemas.microsoft.com/office/drawing/2014/main" id="{A8108329-3E83-6E4D-C8B2-6D7B536B071B}"/>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7" name="Elbow Connector 56">
              <a:extLst>
                <a:ext uri="{FF2B5EF4-FFF2-40B4-BE49-F238E27FC236}">
                  <a16:creationId xmlns:a16="http://schemas.microsoft.com/office/drawing/2014/main" id="{4A94BD97-A81C-D6B9-E5D6-6F3595C47BB0}"/>
                </a:ext>
              </a:extLst>
            </p:cNvPr>
            <p:cNvCxnSpPr>
              <a:stCxn id="54" idx="1"/>
              <a:endCxn id="5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84FA308B-9ED9-0E36-CAD8-839E380A1933}"/>
                </a:ext>
              </a:extLst>
            </p:cNvPr>
            <p:cNvCxnSpPr>
              <a:stCxn id="54" idx="3"/>
              <a:endCxn id="5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55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500"/>
                                        <p:tgtEl>
                                          <p:spTgt spid="6">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fade">
                                      <p:cBhvr>
                                        <p:cTn id="4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DA30-D3DD-BB46-9FA5-CD1CA6B2C7B8}"/>
              </a:ext>
            </a:extLst>
          </p:cNvPr>
          <p:cNvSpPr>
            <a:spLocks noGrp="1"/>
          </p:cNvSpPr>
          <p:nvPr>
            <p:ph type="title"/>
          </p:nvPr>
        </p:nvSpPr>
        <p:spPr/>
        <p:txBody>
          <a:bodyPr/>
          <a:lstStyle/>
          <a:p>
            <a:r>
              <a:rPr lang="en-US" dirty="0"/>
              <a:t>Parting Words</a:t>
            </a:r>
          </a:p>
        </p:txBody>
      </p:sp>
      <p:sp>
        <p:nvSpPr>
          <p:cNvPr id="3" name="Content Placeholder 2">
            <a:extLst>
              <a:ext uri="{FF2B5EF4-FFF2-40B4-BE49-F238E27FC236}">
                <a16:creationId xmlns:a16="http://schemas.microsoft.com/office/drawing/2014/main" id="{E60E8AA1-1129-09DE-C6F3-752C8D3E5812}"/>
              </a:ext>
            </a:extLst>
          </p:cNvPr>
          <p:cNvSpPr>
            <a:spLocks noGrp="1"/>
          </p:cNvSpPr>
          <p:nvPr>
            <p:ph idx="1"/>
          </p:nvPr>
        </p:nvSpPr>
        <p:spPr/>
        <p:txBody>
          <a:bodyPr/>
          <a:lstStyle/>
          <a:p>
            <a:r>
              <a:rPr lang="en-US" dirty="0"/>
              <a:t>We have covered a lot of concepts and terminology; </a:t>
            </a:r>
            <a:br>
              <a:rPr lang="en-US" dirty="0"/>
            </a:br>
            <a:r>
              <a:rPr lang="en-US" dirty="0"/>
              <a:t>don’t worry if it’s overwhelming</a:t>
            </a:r>
          </a:p>
          <a:p>
            <a:endParaRPr lang="en-US" dirty="0"/>
          </a:p>
          <a:p>
            <a:r>
              <a:rPr lang="en-US" dirty="0"/>
              <a:t>We will go over this step-by-step process over the next few sessions to see how it translates to code</a:t>
            </a:r>
          </a:p>
        </p:txBody>
      </p:sp>
    </p:spTree>
    <p:extLst>
      <p:ext uri="{BB962C8B-B14F-4D97-AF65-F5344CB8AC3E}">
        <p14:creationId xmlns:p14="http://schemas.microsoft.com/office/powerpoint/2010/main" val="102039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7EB1-35F9-51A1-9DB6-977EF9B89F97}"/>
              </a:ext>
            </a:extLst>
          </p:cNvPr>
          <p:cNvSpPr>
            <a:spLocks noGrp="1"/>
          </p:cNvSpPr>
          <p:nvPr>
            <p:ph type="title"/>
          </p:nvPr>
        </p:nvSpPr>
        <p:spPr/>
        <p:txBody>
          <a:bodyPr/>
          <a:lstStyle/>
          <a:p>
            <a:r>
              <a:rPr lang="en-US" dirty="0"/>
              <a:t>Resources</a:t>
            </a:r>
          </a:p>
        </p:txBody>
      </p:sp>
      <p:graphicFrame>
        <p:nvGraphicFramePr>
          <p:cNvPr id="4" name="Table 4">
            <a:extLst>
              <a:ext uri="{FF2B5EF4-FFF2-40B4-BE49-F238E27FC236}">
                <a16:creationId xmlns:a16="http://schemas.microsoft.com/office/drawing/2014/main" id="{094D2FC0-A0CE-7549-C718-D6320C080C89}"/>
              </a:ext>
            </a:extLst>
          </p:cNvPr>
          <p:cNvGraphicFramePr>
            <a:graphicFrameLocks/>
          </p:cNvGraphicFramePr>
          <p:nvPr>
            <p:extLst>
              <p:ext uri="{D42A27DB-BD31-4B8C-83A1-F6EECF244321}">
                <p14:modId xmlns:p14="http://schemas.microsoft.com/office/powerpoint/2010/main" val="3229115195"/>
              </p:ext>
            </p:extLst>
          </p:nvPr>
        </p:nvGraphicFramePr>
        <p:xfrm>
          <a:off x="609600" y="1600200"/>
          <a:ext cx="10972800" cy="2072640"/>
        </p:xfrm>
        <a:graphic>
          <a:graphicData uri="http://schemas.openxmlformats.org/drawingml/2006/table">
            <a:tbl>
              <a:tblPr firstRow="1" bandRow="1">
                <a:tableStyleId>{073A0DAA-6AF3-43AB-8588-CEC1D06C72B9}</a:tableStyleId>
              </a:tblPr>
              <a:tblGrid>
                <a:gridCol w="6705600">
                  <a:extLst>
                    <a:ext uri="{9D8B030D-6E8A-4147-A177-3AD203B41FA5}">
                      <a16:colId xmlns:a16="http://schemas.microsoft.com/office/drawing/2014/main" val="37771912"/>
                    </a:ext>
                  </a:extLst>
                </a:gridCol>
                <a:gridCol w="4267200">
                  <a:extLst>
                    <a:ext uri="{9D8B030D-6E8A-4147-A177-3AD203B41FA5}">
                      <a16:colId xmlns:a16="http://schemas.microsoft.com/office/drawing/2014/main" val="4132938451"/>
                    </a:ext>
                  </a:extLst>
                </a:gridCol>
              </a:tblGrid>
              <a:tr h="370840">
                <a:tc gridSpan="2">
                  <a:txBody>
                    <a:bodyPr/>
                    <a:lstStyle/>
                    <a:p>
                      <a:r>
                        <a:rPr lang="en-US" sz="2800" dirty="0"/>
                        <a:t>Overviews of Machine Learning</a:t>
                      </a:r>
                    </a:p>
                  </a:txBody>
                  <a:tcPr/>
                </a:tc>
                <a:tc hMerge="1">
                  <a:txBody>
                    <a:bodyPr/>
                    <a:lstStyle/>
                    <a:p>
                      <a:endParaRPr lang="en-US" dirty="0"/>
                    </a:p>
                  </a:txBody>
                  <a:tcPr/>
                </a:tc>
                <a:extLst>
                  <a:ext uri="{0D108BD9-81ED-4DB2-BD59-A6C34878D82A}">
                    <a16:rowId xmlns:a16="http://schemas.microsoft.com/office/drawing/2014/main" val="403678424"/>
                  </a:ext>
                </a:extLst>
              </a:tr>
              <a:tr h="370840">
                <a:tc>
                  <a:txBody>
                    <a:bodyPr/>
                    <a:lstStyle/>
                    <a:p>
                      <a:r>
                        <a:rPr lang="en-US" sz="2400" dirty="0"/>
                        <a:t>“Glossary of Machine Learning Terms”</a:t>
                      </a:r>
                    </a:p>
                  </a:txBody>
                  <a:tcPr/>
                </a:tc>
                <a:tc>
                  <a:txBody>
                    <a:bodyPr/>
                    <a:lstStyle/>
                    <a:p>
                      <a:r>
                        <a:rPr lang="en-US" sz="2800" dirty="0">
                          <a:hlinkClick r:id="rId2"/>
                        </a:rPr>
                        <a:t>Google</a:t>
                      </a:r>
                      <a:endParaRPr lang="en-US" sz="2800" dirty="0"/>
                    </a:p>
                  </a:txBody>
                  <a:tcPr/>
                </a:tc>
                <a:extLst>
                  <a:ext uri="{0D108BD9-81ED-4DB2-BD59-A6C34878D82A}">
                    <a16:rowId xmlns:a16="http://schemas.microsoft.com/office/drawing/2014/main" val="374077233"/>
                  </a:ext>
                </a:extLst>
              </a:tr>
              <a:tr h="370840">
                <a:tc gridSpan="2">
                  <a:txBody>
                    <a:bodyPr/>
                    <a:lstStyle/>
                    <a:p>
                      <a:r>
                        <a:rPr lang="en-US" sz="2800" b="1" dirty="0">
                          <a:solidFill>
                            <a:schemeClr val="bg1"/>
                          </a:solidFill>
                        </a:rPr>
                        <a:t>Coding Examples</a:t>
                      </a:r>
                    </a:p>
                  </a:txBody>
                  <a:tcPr>
                    <a:solidFill>
                      <a:schemeClr val="tx1"/>
                    </a:solidFill>
                  </a:tcPr>
                </a:tc>
                <a:tc hMerge="1">
                  <a:txBody>
                    <a:bodyPr/>
                    <a:lstStyle/>
                    <a:p>
                      <a:endParaRPr lang="en-US" sz="2800" dirty="0"/>
                    </a:p>
                  </a:txBody>
                  <a:tcPr/>
                </a:tc>
                <a:extLst>
                  <a:ext uri="{0D108BD9-81ED-4DB2-BD59-A6C34878D82A}">
                    <a16:rowId xmlns:a16="http://schemas.microsoft.com/office/drawing/2014/main" val="3603349514"/>
                  </a:ext>
                </a:extLst>
              </a:tr>
              <a:tr h="370840">
                <a:tc>
                  <a:txBody>
                    <a:bodyPr/>
                    <a:lstStyle/>
                    <a:p>
                      <a:r>
                        <a:rPr lang="en-US" sz="2400" dirty="0"/>
                        <a:t>“Machine Learning Mastery”</a:t>
                      </a:r>
                    </a:p>
                  </a:txBody>
                  <a:tcPr/>
                </a:tc>
                <a:tc>
                  <a:txBody>
                    <a:bodyPr/>
                    <a:lstStyle/>
                    <a:p>
                      <a:r>
                        <a:rPr lang="en-US" sz="2800" dirty="0">
                          <a:hlinkClick r:id="rId3"/>
                        </a:rPr>
                        <a:t>Jason Brownlee</a:t>
                      </a:r>
                      <a:endParaRPr lang="en-US" sz="2800" dirty="0"/>
                    </a:p>
                  </a:txBody>
                  <a:tcPr/>
                </a:tc>
                <a:extLst>
                  <a:ext uri="{0D108BD9-81ED-4DB2-BD59-A6C34878D82A}">
                    <a16:rowId xmlns:a16="http://schemas.microsoft.com/office/drawing/2014/main" val="893249977"/>
                  </a:ext>
                </a:extLst>
              </a:tr>
            </a:tbl>
          </a:graphicData>
        </a:graphic>
      </p:graphicFrame>
    </p:spTree>
    <p:extLst>
      <p:ext uri="{BB962C8B-B14F-4D97-AF65-F5344CB8AC3E}">
        <p14:creationId xmlns:p14="http://schemas.microsoft.com/office/powerpoint/2010/main" val="2903135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Example of Unsupervised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Clustering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pPr>
              <a:spcAft>
                <a:spcPts val="1800"/>
              </a:spcAft>
            </a:pPr>
            <a:r>
              <a:rPr lang="en-US" dirty="0"/>
              <a:t>Segregates the data into groups such that samples in the same group are more similar to other samples in the same group and dissimilar to samples in other groups</a:t>
            </a:r>
          </a:p>
          <a:p>
            <a:r>
              <a:rPr lang="en-US" dirty="0"/>
              <a:t>Since the clusters do not depend on labels, the groups may or may not be related to meaningful distinctions in the data</a:t>
            </a:r>
          </a:p>
        </p:txBody>
      </p:sp>
      <p:grpSp>
        <p:nvGrpSpPr>
          <p:cNvPr id="11" name="Group 10">
            <a:extLst>
              <a:ext uri="{FF2B5EF4-FFF2-40B4-BE49-F238E27FC236}">
                <a16:creationId xmlns:a16="http://schemas.microsoft.com/office/drawing/2014/main" id="{27FCCD08-E017-3D69-D9A4-DD5435D19C5B}"/>
              </a:ext>
            </a:extLst>
          </p:cNvPr>
          <p:cNvGrpSpPr/>
          <p:nvPr/>
        </p:nvGrpSpPr>
        <p:grpSpPr>
          <a:xfrm>
            <a:off x="6447518" y="4810360"/>
            <a:ext cx="5412181" cy="461665"/>
            <a:chOff x="1066800" y="5331767"/>
            <a:chExt cx="7429152" cy="461665"/>
          </a:xfrm>
        </p:grpSpPr>
        <p:cxnSp>
          <p:nvCxnSpPr>
            <p:cNvPr id="12" name="Straight Connector 11">
              <a:extLst>
                <a:ext uri="{FF2B5EF4-FFF2-40B4-BE49-F238E27FC236}">
                  <a16:creationId xmlns:a16="http://schemas.microsoft.com/office/drawing/2014/main" id="{19B85FD0-925B-BB09-380E-803F6CF2827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F46D487-A4CD-9DB4-4612-04A47863CB82}"/>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4" name="Group 13">
            <a:extLst>
              <a:ext uri="{FF2B5EF4-FFF2-40B4-BE49-F238E27FC236}">
                <a16:creationId xmlns:a16="http://schemas.microsoft.com/office/drawing/2014/main" id="{CF68A261-F8B0-E5CD-28C6-5B28B751F6FF}"/>
              </a:ext>
            </a:extLst>
          </p:cNvPr>
          <p:cNvGrpSpPr/>
          <p:nvPr/>
        </p:nvGrpSpPr>
        <p:grpSpPr>
          <a:xfrm>
            <a:off x="5983817" y="2009381"/>
            <a:ext cx="933248" cy="3044929"/>
            <a:chOff x="4105376" y="1980618"/>
            <a:chExt cx="933248" cy="4496382"/>
          </a:xfrm>
        </p:grpSpPr>
        <p:cxnSp>
          <p:nvCxnSpPr>
            <p:cNvPr id="15" name="Straight Connector 14">
              <a:extLst>
                <a:ext uri="{FF2B5EF4-FFF2-40B4-BE49-F238E27FC236}">
                  <a16:creationId xmlns:a16="http://schemas.microsoft.com/office/drawing/2014/main" id="{12C91E52-7192-70DE-5E17-8C46AC10C393}"/>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D221104-F353-8508-F6F6-497144F8F82E}"/>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D33BD7D9-0977-FE17-5CD5-9AD62556B459}"/>
              </a:ext>
            </a:extLst>
          </p:cNvPr>
          <p:cNvGrpSpPr/>
          <p:nvPr/>
        </p:nvGrpSpPr>
        <p:grpSpPr>
          <a:xfrm>
            <a:off x="6988628" y="2896709"/>
            <a:ext cx="1088572" cy="1843010"/>
            <a:chOff x="4343400" y="4121567"/>
            <a:chExt cx="1088572" cy="1843010"/>
          </a:xfrm>
          <a:solidFill>
            <a:srgbClr val="00B050"/>
          </a:solidFill>
        </p:grpSpPr>
        <p:sp>
          <p:nvSpPr>
            <p:cNvPr id="19" name="Oval 18">
              <a:extLst>
                <a:ext uri="{FF2B5EF4-FFF2-40B4-BE49-F238E27FC236}">
                  <a16:creationId xmlns:a16="http://schemas.microsoft.com/office/drawing/2014/main" id="{516036CD-5272-23FA-F398-F1DEC9A4217A}"/>
                </a:ext>
              </a:extLst>
            </p:cNvPr>
            <p:cNvSpPr/>
            <p:nvPr/>
          </p:nvSpPr>
          <p:spPr>
            <a:xfrm>
              <a:off x="4898572" y="5111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8CB103C2-2C12-FAF6-8B23-D87D0682EE7E}"/>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578C93E-14E6-B937-640C-B2033B11FCAB}"/>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06E36B43-EC3F-AA38-8E1F-3FD67A2F8A4A}"/>
                </a:ext>
              </a:extLst>
            </p:cNvPr>
            <p:cNvSpPr/>
            <p:nvPr/>
          </p:nvSpPr>
          <p:spPr>
            <a:xfrm>
              <a:off x="4593772" y="5492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Oval 22">
              <a:extLst>
                <a:ext uri="{FF2B5EF4-FFF2-40B4-BE49-F238E27FC236}">
                  <a16:creationId xmlns:a16="http://schemas.microsoft.com/office/drawing/2014/main" id="{1E8E5817-7A34-0592-D4E9-9C6819807D54}"/>
                </a:ext>
              </a:extLst>
            </p:cNvPr>
            <p:cNvSpPr/>
            <p:nvPr/>
          </p:nvSpPr>
          <p:spPr>
            <a:xfrm>
              <a:off x="4898572" y="45776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Oval 23">
              <a:extLst>
                <a:ext uri="{FF2B5EF4-FFF2-40B4-BE49-F238E27FC236}">
                  <a16:creationId xmlns:a16="http://schemas.microsoft.com/office/drawing/2014/main" id="{D3A722C4-5D40-3E2F-0FB2-48CFB1D133E7}"/>
                </a:ext>
              </a:extLst>
            </p:cNvPr>
            <p:cNvSpPr/>
            <p:nvPr/>
          </p:nvSpPr>
          <p:spPr>
            <a:xfrm>
              <a:off x="5203372"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5" name="Group 24">
            <a:extLst>
              <a:ext uri="{FF2B5EF4-FFF2-40B4-BE49-F238E27FC236}">
                <a16:creationId xmlns:a16="http://schemas.microsoft.com/office/drawing/2014/main" id="{60F7D228-3946-C5F9-2189-D07D89DA4E99}"/>
              </a:ext>
            </a:extLst>
          </p:cNvPr>
          <p:cNvGrpSpPr/>
          <p:nvPr/>
        </p:nvGrpSpPr>
        <p:grpSpPr>
          <a:xfrm>
            <a:off x="8382000" y="2497104"/>
            <a:ext cx="1898426" cy="1160496"/>
            <a:chOff x="1875916" y="4009343"/>
            <a:chExt cx="1898426" cy="1160496"/>
          </a:xfrm>
          <a:solidFill>
            <a:srgbClr val="FF0000"/>
          </a:solidFill>
        </p:grpSpPr>
        <p:sp>
          <p:nvSpPr>
            <p:cNvPr id="26" name="Triangle 25">
              <a:extLst>
                <a:ext uri="{FF2B5EF4-FFF2-40B4-BE49-F238E27FC236}">
                  <a16:creationId xmlns:a16="http://schemas.microsoft.com/office/drawing/2014/main" id="{9A2C359E-0D0B-527B-6EC8-676569358915}"/>
                </a:ext>
              </a:extLst>
            </p:cNvPr>
            <p:cNvSpPr/>
            <p:nvPr/>
          </p:nvSpPr>
          <p:spPr>
            <a:xfrm>
              <a:off x="2231326" y="443573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2530AEEC-5220-2455-8D7A-FDC94D2815F5}"/>
                </a:ext>
              </a:extLst>
            </p:cNvPr>
            <p:cNvSpPr/>
            <p:nvPr/>
          </p:nvSpPr>
          <p:spPr>
            <a:xfrm>
              <a:off x="2716524" y="400934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500EE750-665F-4511-F89B-78965DB56E70}"/>
                </a:ext>
              </a:extLst>
            </p:cNvPr>
            <p:cNvSpPr/>
            <p:nvPr/>
          </p:nvSpPr>
          <p:spPr>
            <a:xfrm>
              <a:off x="2901296" y="4687544"/>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Triangle 28">
              <a:extLst>
                <a:ext uri="{FF2B5EF4-FFF2-40B4-BE49-F238E27FC236}">
                  <a16:creationId xmlns:a16="http://schemas.microsoft.com/office/drawing/2014/main" id="{8F6CF7B3-AFF9-06A3-9996-D13CD0695969}"/>
                </a:ext>
              </a:extLst>
            </p:cNvPr>
            <p:cNvSpPr/>
            <p:nvPr/>
          </p:nvSpPr>
          <p:spPr>
            <a:xfrm>
              <a:off x="1875916" y="40268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Triangle 29">
              <a:extLst>
                <a:ext uri="{FF2B5EF4-FFF2-40B4-BE49-F238E27FC236}">
                  <a16:creationId xmlns:a16="http://schemas.microsoft.com/office/drawing/2014/main" id="{1ABF4AF4-C0CA-1F8F-9B5B-568CDAE23C60}"/>
                </a:ext>
              </a:extLst>
            </p:cNvPr>
            <p:cNvSpPr/>
            <p:nvPr/>
          </p:nvSpPr>
          <p:spPr>
            <a:xfrm>
              <a:off x="2180716" y="49412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1" name="Triangle 30">
              <a:extLst>
                <a:ext uri="{FF2B5EF4-FFF2-40B4-BE49-F238E27FC236}">
                  <a16:creationId xmlns:a16="http://schemas.microsoft.com/office/drawing/2014/main" id="{AF3004E4-3128-E2B2-3877-11940D9FC8B5}"/>
                </a:ext>
              </a:extLst>
            </p:cNvPr>
            <p:cNvSpPr/>
            <p:nvPr/>
          </p:nvSpPr>
          <p:spPr>
            <a:xfrm>
              <a:off x="3509167" y="410155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5" name="Group 34">
            <a:extLst>
              <a:ext uri="{FF2B5EF4-FFF2-40B4-BE49-F238E27FC236}">
                <a16:creationId xmlns:a16="http://schemas.microsoft.com/office/drawing/2014/main" id="{E9D4A1A6-D9D8-1CE6-6F61-B45FE6F41AFA}"/>
              </a:ext>
            </a:extLst>
          </p:cNvPr>
          <p:cNvGrpSpPr/>
          <p:nvPr/>
        </p:nvGrpSpPr>
        <p:grpSpPr>
          <a:xfrm>
            <a:off x="10232880" y="3913391"/>
            <a:ext cx="760738" cy="811009"/>
            <a:chOff x="4343400" y="4121567"/>
            <a:chExt cx="760738" cy="811009"/>
          </a:xfrm>
          <a:solidFill>
            <a:srgbClr val="00B050"/>
          </a:solidFill>
        </p:grpSpPr>
        <p:sp>
          <p:nvSpPr>
            <p:cNvPr id="36" name="Oval 35">
              <a:extLst>
                <a:ext uri="{FF2B5EF4-FFF2-40B4-BE49-F238E27FC236}">
                  <a16:creationId xmlns:a16="http://schemas.microsoft.com/office/drawing/2014/main" id="{88BF079A-0188-A41F-7818-EFD92C88AB79}"/>
                </a:ext>
              </a:extLst>
            </p:cNvPr>
            <p:cNvSpPr/>
            <p:nvPr/>
          </p:nvSpPr>
          <p:spPr>
            <a:xfrm>
              <a:off x="4875538" y="457762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51B2E7B7-1FB6-5FBD-E580-3115356154E5}"/>
                </a:ext>
              </a:extLst>
            </p:cNvPr>
            <p:cNvSpPr/>
            <p:nvPr/>
          </p:nvSpPr>
          <p:spPr>
            <a:xfrm>
              <a:off x="4343400" y="4703976"/>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8" name="Oval 37">
              <a:extLst>
                <a:ext uri="{FF2B5EF4-FFF2-40B4-BE49-F238E27FC236}">
                  <a16:creationId xmlns:a16="http://schemas.microsoft.com/office/drawing/2014/main" id="{2E243BE7-B8A1-7D6F-74FA-C56AAD58A19D}"/>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42" name="Freeform 41">
            <a:extLst>
              <a:ext uri="{FF2B5EF4-FFF2-40B4-BE49-F238E27FC236}">
                <a16:creationId xmlns:a16="http://schemas.microsoft.com/office/drawing/2014/main" id="{B2AF966A-7D37-27E7-33DB-EF870107485C}"/>
              </a:ext>
            </a:extLst>
          </p:cNvPr>
          <p:cNvSpPr/>
          <p:nvPr/>
        </p:nvSpPr>
        <p:spPr>
          <a:xfrm>
            <a:off x="8190497" y="2250892"/>
            <a:ext cx="2268531" cy="1662496"/>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531" h="2075374">
                <a:moveTo>
                  <a:pt x="229603" y="162051"/>
                </a:moveTo>
                <a:cubicBezTo>
                  <a:pt x="561920" y="-81366"/>
                  <a:pt x="1956803" y="-49616"/>
                  <a:pt x="2198103" y="250951"/>
                </a:cubicBezTo>
                <a:cubicBezTo>
                  <a:pt x="2439403" y="551518"/>
                  <a:pt x="2009720" y="1722034"/>
                  <a:pt x="1677403" y="1965451"/>
                </a:cubicBezTo>
                <a:cubicBezTo>
                  <a:pt x="1345086" y="2208868"/>
                  <a:pt x="449736" y="2014134"/>
                  <a:pt x="204203" y="1711451"/>
                </a:cubicBezTo>
                <a:cubicBezTo>
                  <a:pt x="-41330" y="1408768"/>
                  <a:pt x="-102714" y="405468"/>
                  <a:pt x="229603" y="162051"/>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627CD905-4A42-6DB2-C19F-AD756FDBAC75}"/>
              </a:ext>
            </a:extLst>
          </p:cNvPr>
          <p:cNvSpPr/>
          <p:nvPr/>
        </p:nvSpPr>
        <p:spPr>
          <a:xfrm>
            <a:off x="6802517" y="2791066"/>
            <a:ext cx="1423923" cy="2139181"/>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189741 w 1806057"/>
              <a:gd name="connsiteY0" fmla="*/ 71352 h 1984675"/>
              <a:gd name="connsiteX1" fmla="*/ 1507083 w 1806057"/>
              <a:gd name="connsiteY1" fmla="*/ 423835 h 1984675"/>
              <a:gd name="connsiteX2" fmla="*/ 1637541 w 1806057"/>
              <a:gd name="connsiteY2" fmla="*/ 1874752 h 1984675"/>
              <a:gd name="connsiteX3" fmla="*/ 164341 w 1806057"/>
              <a:gd name="connsiteY3" fmla="*/ 1620752 h 1984675"/>
              <a:gd name="connsiteX4" fmla="*/ 189741 w 1806057"/>
              <a:gd name="connsiteY4" fmla="*/ 71352 h 1984675"/>
              <a:gd name="connsiteX0" fmla="*/ 232183 w 1763719"/>
              <a:gd name="connsiteY0" fmla="*/ 82675 h 1917746"/>
              <a:gd name="connsiteX1" fmla="*/ 1468130 w 1763719"/>
              <a:gd name="connsiteY1" fmla="*/ 359848 h 1917746"/>
              <a:gd name="connsiteX2" fmla="*/ 1598588 w 1763719"/>
              <a:gd name="connsiteY2" fmla="*/ 1810765 h 1917746"/>
              <a:gd name="connsiteX3" fmla="*/ 125388 w 1763719"/>
              <a:gd name="connsiteY3" fmla="*/ 1556765 h 1917746"/>
              <a:gd name="connsiteX4" fmla="*/ 232183 w 1763719"/>
              <a:gd name="connsiteY4" fmla="*/ 82675 h 1917746"/>
              <a:gd name="connsiteX0" fmla="*/ 242857 w 1890315"/>
              <a:gd name="connsiteY0" fmla="*/ 89719 h 2118925"/>
              <a:gd name="connsiteX1" fmla="*/ 1478804 w 1890315"/>
              <a:gd name="connsiteY1" fmla="*/ 366892 h 2118925"/>
              <a:gd name="connsiteX2" fmla="*/ 1755772 w 1890315"/>
              <a:gd name="connsiteY2" fmla="*/ 2043737 h 2118925"/>
              <a:gd name="connsiteX3" fmla="*/ 136062 w 1890315"/>
              <a:gd name="connsiteY3" fmla="*/ 1563809 h 2118925"/>
              <a:gd name="connsiteX4" fmla="*/ 242857 w 1890315"/>
              <a:gd name="connsiteY4" fmla="*/ 89719 h 2118925"/>
              <a:gd name="connsiteX0" fmla="*/ 177736 w 1825195"/>
              <a:gd name="connsiteY0" fmla="*/ 87868 h 2114181"/>
              <a:gd name="connsiteX1" fmla="*/ 1413683 w 1825195"/>
              <a:gd name="connsiteY1" fmla="*/ 365041 h 2114181"/>
              <a:gd name="connsiteX2" fmla="*/ 1690651 w 1825195"/>
              <a:gd name="connsiteY2" fmla="*/ 2041886 h 2114181"/>
              <a:gd name="connsiteX3" fmla="*/ 168615 w 1825195"/>
              <a:gd name="connsiteY3" fmla="*/ 1536855 h 2114181"/>
              <a:gd name="connsiteX4" fmla="*/ 177736 w 1825195"/>
              <a:gd name="connsiteY4" fmla="*/ 87868 h 211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195" h="2114181">
                <a:moveTo>
                  <a:pt x="177736" y="87868"/>
                </a:moveTo>
                <a:cubicBezTo>
                  <a:pt x="385247" y="-107434"/>
                  <a:pt x="1161531" y="39371"/>
                  <a:pt x="1413683" y="365041"/>
                </a:cubicBezTo>
                <a:cubicBezTo>
                  <a:pt x="1665836" y="690711"/>
                  <a:pt x="2022968" y="1798469"/>
                  <a:pt x="1690651" y="2041886"/>
                </a:cubicBezTo>
                <a:cubicBezTo>
                  <a:pt x="1358334" y="2285303"/>
                  <a:pt x="420768" y="1862525"/>
                  <a:pt x="168615" y="1536855"/>
                </a:cubicBezTo>
                <a:cubicBezTo>
                  <a:pt x="-83538" y="1211185"/>
                  <a:pt x="-29775" y="283170"/>
                  <a:pt x="177736" y="87868"/>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a:extLst>
              <a:ext uri="{FF2B5EF4-FFF2-40B4-BE49-F238E27FC236}">
                <a16:creationId xmlns:a16="http://schemas.microsoft.com/office/drawing/2014/main" id="{17050ABB-8D78-538B-A224-C02C0BC2C56E}"/>
              </a:ext>
            </a:extLst>
          </p:cNvPr>
          <p:cNvSpPr/>
          <p:nvPr/>
        </p:nvSpPr>
        <p:spPr>
          <a:xfrm>
            <a:off x="9982789" y="3842195"/>
            <a:ext cx="1150645" cy="1114924"/>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731219 w 2042673"/>
              <a:gd name="connsiteY0" fmla="*/ 603508 h 1847145"/>
              <a:gd name="connsiteX1" fmla="*/ 2013919 w 2042673"/>
              <a:gd name="connsiteY1" fmla="*/ 42393 h 1847145"/>
              <a:gd name="connsiteX2" fmla="*/ 1493219 w 2042673"/>
              <a:gd name="connsiteY2" fmla="*/ 1756893 h 1847145"/>
              <a:gd name="connsiteX3" fmla="*/ 20019 w 2042673"/>
              <a:gd name="connsiteY3" fmla="*/ 1502893 h 1847145"/>
              <a:gd name="connsiteX4" fmla="*/ 731219 w 2042673"/>
              <a:gd name="connsiteY4" fmla="*/ 603508 h 1847145"/>
              <a:gd name="connsiteX0" fmla="*/ 348146 w 1659600"/>
              <a:gd name="connsiteY0" fmla="*/ 603824 h 1853237"/>
              <a:gd name="connsiteX1" fmla="*/ 1630846 w 1659600"/>
              <a:gd name="connsiteY1" fmla="*/ 42709 h 1853237"/>
              <a:gd name="connsiteX2" fmla="*/ 1110146 w 1659600"/>
              <a:gd name="connsiteY2" fmla="*/ 1757209 h 1853237"/>
              <a:gd name="connsiteX3" fmla="*/ 43346 w 1659600"/>
              <a:gd name="connsiteY3" fmla="*/ 1534917 h 1853237"/>
              <a:gd name="connsiteX4" fmla="*/ 348146 w 1659600"/>
              <a:gd name="connsiteY4" fmla="*/ 603824 h 1853237"/>
              <a:gd name="connsiteX0" fmla="*/ 340384 w 1319230"/>
              <a:gd name="connsiteY0" fmla="*/ 99389 h 1348802"/>
              <a:gd name="connsiteX1" fmla="*/ 1191284 w 1319230"/>
              <a:gd name="connsiteY1" fmla="*/ 156581 h 1348802"/>
              <a:gd name="connsiteX2" fmla="*/ 1102384 w 1319230"/>
              <a:gd name="connsiteY2" fmla="*/ 1252774 h 1348802"/>
              <a:gd name="connsiteX3" fmla="*/ 35584 w 1319230"/>
              <a:gd name="connsiteY3" fmla="*/ 1030482 h 1348802"/>
              <a:gd name="connsiteX4" fmla="*/ 340384 w 1319230"/>
              <a:gd name="connsiteY4" fmla="*/ 99389 h 1348802"/>
              <a:gd name="connsiteX0" fmla="*/ 308380 w 1287226"/>
              <a:gd name="connsiteY0" fmla="*/ 99389 h 1386098"/>
              <a:gd name="connsiteX1" fmla="*/ 1159280 w 1287226"/>
              <a:gd name="connsiteY1" fmla="*/ 156581 h 1386098"/>
              <a:gd name="connsiteX2" fmla="*/ 1070380 w 1287226"/>
              <a:gd name="connsiteY2" fmla="*/ 1252774 h 1386098"/>
              <a:gd name="connsiteX3" fmla="*/ 3580 w 1287226"/>
              <a:gd name="connsiteY3" fmla="*/ 1030482 h 1386098"/>
              <a:gd name="connsiteX4" fmla="*/ 308380 w 1287226"/>
              <a:gd name="connsiteY4" fmla="*/ 99389 h 1386098"/>
              <a:gd name="connsiteX0" fmla="*/ 156762 w 1135608"/>
              <a:gd name="connsiteY0" fmla="*/ 80407 h 1310158"/>
              <a:gd name="connsiteX1" fmla="*/ 1007662 w 1135608"/>
              <a:gd name="connsiteY1" fmla="*/ 137599 h 1310158"/>
              <a:gd name="connsiteX2" fmla="*/ 918762 w 1135608"/>
              <a:gd name="connsiteY2" fmla="*/ 1233792 h 1310158"/>
              <a:gd name="connsiteX3" fmla="*/ 4362 w 1135608"/>
              <a:gd name="connsiteY3" fmla="*/ 726128 h 1310158"/>
              <a:gd name="connsiteX4" fmla="*/ 156762 w 1135608"/>
              <a:gd name="connsiteY4" fmla="*/ 80407 h 1310158"/>
              <a:gd name="connsiteX0" fmla="*/ 190326 w 1075861"/>
              <a:gd name="connsiteY0" fmla="*/ 87210 h 1405250"/>
              <a:gd name="connsiteX1" fmla="*/ 1041226 w 1075861"/>
              <a:gd name="connsiteY1" fmla="*/ 144402 h 1405250"/>
              <a:gd name="connsiteX2" fmla="*/ 723726 w 1075861"/>
              <a:gd name="connsiteY2" fmla="*/ 1351573 h 1405250"/>
              <a:gd name="connsiteX3" fmla="*/ 37926 w 1075861"/>
              <a:gd name="connsiteY3" fmla="*/ 732931 h 1405250"/>
              <a:gd name="connsiteX4" fmla="*/ 190326 w 1075861"/>
              <a:gd name="connsiteY4" fmla="*/ 87210 h 1405250"/>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60519"/>
              <a:gd name="connsiteY0" fmla="*/ 87210 h 1359445"/>
              <a:gd name="connsiteX1" fmla="*/ 1041226 w 1060519"/>
              <a:gd name="connsiteY1" fmla="*/ 144402 h 1359445"/>
              <a:gd name="connsiteX2" fmla="*/ 723726 w 1060519"/>
              <a:gd name="connsiteY2" fmla="*/ 1351573 h 1359445"/>
              <a:gd name="connsiteX3" fmla="*/ 37926 w 1060519"/>
              <a:gd name="connsiteY3" fmla="*/ 732931 h 1359445"/>
              <a:gd name="connsiteX4" fmla="*/ 190326 w 1060519"/>
              <a:gd name="connsiteY4" fmla="*/ 87210 h 1359445"/>
              <a:gd name="connsiteX0" fmla="*/ 210551 w 1080891"/>
              <a:gd name="connsiteY0" fmla="*/ 98363 h 1389194"/>
              <a:gd name="connsiteX1" fmla="*/ 1061451 w 1080891"/>
              <a:gd name="connsiteY1" fmla="*/ 155555 h 1389194"/>
              <a:gd name="connsiteX2" fmla="*/ 743951 w 1080891"/>
              <a:gd name="connsiteY2" fmla="*/ 1362726 h 1389194"/>
              <a:gd name="connsiteX3" fmla="*/ 34088 w 1080891"/>
              <a:gd name="connsiteY3" fmla="*/ 918311 h 1389194"/>
              <a:gd name="connsiteX4" fmla="*/ 210551 w 1080891"/>
              <a:gd name="connsiteY4" fmla="*/ 98363 h 1389194"/>
              <a:gd name="connsiteX0" fmla="*/ 212594 w 1156618"/>
              <a:gd name="connsiteY0" fmla="*/ 54459 h 1340046"/>
              <a:gd name="connsiteX1" fmla="*/ 1140496 w 1156618"/>
              <a:gd name="connsiteY1" fmla="*/ 213785 h 1340046"/>
              <a:gd name="connsiteX2" fmla="*/ 745994 w 1156618"/>
              <a:gd name="connsiteY2" fmla="*/ 1318822 h 1340046"/>
              <a:gd name="connsiteX3" fmla="*/ 36131 w 1156618"/>
              <a:gd name="connsiteY3" fmla="*/ 874407 h 1340046"/>
              <a:gd name="connsiteX4" fmla="*/ 212594 w 1156618"/>
              <a:gd name="connsiteY4" fmla="*/ 54459 h 1340046"/>
              <a:gd name="connsiteX0" fmla="*/ 364032 w 1122196"/>
              <a:gd name="connsiteY0" fmla="*/ 37761 h 1426288"/>
              <a:gd name="connsiteX1" fmla="*/ 1113867 w 1122196"/>
              <a:gd name="connsiteY1" fmla="*/ 299219 h 1426288"/>
              <a:gd name="connsiteX2" fmla="*/ 719365 w 1122196"/>
              <a:gd name="connsiteY2" fmla="*/ 1404256 h 1426288"/>
              <a:gd name="connsiteX3" fmla="*/ 9502 w 1122196"/>
              <a:gd name="connsiteY3" fmla="*/ 959841 h 1426288"/>
              <a:gd name="connsiteX4" fmla="*/ 364032 w 1122196"/>
              <a:gd name="connsiteY4" fmla="*/ 37761 h 1426288"/>
              <a:gd name="connsiteX0" fmla="*/ 363880 w 1122044"/>
              <a:gd name="connsiteY0" fmla="*/ 25556 h 1414083"/>
              <a:gd name="connsiteX1" fmla="*/ 1113715 w 1122044"/>
              <a:gd name="connsiteY1" fmla="*/ 287014 h 1414083"/>
              <a:gd name="connsiteX2" fmla="*/ 719213 w 1122044"/>
              <a:gd name="connsiteY2" fmla="*/ 1392051 h 1414083"/>
              <a:gd name="connsiteX3" fmla="*/ 9350 w 1122044"/>
              <a:gd name="connsiteY3" fmla="*/ 947636 h 1414083"/>
              <a:gd name="connsiteX4" fmla="*/ 363880 w 1122044"/>
              <a:gd name="connsiteY4" fmla="*/ 25556 h 1414083"/>
              <a:gd name="connsiteX0" fmla="*/ 364187 w 1150645"/>
              <a:gd name="connsiteY0" fmla="*/ 12502 h 1391814"/>
              <a:gd name="connsiteX1" fmla="*/ 1142898 w 1150645"/>
              <a:gd name="connsiteY1" fmla="*/ 466211 h 1391814"/>
              <a:gd name="connsiteX2" fmla="*/ 719520 w 1150645"/>
              <a:gd name="connsiteY2" fmla="*/ 1378997 h 1391814"/>
              <a:gd name="connsiteX3" fmla="*/ 9657 w 1150645"/>
              <a:gd name="connsiteY3" fmla="*/ 934582 h 1391814"/>
              <a:gd name="connsiteX4" fmla="*/ 364187 w 1150645"/>
              <a:gd name="connsiteY4" fmla="*/ 12502 h 1391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645" h="1391814">
                <a:moveTo>
                  <a:pt x="364187" y="12502"/>
                </a:moveTo>
                <a:cubicBezTo>
                  <a:pt x="553060" y="-65560"/>
                  <a:pt x="1083676" y="238462"/>
                  <a:pt x="1142898" y="466211"/>
                </a:cubicBezTo>
                <a:cubicBezTo>
                  <a:pt x="1202120" y="693960"/>
                  <a:pt x="908393" y="1300935"/>
                  <a:pt x="719520" y="1378997"/>
                </a:cubicBezTo>
                <a:cubicBezTo>
                  <a:pt x="530647" y="1457059"/>
                  <a:pt x="68879" y="1162331"/>
                  <a:pt x="9657" y="934582"/>
                </a:cubicBezTo>
                <a:cubicBezTo>
                  <a:pt x="-49565" y="706833"/>
                  <a:pt x="175314" y="90564"/>
                  <a:pt x="364187" y="12502"/>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4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42" grpId="0" animBg="1"/>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9335-DC71-CDB0-4EF3-23A2AC549208}"/>
              </a:ext>
            </a:extLst>
          </p:cNvPr>
          <p:cNvSpPr>
            <a:spLocks noGrp="1"/>
          </p:cNvSpPr>
          <p:nvPr>
            <p:ph type="title"/>
          </p:nvPr>
        </p:nvSpPr>
        <p:spPr/>
        <p:txBody>
          <a:bodyPr/>
          <a:lstStyle/>
          <a:p>
            <a:r>
              <a:rPr lang="en-US" dirty="0"/>
              <a:t>What We Will Cover</a:t>
            </a:r>
          </a:p>
        </p:txBody>
      </p:sp>
      <p:sp>
        <p:nvSpPr>
          <p:cNvPr id="3" name="Content Placeholder 2">
            <a:extLst>
              <a:ext uri="{FF2B5EF4-FFF2-40B4-BE49-F238E27FC236}">
                <a16:creationId xmlns:a16="http://schemas.microsoft.com/office/drawing/2014/main" id="{3EE478F0-4D41-149D-D40F-EF4E665D34C9}"/>
              </a:ext>
            </a:extLst>
          </p:cNvPr>
          <p:cNvSpPr>
            <a:spLocks noGrp="1"/>
          </p:cNvSpPr>
          <p:nvPr>
            <p:ph idx="1"/>
          </p:nvPr>
        </p:nvSpPr>
        <p:spPr/>
        <p:txBody>
          <a:bodyPr/>
          <a:lstStyle/>
          <a:p>
            <a:r>
              <a:rPr lang="en-US" dirty="0"/>
              <a:t>We are going to focus on supervised learning, which means that we can assume that are data comes with labels that represent the expected outcome for each data sample</a:t>
            </a:r>
          </a:p>
        </p:txBody>
      </p:sp>
    </p:spTree>
    <p:extLst>
      <p:ext uri="{BB962C8B-B14F-4D97-AF65-F5344CB8AC3E}">
        <p14:creationId xmlns:p14="http://schemas.microsoft.com/office/powerpoint/2010/main" val="254532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5989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1" end="1"/>
                                            </p:txEl>
                                          </p:spTgt>
                                        </p:tgtEl>
                                        <p:attrNameLst>
                                          <p:attrName>style.opacity</p:attrName>
                                        </p:attrNameLst>
                                      </p:cBhvr>
                                      <p:to>
                                        <p:strVal val="0.25"/>
                                      </p:to>
                                    </p:set>
                                    <p:animEffect filter="image" prLst="opacity: 0.25">
                                      <p:cBhvr rctx="IE">
                                        <p:cTn id="7" dur="indefinite"/>
                                        <p:tgtEl>
                                          <p:spTgt spid="3">
                                            <p:txEl>
                                              <p:pRg st="1" end="1"/>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0" end="0"/>
                                            </p:txEl>
                                          </p:spTgt>
                                        </p:tgtEl>
                                        <p:attrNameLst>
                                          <p:attrName>style.opacity</p:attrName>
                                        </p:attrNameLst>
                                      </p:cBhvr>
                                      <p:to>
                                        <p:strVal val="0.25"/>
                                      </p:to>
                                    </p:set>
                                    <p:animEffect filter="image" prLst="opacity: 0.25">
                                      <p:cBhvr rctx="IE">
                                        <p:cTn id="33" dur="indefinite"/>
                                        <p:tgtEl>
                                          <p:spTgt spid="3">
                                            <p:txEl>
                                              <p:pRg st="0" end="0"/>
                                            </p:txEl>
                                          </p:spTgt>
                                        </p:tgtEl>
                                      </p:cBhvr>
                                    </p:animEffect>
                                  </p:childTnLst>
                                </p:cTn>
                              </p:par>
                              <p:par>
                                <p:cTn id="34" presetID="9" presetClass="emph" presetSubtype="0" grpId="1" nodeType="withEffect">
                                  <p:stCondLst>
                                    <p:cond delay="0"/>
                                  </p:stCondLst>
                                  <p:childTnLst>
                                    <p:set>
                                      <p:cBhvr>
                                        <p:cTn id="35" dur="indefinite"/>
                                        <p:tgtEl>
                                          <p:spTgt spid="3">
                                            <p:txEl>
                                              <p:pRg st="1" end="1"/>
                                            </p:txEl>
                                          </p:spTgt>
                                        </p:tgtEl>
                                        <p:attrNameLst>
                                          <p:attrName>style.opacity</p:attrName>
                                        </p:attrNameLst>
                                      </p:cBhvr>
                                      <p:to>
                                        <p:strVal val="1"/>
                                      </p:to>
                                    </p:set>
                                    <p:animEffect filter="image" prLst="opacity: 1">
                                      <p:cBhvr rctx="IE">
                                        <p:cTn id="36" dur="indefinite"/>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 Font">
      <a:majorFont>
        <a:latin typeface="Avenir Book"/>
        <a:ea typeface=""/>
        <a:cs typeface=""/>
      </a:majorFont>
      <a:minorFont>
        <a:latin typeface="Avenir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107243</TotalTime>
  <Words>3984</Words>
  <Application>Microsoft Macintosh PowerPoint</Application>
  <PresentationFormat>Widescreen</PresentationFormat>
  <Paragraphs>742</Paragraphs>
  <Slides>61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System Font Regular</vt:lpstr>
      <vt:lpstr>Arial</vt:lpstr>
      <vt:lpstr>Avenir</vt:lpstr>
      <vt:lpstr>Avenir Book</vt:lpstr>
      <vt:lpstr>Calibri</vt:lpstr>
      <vt:lpstr>Cambria Math</vt:lpstr>
      <vt:lpstr>Courier</vt:lpstr>
      <vt:lpstr>Office Theme</vt:lpstr>
      <vt:lpstr>Crash Course on Machine Learning</vt:lpstr>
      <vt:lpstr>Outline</vt:lpstr>
      <vt:lpstr>What Is Machine Learning?</vt:lpstr>
      <vt:lpstr>Step-By-Step Process for Machine Learning</vt:lpstr>
      <vt:lpstr>Types of Learning</vt:lpstr>
      <vt:lpstr>Types of Supervised Learning</vt:lpstr>
      <vt:lpstr>Example of Unsupervised Learning</vt:lpstr>
      <vt:lpstr>What We Will Cover</vt:lpstr>
      <vt:lpstr>Step-By-Step Process for Machine Learning</vt:lpstr>
      <vt:lpstr>Feature Representations</vt:lpstr>
      <vt:lpstr>What Does Our Data Look Like</vt:lpstr>
      <vt:lpstr>What Does Our Data Look Like</vt:lpstr>
      <vt:lpstr>What Does Our Data Look Like</vt:lpstr>
      <vt:lpstr>Dealing with Missing Data</vt:lpstr>
      <vt:lpstr>Step-By-Step Process for Machine Learning</vt:lpstr>
      <vt:lpstr>Dataset Splitting</vt:lpstr>
      <vt:lpstr>Standard Methods of Dataset Splitting</vt:lpstr>
      <vt:lpstr>Considerations for Dataset Splitting</vt:lpstr>
      <vt:lpstr>Considerations for Dataset Splitting</vt:lpstr>
      <vt:lpstr>Considerations for Dataset Splitting</vt:lpstr>
      <vt:lpstr>Step-By-Step Process for Machine Learning</vt:lpstr>
      <vt:lpstr>Why Use Feature Selection?</vt:lpstr>
      <vt:lpstr>Why Use Feature Selection?</vt:lpstr>
      <vt:lpstr>Why Use Feature Selection?</vt:lpstr>
      <vt:lpstr>How to Select the Best Features</vt:lpstr>
      <vt:lpstr>Example of Label-Agnostic Feature Selection: Variance Threshold</vt:lpstr>
      <vt:lpstr>Example of Label-Aware Feature Selection: Univariate Feature Selection</vt:lpstr>
      <vt:lpstr>Step-By-Step Process for Machine Learning</vt:lpstr>
      <vt:lpstr>What Is Wrong with Imbalanced Data?</vt:lpstr>
      <vt:lpstr>What Is Wrong with Imbalanced Data?</vt:lpstr>
      <vt:lpstr>Potential Solutions for Handling  Imbalanced Data</vt:lpstr>
      <vt:lpstr>How To Create A Balanced Dataset: Random Undersampling</vt:lpstr>
      <vt:lpstr>How To Create A Balanced Dataset: Random Oversampling</vt:lpstr>
      <vt:lpstr>How To Create A Balanced Dataset: Synthetic Minority Oversampling Technique (SMOTE)</vt:lpstr>
      <vt:lpstr>Step-By-Step Process for Machine Learning</vt:lpstr>
      <vt:lpstr>Regression: Linear Regression</vt:lpstr>
      <vt:lpstr>Regression: Polynomial Regression</vt:lpstr>
      <vt:lpstr>Regression: Logistic Regression</vt:lpstr>
      <vt:lpstr>Regression: K-Nearest Neighbor</vt:lpstr>
      <vt:lpstr>Classification: Decision Tree</vt:lpstr>
      <vt:lpstr>Classification: Random Forest</vt:lpstr>
      <vt:lpstr>Classification: Support Vector Machine (SVM)</vt:lpstr>
      <vt:lpstr>Classification: Support Vector Machine (SVM)</vt:lpstr>
      <vt:lpstr>Regression vs. Classification</vt:lpstr>
      <vt:lpstr>Step-By-Step Process for Machine Learning</vt:lpstr>
      <vt:lpstr>Hyperparameters</vt:lpstr>
      <vt:lpstr>Why Care About Hyperparameters?</vt:lpstr>
      <vt:lpstr>Why Care About Hyperparameters?</vt:lpstr>
      <vt:lpstr>Why Care About Hyperparameters?</vt:lpstr>
      <vt:lpstr>Step-By-Step Process for Machine Learning</vt:lpstr>
      <vt:lpstr>Training and Testing Your Model</vt:lpstr>
      <vt:lpstr>Step-By-Step Process for Machine Learning</vt:lpstr>
      <vt:lpstr>Regression Results</vt:lpstr>
      <vt:lpstr>Binary Classification Results:  Overall Performance</vt:lpstr>
      <vt:lpstr>Binary Classification Results:  Information Retrieval</vt:lpstr>
      <vt:lpstr>Binary Classification Results:  Diagnostics</vt:lpstr>
      <vt:lpstr>Multi-Class Classification Results:  Overall Performance</vt:lpstr>
      <vt:lpstr>Receiver Operating Characteristic  (ROC) Curve</vt:lpstr>
      <vt:lpstr>Step-By-Step Process for Machine Learning</vt:lpstr>
      <vt:lpstr>Parting Words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Sensing for  Health and Public Safety</dc:title>
  <dc:creator>Alex T Mariakakis</dc:creator>
  <cp:lastModifiedBy>Alex T Mariakakis</cp:lastModifiedBy>
  <cp:revision>1329</cp:revision>
  <dcterms:created xsi:type="dcterms:W3CDTF">2019-01-31T00:55:19Z</dcterms:created>
  <dcterms:modified xsi:type="dcterms:W3CDTF">2023-08-01T02:00:16Z</dcterms:modified>
</cp:coreProperties>
</file>