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5"/>
  </p:notesMasterIdLst>
  <p:handoutMasterIdLst>
    <p:handoutMasterId r:id="rId16"/>
  </p:handoutMasterIdLst>
  <p:sldIdLst>
    <p:sldId id="257" r:id="rId3"/>
    <p:sldId id="278" r:id="rId4"/>
    <p:sldId id="306" r:id="rId5"/>
    <p:sldId id="310" r:id="rId6"/>
    <p:sldId id="311" r:id="rId7"/>
    <p:sldId id="312" r:id="rId8"/>
    <p:sldId id="314" r:id="rId9"/>
    <p:sldId id="313" r:id="rId10"/>
    <p:sldId id="315" r:id="rId11"/>
    <p:sldId id="296" r:id="rId12"/>
    <p:sldId id="284" r:id="rId13"/>
    <p:sldId id="301" r:id="rId1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1pPr>
    <a:lvl2pPr marL="4572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2pPr>
    <a:lvl3pPr marL="9144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3pPr>
    <a:lvl4pPr marL="13716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4pPr>
    <a:lvl5pPr marL="1828800" algn="ctr" rtl="0" fontAlgn="base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5pPr>
    <a:lvl6pPr marL="22860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6pPr>
    <a:lvl7pPr marL="27432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7pPr>
    <a:lvl8pPr marL="32004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8pPr>
    <a:lvl9pPr marL="3657600" algn="l" defTabSz="457200" rtl="0" eaLnBrk="1" latinLnBrk="0" hangingPunct="1">
      <a:defRPr sz="4200" kern="1200">
        <a:solidFill>
          <a:srgbClr val="000000"/>
        </a:solidFill>
        <a:latin typeface="Gill Sans" charset="0"/>
        <a:ea typeface="ヒラギノ角ゴ ProN W3" charset="0"/>
        <a:cs typeface="ヒラギノ角ゴ ProN W3" charset="0"/>
        <a:sym typeface="Gill Sans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E90A"/>
    <a:srgbClr val="003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64"/>
    <p:restoredTop sz="68916" autoAdjust="0"/>
  </p:normalViewPr>
  <p:slideViewPr>
    <p:cSldViewPr snapToGrid="0" snapToObjects="1">
      <p:cViewPr>
        <p:scale>
          <a:sx n="100" d="100"/>
          <a:sy n="100" d="100"/>
        </p:scale>
        <p:origin x="-1560" y="64"/>
      </p:cViewPr>
      <p:guideLst>
        <p:guide orient="horz" pos="2160"/>
        <p:guide pos="2880"/>
      </p:guideLst>
    </p:cSldViewPr>
  </p:slideViewPr>
  <p:notesTextViewPr>
    <p:cViewPr>
      <p:scale>
        <a:sx n="95" d="100"/>
        <a:sy n="9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interSettings" Target="printerSettings/printerSettings1.bin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3D158-D7E7-144E-8894-A6AD4F875584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461BAC-4E01-DB40-9234-70F1E7A7F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125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E148A-F7AF-7744-BADD-49BF57345DFD}" type="datetimeFigureOut">
              <a:rPr lang="en-US" smtClean="0"/>
              <a:t>18-02-13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E37EFF-17CE-8044-B531-89FB5CDAAA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58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55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5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529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51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79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87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126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E37EFF-17CE-8044-B531-89FB5CDAAA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83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55833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28589"/>
      </p:ext>
    </p:extLst>
  </p:cSld>
  <p:clrMapOvr>
    <a:masterClrMapping/>
  </p:clrMapOvr>
  <p:transition xmlns:p14="http://schemas.microsoft.com/office/powerpoint/2010/main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2286000" cy="4651375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609600"/>
            <a:ext cx="6705600" cy="4651375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548559"/>
      </p:ext>
    </p:extLst>
  </p:cSld>
  <p:clrMapOvr>
    <a:masterClrMapping/>
  </p:clrMapOvr>
  <p:transition xmlns:p14="http://schemas.microsoft.com/office/powerpoint/2010/main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40D5C7-65BB-9F48-905D-5992E07CE02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43844"/>
      </p:ext>
    </p:extLst>
  </p:cSld>
  <p:clrMapOvr>
    <a:masterClrMapping/>
  </p:clrMapOvr>
  <p:transition xmlns:p14="http://schemas.microsoft.com/office/powerpoint/2010/main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9B5F070-C4DC-F247-A9AE-546D67F53D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87092"/>
      </p:ext>
    </p:extLst>
  </p:cSld>
  <p:clrMapOvr>
    <a:masterClrMapping/>
  </p:clrMapOvr>
  <p:transition xmlns:p14="http://schemas.microsoft.com/office/powerpoint/2010/main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FB7A7E3-355D-744F-9660-7E3C99FFEB0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06667"/>
      </p:ext>
    </p:extLst>
  </p:cSld>
  <p:clrMapOvr>
    <a:masterClrMapping/>
  </p:clrMapOvr>
  <p:transition xmlns:p14="http://schemas.microsoft.com/office/powerpoint/2010/main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5725"/>
            <a:ext cx="4048125" cy="42354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3E5E20-D649-D544-82D6-2EF37469011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79699"/>
      </p:ext>
    </p:extLst>
  </p:cSld>
  <p:clrMapOvr>
    <a:masterClrMapping/>
  </p:clrMapOvr>
  <p:transition xmlns:p14="http://schemas.microsoft.com/office/powerpoint/2010/main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95B1D91-B573-5A48-897A-53A82FBD6E2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416373"/>
      </p:ext>
    </p:extLst>
  </p:cSld>
  <p:clrMapOvr>
    <a:masterClrMapping/>
  </p:clrMapOvr>
  <p:transition xmlns:p14="http://schemas.microsoft.com/office/powerpoint/2010/main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1347BA-F01E-C847-A759-AE6EA0AF59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8527"/>
      </p:ext>
    </p:extLst>
  </p:cSld>
  <p:clrMapOvr>
    <a:masterClrMapping/>
  </p:clrMapOvr>
  <p:transition xmlns:p14="http://schemas.microsoft.com/office/powerpoint/2010/main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7CED14-DCDE-0543-8FF8-58AB422044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28729"/>
      </p:ext>
    </p:extLst>
  </p:cSld>
  <p:clrMapOvr>
    <a:masterClrMapping/>
  </p:clrMapOvr>
  <p:transition xmlns:p14="http://schemas.microsoft.com/office/powerpoint/2010/main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5BC993F-9E11-5F4F-A3B5-AF1D6DEA06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0821"/>
      </p:ext>
    </p:extLst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17673"/>
      </p:ext>
    </p:extLst>
  </p:cSld>
  <p:clrMapOvr>
    <a:masterClrMapping/>
  </p:clrMapOvr>
  <p:transition xmlns:p14="http://schemas.microsoft.com/office/powerpoint/2010/main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79A070-60BB-DC4C-821E-18BD514B2F5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67135"/>
      </p:ext>
    </p:extLst>
  </p:cSld>
  <p:clrMapOvr>
    <a:masterClrMapping/>
  </p:clrMapOvr>
  <p:transition xmlns:p14="http://schemas.microsoft.com/office/powerpoint/2010/main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6705BD4-A440-FF4C-81D7-CFE43A3A0BE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01399"/>
      </p:ext>
    </p:extLst>
  </p:cSld>
  <p:clrMapOvr>
    <a:masterClrMapping/>
  </p:clrMapOvr>
  <p:transition xmlns:p14="http://schemas.microsoft.com/office/powerpoint/2010/main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274638"/>
            <a:ext cx="2062162" cy="5316537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34088" cy="5316537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4C4F2B1-B1C5-CB4C-BA78-B6B38AD04D6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78675"/>
      </p:ext>
    </p:extLst>
  </p:cSld>
  <p:clrMapOvr>
    <a:masterClrMapping/>
  </p:clrMapOvr>
  <p:transition xmlns:p14="http://schemas.microsoft.com/office/powerpoint/2010/main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2123282"/>
      </p:ext>
    </p:extLst>
  </p:cSld>
  <p:clrMapOvr>
    <a:masterClrMapping/>
  </p:clrMapOvr>
  <p:transition xmlns:p14="http://schemas.microsoft.com/office/powerpoint/2010/main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508375"/>
            <a:ext cx="3122613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75013" y="3508375"/>
            <a:ext cx="3124200" cy="175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544474"/>
      </p:ext>
    </p:extLst>
  </p:cSld>
  <p:clrMapOvr>
    <a:masterClrMapping/>
  </p:clrMapOvr>
  <p:transition xmlns:p14="http://schemas.microsoft.com/office/powerpoint/2010/main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21480"/>
      </p:ext>
    </p:extLst>
  </p:cSld>
  <p:clrMapOvr>
    <a:masterClrMapping/>
  </p:clrMapOvr>
  <p:transition xmlns:p14="http://schemas.microsoft.com/office/powerpoint/2010/main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5371"/>
      </p:ext>
    </p:extLst>
  </p:cSld>
  <p:clrMapOvr>
    <a:masterClrMapping/>
  </p:clrMapOvr>
  <p:transition xmlns:p14="http://schemas.microsoft.com/office/powerpoint/2010/main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9702891"/>
      </p:ext>
    </p:extLst>
  </p:cSld>
  <p:clrMapOvr>
    <a:masterClrMapping/>
  </p:clrMapOvr>
  <p:transition xmlns:p14="http://schemas.microsoft.com/office/powerpoint/2010/main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18821"/>
      </p:ext>
    </p:extLst>
  </p:cSld>
  <p:clrMapOvr>
    <a:masterClrMapping/>
  </p:clrMapOvr>
  <p:transition xmlns:p14="http://schemas.microsoft.com/office/powerpoint/2010/main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677518"/>
      </p:ext>
    </p:extLst>
  </p:cSld>
  <p:clrMapOvr>
    <a:masterClrMapping/>
  </p:clrMapOvr>
  <p:transition xmlns:p14="http://schemas.microsoft.com/office/powerpoint/2010/main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609600"/>
            <a:ext cx="9144000" cy="2308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88900" tIns="88900" rIns="88900" bIns="889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Georgia" charset="0"/>
              </a:rPr>
              <a:t>Click to edit Master title style</a:t>
            </a:r>
            <a:endParaRPr lang="en-US">
              <a:sym typeface="Georgia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3508375"/>
            <a:ext cx="6399213" cy="1752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127000" tIns="127000" rIns="127000" bIns="127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smtClean="0">
                <a:sym typeface="Arial" charset="0"/>
              </a:rPr>
              <a:t>Click to edit Master text styles</a:t>
            </a:r>
          </a:p>
          <a:p>
            <a:pPr lvl="1"/>
            <a:r>
              <a:rPr lang="en-CA" smtClean="0">
                <a:sym typeface="Arial" charset="0"/>
              </a:rPr>
              <a:t>Second level</a:t>
            </a:r>
          </a:p>
          <a:p>
            <a:pPr lvl="2"/>
            <a:r>
              <a:rPr lang="en-CA" smtClean="0">
                <a:sym typeface="Arial" charset="0"/>
              </a:rPr>
              <a:t>Third level</a:t>
            </a:r>
          </a:p>
          <a:p>
            <a:pPr lvl="3"/>
            <a:r>
              <a:rPr lang="en-CA" smtClean="0">
                <a:sym typeface="Arial" charset="0"/>
              </a:rPr>
              <a:t>Fourth level</a:t>
            </a:r>
          </a:p>
          <a:p>
            <a:pPr lvl="4"/>
            <a:r>
              <a:rPr lang="en-CA" smtClean="0">
                <a:sym typeface="Arial" charset="0"/>
              </a:rPr>
              <a:t>Fifth level</a:t>
            </a:r>
            <a:endParaRPr lang="en-US">
              <a:sym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xmlns:p14="http://schemas.microsoft.com/office/powerpoint/2010/main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algn="l" rtl="0" eaLnBrk="1" fontAlgn="base" hangingPunct="1">
        <a:spcBef>
          <a:spcPts val="600"/>
        </a:spcBef>
        <a:spcAft>
          <a:spcPct val="0"/>
        </a:spcAft>
        <a:defRPr sz="2500">
          <a:solidFill>
            <a:srgbClr val="FFFFFF"/>
          </a:solidFill>
          <a:latin typeface="+mn-lt"/>
          <a:ea typeface="+mn-ea"/>
          <a:cs typeface="+mn-cs"/>
          <a:sym typeface="Arial" charset="0"/>
        </a:defRPr>
      </a:lvl1pPr>
      <a:lvl2pPr marL="330200" algn="ctr" rtl="0" eaLnBrk="1" fontAlgn="base" hangingPunct="1">
        <a:spcBef>
          <a:spcPts val="700"/>
        </a:spcBef>
        <a:spcAft>
          <a:spcPct val="0"/>
        </a:spcAft>
        <a:defRPr sz="28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2pPr>
      <a:lvl3pPr marL="787400" algn="ctr" rtl="0" eaLnBrk="1" fontAlgn="base" hangingPunct="1">
        <a:spcBef>
          <a:spcPts val="600"/>
        </a:spcBef>
        <a:spcAft>
          <a:spcPct val="0"/>
        </a:spcAft>
        <a:defRPr sz="24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3pPr>
      <a:lvl4pPr marL="1244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4pPr>
      <a:lvl5pPr marL="17018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5pPr>
      <a:lvl6pPr marL="21590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6pPr>
      <a:lvl7pPr marL="26162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7pPr>
      <a:lvl8pPr marL="30734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8pPr>
      <a:lvl9pPr marL="3530600" algn="ctr" rtl="0" eaLnBrk="1" fontAlgn="base" hangingPunct="1">
        <a:spcBef>
          <a:spcPts val="500"/>
        </a:spcBef>
        <a:spcAft>
          <a:spcPct val="0"/>
        </a:spcAft>
        <a:defRPr sz="2000">
          <a:solidFill>
            <a:srgbClr val="ABB8C9"/>
          </a:solidFill>
          <a:latin typeface="+mn-lt"/>
          <a:ea typeface="+mn-ea"/>
          <a:cs typeface="+mn-cs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title style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55725"/>
            <a:ext cx="8248650" cy="423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Georgia" charset="0"/>
              </a:rPr>
              <a:t>Click to edit Master text styles</a:t>
            </a:r>
          </a:p>
          <a:p>
            <a:pPr lvl="1"/>
            <a:r>
              <a:rPr lang="en-US">
                <a:sym typeface="Georgia" charset="0"/>
              </a:rPr>
              <a:t>Second level</a:t>
            </a:r>
          </a:p>
          <a:p>
            <a:pPr lvl="2"/>
            <a:r>
              <a:rPr lang="en-US">
                <a:sym typeface="Georgia" charset="0"/>
              </a:rPr>
              <a:t>Third level</a:t>
            </a:r>
          </a:p>
          <a:p>
            <a:pPr lvl="3"/>
            <a:r>
              <a:rPr lang="en-US">
                <a:sym typeface="Arial" charset="0"/>
              </a:rPr>
              <a:t>Fourth level</a:t>
            </a:r>
          </a:p>
          <a:p>
            <a:pPr lvl="4"/>
            <a:r>
              <a:rPr lang="en-US">
                <a:sym typeface="Arial" charset="0"/>
              </a:rPr>
              <a:t>Fifth level</a:t>
            </a:r>
          </a:p>
        </p:txBody>
      </p:sp>
      <p:sp>
        <p:nvSpPr>
          <p:cNvPr id="2051" name="Text Box 3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8326438" y="6365875"/>
            <a:ext cx="284162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  <a:latin typeface="Arial" charset="0"/>
                <a:ea typeface="ＭＳ Ｐゴシック" charset="0"/>
                <a:cs typeface="Arial" charset="0"/>
                <a:sym typeface="Arial" charset="0"/>
              </a:defRPr>
            </a:lvl1pPr>
            <a:lvl2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2pPr>
            <a:lvl3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3pPr>
            <a:lvl4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4pPr>
            <a:lvl5pPr algn="l"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Gill Sans" charset="0"/>
                <a:ea typeface="ＭＳ Ｐゴシック" charset="0"/>
              </a:defRPr>
            </a:lvl9pPr>
          </a:lstStyle>
          <a:p>
            <a:fld id="{AAF56805-EBA5-AB4E-BFA4-16B336C7A1A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+mj-lt"/>
          <a:ea typeface="+mj-ea"/>
          <a:cs typeface="+mj-cs"/>
          <a:sym typeface="Georgia" charset="0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rgbClr val="002A5C"/>
          </a:solidFill>
          <a:latin typeface="Georgia" charset="0"/>
          <a:ea typeface="ヒラギノ明朝 ProN W3" charset="0"/>
          <a:cs typeface="ヒラギノ明朝 ProN W3" charset="0"/>
          <a:sym typeface="Georgia" charset="0"/>
        </a:defRPr>
      </a:lvl9pPr>
    </p:titleStyle>
    <p:bodyStyle>
      <a:lvl1pPr marL="342900" indent="-342900" algn="l" rtl="0" fontAlgn="base">
        <a:spcBef>
          <a:spcPts val="700"/>
        </a:spcBef>
        <a:spcAft>
          <a:spcPct val="0"/>
        </a:spcAft>
        <a:buSzPct val="100000"/>
        <a:buFont typeface="Wingdings" charset="0"/>
        <a:buChar char="§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1pPr>
      <a:lvl2pPr marL="704850" indent="-285750" algn="l" rtl="0" fontAlgn="base">
        <a:spcBef>
          <a:spcPts val="700"/>
        </a:spcBef>
        <a:spcAft>
          <a:spcPct val="0"/>
        </a:spcAft>
        <a:buClr>
          <a:srgbClr val="7F94AD"/>
        </a:buClr>
        <a:buSzPct val="100000"/>
        <a:buFont typeface="Georgia" charset="0"/>
        <a:buChar char="–"/>
        <a:defRPr sz="20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2pPr>
      <a:lvl3pPr marL="1104900" indent="-228600" algn="l" rtl="0" fontAlgn="base">
        <a:spcBef>
          <a:spcPts val="600"/>
        </a:spcBef>
        <a:spcAft>
          <a:spcPct val="0"/>
        </a:spcAft>
        <a:buClr>
          <a:srgbClr val="7F94AD"/>
        </a:buClr>
        <a:buSzPct val="100000"/>
        <a:buFont typeface="Georgia" charset="0"/>
        <a:buChar char="•"/>
        <a:defRPr sz="2400">
          <a:solidFill>
            <a:srgbClr val="002A5C"/>
          </a:solidFill>
          <a:latin typeface="+mn-lt"/>
          <a:ea typeface="+mn-ea"/>
          <a:cs typeface="+mn-cs"/>
          <a:sym typeface="Georgia" charset="0"/>
        </a:defRPr>
      </a:lvl3pPr>
      <a:lvl4pPr marL="1562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–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4pPr>
      <a:lvl5pPr marL="20193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5pPr>
      <a:lvl6pPr marL="24765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6pPr>
      <a:lvl7pPr marL="29337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7pPr>
      <a:lvl8pPr marL="33909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8pPr>
      <a:lvl9pPr marL="3848100" indent="-228600" algn="l" rtl="0" fontAlgn="base">
        <a:spcBef>
          <a:spcPts val="500"/>
        </a:spcBef>
        <a:spcAft>
          <a:spcPct val="0"/>
        </a:spcAft>
        <a:buClr>
          <a:srgbClr val="7F94AD"/>
        </a:buClr>
        <a:buSzPct val="100000"/>
        <a:buFont typeface="Arial" charset="0"/>
        <a:buChar char="»"/>
        <a:defRPr sz="2000">
          <a:solidFill>
            <a:srgbClr val="002A5C"/>
          </a:solidFill>
          <a:latin typeface="Arial" charset="0"/>
          <a:ea typeface="ヒラギノ角ゴ ProN W3" charset="0"/>
          <a:cs typeface="ヒラギノ角ゴ ProN W3" charset="0"/>
          <a:sym typeface="Aria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4m.cdf.toronto.edu/cohort1/phase3/" TargetMode="External"/><Relationship Id="rId4" Type="http://schemas.openxmlformats.org/officeDocument/2006/relationships/hyperlink" Target="http://biopython.org/wiki/Download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library/glob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for Medicine:</a:t>
            </a:r>
            <a:br>
              <a:rPr lang="en-US" dirty="0" smtClean="0"/>
            </a:br>
            <a:r>
              <a:rPr lang="en-US" dirty="0" smtClean="0"/>
              <a:t>Phase 3, Seminar </a:t>
            </a:r>
            <a:r>
              <a:rPr lang="en-US" dirty="0"/>
              <a:t>4</a:t>
            </a:r>
            <a:r>
              <a:rPr lang="en-US" dirty="0" smtClean="0"/>
              <a:t>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508375"/>
            <a:ext cx="7840133" cy="1752600"/>
          </a:xfrm>
        </p:spPr>
        <p:txBody>
          <a:bodyPr/>
          <a:lstStyle/>
          <a:p>
            <a:r>
              <a:rPr lang="en-US" dirty="0" smtClean="0"/>
              <a:t>Michelle Craig</a:t>
            </a:r>
            <a:endParaRPr lang="en-US" dirty="0" smtClean="0"/>
          </a:p>
          <a:p>
            <a:r>
              <a:rPr lang="en-US" dirty="0" smtClean="0"/>
              <a:t>Associate Professor, Teaching Stream</a:t>
            </a:r>
          </a:p>
          <a:p>
            <a:r>
              <a:rPr lang="en-US" dirty="0" err="1" smtClean="0"/>
              <a:t>mcraig@</a:t>
            </a:r>
            <a:r>
              <a:rPr lang="en-US" dirty="0" err="1" smtClean="0"/>
              <a:t>cs.toronto.edu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5589240"/>
            <a:ext cx="1862656" cy="83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31531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Upcoming Seminars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20846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</a:t>
            </a:r>
            <a:r>
              <a:rPr lang="en-US" dirty="0" smtClean="0"/>
              <a:t>5: </a:t>
            </a:r>
            <a:r>
              <a:rPr lang="en-US" dirty="0" smtClean="0"/>
              <a:t>Dr. </a:t>
            </a:r>
            <a:r>
              <a:rPr lang="en-US" dirty="0" smtClean="0"/>
              <a:t>Michael </a:t>
            </a:r>
            <a:r>
              <a:rPr lang="en-US" dirty="0" err="1" smtClean="0"/>
              <a:t>Brudno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Tuesday </a:t>
            </a:r>
            <a:r>
              <a:rPr lang="en-US" dirty="0" smtClean="0"/>
              <a:t>February 27, 2018 6</a:t>
            </a:r>
            <a:r>
              <a:rPr lang="en-US" dirty="0" smtClean="0"/>
              <a:t>-8pm</a:t>
            </a:r>
          </a:p>
          <a:p>
            <a:r>
              <a:rPr lang="en-US" dirty="0" smtClean="0"/>
              <a:t>Location: DCS Innovation Lab </a:t>
            </a:r>
          </a:p>
          <a:p>
            <a:r>
              <a:rPr lang="en-US" dirty="0" smtClean="0"/>
              <a:t>Topic: </a:t>
            </a:r>
            <a:r>
              <a:rPr lang="en-US" dirty="0" smtClean="0"/>
              <a:t>Rare Disease Data Capture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/>
              <a:t>http://</a:t>
            </a:r>
            <a:r>
              <a:rPr lang="en-US" dirty="0" err="1"/>
              <a:t>www.cs.toronto.edu</a:t>
            </a:r>
            <a:r>
              <a:rPr lang="en-US" dirty="0"/>
              <a:t>/~</a:t>
            </a:r>
            <a:r>
              <a:rPr lang="en-US" dirty="0" err="1"/>
              <a:t>brudno</a:t>
            </a:r>
            <a:r>
              <a:rPr lang="en-US" dirty="0"/>
              <a:t>/ 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6169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Feedback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31804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Seminar </a:t>
            </a:r>
            <a:r>
              <a:rPr lang="en-US" dirty="0" smtClean="0"/>
              <a:t>4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project handout is posted: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://c4m.cdf.toronto.edu/</a:t>
            </a:r>
            <a:r>
              <a:rPr lang="en-US" dirty="0" smtClean="0">
                <a:hlinkClick r:id="rId3"/>
              </a:rPr>
              <a:t>cohort2/</a:t>
            </a:r>
            <a:r>
              <a:rPr lang="en-US" dirty="0">
                <a:hlinkClick r:id="rId3"/>
              </a:rPr>
              <a:t>phase3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Two approaches for doing your work:</a:t>
            </a:r>
          </a:p>
          <a:p>
            <a:pPr lvl="1"/>
            <a:r>
              <a:rPr lang="en-US" dirty="0" smtClean="0"/>
              <a:t>Use the Computer Science Teaching Labs computing network. </a:t>
            </a:r>
          </a:p>
          <a:p>
            <a:pPr lvl="1"/>
            <a:r>
              <a:rPr lang="en-US" dirty="0" smtClean="0"/>
              <a:t>Use your personal computer.</a:t>
            </a:r>
          </a:p>
          <a:p>
            <a:pPr lvl="1"/>
            <a:endParaRPr lang="en-US" dirty="0"/>
          </a:p>
          <a:p>
            <a:r>
              <a:rPr lang="en-US" dirty="0" smtClean="0"/>
              <a:t>Python3 packages to install:</a:t>
            </a:r>
          </a:p>
          <a:p>
            <a:pPr lvl="1"/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Biopython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pPr lvl="2"/>
            <a:r>
              <a:rPr lang="en-US" sz="1800" dirty="0" smtClean="0">
                <a:ea typeface="Courier" charset="0"/>
                <a:cs typeface="Courier" charset="0"/>
                <a:hlinkClick r:id="rId4"/>
              </a:rPr>
              <a:t>http</a:t>
            </a:r>
            <a:r>
              <a:rPr lang="en-US" sz="1800" dirty="0">
                <a:ea typeface="Courier" charset="0"/>
                <a:cs typeface="Courier" charset="0"/>
                <a:hlinkClick r:id="rId4"/>
              </a:rPr>
              <a:t>://</a:t>
            </a:r>
            <a:r>
              <a:rPr lang="en-US" sz="1800" dirty="0" smtClean="0">
                <a:ea typeface="Courier" charset="0"/>
                <a:cs typeface="Courier" charset="0"/>
                <a:hlinkClick r:id="rId4"/>
              </a:rPr>
              <a:t>biopython.org/wiki/Download</a:t>
            </a:r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2"/>
            <a:r>
              <a:rPr lang="en-US" sz="1800" dirty="0" smtClean="0">
                <a:latin typeface="Courier" charset="0"/>
                <a:ea typeface="Courier" charset="0"/>
                <a:cs typeface="Courier" charset="0"/>
              </a:rPr>
              <a:t>pip3 install </a:t>
            </a:r>
            <a:r>
              <a:rPr lang="en-US" sz="1800" dirty="0" err="1" smtClean="0">
                <a:latin typeface="Courier" charset="0"/>
                <a:ea typeface="Courier" charset="0"/>
                <a:cs typeface="Courier" charset="0"/>
              </a:rPr>
              <a:t>biopython</a:t>
            </a:r>
            <a:endParaRPr lang="en-US" sz="18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endParaRPr lang="en-US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dirty="0" smtClean="0"/>
          </a:p>
          <a:p>
            <a:pPr lvl="1"/>
            <a:endParaRPr lang="en-US" dirty="0"/>
          </a:p>
          <a:p>
            <a:pPr marL="419100" lvl="1" indent="0">
              <a:buNone/>
            </a:pPr>
            <a:endParaRPr lang="en-US" dirty="0"/>
          </a:p>
          <a:p>
            <a:pPr marL="4191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7930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GLOB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64626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glob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docs.python.org/3/library/glob.html</a:t>
            </a:r>
            <a:endParaRPr lang="en-US" dirty="0" smtClean="0"/>
          </a:p>
          <a:p>
            <a:r>
              <a:rPr lang="en-US" dirty="0" smtClean="0"/>
              <a:t>Used to find files whose names match a given pattern.</a:t>
            </a:r>
          </a:p>
          <a:p>
            <a:r>
              <a:rPr lang="en-US" dirty="0" smtClean="0"/>
              <a:t>Symbols used:</a:t>
            </a:r>
          </a:p>
          <a:p>
            <a:pPr lvl="1"/>
            <a:r>
              <a:rPr lang="en-US" dirty="0" smtClean="0"/>
              <a:t>* (matches zero or more characters)</a:t>
            </a:r>
          </a:p>
          <a:p>
            <a:pPr lvl="1"/>
            <a:r>
              <a:rPr lang="en-US" dirty="0" smtClean="0"/>
              <a:t>? (matches exactly one character)</a:t>
            </a:r>
          </a:p>
          <a:p>
            <a:pPr lvl="1"/>
            <a:r>
              <a:rPr lang="en-US" dirty="0" smtClean="0"/>
              <a:t>[] (matches one character contained within the brackets)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3673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Example directory contains the following files:</a:t>
            </a:r>
          </a:p>
          <a:p>
            <a:pPr lvl="1"/>
            <a:r>
              <a:rPr lang="en-US" dirty="0" err="1" smtClean="0"/>
              <a:t>a.txt</a:t>
            </a:r>
            <a:r>
              <a:rPr lang="en-US" dirty="0" smtClean="0"/>
              <a:t>, </a:t>
            </a:r>
            <a:r>
              <a:rPr lang="en-US" dirty="0" err="1" smtClean="0"/>
              <a:t>apple.txt</a:t>
            </a:r>
            <a:r>
              <a:rPr lang="en-US" dirty="0" smtClean="0"/>
              <a:t>, </a:t>
            </a:r>
            <a:r>
              <a:rPr lang="en-US" dirty="0" err="1" smtClean="0"/>
              <a:t>b.jpg</a:t>
            </a:r>
            <a:r>
              <a:rPr lang="en-US" dirty="0" smtClean="0"/>
              <a:t>, </a:t>
            </a:r>
            <a:r>
              <a:rPr lang="en-US" dirty="0" err="1" smtClean="0"/>
              <a:t>banana.txt</a:t>
            </a:r>
            <a:r>
              <a:rPr lang="en-US" dirty="0" smtClean="0"/>
              <a:t>, </a:t>
            </a:r>
            <a:r>
              <a:rPr lang="en-US" dirty="0" err="1" smtClean="0"/>
              <a:t>carrot.txt</a:t>
            </a:r>
            <a:r>
              <a:rPr lang="en-US" dirty="0" smtClean="0"/>
              <a:t>, </a:t>
            </a:r>
            <a:r>
              <a:rPr lang="en-US" dirty="0" err="1" smtClean="0"/>
              <a:t>carrot.jpg</a:t>
            </a:r>
            <a:endParaRPr lang="en-US" dirty="0" smtClean="0"/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('*.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 marL="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apple.txt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banana.txt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carrot.txt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nl-NL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nl-NL" sz="2000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nl-NL" sz="2000" dirty="0">
                <a:latin typeface="Courier" charset="0"/>
                <a:ea typeface="Courier" charset="0"/>
                <a:cs typeface="Courier" charset="0"/>
              </a:rPr>
              <a:t>('*.jpg')</a:t>
            </a:r>
          </a:p>
          <a:p>
            <a:pPr marL="0" indent="0">
              <a:buNone/>
            </a:pPr>
            <a:r>
              <a:rPr lang="nl-NL" sz="2000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nl-NL" sz="2000" dirty="0" err="1">
                <a:latin typeface="Courier" charset="0"/>
                <a:ea typeface="Courier" charset="0"/>
                <a:cs typeface="Courier" charset="0"/>
              </a:rPr>
              <a:t>b.jpg</a:t>
            </a:r>
            <a:r>
              <a:rPr lang="nl-NL" sz="2000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nl-NL" sz="2000" dirty="0" err="1">
                <a:latin typeface="Courier" charset="0"/>
                <a:ea typeface="Courier" charset="0"/>
                <a:cs typeface="Courier" charset="0"/>
              </a:rPr>
              <a:t>carrot.jpg</a:t>
            </a:r>
            <a:r>
              <a:rPr lang="nl-NL" sz="2000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('?.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 marL="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fr-FR" sz="2000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fr-FR" sz="2000" dirty="0">
                <a:latin typeface="Courier" charset="0"/>
                <a:ea typeface="Courier" charset="0"/>
                <a:cs typeface="Courier" charset="0"/>
              </a:rPr>
              <a:t>('?.*')</a:t>
            </a:r>
          </a:p>
          <a:p>
            <a:pPr marL="0" indent="0">
              <a:buNone/>
            </a:pP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sz="2000" dirty="0" err="1">
                <a:latin typeface="Courier" charset="0"/>
                <a:ea typeface="Courier" charset="0"/>
                <a:cs typeface="Courier" charset="0"/>
              </a:rPr>
              <a:t>b.jpg</a:t>
            </a:r>
            <a:r>
              <a:rPr lang="it-IT" sz="2000" dirty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sz="20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41956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('a*')</a:t>
            </a:r>
          </a:p>
          <a:p>
            <a:pPr marL="0" indent="0">
              <a:buNone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apple.txt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']</a:t>
            </a:r>
            <a:endParaRPr lang="fr-FR" dirty="0" smtClean="0">
              <a:latin typeface="Courier" charset="0"/>
              <a:ea typeface="Courier" charset="0"/>
              <a:cs typeface="Courier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('*a*')</a:t>
            </a:r>
          </a:p>
          <a:p>
            <a:pPr marL="0" indent="0">
              <a:buNone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apple.txt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banana.txt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carrot.jpg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carrot.txt</a:t>
            </a:r>
            <a:r>
              <a:rPr lang="fr-FR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fr-FR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fr-FR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fr-FR" dirty="0">
                <a:latin typeface="Courier" charset="0"/>
                <a:ea typeface="Courier" charset="0"/>
                <a:cs typeface="Courier" charset="0"/>
              </a:rPr>
              <a:t>('[ab].*')</a:t>
            </a:r>
          </a:p>
          <a:p>
            <a:pPr marL="0" indent="0">
              <a:buNone/>
            </a:pPr>
            <a:r>
              <a:rPr lang="it-IT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a.txt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b.jpg</a:t>
            </a:r>
            <a:r>
              <a:rPr lang="it-IT" dirty="0" smtClean="0">
                <a:latin typeface="Courier" charset="0"/>
                <a:ea typeface="Courier" charset="0"/>
                <a:cs typeface="Courier" charset="0"/>
              </a:rPr>
              <a:t>']</a:t>
            </a:r>
          </a:p>
          <a:p>
            <a:pPr marL="0" indent="0">
              <a:buNone/>
            </a:pPr>
            <a:r>
              <a:rPr lang="it-IT" dirty="0">
                <a:latin typeface="Courier" charset="0"/>
                <a:ea typeface="Courier" charset="0"/>
                <a:cs typeface="Courier" charset="0"/>
              </a:rPr>
              <a:t>&gt;&gt;&gt; 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glob.glob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('[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bc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]*.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txt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')</a:t>
            </a:r>
          </a:p>
          <a:p>
            <a:pPr marL="0" indent="0">
              <a:buNone/>
            </a:pPr>
            <a:r>
              <a:rPr lang="it-IT" dirty="0">
                <a:latin typeface="Courier" charset="0"/>
                <a:ea typeface="Courier" charset="0"/>
                <a:cs typeface="Courier" charset="0"/>
              </a:rPr>
              <a:t>['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banana.txt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', '</a:t>
            </a:r>
            <a:r>
              <a:rPr lang="it-IT" dirty="0" err="1">
                <a:latin typeface="Courier" charset="0"/>
                <a:ea typeface="Courier" charset="0"/>
                <a:cs typeface="Courier" charset="0"/>
              </a:rPr>
              <a:t>carrot.txt</a:t>
            </a:r>
            <a:r>
              <a:rPr lang="it-IT" dirty="0">
                <a:latin typeface="Courier" charset="0"/>
                <a:ea typeface="Courier" charset="0"/>
                <a:cs typeface="Courier" charset="0"/>
              </a:rPr>
              <a:t>']</a:t>
            </a:r>
            <a:endParaRPr 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69513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6" y="3044825"/>
            <a:ext cx="7772400" cy="1362075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BIOPYTHON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478218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Python’s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biopython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starter code in 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calculate_consensus.py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dirty="0" smtClean="0">
                <a:ea typeface="Courier" charset="0"/>
                <a:cs typeface="Courier" charset="0"/>
              </a:rPr>
              <a:t>uses the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biopython</a:t>
            </a:r>
            <a:r>
              <a:rPr lang="en-US" dirty="0" smtClean="0">
                <a:ea typeface="Courier" charset="0"/>
                <a:cs typeface="Courier" charset="0"/>
              </a:rPr>
              <a:t> module.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To complete this project, you should read the starter code and aim to understand what that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biopython</a:t>
            </a:r>
            <a:r>
              <a:rPr lang="en-US" dirty="0" smtClean="0">
                <a:ea typeface="Courier" charset="0"/>
                <a:cs typeface="Courier" charset="0"/>
              </a:rPr>
              <a:t> code is doing.</a:t>
            </a:r>
          </a:p>
          <a:p>
            <a:r>
              <a:rPr lang="en-US" dirty="0" smtClean="0">
                <a:ea typeface="Courier" charset="0"/>
                <a:cs typeface="Courier" charset="0"/>
              </a:rPr>
              <a:t>You will need to model part of your solution to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find_mutations.py</a:t>
            </a:r>
            <a:r>
              <a:rPr lang="en-US" dirty="0" smtClean="0">
                <a:ea typeface="Courier" charset="0"/>
                <a:cs typeface="Courier" charset="0"/>
              </a:rPr>
              <a:t> on the starter code provided in </a:t>
            </a:r>
            <a:r>
              <a:rPr lang="en-US" dirty="0" err="1" smtClean="0">
                <a:latin typeface="Courier" charset="0"/>
                <a:ea typeface="Courier" charset="0"/>
                <a:cs typeface="Courier" charset="0"/>
              </a:rPr>
              <a:t>calculate_consensus.py</a:t>
            </a:r>
            <a:r>
              <a:rPr lang="en-US" dirty="0" smtClean="0">
                <a:latin typeface="Courier" charset="0"/>
                <a:ea typeface="Courier" charset="0"/>
                <a:cs typeface="Courier" charset="0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9721"/>
      </p:ext>
    </p:extLst>
  </p:cSld>
  <p:clrMapOvr>
    <a:masterClrMapping/>
  </p:clrMapOvr>
  <p:transition xmlns:p14="http://schemas.microsoft.com/office/powerpoint/2010/main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106" y="1116666"/>
            <a:ext cx="8248650" cy="423545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filename = "EBOV_REDC502_MinION_GUI_Conakry_2015-07-13.reads.fasta"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# Open the file containing the input reads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handle = open(filename, "</a:t>
            </a:r>
            <a:r>
              <a:rPr lang="en-US" sz="2000" dirty="0" err="1">
                <a:solidFill>
                  <a:schemeClr val="tx2"/>
                </a:solidFill>
                <a:latin typeface="Arial"/>
                <a:cs typeface="Arial"/>
              </a:rPr>
              <a:t>rU</a:t>
            </a:r>
            <a:r>
              <a:rPr lang="en-US" sz="2000" dirty="0">
                <a:solidFill>
                  <a:schemeClr val="tx2"/>
                </a:solidFill>
                <a:latin typeface="Arial"/>
                <a:cs typeface="Arial"/>
              </a:rPr>
              <a:t>")</a:t>
            </a:r>
          </a:p>
          <a:p>
            <a:pPr marL="0" indent="0">
              <a:buNone/>
            </a:pPr>
            <a:endParaRPr lang="en-US" sz="20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# Iterate over the input reads and save their sequence in a list</a:t>
            </a:r>
          </a:p>
          <a:p>
            <a:pPr marL="0" indent="0">
              <a:buNone/>
            </a:pPr>
            <a:r>
              <a:rPr lang="en-US" sz="2000" dirty="0" err="1">
                <a:latin typeface="Arial"/>
                <a:cs typeface="Arial"/>
              </a:rPr>
              <a:t>read_sequences</a:t>
            </a:r>
            <a:r>
              <a:rPr lang="en-US" sz="2000" dirty="0">
                <a:latin typeface="Arial"/>
                <a:cs typeface="Arial"/>
              </a:rPr>
              <a:t> = []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for </a:t>
            </a:r>
            <a:r>
              <a:rPr lang="en-US" sz="2000" dirty="0">
                <a:solidFill>
                  <a:schemeClr val="accent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record</a:t>
            </a:r>
            <a:r>
              <a:rPr lang="en-US" sz="2000" dirty="0">
                <a:latin typeface="Arial"/>
                <a:cs typeface="Arial"/>
              </a:rPr>
              <a:t> in 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SeqIO.parse</a:t>
            </a:r>
            <a:r>
              <a:rPr lang="en-US" sz="2000" dirty="0">
                <a:latin typeface="Arial"/>
                <a:cs typeface="Arial"/>
              </a:rPr>
              <a:t>(handle, "</a:t>
            </a:r>
            <a:r>
              <a:rPr lang="en-US" sz="2000" dirty="0" err="1">
                <a:latin typeface="Arial"/>
                <a:cs typeface="Arial"/>
              </a:rPr>
              <a:t>fasta</a:t>
            </a:r>
            <a:r>
              <a:rPr lang="en-US" sz="2000" dirty="0">
                <a:latin typeface="Arial"/>
                <a:cs typeface="Arial"/>
              </a:rPr>
              <a:t>"):</a:t>
            </a:r>
          </a:p>
          <a:p>
            <a:pPr marL="0" indent="0">
              <a:buNone/>
            </a:pPr>
            <a:r>
              <a:rPr lang="en-US" sz="2000" dirty="0">
                <a:latin typeface="Arial"/>
                <a:cs typeface="Arial"/>
              </a:rPr>
              <a:t>    </a:t>
            </a:r>
            <a:r>
              <a:rPr lang="en-US" sz="2000" dirty="0" err="1">
                <a:latin typeface="Arial"/>
                <a:cs typeface="Arial"/>
              </a:rPr>
              <a:t>read_sequences.append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latin typeface="Arial"/>
                <a:cs typeface="Arial"/>
              </a:rPr>
              <a:t>str</a:t>
            </a:r>
            <a:r>
              <a:rPr lang="en-US" sz="2000" dirty="0">
                <a:latin typeface="Arial"/>
                <a:cs typeface="Arial"/>
              </a:rPr>
              <a:t>(</a:t>
            </a:r>
            <a:r>
              <a:rPr lang="en-US" sz="2000" dirty="0" err="1">
                <a:solidFill>
                  <a:srgbClr val="2E8DFF"/>
                </a:solidFill>
                <a:latin typeface="Arial"/>
                <a:cs typeface="Arial"/>
              </a:rPr>
              <a:t>record</a:t>
            </a:r>
            <a:r>
              <a:rPr lang="en-US" sz="2000" dirty="0" err="1">
                <a:latin typeface="Arial"/>
                <a:cs typeface="Arial"/>
              </a:rPr>
              <a:t>.seq</a:t>
            </a:r>
            <a:r>
              <a:rPr lang="en-US" sz="2000" dirty="0">
                <a:latin typeface="Arial"/>
                <a:cs typeface="Arial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B5F070-C4DC-F247-A9AE-546D67F53D5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001753"/>
      </p:ext>
    </p:extLst>
  </p:cSld>
  <p:clrMapOvr>
    <a:masterClrMapping/>
  </p:clrMapOvr>
  <p:transition xmlns:p14="http://schemas.microsoft.com/office/powerpoint/2010/main"/>
</p:sld>
</file>

<file path=ppt/theme/theme1.xml><?xml version="1.0" encoding="utf-8"?>
<a:theme xmlns:a="http://schemas.openxmlformats.org/drawingml/2006/main" name="Uof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3_Title Slide">
      <a:majorFont>
        <a:latin typeface="Georgia"/>
        <a:ea typeface="ヒラギノ明朝 ProN W3"/>
        <a:cs typeface="ヒラギノ明朝 ProN W3"/>
      </a:majorFont>
      <a:minorFont>
        <a:latin typeface="Arial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3_Title 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- 1_Custom Layout">
  <a:themeElements>
    <a:clrScheme name="">
      <a:dk1>
        <a:srgbClr val="4C698D"/>
      </a:dk1>
      <a:lt1>
        <a:srgbClr val="FFFFFF"/>
      </a:lt1>
      <a:dk2>
        <a:srgbClr val="000000"/>
      </a:dk2>
      <a:lt2>
        <a:srgbClr val="808080"/>
      </a:lt2>
      <a:accent1>
        <a:srgbClr val="002A5C"/>
      </a:accent1>
      <a:accent2>
        <a:srgbClr val="333399"/>
      </a:accent2>
      <a:accent3>
        <a:srgbClr val="FFFFFF"/>
      </a:accent3>
      <a:accent4>
        <a:srgbClr val="405978"/>
      </a:accent4>
      <a:accent5>
        <a:srgbClr val="AAACB5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- 1_Custom Layout">
      <a:majorFont>
        <a:latin typeface="Georgia"/>
        <a:ea typeface="ヒラギノ明朝 ProN W3"/>
        <a:cs typeface="ヒラギノ明朝 ProN W3"/>
      </a:majorFont>
      <a:minorFont>
        <a:latin typeface="Georgia"/>
        <a:ea typeface="ヒラギノ明朝 ProN W3"/>
        <a:cs typeface="ヒラギノ明朝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Default - 1_Custom Layo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UofT.thmx</Template>
  <TotalTime>11630</TotalTime>
  <Words>509</Words>
  <Application>Microsoft Macintosh PowerPoint</Application>
  <PresentationFormat>On-screen Show (4:3)</PresentationFormat>
  <Paragraphs>89</Paragraphs>
  <Slides>12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UofT</vt:lpstr>
      <vt:lpstr>Default - 1_Custom Layout</vt:lpstr>
      <vt:lpstr>Computing for Medicine: Phase 3, Seminar 4 Project</vt:lpstr>
      <vt:lpstr>Seminar 4 Project</vt:lpstr>
      <vt:lpstr>GLOB</vt:lpstr>
      <vt:lpstr>Python’s glob module</vt:lpstr>
      <vt:lpstr>Demo</vt:lpstr>
      <vt:lpstr>Demo (continued)</vt:lpstr>
      <vt:lpstr>BIOPYTHON</vt:lpstr>
      <vt:lpstr>Python’s biopython module</vt:lpstr>
      <vt:lpstr>Demo</vt:lpstr>
      <vt:lpstr>Upcoming Seminars</vt:lpstr>
      <vt:lpstr>Seminar 5: Dr. Michael Brudno</vt:lpstr>
      <vt:lpstr>Feedback</vt:lpstr>
    </vt:vector>
  </TitlesOfParts>
  <Company>University of Toronto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Campbell</dc:creator>
  <cp:lastModifiedBy>Michelle Craig</cp:lastModifiedBy>
  <cp:revision>417</cp:revision>
  <cp:lastPrinted>2018-02-13T16:54:26Z</cp:lastPrinted>
  <dcterms:created xsi:type="dcterms:W3CDTF">2016-09-29T14:11:03Z</dcterms:created>
  <dcterms:modified xsi:type="dcterms:W3CDTF">2018-02-13T17:42:57Z</dcterms:modified>
</cp:coreProperties>
</file>