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handoutMasterIdLst>
    <p:handoutMasterId r:id="rId73"/>
  </p:handoutMasterIdLst>
  <p:sldIdLst>
    <p:sldId id="960" r:id="rId2"/>
    <p:sldId id="961" r:id="rId3"/>
    <p:sldId id="1022" r:id="rId4"/>
    <p:sldId id="1067" r:id="rId5"/>
    <p:sldId id="965" r:id="rId6"/>
    <p:sldId id="1023" r:id="rId7"/>
    <p:sldId id="974" r:id="rId8"/>
    <p:sldId id="1024" r:id="rId9"/>
    <p:sldId id="1025" r:id="rId10"/>
    <p:sldId id="973" r:id="rId11"/>
    <p:sldId id="1051" r:id="rId12"/>
    <p:sldId id="1018" r:id="rId13"/>
    <p:sldId id="967" r:id="rId14"/>
    <p:sldId id="981" r:id="rId15"/>
    <p:sldId id="1033" r:id="rId16"/>
    <p:sldId id="1055" r:id="rId17"/>
    <p:sldId id="1016" r:id="rId18"/>
    <p:sldId id="1063" r:id="rId19"/>
    <p:sldId id="1064" r:id="rId20"/>
    <p:sldId id="1019" r:id="rId21"/>
    <p:sldId id="1062" r:id="rId22"/>
    <p:sldId id="1066" r:id="rId23"/>
    <p:sldId id="1020" r:id="rId24"/>
    <p:sldId id="1032" r:id="rId25"/>
    <p:sldId id="996" r:id="rId26"/>
    <p:sldId id="997" r:id="rId27"/>
    <p:sldId id="1003" r:id="rId28"/>
    <p:sldId id="1004" r:id="rId29"/>
    <p:sldId id="1005" r:id="rId30"/>
    <p:sldId id="1007" r:id="rId31"/>
    <p:sldId id="1040" r:id="rId32"/>
    <p:sldId id="1041" r:id="rId33"/>
    <p:sldId id="1043" r:id="rId34"/>
    <p:sldId id="1045" r:id="rId35"/>
    <p:sldId id="1047" r:id="rId36"/>
    <p:sldId id="1048" r:id="rId37"/>
    <p:sldId id="1056" r:id="rId38"/>
    <p:sldId id="1053" r:id="rId39"/>
    <p:sldId id="1034" r:id="rId40"/>
    <p:sldId id="976" r:id="rId41"/>
    <p:sldId id="980" r:id="rId42"/>
    <p:sldId id="983" r:id="rId43"/>
    <p:sldId id="986" r:id="rId44"/>
    <p:sldId id="987" r:id="rId45"/>
    <p:sldId id="984" r:id="rId46"/>
    <p:sldId id="985" r:id="rId47"/>
    <p:sldId id="975" r:id="rId48"/>
    <p:sldId id="1035" r:id="rId49"/>
    <p:sldId id="994" r:id="rId50"/>
    <p:sldId id="1054" r:id="rId51"/>
    <p:sldId id="1038" r:id="rId52"/>
    <p:sldId id="1039" r:id="rId53"/>
    <p:sldId id="1052" r:id="rId54"/>
    <p:sldId id="1021" r:id="rId55"/>
    <p:sldId id="1057" r:id="rId56"/>
    <p:sldId id="1002" r:id="rId57"/>
    <p:sldId id="1036" r:id="rId58"/>
    <p:sldId id="978" r:id="rId59"/>
    <p:sldId id="1068" r:id="rId60"/>
    <p:sldId id="979" r:id="rId61"/>
    <p:sldId id="1012" r:id="rId62"/>
    <p:sldId id="1013" r:id="rId63"/>
    <p:sldId id="1014" r:id="rId64"/>
    <p:sldId id="1069" r:id="rId65"/>
    <p:sldId id="1010" r:id="rId66"/>
    <p:sldId id="1037" r:id="rId67"/>
    <p:sldId id="1060" r:id="rId68"/>
    <p:sldId id="1059" r:id="rId69"/>
    <p:sldId id="1046" r:id="rId70"/>
    <p:sldId id="963"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 id="1067"/>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Lst>
        </p14:section>
        <p14:section name="3. Splitting Data" id="{9CAEE71C-9056-9E47-9DB8-96BC6A2829B7}">
          <p14:sldIdLst>
            <p14:sldId id="1033"/>
            <p14:sldId id="1055"/>
            <p14:sldId id="1016"/>
            <p14:sldId id="1063"/>
            <p14:sldId id="1064"/>
            <p14:sldId id="1019"/>
            <p14:sldId id="1062"/>
            <p14:sldId id="1066"/>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3"/>
            <p14:sldId id="1045"/>
            <p14:sldId id="1047"/>
            <p14:sldId id="1048"/>
            <p14:sldId id="1056"/>
            <p14:sldId id="1053"/>
          </p14:sldIdLst>
        </p14:section>
        <p14:section name="6. Model Selection" id="{11B36B08-91DF-9F4A-8EC3-4DA872097408}">
          <p14:sldIdLst>
            <p14:sldId id="1034"/>
            <p14:sldId id="976"/>
            <p14:sldId id="980"/>
            <p14:sldId id="983"/>
            <p14:sldId id="986"/>
            <p14:sldId id="987"/>
            <p14:sldId id="984"/>
            <p14:sldId id="985"/>
            <p14:sldId id="975"/>
          </p14:sldIdLst>
        </p14:section>
        <p14:section name="7. Hyperparameters" id="{2CFF871A-D608-A141-BF6A-5E9703FBF3BB}">
          <p14:sldIdLst>
            <p14:sldId id="1035"/>
            <p14:sldId id="994"/>
            <p14:sldId id="1054"/>
          </p14:sldIdLst>
        </p14:section>
        <p14:section name="8. Train and Test" id="{9BEDADDA-C13B-7444-8980-F2D4B44CC42B}">
          <p14:sldIdLst>
            <p14:sldId id="1038"/>
            <p14:sldId id="1039"/>
            <p14:sldId id="1052"/>
            <p14:sldId id="1021"/>
            <p14:sldId id="1057"/>
            <p14:sldId id="1002"/>
          </p14:sldIdLst>
        </p14:section>
        <p14:section name="9. Result Interpretation" id="{D08E5929-4715-944A-A29A-A2214A0D6DA5}">
          <p14:sldIdLst>
            <p14:sldId id="1036"/>
            <p14:sldId id="978"/>
            <p14:sldId id="1068"/>
            <p14:sldId id="979"/>
            <p14:sldId id="1012"/>
            <p14:sldId id="1013"/>
            <p14:sldId id="1014"/>
            <p14:sldId id="1069"/>
            <p14:sldId id="1010"/>
          </p14:sldIdLst>
        </p14:section>
        <p14:section name="Conclusion" id="{8B157A07-96DE-DA4B-A5B3-BDD3C9B229B8}">
          <p14:sldIdLst>
            <p14:sldId id="1037"/>
            <p14:sldId id="1060"/>
            <p14:sldId id="1059"/>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801"/>
    <a:srgbClr val="E7E7E7"/>
    <a:srgbClr val="FA810F"/>
    <a:srgbClr val="FF40FF"/>
    <a:srgbClr val="D582C2"/>
    <a:srgbClr val="393939"/>
    <a:srgbClr val="01FF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8" autoAdjust="0"/>
    <p:restoredTop sz="95590" autoAdjust="0"/>
  </p:normalViewPr>
  <p:slideViewPr>
    <p:cSldViewPr>
      <p:cViewPr>
        <p:scale>
          <a:sx n="96" d="100"/>
          <a:sy n="96" d="100"/>
        </p:scale>
        <p:origin x="888" y="520"/>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2/21/25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2/21/25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a:t>
            </a:fld>
            <a:endParaRPr lang="en-US" dirty="0"/>
          </a:p>
        </p:txBody>
      </p:sp>
    </p:spTree>
    <p:extLst>
      <p:ext uri="{BB962C8B-B14F-4D97-AF65-F5344CB8AC3E}">
        <p14:creationId xmlns:p14="http://schemas.microsoft.com/office/powerpoint/2010/main" val="64754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21</a:t>
            </a:fld>
            <a:endParaRPr lang="en-US" dirty="0"/>
          </a:p>
        </p:txBody>
      </p:sp>
    </p:spTree>
    <p:extLst>
      <p:ext uri="{BB962C8B-B14F-4D97-AF65-F5344CB8AC3E}">
        <p14:creationId xmlns:p14="http://schemas.microsoft.com/office/powerpoint/2010/main" val="3869138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26</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27</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49</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55</a:t>
            </a:fld>
            <a:endParaRPr lang="en-US" dirty="0"/>
          </a:p>
        </p:txBody>
      </p:sp>
    </p:spTree>
    <p:extLst>
      <p:ext uri="{BB962C8B-B14F-4D97-AF65-F5344CB8AC3E}">
        <p14:creationId xmlns:p14="http://schemas.microsoft.com/office/powerpoint/2010/main" val="301151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C701-E3FC-C745-24BC-DCE3E3781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96BE8-277C-8BE9-0E93-1C13F1BEA9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214AA8-B5C7-03FE-E994-A5721DF768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4E8938-7B1E-4361-98A0-BAC75AAB8924}"/>
              </a:ext>
            </a:extLst>
          </p:cNvPr>
          <p:cNvSpPr>
            <a:spLocks noGrp="1"/>
          </p:cNvSpPr>
          <p:nvPr>
            <p:ph type="sldNum" sz="quarter" idx="5"/>
          </p:nvPr>
        </p:nvSpPr>
        <p:spPr/>
        <p:txBody>
          <a:bodyPr/>
          <a:lstStyle/>
          <a:p>
            <a:fld id="{E2A5BF89-87CA-4D31-B6F1-3E4AF738408D}" type="slidenum">
              <a:rPr lang="en-US" smtClean="0"/>
              <a:t>56</a:t>
            </a:fld>
            <a:endParaRPr lang="en-US" dirty="0"/>
          </a:p>
        </p:txBody>
      </p:sp>
    </p:spTree>
    <p:extLst>
      <p:ext uri="{BB962C8B-B14F-4D97-AF65-F5344CB8AC3E}">
        <p14:creationId xmlns:p14="http://schemas.microsoft.com/office/powerpoint/2010/main" val="2649926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65</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2/21/25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2/21/25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2/21/25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2/21/25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2/21/25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2/21/25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2/21/25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2/21/25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2/21/25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2/21/25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2/21/25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2/21/25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Identifying Features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599" y="1600201"/>
            <a:ext cx="5707445" cy="4983156"/>
          </a:xfrm>
        </p:spPr>
        <p:txBody>
          <a:bodyPr>
            <a:noAutofit/>
          </a:bodyPr>
          <a:lstStyle/>
          <a:p>
            <a:pPr>
              <a:spcAft>
                <a:spcPts val="1800"/>
              </a:spcAft>
            </a:pPr>
            <a:r>
              <a:rPr lang="en-US" sz="2400" dirty="0"/>
              <a:t>Features are meaningful characteristics that describe our inputs</a:t>
            </a:r>
          </a:p>
          <a:p>
            <a:pPr>
              <a:spcAft>
                <a:spcPts val="1800"/>
              </a:spcAft>
            </a:pPr>
            <a:r>
              <a:rPr lang="en-US" sz="2400" dirty="0"/>
              <a:t>Basic machine learning models assume that features can be put in a tabular format</a:t>
            </a:r>
          </a:p>
          <a:p>
            <a:pPr>
              <a:spcAft>
                <a:spcPts val="1800"/>
              </a:spcAft>
            </a:pPr>
            <a:r>
              <a:rPr lang="en-US" sz="2400" dirty="0"/>
              <a:t>Deep learning can process time series and images directly</a:t>
            </a:r>
          </a:p>
          <a:p>
            <a:pPr>
              <a:spcAft>
                <a:spcPts val="1800"/>
              </a:spcAft>
            </a:pPr>
            <a:r>
              <a:rPr lang="en-US" sz="2400" dirty="0"/>
              <a:t>We can use the techniques we have discussed to process data into a tabular format</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238992"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1966055819"/>
              </p:ext>
            </p:extLst>
          </p:nvPr>
        </p:nvGraphicFramePr>
        <p:xfrm>
          <a:off x="8141184" y="1417638"/>
          <a:ext cx="3441216" cy="1314764"/>
        </p:xfrm>
        <a:graphic>
          <a:graphicData uri="http://schemas.openxmlformats.org/drawingml/2006/table">
            <a:tbl>
              <a:tblPr firstRow="1" bandRow="1">
                <a:tableStyleId>{073A0DAA-6AF3-43AB-8588-CEC1D06C72B9}</a:tableStyleId>
              </a:tblPr>
              <a:tblGrid>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809157"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81126463"/>
              </p:ext>
            </p:extLst>
          </p:nvPr>
        </p:nvGraphicFramePr>
        <p:xfrm>
          <a:off x="8522184" y="3132432"/>
          <a:ext cx="2676086" cy="1314764"/>
        </p:xfrm>
        <a:graphic>
          <a:graphicData uri="http://schemas.openxmlformats.org/drawingml/2006/table">
            <a:tbl>
              <a:tblPr firstRow="1" bandRow="1">
                <a:tableStyleId>{073A0DAA-6AF3-43AB-8588-CEC1D06C72B9}</a:tableStyleId>
              </a:tblPr>
              <a:tblGrid>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599413"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802273691"/>
              </p:ext>
            </p:extLst>
          </p:nvPr>
        </p:nvGraphicFramePr>
        <p:xfrm>
          <a:off x="8234520" y="4976171"/>
          <a:ext cx="3441216" cy="1314764"/>
        </p:xfrm>
        <a:graphic>
          <a:graphicData uri="http://schemas.openxmlformats.org/drawingml/2006/table">
            <a:tbl>
              <a:tblPr firstRow="1" bandRow="1">
                <a:tableStyleId>{073A0DAA-6AF3-43AB-8588-CEC1D06C72B9}</a:tableStyleId>
              </a:tblPr>
              <a:tblGrid>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Structure of Our Dataset</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797669774"/>
              </p:ext>
            </p:extLst>
          </p:nvPr>
        </p:nvGraphicFramePr>
        <p:xfrm>
          <a:off x="2209800" y="1355970"/>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430429"/>
            <a:ext cx="6927890" cy="884821"/>
            <a:chOff x="3352810" y="5507417"/>
            <a:chExt cx="6927890" cy="884821"/>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605178" y="2255049"/>
              <a:ext cx="423153"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430429"/>
            <a:ext cx="1063112" cy="884821"/>
            <a:chOff x="10366888" y="5507417"/>
            <a:chExt cx="1063112" cy="884821"/>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507417"/>
              <a:ext cx="0" cy="42315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430430"/>
            <a:ext cx="5023234" cy="1254152"/>
            <a:chOff x="307797" y="5507418"/>
            <a:chExt cx="5023234" cy="1254152"/>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V="1">
              <a:off x="2819414" y="5507418"/>
              <a:ext cx="0" cy="42315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33354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Structure of Our Dataset</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Structure of Our Dataset</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Analogy To Human Learning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a:xfrm>
            <a:off x="609600" y="1600201"/>
            <a:ext cx="10972800" cy="1066799"/>
          </a:xfrm>
        </p:spPr>
        <p:txBody>
          <a:bodyPr>
            <a:normAutofit lnSpcReduction="10000"/>
          </a:bodyPr>
          <a:lstStyle/>
          <a:p>
            <a:pPr>
              <a:spcAft>
                <a:spcPts val="1800"/>
              </a:spcAft>
            </a:pPr>
            <a:r>
              <a:rPr lang="en-US" dirty="0"/>
              <a:t>When you evaluate a model, it is important that you see how well it works on data it has never seen before</a:t>
            </a:r>
          </a:p>
        </p:txBody>
      </p:sp>
      <p:grpSp>
        <p:nvGrpSpPr>
          <p:cNvPr id="6" name="Group 5">
            <a:extLst>
              <a:ext uri="{FF2B5EF4-FFF2-40B4-BE49-F238E27FC236}">
                <a16:creationId xmlns:a16="http://schemas.microsoft.com/office/drawing/2014/main" id="{C76A28A1-740C-4FD5-FFAC-D92C03B18C5E}"/>
              </a:ext>
            </a:extLst>
          </p:cNvPr>
          <p:cNvGrpSpPr/>
          <p:nvPr/>
        </p:nvGrpSpPr>
        <p:grpSpPr>
          <a:xfrm>
            <a:off x="1447799" y="2878262"/>
            <a:ext cx="4267201" cy="3744807"/>
            <a:chOff x="1447799" y="2878262"/>
            <a:chExt cx="4267201" cy="3744807"/>
          </a:xfrm>
        </p:grpSpPr>
        <p:pic>
          <p:nvPicPr>
            <p:cNvPr id="1028" name="Picture 4" descr="Test Cheating Has Reached The Workplace - StrategicCHRO360">
              <a:extLst>
                <a:ext uri="{FF2B5EF4-FFF2-40B4-BE49-F238E27FC236}">
                  <a16:creationId xmlns:a16="http://schemas.microsoft.com/office/drawing/2014/main" id="{57E7A80B-7286-1236-E555-DC93DFAC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78262"/>
              <a:ext cx="4267200" cy="27169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241C44-AA3B-488A-2201-12D4AD368E75}"/>
                </a:ext>
              </a:extLst>
            </p:cNvPr>
            <p:cNvSpPr txBox="1"/>
            <p:nvPr/>
          </p:nvSpPr>
          <p:spPr>
            <a:xfrm>
              <a:off x="1447799" y="5668962"/>
              <a:ext cx="4267200" cy="954107"/>
            </a:xfrm>
            <a:prstGeom prst="rect">
              <a:avLst/>
            </a:prstGeom>
            <a:noFill/>
          </p:spPr>
          <p:txBody>
            <a:bodyPr wrap="square" rtlCol="0" anchor="ctr">
              <a:spAutoFit/>
            </a:bodyPr>
            <a:lstStyle/>
            <a:p>
              <a:pPr algn="ctr"/>
              <a:r>
                <a:rPr lang="en-US" sz="2000" b="1" u="sng" dirty="0">
                  <a:latin typeface="Avenir Book" panose="02000503020000020003" pitchFamily="2" charset="0"/>
                  <a:ea typeface="Avenir Book" charset="0"/>
                  <a:cs typeface="Avenir Book" charset="0"/>
                </a:rPr>
                <a:t>Poor evaluation of learning</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Taking a test after studying the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answer key</a:t>
              </a:r>
            </a:p>
          </p:txBody>
        </p:sp>
      </p:grpSp>
      <p:grpSp>
        <p:nvGrpSpPr>
          <p:cNvPr id="7" name="Group 6">
            <a:extLst>
              <a:ext uri="{FF2B5EF4-FFF2-40B4-BE49-F238E27FC236}">
                <a16:creationId xmlns:a16="http://schemas.microsoft.com/office/drawing/2014/main" id="{F7EC2476-05CB-CF28-3026-4E78CE5F28D2}"/>
              </a:ext>
            </a:extLst>
          </p:cNvPr>
          <p:cNvGrpSpPr/>
          <p:nvPr/>
        </p:nvGrpSpPr>
        <p:grpSpPr>
          <a:xfrm>
            <a:off x="6515100" y="2878262"/>
            <a:ext cx="4267200" cy="3744807"/>
            <a:chOff x="6515100" y="2878262"/>
            <a:chExt cx="4267200" cy="3744807"/>
          </a:xfrm>
        </p:grpSpPr>
        <p:pic>
          <p:nvPicPr>
            <p:cNvPr id="1030" name="Picture 6" descr="8 Tips For Studying At Home More Effectively | Oxford Learning">
              <a:extLst>
                <a:ext uri="{FF2B5EF4-FFF2-40B4-BE49-F238E27FC236}">
                  <a16:creationId xmlns:a16="http://schemas.microsoft.com/office/drawing/2014/main" id="{544B78DE-C64C-5DB4-D56F-E8397B233A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33"/>
            <a:stretch/>
          </p:blipFill>
          <p:spPr bwMode="auto">
            <a:xfrm>
              <a:off x="6515100" y="2878262"/>
              <a:ext cx="4267200" cy="2716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A9A348-36AD-6695-7242-8A3355F52D26}"/>
                </a:ext>
              </a:extLst>
            </p:cNvPr>
            <p:cNvSpPr txBox="1"/>
            <p:nvPr/>
          </p:nvSpPr>
          <p:spPr>
            <a:xfrm>
              <a:off x="6515100" y="5668962"/>
              <a:ext cx="4267200" cy="954107"/>
            </a:xfrm>
            <a:prstGeom prst="rect">
              <a:avLst/>
            </a:prstGeom>
            <a:noFill/>
          </p:spPr>
          <p:txBody>
            <a:bodyPr wrap="square" rtlCol="0" anchor="ctr">
              <a:spAutoFit/>
            </a:bodyPr>
            <a:lstStyle/>
            <a:p>
              <a:pPr algn="ctr"/>
              <a:r>
                <a:rPr lang="en-US" sz="2000" b="1" u="sng" dirty="0">
                  <a:latin typeface="Avenir Book" panose="02000503020000020003" pitchFamily="2" charset="0"/>
                  <a:ea typeface="Avenir Book" charset="0"/>
                  <a:cs typeface="Avenir Book" charset="0"/>
                </a:rPr>
                <a:t>Better evaluation of learning</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Taking a test after studying similar problems from homework</a:t>
              </a:r>
            </a:p>
          </p:txBody>
        </p:sp>
      </p:grpSp>
    </p:spTree>
    <p:extLst>
      <p:ext uri="{BB962C8B-B14F-4D97-AF65-F5344CB8AC3E}">
        <p14:creationId xmlns:p14="http://schemas.microsoft.com/office/powerpoint/2010/main" val="65213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Splitting A Dataset</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a:xfrm>
            <a:off x="609600" y="1600201"/>
            <a:ext cx="10972800" cy="4800599"/>
          </a:xfrm>
        </p:spPr>
        <p:txBody>
          <a:bodyPr>
            <a:normAutofit lnSpcReduction="10000"/>
          </a:bodyPr>
          <a:lstStyle/>
          <a:p>
            <a:r>
              <a:rPr lang="en-US" dirty="0"/>
              <a:t>To evaluate how the model performs on ”unseen” data, we often partition our dataset into distinct splits</a:t>
            </a:r>
          </a:p>
          <a:p>
            <a:pPr marL="514350" indent="-514350">
              <a:buAutoNum type="arabicPeriod"/>
            </a:pPr>
            <a:r>
              <a:rPr lang="en-US" b="1" u="sng" dirty="0"/>
              <a:t>Train</a:t>
            </a:r>
            <a:r>
              <a:rPr lang="en-US" b="1" dirty="0"/>
              <a:t>:</a:t>
            </a:r>
            <a:r>
              <a:rPr lang="en-US" dirty="0"/>
              <a:t> Used to help the model learn how to set its internal parameters so that it can generate predictions</a:t>
            </a:r>
          </a:p>
          <a:p>
            <a:pPr marL="514350" indent="-514350">
              <a:buAutoNum type="arabicPeriod"/>
            </a:pPr>
            <a:r>
              <a:rPr lang="en-US" b="1" u="sng" dirty="0"/>
              <a:t>Test</a:t>
            </a:r>
            <a:r>
              <a:rPr lang="en-US" b="1" dirty="0"/>
              <a:t>:</a:t>
            </a:r>
            <a:r>
              <a:rPr lang="en-US" dirty="0"/>
              <a:t> Used to evaluate the trained model’s performance</a:t>
            </a:r>
          </a:p>
          <a:p>
            <a:pPr marL="514350" indent="-514350">
              <a:buFont typeface="Arial" pitchFamily="34" charset="0"/>
              <a:buAutoNum type="arabicPeriod"/>
            </a:pPr>
            <a:r>
              <a:rPr lang="en-US" b="1" u="sng" dirty="0"/>
              <a:t>(Optional) Validation</a:t>
            </a:r>
            <a:r>
              <a:rPr lang="en-US" b="1" dirty="0"/>
              <a:t>:</a:t>
            </a:r>
            <a:r>
              <a:rPr lang="en-US" dirty="0"/>
              <a:t> Used to tune hyperparameters; </a:t>
            </a:r>
            <a:br>
              <a:rPr lang="en-US" dirty="0"/>
            </a:br>
            <a:r>
              <a:rPr lang="en-US" dirty="0"/>
              <a:t>more on this later</a:t>
            </a:r>
          </a:p>
          <a:p>
            <a:endParaRPr lang="en-US" b="1" dirty="0"/>
          </a:p>
          <a:p>
            <a:r>
              <a:rPr lang="en-US" sz="3900" b="1" dirty="0">
                <a:solidFill>
                  <a:srgbClr val="C00000"/>
                </a:solidFill>
              </a:rPr>
              <a:t>NEVER TRAIN A MODEL ON THE TEST DATA!</a:t>
            </a:r>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00AD7-F435-BFFF-4E1C-2C0DA4294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1F097-213B-97C4-BEFD-B575EE29F9A7}"/>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10211E98-6E22-8DFC-6037-173DBD92F6FF}"/>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Most of the data should be used for model training</a:t>
            </a:r>
          </a:p>
          <a:p>
            <a:r>
              <a:rPr lang="en-US" dirty="0"/>
              <a:t>These are three standard methods </a:t>
            </a:r>
            <a:br>
              <a:rPr lang="en-US" dirty="0"/>
            </a:br>
            <a:r>
              <a:rPr lang="en-US" dirty="0"/>
              <a:t>(note: we’ll ignore the validation set for now, which can just be taken from the train set)</a:t>
            </a:r>
          </a:p>
        </p:txBody>
      </p:sp>
      <p:sp>
        <p:nvSpPr>
          <p:cNvPr id="4" name="Content Placeholder 2">
            <a:extLst>
              <a:ext uri="{FF2B5EF4-FFF2-40B4-BE49-F238E27FC236}">
                <a16:creationId xmlns:a16="http://schemas.microsoft.com/office/drawing/2014/main" id="{AA0B3EA1-B1FE-F05C-8A49-2ABACC8D0E5C}"/>
              </a:ext>
            </a:extLst>
          </p:cNvPr>
          <p:cNvSpPr txBox="1">
            <a:spLocks/>
          </p:cNvSpPr>
          <p:nvPr/>
        </p:nvSpPr>
        <p:spPr>
          <a:xfrm>
            <a:off x="605118" y="3422716"/>
            <a:ext cx="5948082" cy="7620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u="sng" dirty="0"/>
              <a:t>Single Split</a:t>
            </a:r>
            <a:r>
              <a:rPr lang="en-US" sz="2000" b="1" dirty="0"/>
              <a:t>:</a:t>
            </a:r>
            <a:r>
              <a:rPr lang="en-US" sz="2000" dirty="0"/>
              <a:t> Generate a single partition </a:t>
            </a:r>
            <a:br>
              <a:rPr lang="en-US" sz="2000" dirty="0"/>
            </a:br>
            <a:r>
              <a:rPr lang="en-US" sz="2000" dirty="0"/>
              <a:t>(e.g., 80% train &amp; 20% test)</a:t>
            </a:r>
          </a:p>
        </p:txBody>
      </p:sp>
      <p:grpSp>
        <p:nvGrpSpPr>
          <p:cNvPr id="41" name="Group 40">
            <a:extLst>
              <a:ext uri="{FF2B5EF4-FFF2-40B4-BE49-F238E27FC236}">
                <a16:creationId xmlns:a16="http://schemas.microsoft.com/office/drawing/2014/main" id="{A4C8D12B-5567-4DA4-5B41-C9C6AA0CC31E}"/>
              </a:ext>
            </a:extLst>
          </p:cNvPr>
          <p:cNvGrpSpPr/>
          <p:nvPr/>
        </p:nvGrpSpPr>
        <p:grpSpPr>
          <a:xfrm>
            <a:off x="6224366" y="4038600"/>
            <a:ext cx="5357907" cy="1731892"/>
            <a:chOff x="6224366" y="4038600"/>
            <a:chExt cx="5357907" cy="1731892"/>
          </a:xfrm>
        </p:grpSpPr>
        <p:grpSp>
          <p:nvGrpSpPr>
            <p:cNvPr id="39" name="Group 38">
              <a:extLst>
                <a:ext uri="{FF2B5EF4-FFF2-40B4-BE49-F238E27FC236}">
                  <a16:creationId xmlns:a16="http://schemas.microsoft.com/office/drawing/2014/main" id="{E31D25C5-9574-0291-30BC-9743FD807AED}"/>
                </a:ext>
              </a:extLst>
            </p:cNvPr>
            <p:cNvGrpSpPr/>
            <p:nvPr/>
          </p:nvGrpSpPr>
          <p:grpSpPr>
            <a:xfrm>
              <a:off x="6224366" y="5401160"/>
              <a:ext cx="5357907" cy="369332"/>
              <a:chOff x="6224366" y="5401160"/>
              <a:chExt cx="5357907" cy="369332"/>
            </a:xfrm>
          </p:grpSpPr>
          <p:sp>
            <p:nvSpPr>
              <p:cNvPr id="34" name="TextBox 33">
                <a:extLst>
                  <a:ext uri="{FF2B5EF4-FFF2-40B4-BE49-F238E27FC236}">
                    <a16:creationId xmlns:a16="http://schemas.microsoft.com/office/drawing/2014/main" id="{35E49187-16A5-A890-B7AE-932364F94939}"/>
                  </a:ext>
                </a:extLst>
              </p:cNvPr>
              <p:cNvSpPr txBox="1"/>
              <p:nvPr/>
            </p:nvSpPr>
            <p:spPr>
              <a:xfrm>
                <a:off x="6224366" y="5401160"/>
                <a:ext cx="505267" cy="369332"/>
              </a:xfrm>
              <a:prstGeom prst="rect">
                <a:avLst/>
              </a:prstGeom>
              <a:noFill/>
            </p:spPr>
            <p:txBody>
              <a:bodyPr wrap="none" rtlCol="0">
                <a:spAutoFit/>
              </a:bodyPr>
              <a:lstStyle/>
              <a:p>
                <a:pPr algn="ctr"/>
                <a:r>
                  <a:rPr lang="en-US" dirty="0"/>
                  <a:t>0%</a:t>
                </a:r>
              </a:p>
            </p:txBody>
          </p:sp>
          <p:sp>
            <p:nvSpPr>
              <p:cNvPr id="35" name="TextBox 34">
                <a:extLst>
                  <a:ext uri="{FF2B5EF4-FFF2-40B4-BE49-F238E27FC236}">
                    <a16:creationId xmlns:a16="http://schemas.microsoft.com/office/drawing/2014/main" id="{FE81B473-8C4C-B235-6072-E2FD49BAA500}"/>
                  </a:ext>
                </a:extLst>
              </p:cNvPr>
              <p:cNvSpPr txBox="1"/>
              <p:nvPr/>
            </p:nvSpPr>
            <p:spPr>
              <a:xfrm>
                <a:off x="9665446" y="5401160"/>
                <a:ext cx="633507" cy="369332"/>
              </a:xfrm>
              <a:prstGeom prst="rect">
                <a:avLst/>
              </a:prstGeom>
              <a:noFill/>
            </p:spPr>
            <p:txBody>
              <a:bodyPr wrap="none" rtlCol="0">
                <a:spAutoFit/>
              </a:bodyPr>
              <a:lstStyle/>
              <a:p>
                <a:pPr algn="ctr"/>
                <a:r>
                  <a:rPr lang="en-US" dirty="0"/>
                  <a:t>80%</a:t>
                </a:r>
              </a:p>
            </p:txBody>
          </p:sp>
          <p:sp>
            <p:nvSpPr>
              <p:cNvPr id="36" name="TextBox 35">
                <a:extLst>
                  <a:ext uri="{FF2B5EF4-FFF2-40B4-BE49-F238E27FC236}">
                    <a16:creationId xmlns:a16="http://schemas.microsoft.com/office/drawing/2014/main" id="{3A85C9EF-C4C7-859E-D51B-784ACBE48C07}"/>
                  </a:ext>
                </a:extLst>
              </p:cNvPr>
              <p:cNvSpPr txBox="1"/>
              <p:nvPr/>
            </p:nvSpPr>
            <p:spPr>
              <a:xfrm>
                <a:off x="10820526" y="5401160"/>
                <a:ext cx="761747" cy="369332"/>
              </a:xfrm>
              <a:prstGeom prst="rect">
                <a:avLst/>
              </a:prstGeom>
              <a:noFill/>
            </p:spPr>
            <p:txBody>
              <a:bodyPr wrap="none" rtlCol="0">
                <a:spAutoFit/>
              </a:bodyPr>
              <a:lstStyle/>
              <a:p>
                <a:pPr algn="ctr"/>
                <a:r>
                  <a:rPr lang="en-US" dirty="0"/>
                  <a:t>100%</a:t>
                </a:r>
              </a:p>
            </p:txBody>
          </p:sp>
        </p:grpSp>
        <p:grpSp>
          <p:nvGrpSpPr>
            <p:cNvPr id="40" name="Group 39">
              <a:extLst>
                <a:ext uri="{FF2B5EF4-FFF2-40B4-BE49-F238E27FC236}">
                  <a16:creationId xmlns:a16="http://schemas.microsoft.com/office/drawing/2014/main" id="{E9E8CA90-6A49-1D6A-24E6-52A448BBAAC6}"/>
                </a:ext>
              </a:extLst>
            </p:cNvPr>
            <p:cNvGrpSpPr/>
            <p:nvPr/>
          </p:nvGrpSpPr>
          <p:grpSpPr>
            <a:xfrm>
              <a:off x="6477000" y="4038600"/>
              <a:ext cx="4724400" cy="1252780"/>
              <a:chOff x="6477000" y="4038600"/>
              <a:chExt cx="4724400" cy="1252780"/>
            </a:xfrm>
          </p:grpSpPr>
          <p:grpSp>
            <p:nvGrpSpPr>
              <p:cNvPr id="31" name="Group 30">
                <a:extLst>
                  <a:ext uri="{FF2B5EF4-FFF2-40B4-BE49-F238E27FC236}">
                    <a16:creationId xmlns:a16="http://schemas.microsoft.com/office/drawing/2014/main" id="{473C9C25-4392-7930-3A2E-A882EB51C5FE}"/>
                  </a:ext>
                </a:extLst>
              </p:cNvPr>
              <p:cNvGrpSpPr/>
              <p:nvPr/>
            </p:nvGrpSpPr>
            <p:grpSpPr>
              <a:xfrm>
                <a:off x="6477000" y="4605580"/>
                <a:ext cx="4724400" cy="685800"/>
                <a:chOff x="1649185" y="4038600"/>
                <a:chExt cx="4724400" cy="685800"/>
              </a:xfrm>
            </p:grpSpPr>
            <p:sp>
              <p:nvSpPr>
                <p:cNvPr id="32" name="Rectangle 31">
                  <a:extLst>
                    <a:ext uri="{FF2B5EF4-FFF2-40B4-BE49-F238E27FC236}">
                      <a16:creationId xmlns:a16="http://schemas.microsoft.com/office/drawing/2014/main" id="{85104984-B89D-8204-3758-5B9726DC13F1}"/>
                    </a:ext>
                  </a:extLst>
                </p:cNvPr>
                <p:cNvSpPr/>
                <p:nvPr/>
              </p:nvSpPr>
              <p:spPr>
                <a:xfrm>
                  <a:off x="5154385" y="4038600"/>
                  <a:ext cx="1219200" cy="6858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Test</a:t>
                  </a:r>
                </a:p>
              </p:txBody>
            </p:sp>
            <p:sp>
              <p:nvSpPr>
                <p:cNvPr id="33" name="Rectangle 32">
                  <a:extLst>
                    <a:ext uri="{FF2B5EF4-FFF2-40B4-BE49-F238E27FC236}">
                      <a16:creationId xmlns:a16="http://schemas.microsoft.com/office/drawing/2014/main" id="{F402FB09-334D-2386-6BDC-3852F06FC598}"/>
                    </a:ext>
                  </a:extLst>
                </p:cNvPr>
                <p:cNvSpPr/>
                <p:nvPr/>
              </p:nvSpPr>
              <p:spPr>
                <a:xfrm>
                  <a:off x="1649185" y="4038600"/>
                  <a:ext cx="3505200"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Train</a:t>
                  </a:r>
                </a:p>
              </p:txBody>
            </p:sp>
          </p:grpSp>
          <p:sp>
            <p:nvSpPr>
              <p:cNvPr id="37" name="TextBox 36">
                <a:extLst>
                  <a:ext uri="{FF2B5EF4-FFF2-40B4-BE49-F238E27FC236}">
                    <a16:creationId xmlns:a16="http://schemas.microsoft.com/office/drawing/2014/main" id="{D276B6C9-38F9-F670-9498-27016CCDFC2F}"/>
                  </a:ext>
                </a:extLst>
              </p:cNvPr>
              <p:cNvSpPr txBox="1"/>
              <p:nvPr/>
            </p:nvSpPr>
            <p:spPr>
              <a:xfrm>
                <a:off x="6477000" y="4038600"/>
                <a:ext cx="4724400" cy="400110"/>
              </a:xfrm>
              <a:prstGeom prst="rect">
                <a:avLst/>
              </a:prstGeom>
              <a:noFill/>
            </p:spPr>
            <p:txBody>
              <a:bodyPr wrap="square" rtlCol="0">
                <a:spAutoFit/>
              </a:bodyPr>
              <a:lstStyle/>
              <a:p>
                <a:pPr algn="ctr"/>
                <a:r>
                  <a:rPr lang="en-US" sz="2000" b="1" dirty="0"/>
                  <a:t>Overall Dataset</a:t>
                </a:r>
              </a:p>
            </p:txBody>
          </p:sp>
        </p:grpSp>
      </p:grpSp>
    </p:spTree>
    <p:extLst>
      <p:ext uri="{BB962C8B-B14F-4D97-AF65-F5344CB8AC3E}">
        <p14:creationId xmlns:p14="http://schemas.microsoft.com/office/powerpoint/2010/main" val="327339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1"/>
                                        </p:tgtEl>
                                      </p:cBhvr>
                                    </p:animEffect>
                                    <p:set>
                                      <p:cBhvr>
                                        <p:cTn id="2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EC872-8F4F-C871-568C-27442601D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558D8-724E-F884-C772-8C1B536476E0}"/>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570C30F2-FF4F-66F4-175C-FE6B5E8184F5}"/>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Most of the data should be used for model training</a:t>
            </a:r>
          </a:p>
          <a:p>
            <a:r>
              <a:rPr lang="en-US" dirty="0"/>
              <a:t>These are three standard methods </a:t>
            </a:r>
            <a:br>
              <a:rPr lang="en-US" dirty="0"/>
            </a:br>
            <a:r>
              <a:rPr lang="en-US" dirty="0"/>
              <a:t>(note: we’ll ignore the validation set for now, which can just be taken from the train set)</a:t>
            </a:r>
          </a:p>
        </p:txBody>
      </p:sp>
      <p:sp>
        <p:nvSpPr>
          <p:cNvPr id="4" name="Content Placeholder 2">
            <a:extLst>
              <a:ext uri="{FF2B5EF4-FFF2-40B4-BE49-F238E27FC236}">
                <a16:creationId xmlns:a16="http://schemas.microsoft.com/office/drawing/2014/main" id="{03075B45-8E9E-E1AE-949E-14A102B15138}"/>
              </a:ext>
            </a:extLst>
          </p:cNvPr>
          <p:cNvSpPr txBox="1">
            <a:spLocks/>
          </p:cNvSpPr>
          <p:nvPr/>
        </p:nvSpPr>
        <p:spPr>
          <a:xfrm>
            <a:off x="605118" y="3422716"/>
            <a:ext cx="5948082" cy="7620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p:txBody>
      </p:sp>
      <p:grpSp>
        <p:nvGrpSpPr>
          <p:cNvPr id="26" name="Group 25">
            <a:extLst>
              <a:ext uri="{FF2B5EF4-FFF2-40B4-BE49-F238E27FC236}">
                <a16:creationId xmlns:a16="http://schemas.microsoft.com/office/drawing/2014/main" id="{6035A30A-0EDA-2CE8-EA27-083957EB73E5}"/>
              </a:ext>
            </a:extLst>
          </p:cNvPr>
          <p:cNvGrpSpPr/>
          <p:nvPr/>
        </p:nvGrpSpPr>
        <p:grpSpPr>
          <a:xfrm>
            <a:off x="8762008" y="6172200"/>
            <a:ext cx="2134592" cy="351638"/>
            <a:chOff x="8477002" y="6172200"/>
            <a:chExt cx="2134592" cy="351638"/>
          </a:xfrm>
        </p:grpSpPr>
        <p:grpSp>
          <p:nvGrpSpPr>
            <p:cNvPr id="5" name="Group 4">
              <a:extLst>
                <a:ext uri="{FF2B5EF4-FFF2-40B4-BE49-F238E27FC236}">
                  <a16:creationId xmlns:a16="http://schemas.microsoft.com/office/drawing/2014/main" id="{D2D7AD4B-FD22-BC8A-CC66-47C84C58621C}"/>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9F974021-4320-773B-3D84-7D606F8457B4}"/>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9DE439E4-A0AB-1EDF-C84D-D0B841027D14}"/>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B282430E-C0DB-B31C-12D7-4DFA7D7F8C58}"/>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4F05BB04-A1B8-B7D7-B701-F5B326A78CA8}"/>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1DF473DC-D159-AE8A-22B9-E3B43281FC85}"/>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4CC1ED4D-F63E-070D-9EE2-013A7EAD5E7B}"/>
              </a:ext>
            </a:extLst>
          </p:cNvPr>
          <p:cNvGrpSpPr/>
          <p:nvPr/>
        </p:nvGrpSpPr>
        <p:grpSpPr>
          <a:xfrm>
            <a:off x="6513216" y="3498916"/>
            <a:ext cx="5121156" cy="685800"/>
            <a:chOff x="2066402" y="4038600"/>
            <a:chExt cx="5121156" cy="685800"/>
          </a:xfrm>
        </p:grpSpPr>
        <p:sp>
          <p:nvSpPr>
            <p:cNvPr id="12" name="Rectangle 11">
              <a:extLst>
                <a:ext uri="{FF2B5EF4-FFF2-40B4-BE49-F238E27FC236}">
                  <a16:creationId xmlns:a16="http://schemas.microsoft.com/office/drawing/2014/main" id="{24E00C74-CC65-AECE-FE51-DA72FE83184B}"/>
                </a:ext>
              </a:extLst>
            </p:cNvPr>
            <p:cNvSpPr/>
            <p:nvPr/>
          </p:nvSpPr>
          <p:spPr>
            <a:xfrm>
              <a:off x="3072758" y="4038600"/>
              <a:ext cx="1371600" cy="6858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3" name="Rectangle 12">
              <a:extLst>
                <a:ext uri="{FF2B5EF4-FFF2-40B4-BE49-F238E27FC236}">
                  <a16:creationId xmlns:a16="http://schemas.microsoft.com/office/drawing/2014/main" id="{19A47E5D-3E2C-EDB2-9DE6-1AC771D00F7B}"/>
                </a:ext>
              </a:extLst>
            </p:cNvPr>
            <p:cNvSpPr/>
            <p:nvPr/>
          </p:nvSpPr>
          <p:spPr>
            <a:xfrm>
              <a:off x="4444358" y="4038600"/>
              <a:ext cx="1371600" cy="6858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4" name="Rectangle 13">
              <a:extLst>
                <a:ext uri="{FF2B5EF4-FFF2-40B4-BE49-F238E27FC236}">
                  <a16:creationId xmlns:a16="http://schemas.microsoft.com/office/drawing/2014/main" id="{4F9563BB-2E4B-DFA8-66FA-D9EE4AA9DCC0}"/>
                </a:ext>
              </a:extLst>
            </p:cNvPr>
            <p:cNvSpPr/>
            <p:nvPr/>
          </p:nvSpPr>
          <p:spPr>
            <a:xfrm>
              <a:off x="5815958" y="4038600"/>
              <a:ext cx="1371600"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5" name="TextBox 14">
              <a:extLst>
                <a:ext uri="{FF2B5EF4-FFF2-40B4-BE49-F238E27FC236}">
                  <a16:creationId xmlns:a16="http://schemas.microsoft.com/office/drawing/2014/main" id="{3BF7E33E-77EC-01AF-1F4D-77A8A94ED61B}"/>
                </a:ext>
              </a:extLst>
            </p:cNvPr>
            <p:cNvSpPr txBox="1"/>
            <p:nvPr/>
          </p:nvSpPr>
          <p:spPr>
            <a:xfrm>
              <a:off x="2066402"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255A267C-499E-9A41-8C81-787F64BD07AA}"/>
              </a:ext>
            </a:extLst>
          </p:cNvPr>
          <p:cNvGrpSpPr/>
          <p:nvPr/>
        </p:nvGrpSpPr>
        <p:grpSpPr>
          <a:xfrm>
            <a:off x="6513216" y="4367278"/>
            <a:ext cx="5121155" cy="685800"/>
            <a:chOff x="2874417" y="4713288"/>
            <a:chExt cx="5121155" cy="685800"/>
          </a:xfrm>
        </p:grpSpPr>
        <p:sp>
          <p:nvSpPr>
            <p:cNvPr id="17" name="Rectangle 16">
              <a:extLst>
                <a:ext uri="{FF2B5EF4-FFF2-40B4-BE49-F238E27FC236}">
                  <a16:creationId xmlns:a16="http://schemas.microsoft.com/office/drawing/2014/main" id="{AEFA515A-D073-0971-A5FA-BBA9073F3C26}"/>
                </a:ext>
              </a:extLst>
            </p:cNvPr>
            <p:cNvSpPr/>
            <p:nvPr/>
          </p:nvSpPr>
          <p:spPr>
            <a:xfrm>
              <a:off x="3880774" y="4713288"/>
              <a:ext cx="1371600"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8" name="Rectangle 17">
              <a:extLst>
                <a:ext uri="{FF2B5EF4-FFF2-40B4-BE49-F238E27FC236}">
                  <a16:creationId xmlns:a16="http://schemas.microsoft.com/office/drawing/2014/main" id="{7A191BE1-C83A-B167-2063-61C9CF71FF71}"/>
                </a:ext>
              </a:extLst>
            </p:cNvPr>
            <p:cNvSpPr/>
            <p:nvPr/>
          </p:nvSpPr>
          <p:spPr>
            <a:xfrm>
              <a:off x="5252373" y="4713288"/>
              <a:ext cx="1371600" cy="6858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9" name="Rectangle 18">
              <a:extLst>
                <a:ext uri="{FF2B5EF4-FFF2-40B4-BE49-F238E27FC236}">
                  <a16:creationId xmlns:a16="http://schemas.microsoft.com/office/drawing/2014/main" id="{59A70E48-2E03-8116-2266-08BAC3906A16}"/>
                </a:ext>
              </a:extLst>
            </p:cNvPr>
            <p:cNvSpPr/>
            <p:nvPr/>
          </p:nvSpPr>
          <p:spPr>
            <a:xfrm>
              <a:off x="6623972" y="4713288"/>
              <a:ext cx="1371600"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20" name="TextBox 19">
              <a:extLst>
                <a:ext uri="{FF2B5EF4-FFF2-40B4-BE49-F238E27FC236}">
                  <a16:creationId xmlns:a16="http://schemas.microsoft.com/office/drawing/2014/main" id="{A07A3796-B78E-CD6E-521B-A1A819EACAD9}"/>
                </a:ext>
              </a:extLst>
            </p:cNvPr>
            <p:cNvSpPr txBox="1"/>
            <p:nvPr/>
          </p:nvSpPr>
          <p:spPr>
            <a:xfrm>
              <a:off x="2874417"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DDB41D46-6D1C-509C-B9E8-4B7E745C6CA9}"/>
              </a:ext>
            </a:extLst>
          </p:cNvPr>
          <p:cNvGrpSpPr/>
          <p:nvPr/>
        </p:nvGrpSpPr>
        <p:grpSpPr>
          <a:xfrm>
            <a:off x="6551545" y="5235640"/>
            <a:ext cx="5082825" cy="685800"/>
            <a:chOff x="2912745" y="5581650"/>
            <a:chExt cx="5082825" cy="685800"/>
          </a:xfrm>
        </p:grpSpPr>
        <p:sp>
          <p:nvSpPr>
            <p:cNvPr id="22" name="Rectangle 21">
              <a:extLst>
                <a:ext uri="{FF2B5EF4-FFF2-40B4-BE49-F238E27FC236}">
                  <a16:creationId xmlns:a16="http://schemas.microsoft.com/office/drawing/2014/main" id="{0C506492-E7D4-A4EA-E4E7-CBD0B5569FA0}"/>
                </a:ext>
              </a:extLst>
            </p:cNvPr>
            <p:cNvSpPr/>
            <p:nvPr/>
          </p:nvSpPr>
          <p:spPr>
            <a:xfrm>
              <a:off x="3880772" y="5581650"/>
              <a:ext cx="1371600"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23" name="Rectangle 22">
              <a:extLst>
                <a:ext uri="{FF2B5EF4-FFF2-40B4-BE49-F238E27FC236}">
                  <a16:creationId xmlns:a16="http://schemas.microsoft.com/office/drawing/2014/main" id="{E326425C-80A0-83BE-3278-C8B0D8126448}"/>
                </a:ext>
              </a:extLst>
            </p:cNvPr>
            <p:cNvSpPr/>
            <p:nvPr/>
          </p:nvSpPr>
          <p:spPr>
            <a:xfrm>
              <a:off x="5252371" y="5581650"/>
              <a:ext cx="1371599"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24" name="Rectangle 23">
              <a:extLst>
                <a:ext uri="{FF2B5EF4-FFF2-40B4-BE49-F238E27FC236}">
                  <a16:creationId xmlns:a16="http://schemas.microsoft.com/office/drawing/2014/main" id="{7C6FFCD5-DB95-440F-4CA1-471F159A6982}"/>
                </a:ext>
              </a:extLst>
            </p:cNvPr>
            <p:cNvSpPr/>
            <p:nvPr/>
          </p:nvSpPr>
          <p:spPr>
            <a:xfrm>
              <a:off x="6623970" y="5581650"/>
              <a:ext cx="1371600" cy="6858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25" name="TextBox 24">
              <a:extLst>
                <a:ext uri="{FF2B5EF4-FFF2-40B4-BE49-F238E27FC236}">
                  <a16:creationId xmlns:a16="http://schemas.microsoft.com/office/drawing/2014/main" id="{DB0CA1BD-A731-7716-E405-CF9161CB79EA}"/>
                </a:ext>
              </a:extLst>
            </p:cNvPr>
            <p:cNvSpPr txBox="1"/>
            <p:nvPr/>
          </p:nvSpPr>
          <p:spPr>
            <a:xfrm>
              <a:off x="2912745"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
        <p:nvSpPr>
          <p:cNvPr id="28" name="Content Placeholder 2">
            <a:extLst>
              <a:ext uri="{FF2B5EF4-FFF2-40B4-BE49-F238E27FC236}">
                <a16:creationId xmlns:a16="http://schemas.microsoft.com/office/drawing/2014/main" id="{B6E0EF39-6923-446F-9E82-691BA7950719}"/>
              </a:ext>
            </a:extLst>
          </p:cNvPr>
          <p:cNvSpPr txBox="1">
            <a:spLocks/>
          </p:cNvSpPr>
          <p:nvPr/>
        </p:nvSpPr>
        <p:spPr>
          <a:xfrm>
            <a:off x="605118" y="3422716"/>
            <a:ext cx="5948082" cy="7620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u="sng" dirty="0"/>
              <a:t>Single Split</a:t>
            </a:r>
            <a:r>
              <a:rPr lang="en-US" sz="2000" b="1" dirty="0"/>
              <a:t>:</a:t>
            </a:r>
            <a:r>
              <a:rPr lang="en-US" sz="2000" dirty="0"/>
              <a:t> Generate a single partition </a:t>
            </a:r>
            <a:br>
              <a:rPr lang="en-US" sz="2000" dirty="0"/>
            </a:br>
            <a:r>
              <a:rPr lang="en-US" sz="2000" dirty="0"/>
              <a:t>(e.g., 80% train &amp; 20% test)</a:t>
            </a:r>
          </a:p>
        </p:txBody>
      </p:sp>
      <p:sp>
        <p:nvSpPr>
          <p:cNvPr id="29" name="Content Placeholder 2">
            <a:extLst>
              <a:ext uri="{FF2B5EF4-FFF2-40B4-BE49-F238E27FC236}">
                <a16:creationId xmlns:a16="http://schemas.microsoft.com/office/drawing/2014/main" id="{5EFFA5CD-D847-AE7B-CE1C-65FB5DA987A2}"/>
              </a:ext>
            </a:extLst>
          </p:cNvPr>
          <p:cNvSpPr txBox="1">
            <a:spLocks/>
          </p:cNvSpPr>
          <p:nvPr/>
        </p:nvSpPr>
        <p:spPr>
          <a:xfrm>
            <a:off x="605118" y="4191000"/>
            <a:ext cx="5948082" cy="1411316"/>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2"/>
            </a:pPr>
            <a:r>
              <a:rPr lang="en-US" sz="2000" b="1" u="sng" dirty="0"/>
              <a:t>k-Fold Cross-Validation</a:t>
            </a:r>
            <a:r>
              <a:rPr lang="en-US" sz="2000" b="1" dirty="0"/>
              <a:t>: </a:t>
            </a:r>
            <a:r>
              <a:rPr lang="en-US" sz="2000" dirty="0"/>
              <a:t>Split the data into </a:t>
            </a:r>
            <a:br>
              <a:rPr lang="en-US" sz="2000" dirty="0"/>
            </a:br>
            <a:r>
              <a:rPr lang="en-US" sz="2000" dirty="0"/>
              <a:t>k equal partitions, train one model with each partition as the test set</a:t>
            </a:r>
          </a:p>
        </p:txBody>
      </p:sp>
      <p:grpSp>
        <p:nvGrpSpPr>
          <p:cNvPr id="38" name="Group 37">
            <a:extLst>
              <a:ext uri="{FF2B5EF4-FFF2-40B4-BE49-F238E27FC236}">
                <a16:creationId xmlns:a16="http://schemas.microsoft.com/office/drawing/2014/main" id="{41472685-9F44-F34C-9AA8-C9D200B4965A}"/>
              </a:ext>
            </a:extLst>
          </p:cNvPr>
          <p:cNvGrpSpPr/>
          <p:nvPr/>
        </p:nvGrpSpPr>
        <p:grpSpPr>
          <a:xfrm>
            <a:off x="7266938" y="3095204"/>
            <a:ext cx="4744030" cy="369332"/>
            <a:chOff x="7266938" y="3095204"/>
            <a:chExt cx="4744030" cy="369332"/>
          </a:xfrm>
        </p:grpSpPr>
        <p:sp>
          <p:nvSpPr>
            <p:cNvPr id="34" name="TextBox 33">
              <a:extLst>
                <a:ext uri="{FF2B5EF4-FFF2-40B4-BE49-F238E27FC236}">
                  <a16:creationId xmlns:a16="http://schemas.microsoft.com/office/drawing/2014/main" id="{E0FD4E40-2883-C6A4-1758-22C42571E2F0}"/>
                </a:ext>
              </a:extLst>
            </p:cNvPr>
            <p:cNvSpPr txBox="1"/>
            <p:nvPr/>
          </p:nvSpPr>
          <p:spPr>
            <a:xfrm>
              <a:off x="8574418" y="3095204"/>
              <a:ext cx="633507" cy="369332"/>
            </a:xfrm>
            <a:prstGeom prst="rect">
              <a:avLst/>
            </a:prstGeom>
            <a:noFill/>
          </p:spPr>
          <p:txBody>
            <a:bodyPr wrap="none" rtlCol="0">
              <a:spAutoFit/>
            </a:bodyPr>
            <a:lstStyle/>
            <a:p>
              <a:pPr algn="ctr"/>
              <a:r>
                <a:rPr lang="en-US" dirty="0"/>
                <a:t>33%</a:t>
              </a:r>
            </a:p>
          </p:txBody>
        </p:sp>
        <p:sp>
          <p:nvSpPr>
            <p:cNvPr id="35" name="TextBox 34">
              <a:extLst>
                <a:ext uri="{FF2B5EF4-FFF2-40B4-BE49-F238E27FC236}">
                  <a16:creationId xmlns:a16="http://schemas.microsoft.com/office/drawing/2014/main" id="{07F5E088-CE65-80E6-BC60-FC806F40383D}"/>
                </a:ext>
              </a:extLst>
            </p:cNvPr>
            <p:cNvSpPr txBox="1"/>
            <p:nvPr/>
          </p:nvSpPr>
          <p:spPr>
            <a:xfrm>
              <a:off x="9946017" y="3095204"/>
              <a:ext cx="633507" cy="369332"/>
            </a:xfrm>
            <a:prstGeom prst="rect">
              <a:avLst/>
            </a:prstGeom>
            <a:noFill/>
          </p:spPr>
          <p:txBody>
            <a:bodyPr wrap="none" rtlCol="0">
              <a:spAutoFit/>
            </a:bodyPr>
            <a:lstStyle/>
            <a:p>
              <a:pPr algn="ctr"/>
              <a:r>
                <a:rPr lang="en-US" dirty="0"/>
                <a:t>66%</a:t>
              </a:r>
            </a:p>
          </p:txBody>
        </p:sp>
        <p:sp>
          <p:nvSpPr>
            <p:cNvPr id="36" name="TextBox 35">
              <a:extLst>
                <a:ext uri="{FF2B5EF4-FFF2-40B4-BE49-F238E27FC236}">
                  <a16:creationId xmlns:a16="http://schemas.microsoft.com/office/drawing/2014/main" id="{AE0D65F4-CBC2-AE2B-4B77-B05FEE09630F}"/>
                </a:ext>
              </a:extLst>
            </p:cNvPr>
            <p:cNvSpPr txBox="1"/>
            <p:nvPr/>
          </p:nvSpPr>
          <p:spPr>
            <a:xfrm>
              <a:off x="11249221" y="3095204"/>
              <a:ext cx="761747" cy="369332"/>
            </a:xfrm>
            <a:prstGeom prst="rect">
              <a:avLst/>
            </a:prstGeom>
            <a:noFill/>
          </p:spPr>
          <p:txBody>
            <a:bodyPr wrap="none" rtlCol="0">
              <a:spAutoFit/>
            </a:bodyPr>
            <a:lstStyle/>
            <a:p>
              <a:pPr algn="ctr"/>
              <a:r>
                <a:rPr lang="en-US" dirty="0"/>
                <a:t>100%</a:t>
              </a:r>
            </a:p>
          </p:txBody>
        </p:sp>
        <p:sp>
          <p:nvSpPr>
            <p:cNvPr id="37" name="TextBox 36">
              <a:extLst>
                <a:ext uri="{FF2B5EF4-FFF2-40B4-BE49-F238E27FC236}">
                  <a16:creationId xmlns:a16="http://schemas.microsoft.com/office/drawing/2014/main" id="{CE12B485-0099-5541-02AA-7F7D79B3D7F1}"/>
                </a:ext>
              </a:extLst>
            </p:cNvPr>
            <p:cNvSpPr txBox="1"/>
            <p:nvPr/>
          </p:nvSpPr>
          <p:spPr>
            <a:xfrm>
              <a:off x="7266938" y="3095204"/>
              <a:ext cx="505267" cy="369332"/>
            </a:xfrm>
            <a:prstGeom prst="rect">
              <a:avLst/>
            </a:prstGeom>
            <a:noFill/>
          </p:spPr>
          <p:txBody>
            <a:bodyPr wrap="none" rtlCol="0">
              <a:spAutoFit/>
            </a:bodyPr>
            <a:lstStyle/>
            <a:p>
              <a:pPr algn="ctr"/>
              <a:r>
                <a:rPr lang="en-US" dirty="0"/>
                <a:t>0%</a:t>
              </a:r>
            </a:p>
          </p:txBody>
        </p:sp>
      </p:grpSp>
    </p:spTree>
    <p:extLst>
      <p:ext uri="{BB962C8B-B14F-4D97-AF65-F5344CB8AC3E}">
        <p14:creationId xmlns:p14="http://schemas.microsoft.com/office/powerpoint/2010/main" val="220962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1"/>
                                        </p:tgtEl>
                                      </p:cBhvr>
                                    </p:animEffect>
                                    <p:set>
                                      <p:cBhvr>
                                        <p:cTn id="39" dur="1" fill="hold">
                                          <p:stCondLst>
                                            <p:cond delay="499"/>
                                          </p:stCondLst>
                                        </p:cTn>
                                        <p:tgtEl>
                                          <p:spTgt spid="21"/>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6"/>
                                        </p:tgtEl>
                                      </p:cBhvr>
                                    </p:animEffect>
                                    <p:set>
                                      <p:cBhvr>
                                        <p:cTn id="42" dur="1" fill="hold">
                                          <p:stCondLst>
                                            <p:cond delay="499"/>
                                          </p:stCondLst>
                                        </p:cTn>
                                        <p:tgtEl>
                                          <p:spTgt spid="2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8"/>
                                        </p:tgtEl>
                                      </p:cBhvr>
                                    </p:animEffect>
                                    <p:set>
                                      <p:cBhvr>
                                        <p:cTn id="45"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directly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Most of the data should be used for model training</a:t>
            </a:r>
          </a:p>
          <a:p>
            <a:r>
              <a:rPr lang="en-US" dirty="0"/>
              <a:t>These are three standard methods </a:t>
            </a:r>
            <a:br>
              <a:rPr lang="en-US" dirty="0"/>
            </a:br>
            <a:r>
              <a:rPr lang="en-US" dirty="0"/>
              <a:t>(note: we’ll ignore the validation set for now, which can just be taken from the train set)</a:t>
            </a:r>
          </a:p>
        </p:txBody>
      </p:sp>
      <p:sp>
        <p:nvSpPr>
          <p:cNvPr id="27" name="Content Placeholder 2">
            <a:extLst>
              <a:ext uri="{FF2B5EF4-FFF2-40B4-BE49-F238E27FC236}">
                <a16:creationId xmlns:a16="http://schemas.microsoft.com/office/drawing/2014/main" id="{86B3770C-8A30-D03A-F106-965467245E26}"/>
              </a:ext>
            </a:extLst>
          </p:cNvPr>
          <p:cNvSpPr txBox="1">
            <a:spLocks/>
          </p:cNvSpPr>
          <p:nvPr/>
        </p:nvSpPr>
        <p:spPr>
          <a:xfrm>
            <a:off x="605118" y="3422716"/>
            <a:ext cx="5948082" cy="7620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u="sng" dirty="0"/>
              <a:t>Single Split</a:t>
            </a:r>
            <a:r>
              <a:rPr lang="en-US" sz="2000" b="1" dirty="0"/>
              <a:t>:</a:t>
            </a:r>
            <a:r>
              <a:rPr lang="en-US" sz="2000" dirty="0"/>
              <a:t> Generate a single partition </a:t>
            </a:r>
            <a:br>
              <a:rPr lang="en-US" sz="2000" dirty="0"/>
            </a:br>
            <a:r>
              <a:rPr lang="en-US" sz="2000" dirty="0"/>
              <a:t>(e.g., 80% train &amp; 20% test)</a:t>
            </a:r>
          </a:p>
        </p:txBody>
      </p:sp>
      <p:sp>
        <p:nvSpPr>
          <p:cNvPr id="28" name="Content Placeholder 2">
            <a:extLst>
              <a:ext uri="{FF2B5EF4-FFF2-40B4-BE49-F238E27FC236}">
                <a16:creationId xmlns:a16="http://schemas.microsoft.com/office/drawing/2014/main" id="{8D320FA4-8630-0418-4780-83C4DE50288F}"/>
              </a:ext>
            </a:extLst>
          </p:cNvPr>
          <p:cNvSpPr txBox="1">
            <a:spLocks/>
          </p:cNvSpPr>
          <p:nvPr/>
        </p:nvSpPr>
        <p:spPr>
          <a:xfrm>
            <a:off x="605118" y="4191000"/>
            <a:ext cx="5948082" cy="1411316"/>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2"/>
            </a:pPr>
            <a:r>
              <a:rPr lang="en-US" sz="2000" b="1" u="sng" dirty="0"/>
              <a:t>k-Fold Cross-Validation</a:t>
            </a:r>
            <a:r>
              <a:rPr lang="en-US" sz="2000" b="1" dirty="0"/>
              <a:t>: </a:t>
            </a:r>
            <a:r>
              <a:rPr lang="en-US" sz="2000" dirty="0"/>
              <a:t>Split the data into </a:t>
            </a:r>
            <a:br>
              <a:rPr lang="en-US" sz="2000" dirty="0"/>
            </a:br>
            <a:r>
              <a:rPr lang="en-US" sz="2000" dirty="0"/>
              <a:t>k equal partitions, train one model with each partition as the test set</a:t>
            </a:r>
          </a:p>
        </p:txBody>
      </p:sp>
      <p:sp>
        <p:nvSpPr>
          <p:cNvPr id="29" name="Content Placeholder 2">
            <a:extLst>
              <a:ext uri="{FF2B5EF4-FFF2-40B4-BE49-F238E27FC236}">
                <a16:creationId xmlns:a16="http://schemas.microsoft.com/office/drawing/2014/main" id="{D41DC913-737A-D331-5D5D-E7F84D628758}"/>
              </a:ext>
            </a:extLst>
          </p:cNvPr>
          <p:cNvSpPr txBox="1">
            <a:spLocks/>
          </p:cNvSpPr>
          <p:nvPr/>
        </p:nvSpPr>
        <p:spPr>
          <a:xfrm>
            <a:off x="605118" y="5235640"/>
            <a:ext cx="5948082" cy="1347722"/>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sz="2000" b="1" u="sng" dirty="0"/>
              <a:t>Leave-One-Out Cross-Validation</a:t>
            </a:r>
            <a:r>
              <a:rPr lang="en-US" sz="2000" b="1" dirty="0"/>
              <a:t>: </a:t>
            </a:r>
            <a:r>
              <a:rPr lang="en-US" sz="2000" dirty="0"/>
              <a:t>Similar to </a:t>
            </a:r>
            <a:br>
              <a:rPr lang="en-US" sz="2000" dirty="0"/>
            </a:br>
            <a:r>
              <a:rPr lang="en-US" sz="2000" dirty="0"/>
              <a:t>k-fold cross-validation, but the splits are dictated by an attribute of the dataset </a:t>
            </a:r>
            <a:br>
              <a:rPr lang="en-US" sz="2000" dirty="0"/>
            </a:br>
            <a:r>
              <a:rPr lang="en-US" sz="2000" dirty="0"/>
              <a:t>(e.g., one fold per patient)</a:t>
            </a:r>
          </a:p>
        </p:txBody>
      </p:sp>
      <p:grpSp>
        <p:nvGrpSpPr>
          <p:cNvPr id="30" name="Group 29">
            <a:extLst>
              <a:ext uri="{FF2B5EF4-FFF2-40B4-BE49-F238E27FC236}">
                <a16:creationId xmlns:a16="http://schemas.microsoft.com/office/drawing/2014/main" id="{E961B8C5-75EB-E06E-0E0A-7B694E1E1227}"/>
              </a:ext>
            </a:extLst>
          </p:cNvPr>
          <p:cNvGrpSpPr/>
          <p:nvPr/>
        </p:nvGrpSpPr>
        <p:grpSpPr>
          <a:xfrm>
            <a:off x="9371608" y="6172200"/>
            <a:ext cx="2134592" cy="351638"/>
            <a:chOff x="8477002" y="6172200"/>
            <a:chExt cx="2134592" cy="351638"/>
          </a:xfrm>
        </p:grpSpPr>
        <p:grpSp>
          <p:nvGrpSpPr>
            <p:cNvPr id="31" name="Group 30">
              <a:extLst>
                <a:ext uri="{FF2B5EF4-FFF2-40B4-BE49-F238E27FC236}">
                  <a16:creationId xmlns:a16="http://schemas.microsoft.com/office/drawing/2014/main" id="{823A64DF-5A3F-5E13-7390-EE5CA3ACD7F2}"/>
                </a:ext>
              </a:extLst>
            </p:cNvPr>
            <p:cNvGrpSpPr/>
            <p:nvPr/>
          </p:nvGrpSpPr>
          <p:grpSpPr>
            <a:xfrm>
              <a:off x="8477002" y="6174654"/>
              <a:ext cx="1058681" cy="349184"/>
              <a:chOff x="7270174" y="4396582"/>
              <a:chExt cx="1058681" cy="349184"/>
            </a:xfrm>
          </p:grpSpPr>
          <p:sp>
            <p:nvSpPr>
              <p:cNvPr id="35" name="Rectangle 34">
                <a:extLst>
                  <a:ext uri="{FF2B5EF4-FFF2-40B4-BE49-F238E27FC236}">
                    <a16:creationId xmlns:a16="http://schemas.microsoft.com/office/drawing/2014/main" id="{827A96A9-EFC7-5E63-4986-EABEE474A936}"/>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36" name="TextBox 35">
                <a:extLst>
                  <a:ext uri="{FF2B5EF4-FFF2-40B4-BE49-F238E27FC236}">
                    <a16:creationId xmlns:a16="http://schemas.microsoft.com/office/drawing/2014/main" id="{77317342-C568-46AF-DAB7-2A0181F511F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32" name="Group 31">
              <a:extLst>
                <a:ext uri="{FF2B5EF4-FFF2-40B4-BE49-F238E27FC236}">
                  <a16:creationId xmlns:a16="http://schemas.microsoft.com/office/drawing/2014/main" id="{69664970-EC72-9645-25C2-C2AAED40504B}"/>
                </a:ext>
              </a:extLst>
            </p:cNvPr>
            <p:cNvGrpSpPr/>
            <p:nvPr/>
          </p:nvGrpSpPr>
          <p:grpSpPr>
            <a:xfrm>
              <a:off x="9688083" y="6172200"/>
              <a:ext cx="923511" cy="351637"/>
              <a:chOff x="7270174" y="4990214"/>
              <a:chExt cx="923511" cy="351637"/>
            </a:xfrm>
          </p:grpSpPr>
          <p:sp>
            <p:nvSpPr>
              <p:cNvPr id="33" name="Rectangle 32">
                <a:extLst>
                  <a:ext uri="{FF2B5EF4-FFF2-40B4-BE49-F238E27FC236}">
                    <a16:creationId xmlns:a16="http://schemas.microsoft.com/office/drawing/2014/main" id="{68AD7C62-C1FC-EC1D-348E-3C1DAF9A94E2}"/>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34" name="TextBox 33">
                <a:extLst>
                  <a:ext uri="{FF2B5EF4-FFF2-40B4-BE49-F238E27FC236}">
                    <a16:creationId xmlns:a16="http://schemas.microsoft.com/office/drawing/2014/main" id="{5E1CDC67-A3C7-B8CD-9004-54BF912CB72C}"/>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37" name="Group 36">
            <a:extLst>
              <a:ext uri="{FF2B5EF4-FFF2-40B4-BE49-F238E27FC236}">
                <a16:creationId xmlns:a16="http://schemas.microsoft.com/office/drawing/2014/main" id="{08858125-3E91-6661-0CC3-8D8FAD8143A7}"/>
              </a:ext>
            </a:extLst>
          </p:cNvPr>
          <p:cNvGrpSpPr/>
          <p:nvPr/>
        </p:nvGrpSpPr>
        <p:grpSpPr>
          <a:xfrm>
            <a:off x="6467901" y="3498916"/>
            <a:ext cx="5343099" cy="685800"/>
            <a:chOff x="817127" y="4038600"/>
            <a:chExt cx="5343099" cy="685800"/>
          </a:xfrm>
        </p:grpSpPr>
        <p:sp>
          <p:nvSpPr>
            <p:cNvPr id="38" name="Rectangle 37">
              <a:extLst>
                <a:ext uri="{FF2B5EF4-FFF2-40B4-BE49-F238E27FC236}">
                  <a16:creationId xmlns:a16="http://schemas.microsoft.com/office/drawing/2014/main" id="{BE3FAAB0-7E3A-620D-FBD6-2BC551B92CFD}"/>
                </a:ext>
              </a:extLst>
            </p:cNvPr>
            <p:cNvSpPr/>
            <p:nvPr/>
          </p:nvSpPr>
          <p:spPr>
            <a:xfrm>
              <a:off x="2868387" y="4038600"/>
              <a:ext cx="1386838" cy="6858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39" name="Rectangle 38">
              <a:extLst>
                <a:ext uri="{FF2B5EF4-FFF2-40B4-BE49-F238E27FC236}">
                  <a16:creationId xmlns:a16="http://schemas.microsoft.com/office/drawing/2014/main" id="{73D3FC4E-526D-C699-1B5C-6813A2EE9228}"/>
                </a:ext>
              </a:extLst>
            </p:cNvPr>
            <p:cNvSpPr/>
            <p:nvPr/>
          </p:nvSpPr>
          <p:spPr>
            <a:xfrm>
              <a:off x="4255225" y="4038600"/>
              <a:ext cx="807721" cy="6858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40" name="Rectangle 39">
              <a:extLst>
                <a:ext uri="{FF2B5EF4-FFF2-40B4-BE49-F238E27FC236}">
                  <a16:creationId xmlns:a16="http://schemas.microsoft.com/office/drawing/2014/main" id="{798A9F70-E304-F4A1-0527-A2F67E5DC6B8}"/>
                </a:ext>
              </a:extLst>
            </p:cNvPr>
            <p:cNvSpPr/>
            <p:nvPr/>
          </p:nvSpPr>
          <p:spPr>
            <a:xfrm>
              <a:off x="5062946" y="4038600"/>
              <a:ext cx="1097280"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41" name="TextBox 40">
              <a:extLst>
                <a:ext uri="{FF2B5EF4-FFF2-40B4-BE49-F238E27FC236}">
                  <a16:creationId xmlns:a16="http://schemas.microsoft.com/office/drawing/2014/main" id="{6A616ACA-D50A-000B-28A4-B1FEDD07B8CF}"/>
                </a:ext>
              </a:extLst>
            </p:cNvPr>
            <p:cNvSpPr txBox="1"/>
            <p:nvPr/>
          </p:nvSpPr>
          <p:spPr>
            <a:xfrm>
              <a:off x="817127" y="4196834"/>
              <a:ext cx="2051261"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for Patient A:</a:t>
              </a:r>
            </a:p>
          </p:txBody>
        </p:sp>
      </p:grpSp>
      <p:grpSp>
        <p:nvGrpSpPr>
          <p:cNvPr id="42" name="Group 41">
            <a:extLst>
              <a:ext uri="{FF2B5EF4-FFF2-40B4-BE49-F238E27FC236}">
                <a16:creationId xmlns:a16="http://schemas.microsoft.com/office/drawing/2014/main" id="{957BD373-FC4C-8E16-16C7-54273B88B72A}"/>
              </a:ext>
            </a:extLst>
          </p:cNvPr>
          <p:cNvGrpSpPr/>
          <p:nvPr/>
        </p:nvGrpSpPr>
        <p:grpSpPr>
          <a:xfrm>
            <a:off x="6467899" y="4367278"/>
            <a:ext cx="5343095" cy="685800"/>
            <a:chOff x="2139739" y="4713288"/>
            <a:chExt cx="5343095" cy="685800"/>
          </a:xfrm>
        </p:grpSpPr>
        <p:sp>
          <p:nvSpPr>
            <p:cNvPr id="43" name="Rectangle 42">
              <a:extLst>
                <a:ext uri="{FF2B5EF4-FFF2-40B4-BE49-F238E27FC236}">
                  <a16:creationId xmlns:a16="http://schemas.microsoft.com/office/drawing/2014/main" id="{D60741AB-2B1B-B822-2135-8007981B9510}"/>
                </a:ext>
              </a:extLst>
            </p:cNvPr>
            <p:cNvSpPr/>
            <p:nvPr/>
          </p:nvSpPr>
          <p:spPr>
            <a:xfrm>
              <a:off x="4190999" y="4713288"/>
              <a:ext cx="1386836"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44" name="Rectangle 43">
              <a:extLst>
                <a:ext uri="{FF2B5EF4-FFF2-40B4-BE49-F238E27FC236}">
                  <a16:creationId xmlns:a16="http://schemas.microsoft.com/office/drawing/2014/main" id="{D146708E-53D8-F339-C13C-AB20F7A9CA22}"/>
                </a:ext>
              </a:extLst>
            </p:cNvPr>
            <p:cNvSpPr/>
            <p:nvPr/>
          </p:nvSpPr>
          <p:spPr>
            <a:xfrm>
              <a:off x="5577835" y="4713288"/>
              <a:ext cx="807721" cy="6858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45" name="Rectangle 44">
              <a:extLst>
                <a:ext uri="{FF2B5EF4-FFF2-40B4-BE49-F238E27FC236}">
                  <a16:creationId xmlns:a16="http://schemas.microsoft.com/office/drawing/2014/main" id="{8A4623EC-EDEC-225D-75D1-7E43C94B8DEA}"/>
                </a:ext>
              </a:extLst>
            </p:cNvPr>
            <p:cNvSpPr/>
            <p:nvPr/>
          </p:nvSpPr>
          <p:spPr>
            <a:xfrm>
              <a:off x="6385556" y="4713288"/>
              <a:ext cx="1097278"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46" name="TextBox 45">
              <a:extLst>
                <a:ext uri="{FF2B5EF4-FFF2-40B4-BE49-F238E27FC236}">
                  <a16:creationId xmlns:a16="http://schemas.microsoft.com/office/drawing/2014/main" id="{9C53CD20-5A75-249D-1EE2-81A9E2604543}"/>
                </a:ext>
              </a:extLst>
            </p:cNvPr>
            <p:cNvSpPr txBox="1"/>
            <p:nvPr/>
          </p:nvSpPr>
          <p:spPr>
            <a:xfrm>
              <a:off x="2139739" y="4886911"/>
              <a:ext cx="2051261"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for Patient B:</a:t>
              </a:r>
            </a:p>
          </p:txBody>
        </p:sp>
      </p:grpSp>
      <p:grpSp>
        <p:nvGrpSpPr>
          <p:cNvPr id="47" name="Group 46">
            <a:extLst>
              <a:ext uri="{FF2B5EF4-FFF2-40B4-BE49-F238E27FC236}">
                <a16:creationId xmlns:a16="http://schemas.microsoft.com/office/drawing/2014/main" id="{17F711FD-551C-19D7-C4FE-3CA378D3BAF5}"/>
              </a:ext>
            </a:extLst>
          </p:cNvPr>
          <p:cNvGrpSpPr/>
          <p:nvPr/>
        </p:nvGrpSpPr>
        <p:grpSpPr>
          <a:xfrm>
            <a:off x="6467898" y="5235640"/>
            <a:ext cx="5343091" cy="685800"/>
            <a:chOff x="2139737" y="5581650"/>
            <a:chExt cx="5343091" cy="685800"/>
          </a:xfrm>
        </p:grpSpPr>
        <p:sp>
          <p:nvSpPr>
            <p:cNvPr id="48" name="Rectangle 47">
              <a:extLst>
                <a:ext uri="{FF2B5EF4-FFF2-40B4-BE49-F238E27FC236}">
                  <a16:creationId xmlns:a16="http://schemas.microsoft.com/office/drawing/2014/main" id="{FF732FD1-F936-C535-1DE2-49D9A2044D40}"/>
                </a:ext>
              </a:extLst>
            </p:cNvPr>
            <p:cNvSpPr/>
            <p:nvPr/>
          </p:nvSpPr>
          <p:spPr>
            <a:xfrm>
              <a:off x="4190999" y="5581650"/>
              <a:ext cx="1386829"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49" name="Rectangle 48">
              <a:extLst>
                <a:ext uri="{FF2B5EF4-FFF2-40B4-BE49-F238E27FC236}">
                  <a16:creationId xmlns:a16="http://schemas.microsoft.com/office/drawing/2014/main" id="{505B37DA-AFA1-8158-A83D-85327185B69F}"/>
                </a:ext>
              </a:extLst>
            </p:cNvPr>
            <p:cNvSpPr/>
            <p:nvPr/>
          </p:nvSpPr>
          <p:spPr>
            <a:xfrm>
              <a:off x="5577830" y="5581650"/>
              <a:ext cx="807721" cy="6858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50" name="Rectangle 49">
              <a:extLst>
                <a:ext uri="{FF2B5EF4-FFF2-40B4-BE49-F238E27FC236}">
                  <a16:creationId xmlns:a16="http://schemas.microsoft.com/office/drawing/2014/main" id="{24864A4A-0EB4-17A1-B62F-35840D24105E}"/>
                </a:ext>
              </a:extLst>
            </p:cNvPr>
            <p:cNvSpPr/>
            <p:nvPr/>
          </p:nvSpPr>
          <p:spPr>
            <a:xfrm>
              <a:off x="6385552" y="5581650"/>
              <a:ext cx="1097276" cy="6858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51" name="TextBox 50">
              <a:extLst>
                <a:ext uri="{FF2B5EF4-FFF2-40B4-BE49-F238E27FC236}">
                  <a16:creationId xmlns:a16="http://schemas.microsoft.com/office/drawing/2014/main" id="{8D6FF46B-78F3-F604-D322-05289C4B9A14}"/>
                </a:ext>
              </a:extLst>
            </p:cNvPr>
            <p:cNvSpPr txBox="1"/>
            <p:nvPr/>
          </p:nvSpPr>
          <p:spPr>
            <a:xfrm>
              <a:off x="2139737" y="5755272"/>
              <a:ext cx="2051261"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for Patient C:</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2F2F-6BC5-BFCF-21D9-D344A48911EE}"/>
              </a:ext>
            </a:extLst>
          </p:cNvPr>
          <p:cNvSpPr>
            <a:spLocks noGrp="1"/>
          </p:cNvSpPr>
          <p:nvPr>
            <p:ph type="title"/>
          </p:nvPr>
        </p:nvSpPr>
        <p:spPr/>
        <p:txBody>
          <a:bodyPr/>
          <a:lstStyle/>
          <a:p>
            <a:pPr algn="l"/>
            <a:r>
              <a:rPr lang="en-US" dirty="0"/>
              <a:t>Picking a Dataset Splitting Approach</a:t>
            </a:r>
          </a:p>
        </p:txBody>
      </p:sp>
      <p:sp>
        <p:nvSpPr>
          <p:cNvPr id="3" name="Text Placeholder 2">
            <a:extLst>
              <a:ext uri="{FF2B5EF4-FFF2-40B4-BE49-F238E27FC236}">
                <a16:creationId xmlns:a16="http://schemas.microsoft.com/office/drawing/2014/main" id="{31B0E379-8C13-D258-69AF-BCD072D66F13}"/>
              </a:ext>
            </a:extLst>
          </p:cNvPr>
          <p:cNvSpPr>
            <a:spLocks noGrp="1"/>
          </p:cNvSpPr>
          <p:nvPr>
            <p:ph type="body" idx="1"/>
          </p:nvPr>
        </p:nvSpPr>
        <p:spPr/>
        <p:txBody>
          <a:bodyPr/>
          <a:lstStyle/>
          <a:p>
            <a:r>
              <a:rPr lang="en-US" u="sng" dirty="0"/>
              <a:t>Single Train-Test Split</a:t>
            </a:r>
          </a:p>
        </p:txBody>
      </p:sp>
      <p:sp>
        <p:nvSpPr>
          <p:cNvPr id="4" name="Content Placeholder 3">
            <a:extLst>
              <a:ext uri="{FF2B5EF4-FFF2-40B4-BE49-F238E27FC236}">
                <a16:creationId xmlns:a16="http://schemas.microsoft.com/office/drawing/2014/main" id="{83FD69BB-B762-603B-7D79-0F794EC65996}"/>
              </a:ext>
            </a:extLst>
          </p:cNvPr>
          <p:cNvSpPr>
            <a:spLocks noGrp="1"/>
          </p:cNvSpPr>
          <p:nvPr>
            <p:ph sz="half" idx="2"/>
          </p:nvPr>
        </p:nvSpPr>
        <p:spPr>
          <a:xfrm>
            <a:off x="609600" y="2174874"/>
            <a:ext cx="5386917" cy="4302125"/>
          </a:xfrm>
        </p:spPr>
        <p:txBody>
          <a:bodyPr anchor="t">
            <a:normAutofit/>
          </a:bodyPr>
          <a:lstStyle/>
          <a:p>
            <a:pPr marL="342900" indent="-342900">
              <a:buClr>
                <a:srgbClr val="01A801"/>
              </a:buClr>
              <a:buFont typeface="System Font Regular"/>
              <a:buChar char="+"/>
            </a:pPr>
            <a:r>
              <a:rPr lang="en-US" dirty="0"/>
              <a:t>Trains and evaluates a single model, which is conceptually straightforward</a:t>
            </a:r>
          </a:p>
          <a:p>
            <a:pPr marL="342900" indent="-342900">
              <a:buClr>
                <a:srgbClr val="01A801"/>
              </a:buClr>
              <a:buFont typeface="System Font Regular"/>
              <a:buChar char="+"/>
            </a:pPr>
            <a:r>
              <a:rPr lang="en-US" dirty="0"/>
              <a:t>More computationally tractable for massive datasets</a:t>
            </a:r>
          </a:p>
          <a:p>
            <a:pPr marL="342900" indent="-342900">
              <a:buClr>
                <a:srgbClr val="C00000"/>
              </a:buClr>
              <a:buFont typeface="System Font Regular"/>
              <a:buChar char="–"/>
            </a:pPr>
            <a:r>
              <a:rPr lang="en-US" dirty="0"/>
              <a:t>Only evaluates the model on a small subset of the data</a:t>
            </a:r>
          </a:p>
          <a:p>
            <a:pPr marL="754063" lvl="1" indent="-287338">
              <a:buClr>
                <a:schemeClr val="tx1"/>
              </a:buClr>
              <a:buFont typeface="Arial" panose="020B0604020202020204" pitchFamily="34" charset="0"/>
              <a:buChar char="•"/>
            </a:pPr>
            <a:r>
              <a:rPr lang="en-US" dirty="0"/>
              <a:t>You may have 100 patients in your dataset, but you will have only tested on 20 of them</a:t>
            </a:r>
          </a:p>
        </p:txBody>
      </p:sp>
      <p:sp>
        <p:nvSpPr>
          <p:cNvPr id="5" name="Text Placeholder 4">
            <a:extLst>
              <a:ext uri="{FF2B5EF4-FFF2-40B4-BE49-F238E27FC236}">
                <a16:creationId xmlns:a16="http://schemas.microsoft.com/office/drawing/2014/main" id="{BBCE3C15-4583-B9A4-170A-DCC92BF52358}"/>
              </a:ext>
            </a:extLst>
          </p:cNvPr>
          <p:cNvSpPr>
            <a:spLocks noGrp="1"/>
          </p:cNvSpPr>
          <p:nvPr>
            <p:ph type="body" sz="quarter" idx="3"/>
          </p:nvPr>
        </p:nvSpPr>
        <p:spPr/>
        <p:txBody>
          <a:bodyPr/>
          <a:lstStyle/>
          <a:p>
            <a:r>
              <a:rPr lang="en-US" u="sng" dirty="0"/>
              <a:t>Cross-Validation</a:t>
            </a:r>
          </a:p>
        </p:txBody>
      </p:sp>
      <p:sp>
        <p:nvSpPr>
          <p:cNvPr id="6" name="Content Placeholder 5">
            <a:extLst>
              <a:ext uri="{FF2B5EF4-FFF2-40B4-BE49-F238E27FC236}">
                <a16:creationId xmlns:a16="http://schemas.microsoft.com/office/drawing/2014/main" id="{7CB13870-C259-F972-E2D3-AF664B2296BA}"/>
              </a:ext>
            </a:extLst>
          </p:cNvPr>
          <p:cNvSpPr>
            <a:spLocks noGrp="1"/>
          </p:cNvSpPr>
          <p:nvPr>
            <p:ph sz="quarter" idx="4"/>
          </p:nvPr>
        </p:nvSpPr>
        <p:spPr>
          <a:xfrm>
            <a:off x="6193368" y="2174875"/>
            <a:ext cx="5389033" cy="4302124"/>
          </a:xfrm>
        </p:spPr>
        <p:txBody>
          <a:bodyPr anchor="t">
            <a:normAutofit/>
          </a:bodyPr>
          <a:lstStyle/>
          <a:p>
            <a:pPr marL="342900" indent="-342900">
              <a:buClr>
                <a:srgbClr val="01A801"/>
              </a:buClr>
              <a:buFont typeface="System Font Regular"/>
              <a:buChar char="+"/>
            </a:pPr>
            <a:r>
              <a:rPr lang="en-US" dirty="0"/>
              <a:t>Allows you to take full advantage of your dataset during evaluation</a:t>
            </a:r>
          </a:p>
          <a:p>
            <a:pPr marL="342900" indent="-342900">
              <a:buClr>
                <a:srgbClr val="C00000"/>
              </a:buClr>
              <a:buFont typeface="System Font Regular"/>
              <a:buChar char="–"/>
            </a:pPr>
            <a:r>
              <a:rPr lang="en-US" dirty="0"/>
              <a:t>Generates multiple models that may learn different things</a:t>
            </a:r>
          </a:p>
          <a:p>
            <a:pPr marL="693738" lvl="1" indent="-227013">
              <a:buClr>
                <a:schemeClr val="tx1"/>
              </a:buClr>
              <a:buFont typeface="Arial" panose="020B0604020202020204" pitchFamily="34" charset="0"/>
              <a:buChar char="•"/>
            </a:pPr>
            <a:r>
              <a:rPr lang="en-US" dirty="0"/>
              <a:t>The model for predicting on Fold 1 may prioritize vital signs, while the model for predicting on Fold 2 may prioritize symptom reports</a:t>
            </a:r>
          </a:p>
          <a:p>
            <a:pPr marL="693738" lvl="1" indent="-227013">
              <a:buClr>
                <a:schemeClr val="tx1"/>
              </a:buClr>
              <a:buFont typeface="Arial" panose="020B0604020202020204" pitchFamily="34" charset="0"/>
              <a:buChar char="•"/>
            </a:pPr>
            <a:r>
              <a:rPr lang="en-US" dirty="0"/>
              <a:t>If your dataset is big enough, it would hopefully learn the same things across folds</a:t>
            </a:r>
          </a:p>
        </p:txBody>
      </p:sp>
    </p:spTree>
    <p:extLst>
      <p:ext uri="{BB962C8B-B14F-4D97-AF65-F5344CB8AC3E}">
        <p14:creationId xmlns:p14="http://schemas.microsoft.com/office/powerpoint/2010/main" val="7958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91014-ED0F-C880-B750-18D9ADBA1F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E72A4-FC4F-FC2D-CD0E-982933F20BD8}"/>
              </a:ext>
            </a:extLst>
          </p:cNvPr>
          <p:cNvSpPr>
            <a:spLocks noGrp="1"/>
          </p:cNvSpPr>
          <p:nvPr>
            <p:ph type="title"/>
          </p:nvPr>
        </p:nvSpPr>
        <p:spPr/>
        <p:txBody>
          <a:bodyPr/>
          <a:lstStyle/>
          <a:p>
            <a:r>
              <a:rPr lang="en-US" dirty="0"/>
              <a:t>More on Cross-Validation</a:t>
            </a:r>
          </a:p>
        </p:txBody>
      </p:sp>
      <p:sp>
        <p:nvSpPr>
          <p:cNvPr id="3" name="Content Placeholder 2">
            <a:extLst>
              <a:ext uri="{FF2B5EF4-FFF2-40B4-BE49-F238E27FC236}">
                <a16:creationId xmlns:a16="http://schemas.microsoft.com/office/drawing/2014/main" id="{FE289405-7816-36B1-A380-EEDB9C8ADBBF}"/>
              </a:ext>
            </a:extLst>
          </p:cNvPr>
          <p:cNvSpPr>
            <a:spLocks noGrp="1"/>
          </p:cNvSpPr>
          <p:nvPr>
            <p:ph idx="1"/>
          </p:nvPr>
        </p:nvSpPr>
        <p:spPr/>
        <p:txBody>
          <a:bodyPr>
            <a:normAutofit/>
          </a:bodyPr>
          <a:lstStyle/>
          <a:p>
            <a:r>
              <a:rPr lang="en-US" dirty="0">
                <a:latin typeface="Avenir Book" panose="02000503020000020003" pitchFamily="2" charset="0"/>
              </a:rPr>
              <a:t>Cross-validation trains and tests multiple models, so it’s testing that your approach is sound rather than producing a final model</a:t>
            </a:r>
          </a:p>
          <a:p>
            <a:pPr marL="457200" indent="-457200">
              <a:buFont typeface="Arial" panose="020B0604020202020204" pitchFamily="34" charset="0"/>
              <a:buChar char="•"/>
            </a:pPr>
            <a:r>
              <a:rPr lang="en-US" b="1" u="sng" dirty="0">
                <a:latin typeface="Avenir Book" panose="02000503020000020003" pitchFamily="2" charset="0"/>
              </a:rPr>
              <a:t>If you want to understand the importance of features</a:t>
            </a:r>
            <a:r>
              <a:rPr lang="en-US" b="1" dirty="0">
                <a:latin typeface="Avenir Book" panose="02000503020000020003" pitchFamily="2" charset="0"/>
              </a:rPr>
              <a:t>,</a:t>
            </a:r>
            <a:r>
              <a:rPr lang="en-US" dirty="0">
                <a:latin typeface="Avenir Book" panose="02000503020000020003" pitchFamily="2" charset="0"/>
              </a:rPr>
              <a:t> you can look at the average feature importance across folds</a:t>
            </a:r>
          </a:p>
          <a:p>
            <a:pPr marL="457200" indent="-457200">
              <a:buFont typeface="Arial" panose="020B0604020202020204" pitchFamily="34" charset="0"/>
              <a:buChar char="•"/>
            </a:pPr>
            <a:r>
              <a:rPr lang="en-US" b="1" u="sng" dirty="0"/>
              <a:t>If you want to deploy a single model</a:t>
            </a:r>
            <a:r>
              <a:rPr lang="en-US" b="1" dirty="0"/>
              <a:t>, </a:t>
            </a:r>
            <a:r>
              <a:rPr lang="en-US" dirty="0"/>
              <a:t>you can train on the entire dataset since future data will be unseen</a:t>
            </a:r>
          </a:p>
        </p:txBody>
      </p:sp>
    </p:spTree>
    <p:extLst>
      <p:ext uri="{BB962C8B-B14F-4D97-AF65-F5344CB8AC3E}">
        <p14:creationId xmlns:p14="http://schemas.microsoft.com/office/powerpoint/2010/main" val="309412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More on Cross-Validation</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a:bodyPr>
          <a:lstStyle/>
          <a:p>
            <a:r>
              <a:rPr lang="en-US" dirty="0"/>
              <a:t>Pick the right training method to answer your question</a:t>
            </a:r>
          </a:p>
          <a:p>
            <a:pPr marL="457200" indent="-457200">
              <a:buFont typeface="Arial" panose="020B0604020202020204" pitchFamily="34" charset="0"/>
              <a:buChar char="•"/>
            </a:pPr>
            <a:r>
              <a:rPr lang="en-US" b="1" u="sng" dirty="0">
                <a:latin typeface="Avenir Book" panose="02000503020000020003" pitchFamily="2" charset="0"/>
              </a:rPr>
              <a:t>If you want to show that your approach works on patients who have never been seen by the model</a:t>
            </a:r>
            <a:r>
              <a:rPr lang="en-US" dirty="0">
                <a:latin typeface="Avenir Book" panose="02000503020000020003" pitchFamily="2" charset="0"/>
              </a:rPr>
              <a:t>, you should make sure that no individuals appear in both the train and test sets</a:t>
            </a:r>
          </a:p>
          <a:p>
            <a:pPr marL="457200" indent="-457200">
              <a:buFont typeface="Arial" panose="020B0604020202020204" pitchFamily="34" charset="0"/>
              <a:buChar char="•"/>
            </a:pPr>
            <a:r>
              <a:rPr lang="en-US" b="1" u="sng" dirty="0">
                <a:latin typeface="Avenir Book" panose="02000503020000020003" pitchFamily="2" charset="0"/>
              </a:rPr>
              <a:t>If you think that personalized models are needed for each person</a:t>
            </a:r>
            <a:r>
              <a:rPr lang="en-US" dirty="0">
                <a:latin typeface="Avenir Book" panose="02000503020000020003" pitchFamily="2" charset="0"/>
              </a:rPr>
              <a:t>,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techniques you can use to automatically </a:t>
            </a:r>
            <a:br>
              <a:rPr lang="en-US" dirty="0"/>
            </a:br>
            <a:r>
              <a:rPr lang="en-US" dirty="0"/>
              <a:t>pick the features that are likely to be the most “mathematically interesting”</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84" name="Group 83">
            <a:extLst>
              <a:ext uri="{FF2B5EF4-FFF2-40B4-BE49-F238E27FC236}">
                <a16:creationId xmlns:a16="http://schemas.microsoft.com/office/drawing/2014/main" id="{851D2367-3894-6270-0BCB-EA91A0783ED7}"/>
              </a:ext>
            </a:extLst>
          </p:cNvPr>
          <p:cNvGrpSpPr/>
          <p:nvPr/>
        </p:nvGrpSpPr>
        <p:grpSpPr>
          <a:xfrm>
            <a:off x="1295400" y="2904456"/>
            <a:ext cx="4495801" cy="3617198"/>
            <a:chOff x="1295400" y="2904456"/>
            <a:chExt cx="4495801" cy="3617198"/>
          </a:xfrm>
        </p:grpSpPr>
        <p:grpSp>
          <p:nvGrpSpPr>
            <p:cNvPr id="9" name="Group 8">
              <a:extLst>
                <a:ext uri="{FF2B5EF4-FFF2-40B4-BE49-F238E27FC236}">
                  <a16:creationId xmlns:a16="http://schemas.microsoft.com/office/drawing/2014/main" id="{4B0A5D05-4D21-577C-4021-714488ED8EF5}"/>
                </a:ext>
              </a:extLst>
            </p:cNvPr>
            <p:cNvGrpSpPr/>
            <p:nvPr/>
          </p:nvGrpSpPr>
          <p:grpSpPr>
            <a:xfrm>
              <a:off x="1577402" y="5998434"/>
              <a:ext cx="4213799" cy="523220"/>
              <a:chOff x="1066799" y="5326326"/>
              <a:chExt cx="5784163" cy="523220"/>
            </a:xfrm>
          </p:grpSpPr>
          <p:cxnSp>
            <p:nvCxnSpPr>
              <p:cNvPr id="47" name="Straight Connector 46">
                <a:extLst>
                  <a:ext uri="{FF2B5EF4-FFF2-40B4-BE49-F238E27FC236}">
                    <a16:creationId xmlns:a16="http://schemas.microsoft.com/office/drawing/2014/main" id="{82A9AA49-C2FE-27A9-0495-6E91ED9FA503}"/>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E64E616-0C9C-567A-3A51-E0F10DC88CA2}"/>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DF3114A5-BEA8-BE88-7464-509AD4164D8F}"/>
                </a:ext>
              </a:extLst>
            </p:cNvPr>
            <p:cNvGrpSpPr/>
            <p:nvPr/>
          </p:nvGrpSpPr>
          <p:grpSpPr>
            <a:xfrm>
              <a:off x="1295400" y="2904456"/>
              <a:ext cx="564002" cy="3324810"/>
              <a:chOff x="4289999" y="1904625"/>
              <a:chExt cx="564002" cy="4909675"/>
            </a:xfrm>
          </p:grpSpPr>
          <p:cxnSp>
            <p:nvCxnSpPr>
              <p:cNvPr id="45" name="Straight Connector 44">
                <a:extLst>
                  <a:ext uri="{FF2B5EF4-FFF2-40B4-BE49-F238E27FC236}">
                    <a16:creationId xmlns:a16="http://schemas.microsoft.com/office/drawing/2014/main" id="{89587155-7DC1-A2EE-5E13-F6AC589FAE4A}"/>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D26A91A-4E18-5EC8-F7AD-9F1DFB2B9106}"/>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sp>
          <p:nvSpPr>
            <p:cNvPr id="28" name="Oval 27">
              <a:extLst>
                <a:ext uri="{FF2B5EF4-FFF2-40B4-BE49-F238E27FC236}">
                  <a16:creationId xmlns:a16="http://schemas.microsoft.com/office/drawing/2014/main" id="{8FB02610-9D5F-C00C-E035-F1D1AE6ECFD0}"/>
                </a:ext>
              </a:extLst>
            </p:cNvPr>
            <p:cNvSpPr/>
            <p:nvPr/>
          </p:nvSpPr>
          <p:spPr>
            <a:xfrm>
              <a:off x="2698406" y="5488720"/>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4018131A-43E4-05A4-4558-E7F1D5976DD0}"/>
                </a:ext>
              </a:extLst>
            </p:cNvPr>
            <p:cNvSpPr/>
            <p:nvPr/>
          </p:nvSpPr>
          <p:spPr>
            <a:xfrm>
              <a:off x="4877540" y="5126633"/>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Oval 30">
              <a:extLst>
                <a:ext uri="{FF2B5EF4-FFF2-40B4-BE49-F238E27FC236}">
                  <a16:creationId xmlns:a16="http://schemas.microsoft.com/office/drawing/2014/main" id="{906355A1-7DED-89D7-1C9C-8CA5B1126A13}"/>
                </a:ext>
              </a:extLst>
            </p:cNvPr>
            <p:cNvSpPr/>
            <p:nvPr/>
          </p:nvSpPr>
          <p:spPr>
            <a:xfrm>
              <a:off x="3870196" y="4955166"/>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8DA9C66F-1F45-DF6D-FA37-184FF8BE99E7}"/>
                </a:ext>
              </a:extLst>
            </p:cNvPr>
            <p:cNvSpPr/>
            <p:nvPr/>
          </p:nvSpPr>
          <p:spPr>
            <a:xfrm>
              <a:off x="3410163" y="5148095"/>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00DEE41-E329-508A-B970-EC5C43B31C9B}"/>
                </a:ext>
              </a:extLst>
            </p:cNvPr>
            <p:cNvSpPr/>
            <p:nvPr/>
          </p:nvSpPr>
          <p:spPr>
            <a:xfrm>
              <a:off x="4314828" y="5530243"/>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Oval 35">
              <a:extLst>
                <a:ext uri="{FF2B5EF4-FFF2-40B4-BE49-F238E27FC236}">
                  <a16:creationId xmlns:a16="http://schemas.microsoft.com/office/drawing/2014/main" id="{95A3DD35-2BD0-D2EE-28F9-416C35D766F3}"/>
                </a:ext>
              </a:extLst>
            </p:cNvPr>
            <p:cNvSpPr/>
            <p:nvPr/>
          </p:nvSpPr>
          <p:spPr>
            <a:xfrm>
              <a:off x="2698406" y="4898543"/>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D2663592-ACB6-1EA7-EF32-7B3F52F89221}"/>
                </a:ext>
              </a:extLst>
            </p:cNvPr>
            <p:cNvSpPr/>
            <p:nvPr/>
          </p:nvSpPr>
          <p:spPr>
            <a:xfrm>
              <a:off x="1926122" y="4802889"/>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AEC419DD-CEDE-C76E-81F5-611F08BF8572}"/>
                </a:ext>
              </a:extLst>
            </p:cNvPr>
            <p:cNvSpPr/>
            <p:nvPr/>
          </p:nvSpPr>
          <p:spPr>
            <a:xfrm>
              <a:off x="2380403" y="4303668"/>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0C94C657-6214-0834-207F-94CEE36EF8F2}"/>
                </a:ext>
              </a:extLst>
            </p:cNvPr>
            <p:cNvSpPr/>
            <p:nvPr/>
          </p:nvSpPr>
          <p:spPr>
            <a:xfrm>
              <a:off x="2948760" y="3937793"/>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F4768997-9001-52B4-1752-7DEDFBD08980}"/>
                </a:ext>
              </a:extLst>
            </p:cNvPr>
            <p:cNvSpPr/>
            <p:nvPr/>
          </p:nvSpPr>
          <p:spPr>
            <a:xfrm>
              <a:off x="3917898" y="4447759"/>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AE69D30D-18A5-C882-B969-8ACE8416A5AF}"/>
                </a:ext>
              </a:extLst>
            </p:cNvPr>
            <p:cNvSpPr/>
            <p:nvPr/>
          </p:nvSpPr>
          <p:spPr>
            <a:xfrm>
              <a:off x="3608478" y="4077500"/>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B2DA12F0-4D1E-2F35-0E2F-E4DF9A126377}"/>
                </a:ext>
              </a:extLst>
            </p:cNvPr>
            <p:cNvSpPr/>
            <p:nvPr/>
          </p:nvSpPr>
          <p:spPr>
            <a:xfrm>
              <a:off x="4745886" y="4306100"/>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90FD80D9-73FB-F582-FE32-18C57F13412C}"/>
                </a:ext>
              </a:extLst>
            </p:cNvPr>
            <p:cNvSpPr/>
            <p:nvPr/>
          </p:nvSpPr>
          <p:spPr>
            <a:xfrm>
              <a:off x="1828800" y="4001300"/>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9" name="TextBox 48">
            <a:extLst>
              <a:ext uri="{FF2B5EF4-FFF2-40B4-BE49-F238E27FC236}">
                <a16:creationId xmlns:a16="http://schemas.microsoft.com/office/drawing/2014/main" id="{0C5A5AF6-4BB2-02ED-A5DE-98E94D07A768}"/>
              </a:ext>
            </a:extLst>
          </p:cNvPr>
          <p:cNvSpPr txBox="1"/>
          <p:nvPr/>
        </p:nvSpPr>
        <p:spPr>
          <a:xfrm>
            <a:off x="7102497" y="2821797"/>
            <a:ext cx="2075932" cy="707886"/>
          </a:xfrm>
          <a:prstGeom prst="rect">
            <a:avLst/>
          </a:prstGeom>
          <a:noFill/>
        </p:spPr>
        <p:txBody>
          <a:bodyPr wrap="square" rtlCol="0">
            <a:spAutoFit/>
          </a:bodyPr>
          <a:lstStyle/>
          <a:p>
            <a:pPr algn="ctr"/>
            <a:r>
              <a:rPr lang="en-US" sz="2000" dirty="0">
                <a:latin typeface="Avenir Book" panose="02000503020000020003" pitchFamily="2" charset="0"/>
              </a:rPr>
              <a:t>less variance = </a:t>
            </a:r>
            <a:br>
              <a:rPr lang="en-US" sz="2000" dirty="0">
                <a:latin typeface="Avenir Book" panose="02000503020000020003" pitchFamily="2" charset="0"/>
              </a:rPr>
            </a:br>
            <a:r>
              <a:rPr lang="en-US" sz="2000" dirty="0">
                <a:latin typeface="Avenir Book" panose="02000503020000020003" pitchFamily="2" charset="0"/>
              </a:rPr>
              <a:t>less separable</a:t>
            </a:r>
          </a:p>
        </p:txBody>
      </p:sp>
      <p:sp>
        <p:nvSpPr>
          <p:cNvPr id="50" name="TextBox 49">
            <a:extLst>
              <a:ext uri="{FF2B5EF4-FFF2-40B4-BE49-F238E27FC236}">
                <a16:creationId xmlns:a16="http://schemas.microsoft.com/office/drawing/2014/main" id="{638B08B4-90F5-12E3-81A1-9F09F61B66B8}"/>
              </a:ext>
            </a:extLst>
          </p:cNvPr>
          <p:cNvSpPr txBox="1"/>
          <p:nvPr/>
        </p:nvSpPr>
        <p:spPr>
          <a:xfrm>
            <a:off x="9993680" y="5289647"/>
            <a:ext cx="2122120" cy="707886"/>
          </a:xfrm>
          <a:prstGeom prst="rect">
            <a:avLst/>
          </a:prstGeom>
          <a:noFill/>
        </p:spPr>
        <p:txBody>
          <a:bodyPr wrap="square" rtlCol="0">
            <a:spAutoFit/>
          </a:bodyPr>
          <a:lstStyle/>
          <a:p>
            <a:pPr algn="ctr"/>
            <a:r>
              <a:rPr lang="en-US" sz="2000" dirty="0">
                <a:latin typeface="Avenir Book" panose="02000503020000020003" pitchFamily="2" charset="0"/>
              </a:rPr>
              <a:t>more variance = </a:t>
            </a:r>
            <a:br>
              <a:rPr lang="en-US" sz="2000" dirty="0">
                <a:latin typeface="Avenir Book" panose="02000503020000020003" pitchFamily="2" charset="0"/>
              </a:rPr>
            </a:br>
            <a:r>
              <a:rPr lang="en-US" sz="2000" dirty="0">
                <a:latin typeface="Avenir Book" panose="02000503020000020003" pitchFamily="2" charset="0"/>
              </a:rPr>
              <a:t>more separable</a:t>
            </a:r>
          </a:p>
        </p:txBody>
      </p:sp>
      <p:grpSp>
        <p:nvGrpSpPr>
          <p:cNvPr id="51" name="Group 50">
            <a:extLst>
              <a:ext uri="{FF2B5EF4-FFF2-40B4-BE49-F238E27FC236}">
                <a16:creationId xmlns:a16="http://schemas.microsoft.com/office/drawing/2014/main" id="{69B19BD6-AED3-EFC9-F415-64A7CB84B734}"/>
              </a:ext>
            </a:extLst>
          </p:cNvPr>
          <p:cNvGrpSpPr/>
          <p:nvPr/>
        </p:nvGrpSpPr>
        <p:grpSpPr>
          <a:xfrm>
            <a:off x="6789283" y="2904456"/>
            <a:ext cx="4481614" cy="3614296"/>
            <a:chOff x="6789283" y="2904456"/>
            <a:chExt cx="4481614" cy="3614296"/>
          </a:xfrm>
        </p:grpSpPr>
        <p:grpSp>
          <p:nvGrpSpPr>
            <p:cNvPr id="52" name="Group 51">
              <a:extLst>
                <a:ext uri="{FF2B5EF4-FFF2-40B4-BE49-F238E27FC236}">
                  <a16:creationId xmlns:a16="http://schemas.microsoft.com/office/drawing/2014/main" id="{D1DD0DE9-907C-43DB-47FC-23D8CFC1C818}"/>
                </a:ext>
              </a:extLst>
            </p:cNvPr>
            <p:cNvGrpSpPr/>
            <p:nvPr/>
          </p:nvGrpSpPr>
          <p:grpSpPr>
            <a:xfrm>
              <a:off x="6789283" y="2904456"/>
              <a:ext cx="564002" cy="3324810"/>
              <a:chOff x="4289999" y="1904625"/>
              <a:chExt cx="564002" cy="4909675"/>
            </a:xfrm>
          </p:grpSpPr>
          <p:cxnSp>
            <p:nvCxnSpPr>
              <p:cNvPr id="56" name="Straight Connector 55">
                <a:extLst>
                  <a:ext uri="{FF2B5EF4-FFF2-40B4-BE49-F238E27FC236}">
                    <a16:creationId xmlns:a16="http://schemas.microsoft.com/office/drawing/2014/main" id="{A2EF6635-EA6C-3D68-9173-DE3729902DC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71D1A7A-FC7A-6AF8-F26D-7279F953D0D9}"/>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2576FA75-8794-509E-8518-CFF0BFB3E64B}"/>
                </a:ext>
              </a:extLst>
            </p:cNvPr>
            <p:cNvGrpSpPr/>
            <p:nvPr/>
          </p:nvGrpSpPr>
          <p:grpSpPr>
            <a:xfrm>
              <a:off x="7057098" y="5995532"/>
              <a:ext cx="4213799" cy="523220"/>
              <a:chOff x="1066799" y="5326326"/>
              <a:chExt cx="5784163" cy="523220"/>
            </a:xfrm>
          </p:grpSpPr>
          <p:cxnSp>
            <p:nvCxnSpPr>
              <p:cNvPr id="54" name="Straight Connector 53">
                <a:extLst>
                  <a:ext uri="{FF2B5EF4-FFF2-40B4-BE49-F238E27FC236}">
                    <a16:creationId xmlns:a16="http://schemas.microsoft.com/office/drawing/2014/main" id="{67FE706C-6B6D-080A-0C73-5DE48D131354}"/>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58D798A-B6F3-ED2E-005B-1C31D8AE051A}"/>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58" name="Oval 57">
            <a:extLst>
              <a:ext uri="{FF2B5EF4-FFF2-40B4-BE49-F238E27FC236}">
                <a16:creationId xmlns:a16="http://schemas.microsoft.com/office/drawing/2014/main" id="{FB9DF89C-D94D-6F79-F7FD-524817E92834}"/>
              </a:ext>
            </a:extLst>
          </p:cNvPr>
          <p:cNvSpPr/>
          <p:nvPr/>
        </p:nvSpPr>
        <p:spPr>
          <a:xfrm>
            <a:off x="8173507" y="5466977"/>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37D46333-F881-56D5-CCBF-341725D6290B}"/>
              </a:ext>
            </a:extLst>
          </p:cNvPr>
          <p:cNvSpPr/>
          <p:nvPr/>
        </p:nvSpPr>
        <p:spPr>
          <a:xfrm>
            <a:off x="10352641" y="5104890"/>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Oval 59">
            <a:extLst>
              <a:ext uri="{FF2B5EF4-FFF2-40B4-BE49-F238E27FC236}">
                <a16:creationId xmlns:a16="http://schemas.microsoft.com/office/drawing/2014/main" id="{CBF36D6B-C998-A331-D54A-DDC84584703A}"/>
              </a:ext>
            </a:extLst>
          </p:cNvPr>
          <p:cNvSpPr/>
          <p:nvPr/>
        </p:nvSpPr>
        <p:spPr>
          <a:xfrm>
            <a:off x="9345297" y="4933423"/>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1" name="Oval 60">
            <a:extLst>
              <a:ext uri="{FF2B5EF4-FFF2-40B4-BE49-F238E27FC236}">
                <a16:creationId xmlns:a16="http://schemas.microsoft.com/office/drawing/2014/main" id="{C7F8779D-A577-73DB-5351-4675C81A7D57}"/>
              </a:ext>
            </a:extLst>
          </p:cNvPr>
          <p:cNvSpPr/>
          <p:nvPr/>
        </p:nvSpPr>
        <p:spPr>
          <a:xfrm>
            <a:off x="8885264" y="5126352"/>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2" name="Oval 61">
            <a:extLst>
              <a:ext uri="{FF2B5EF4-FFF2-40B4-BE49-F238E27FC236}">
                <a16:creationId xmlns:a16="http://schemas.microsoft.com/office/drawing/2014/main" id="{CE724CF1-43F7-7BD6-E801-6535D5A0CDDE}"/>
              </a:ext>
            </a:extLst>
          </p:cNvPr>
          <p:cNvSpPr/>
          <p:nvPr/>
        </p:nvSpPr>
        <p:spPr>
          <a:xfrm>
            <a:off x="9789929" y="5508500"/>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3" name="Oval 62">
            <a:extLst>
              <a:ext uri="{FF2B5EF4-FFF2-40B4-BE49-F238E27FC236}">
                <a16:creationId xmlns:a16="http://schemas.microsoft.com/office/drawing/2014/main" id="{ACAA0929-8E87-088A-0276-849124EF12EE}"/>
              </a:ext>
            </a:extLst>
          </p:cNvPr>
          <p:cNvSpPr/>
          <p:nvPr/>
        </p:nvSpPr>
        <p:spPr>
          <a:xfrm>
            <a:off x="8173507" y="4876800"/>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4" name="Oval 63">
            <a:extLst>
              <a:ext uri="{FF2B5EF4-FFF2-40B4-BE49-F238E27FC236}">
                <a16:creationId xmlns:a16="http://schemas.microsoft.com/office/drawing/2014/main" id="{27E1F483-51B1-29E0-05A9-DBEF6633D711}"/>
              </a:ext>
            </a:extLst>
          </p:cNvPr>
          <p:cNvSpPr/>
          <p:nvPr/>
        </p:nvSpPr>
        <p:spPr>
          <a:xfrm>
            <a:off x="7401223" y="4781146"/>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5" name="Oval 64">
            <a:extLst>
              <a:ext uri="{FF2B5EF4-FFF2-40B4-BE49-F238E27FC236}">
                <a16:creationId xmlns:a16="http://schemas.microsoft.com/office/drawing/2014/main" id="{77C2147A-2277-F6E2-7F7C-93F6F06DED9F}"/>
              </a:ext>
            </a:extLst>
          </p:cNvPr>
          <p:cNvSpPr/>
          <p:nvPr/>
        </p:nvSpPr>
        <p:spPr>
          <a:xfrm>
            <a:off x="7855504" y="4281925"/>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6" name="Oval 65">
            <a:extLst>
              <a:ext uri="{FF2B5EF4-FFF2-40B4-BE49-F238E27FC236}">
                <a16:creationId xmlns:a16="http://schemas.microsoft.com/office/drawing/2014/main" id="{C26BC3EA-EA19-5A88-6BDA-88E4AF30CAF6}"/>
              </a:ext>
            </a:extLst>
          </p:cNvPr>
          <p:cNvSpPr/>
          <p:nvPr/>
        </p:nvSpPr>
        <p:spPr>
          <a:xfrm>
            <a:off x="8423861" y="3916050"/>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7" name="Oval 66">
            <a:extLst>
              <a:ext uri="{FF2B5EF4-FFF2-40B4-BE49-F238E27FC236}">
                <a16:creationId xmlns:a16="http://schemas.microsoft.com/office/drawing/2014/main" id="{292B8FE5-B299-C5E1-F5F1-77EBAFB37634}"/>
              </a:ext>
            </a:extLst>
          </p:cNvPr>
          <p:cNvSpPr/>
          <p:nvPr/>
        </p:nvSpPr>
        <p:spPr>
          <a:xfrm>
            <a:off x="9392999" y="4426016"/>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8" name="Oval 67">
            <a:extLst>
              <a:ext uri="{FF2B5EF4-FFF2-40B4-BE49-F238E27FC236}">
                <a16:creationId xmlns:a16="http://schemas.microsoft.com/office/drawing/2014/main" id="{CF3C0885-4A6E-A5F2-D2D1-F3A292771D28}"/>
              </a:ext>
            </a:extLst>
          </p:cNvPr>
          <p:cNvSpPr/>
          <p:nvPr/>
        </p:nvSpPr>
        <p:spPr>
          <a:xfrm>
            <a:off x="9083579" y="4055757"/>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9" name="Oval 68">
            <a:extLst>
              <a:ext uri="{FF2B5EF4-FFF2-40B4-BE49-F238E27FC236}">
                <a16:creationId xmlns:a16="http://schemas.microsoft.com/office/drawing/2014/main" id="{3EB1043C-1656-6EA3-27FD-83803862A163}"/>
              </a:ext>
            </a:extLst>
          </p:cNvPr>
          <p:cNvSpPr/>
          <p:nvPr/>
        </p:nvSpPr>
        <p:spPr>
          <a:xfrm>
            <a:off x="10220987" y="4284357"/>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3542C8-77F1-5C6A-4C6A-71A4FE4E015E}"/>
              </a:ext>
            </a:extLst>
          </p:cNvPr>
          <p:cNvSpPr/>
          <p:nvPr/>
        </p:nvSpPr>
        <p:spPr>
          <a:xfrm>
            <a:off x="7303901" y="3979557"/>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E87D0807-10E6-7A4E-0584-57993B340502}"/>
              </a:ext>
            </a:extLst>
          </p:cNvPr>
          <p:cNvSpPr/>
          <p:nvPr/>
        </p:nvSpPr>
        <p:spPr>
          <a:xfrm>
            <a:off x="8184806" y="5466977"/>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E752CCB1-47D0-0991-BFA9-141CB5516819}"/>
              </a:ext>
            </a:extLst>
          </p:cNvPr>
          <p:cNvSpPr/>
          <p:nvPr/>
        </p:nvSpPr>
        <p:spPr>
          <a:xfrm>
            <a:off x="10363940" y="5104890"/>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2F5F39F9-7C76-5644-3AD6-512E974F7D6D}"/>
              </a:ext>
            </a:extLst>
          </p:cNvPr>
          <p:cNvSpPr/>
          <p:nvPr/>
        </p:nvSpPr>
        <p:spPr>
          <a:xfrm>
            <a:off x="9356596" y="4933423"/>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F9C05004-7BBE-D909-76D3-C9F0BFEF15EA}"/>
              </a:ext>
            </a:extLst>
          </p:cNvPr>
          <p:cNvSpPr/>
          <p:nvPr/>
        </p:nvSpPr>
        <p:spPr>
          <a:xfrm>
            <a:off x="8896563" y="5126352"/>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4DA18CDB-C32D-2B7C-1EF5-590FF7947C55}"/>
              </a:ext>
            </a:extLst>
          </p:cNvPr>
          <p:cNvSpPr/>
          <p:nvPr/>
        </p:nvSpPr>
        <p:spPr>
          <a:xfrm>
            <a:off x="9801228" y="5508500"/>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8E4C06A0-87D4-8404-B57D-C466703E1A02}"/>
              </a:ext>
            </a:extLst>
          </p:cNvPr>
          <p:cNvSpPr/>
          <p:nvPr/>
        </p:nvSpPr>
        <p:spPr>
          <a:xfrm>
            <a:off x="8184806" y="4876800"/>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B8194E9C-27FE-7120-F576-1FFA704352C2}"/>
              </a:ext>
            </a:extLst>
          </p:cNvPr>
          <p:cNvSpPr/>
          <p:nvPr/>
        </p:nvSpPr>
        <p:spPr>
          <a:xfrm>
            <a:off x="7412522" y="4781146"/>
            <a:ext cx="184757" cy="1847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8" name="Oval 77">
            <a:extLst>
              <a:ext uri="{FF2B5EF4-FFF2-40B4-BE49-F238E27FC236}">
                <a16:creationId xmlns:a16="http://schemas.microsoft.com/office/drawing/2014/main" id="{A3DCC671-BD88-8A66-6AEA-EFD32691F8DD}"/>
              </a:ext>
            </a:extLst>
          </p:cNvPr>
          <p:cNvSpPr/>
          <p:nvPr/>
        </p:nvSpPr>
        <p:spPr>
          <a:xfrm>
            <a:off x="7866803" y="4281925"/>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9" name="Oval 78">
            <a:extLst>
              <a:ext uri="{FF2B5EF4-FFF2-40B4-BE49-F238E27FC236}">
                <a16:creationId xmlns:a16="http://schemas.microsoft.com/office/drawing/2014/main" id="{BCFF665B-7841-1FDE-602F-49539B5768CE}"/>
              </a:ext>
            </a:extLst>
          </p:cNvPr>
          <p:cNvSpPr/>
          <p:nvPr/>
        </p:nvSpPr>
        <p:spPr>
          <a:xfrm>
            <a:off x="8435160" y="3916050"/>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0" name="Oval 79">
            <a:extLst>
              <a:ext uri="{FF2B5EF4-FFF2-40B4-BE49-F238E27FC236}">
                <a16:creationId xmlns:a16="http://schemas.microsoft.com/office/drawing/2014/main" id="{4F50DF27-AEA3-475F-9160-A8A413EB5E4E}"/>
              </a:ext>
            </a:extLst>
          </p:cNvPr>
          <p:cNvSpPr/>
          <p:nvPr/>
        </p:nvSpPr>
        <p:spPr>
          <a:xfrm>
            <a:off x="9404298" y="4426016"/>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1" name="Oval 80">
            <a:extLst>
              <a:ext uri="{FF2B5EF4-FFF2-40B4-BE49-F238E27FC236}">
                <a16:creationId xmlns:a16="http://schemas.microsoft.com/office/drawing/2014/main" id="{300F0376-81F2-08CF-3C06-32187DBC933A}"/>
              </a:ext>
            </a:extLst>
          </p:cNvPr>
          <p:cNvSpPr/>
          <p:nvPr/>
        </p:nvSpPr>
        <p:spPr>
          <a:xfrm>
            <a:off x="9094878" y="4055757"/>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B514EA49-A47C-8D77-F572-D6B0BC1C753B}"/>
              </a:ext>
            </a:extLst>
          </p:cNvPr>
          <p:cNvSpPr/>
          <p:nvPr/>
        </p:nvSpPr>
        <p:spPr>
          <a:xfrm>
            <a:off x="10232286" y="4284357"/>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Oval 82">
            <a:extLst>
              <a:ext uri="{FF2B5EF4-FFF2-40B4-BE49-F238E27FC236}">
                <a16:creationId xmlns:a16="http://schemas.microsoft.com/office/drawing/2014/main" id="{1AF9E4C1-7539-F5A8-D231-F1F6C0A4C2C2}"/>
              </a:ext>
            </a:extLst>
          </p:cNvPr>
          <p:cNvSpPr/>
          <p:nvPr/>
        </p:nvSpPr>
        <p:spPr>
          <a:xfrm>
            <a:off x="7315200" y="3979557"/>
            <a:ext cx="189700" cy="189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500"/>
                                        <p:tgtEl>
                                          <p:spTgt spid="67"/>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500"/>
                                        <p:tgtEl>
                                          <p:spTgt spid="69"/>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1.85185E-6 L -4.79167E-6 0.09768 " pathEditMode="relative" rAng="0" ptsTypes="AA">
                                      <p:cBhvr>
                                        <p:cTn id="62" dur="2000" fill="hold"/>
                                        <p:tgtEl>
                                          <p:spTgt spid="58"/>
                                        </p:tgtEl>
                                        <p:attrNameLst>
                                          <p:attrName>ppt_x</p:attrName>
                                          <p:attrName>ppt_y</p:attrName>
                                        </p:attrNameLst>
                                      </p:cBhvr>
                                      <p:rCtr x="0" y="4884"/>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59"/>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60"/>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7037E-7 L 1.875E-6 0.14745 " pathEditMode="relative" rAng="0" ptsTypes="AA">
                                      <p:cBhvr>
                                        <p:cTn id="68" dur="2000" fill="hold"/>
                                        <p:tgtEl>
                                          <p:spTgt spid="61"/>
                                        </p:tgtEl>
                                        <p:attrNameLst>
                                          <p:attrName>ppt_x</p:attrName>
                                          <p:attrName>ppt_y</p:attrName>
                                        </p:attrNameLst>
                                      </p:cBhvr>
                                      <p:rCtr x="0" y="7361"/>
                                    </p:animMotion>
                                  </p:childTnLst>
                                </p:cTn>
                              </p:par>
                              <p:par>
                                <p:cTn id="69" presetID="42" presetClass="path" presetSubtype="0" accel="50000" decel="50000" fill="hold" grpId="0" nodeType="withEffect">
                                  <p:stCondLst>
                                    <p:cond delay="0"/>
                                  </p:stCondLst>
                                  <p:childTnLst>
                                    <p:animMotion origin="layout" path="M 3.125E-6 3.33333E-6 L 3.125E-6 0.09166 " pathEditMode="relative" rAng="0" ptsTypes="AA">
                                      <p:cBhvr>
                                        <p:cTn id="70" dur="2000" fill="hold"/>
                                        <p:tgtEl>
                                          <p:spTgt spid="62"/>
                                        </p:tgtEl>
                                        <p:attrNameLst>
                                          <p:attrName>ppt_x</p:attrName>
                                          <p:attrName>ppt_y</p:attrName>
                                        </p:attrNameLst>
                                      </p:cBhvr>
                                      <p:rCtr x="0" y="4583"/>
                                    </p:animMotion>
                                  </p:childTnLst>
                                </p:cTn>
                              </p:par>
                              <p:par>
                                <p:cTn id="71" presetID="42" presetClass="path" presetSubtype="0" accel="50000" decel="50000" fill="hold" grpId="0" nodeType="withEffect">
                                  <p:stCondLst>
                                    <p:cond delay="0"/>
                                  </p:stCondLst>
                                  <p:childTnLst>
                                    <p:animMotion origin="layout" path="M -4.79167E-6 2.96296E-6 L -4.79167E-6 0.18379 " pathEditMode="relative" rAng="0" ptsTypes="AA">
                                      <p:cBhvr>
                                        <p:cTn id="72" dur="2000" fill="hold"/>
                                        <p:tgtEl>
                                          <p:spTgt spid="63"/>
                                        </p:tgtEl>
                                        <p:attrNameLst>
                                          <p:attrName>ppt_x</p:attrName>
                                          <p:attrName>ppt_y</p:attrName>
                                        </p:attrNameLst>
                                      </p:cBhvr>
                                      <p:rCtr x="0" y="919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64"/>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65"/>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66"/>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5E-6 7.40741E-7 L 5E-6 0.25 " pathEditMode="relative" rAng="0" ptsTypes="AA">
                                      <p:cBhvr>
                                        <p:cTn id="80" dur="2000" fill="hold"/>
                                        <p:tgtEl>
                                          <p:spTgt spid="67"/>
                                        </p:tgtEl>
                                        <p:attrNameLst>
                                          <p:attrName>ppt_x</p:attrName>
                                          <p:attrName>ppt_y</p:attrName>
                                        </p:attrNameLst>
                                      </p:cBhvr>
                                      <p:rCtr x="0" y="12500"/>
                                    </p:animMotion>
                                  </p:childTnLst>
                                </p:cTn>
                              </p:par>
                              <p:par>
                                <p:cTn id="81" presetID="42" presetClass="path" presetSubtype="0" accel="50000" decel="50000" fill="hold" grpId="0" nodeType="withEffect">
                                  <p:stCondLst>
                                    <p:cond delay="0"/>
                                  </p:stCondLst>
                                  <p:childTnLst>
                                    <p:animMotion origin="layout" path="M -4.375E-6 -2.59259E-6 L -4.375E-6 0.30324 " pathEditMode="relative" rAng="0" ptsTypes="AA">
                                      <p:cBhvr>
                                        <p:cTn id="82" dur="2000" fill="hold"/>
                                        <p:tgtEl>
                                          <p:spTgt spid="68"/>
                                        </p:tgtEl>
                                        <p:attrNameLst>
                                          <p:attrName>ppt_x</p:attrName>
                                          <p:attrName>ppt_y</p:attrName>
                                        </p:attrNameLst>
                                      </p:cBhvr>
                                      <p:rCtr x="0" y="15162"/>
                                    </p:animMotion>
                                  </p:childTnLst>
                                </p:cTn>
                              </p:par>
                              <p:par>
                                <p:cTn id="83" presetID="42" presetClass="path" presetSubtype="0" accel="50000" decel="50000" fill="hold" grpId="0" nodeType="withEffect">
                                  <p:stCondLst>
                                    <p:cond delay="0"/>
                                  </p:stCondLst>
                                  <p:childTnLst>
                                    <p:animMotion origin="layout" path="M -3.75E-6 4.07407E-6 L -3.75E-6 0.2699 " pathEditMode="relative" rAng="0" ptsTypes="AA">
                                      <p:cBhvr>
                                        <p:cTn id="84" dur="2000" fill="hold"/>
                                        <p:tgtEl>
                                          <p:spTgt spid="69"/>
                                        </p:tgtEl>
                                        <p:attrNameLst>
                                          <p:attrName>ppt_x</p:attrName>
                                          <p:attrName>ppt_y</p:attrName>
                                        </p:attrNameLst>
                                      </p:cBhvr>
                                      <p:rCtr x="0" y="13495"/>
                                    </p:animMotion>
                                  </p:childTnLst>
                                </p:cTn>
                              </p:par>
                              <p:par>
                                <p:cTn id="85" presetID="42" presetClass="path" presetSubtype="0" accel="50000" decel="50000" fill="hold" grpId="0" nodeType="withEffect">
                                  <p:stCondLst>
                                    <p:cond delay="0"/>
                                  </p:stCondLst>
                                  <p:childTnLst>
                                    <p:animMotion origin="layout" path="M -8.33333E-7 -1.48148E-6 L -8.33333E-7 0.31435 " pathEditMode="relative" rAng="0" ptsTypes="AA">
                                      <p:cBhvr>
                                        <p:cTn id="86" dur="2000" fill="hold"/>
                                        <p:tgtEl>
                                          <p:spTgt spid="70"/>
                                        </p:tgtEl>
                                        <p:attrNameLst>
                                          <p:attrName>ppt_x</p:attrName>
                                          <p:attrName>ppt_y</p:attrName>
                                        </p:attrNameLst>
                                      </p:cBhvr>
                                      <p:rCtr x="0" y="1571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58"/>
                                        </p:tgtEl>
                                      </p:cBhvr>
                                    </p:animEffect>
                                    <p:set>
                                      <p:cBhvr>
                                        <p:cTn id="95" dur="1" fill="hold">
                                          <p:stCondLst>
                                            <p:cond delay="499"/>
                                          </p:stCondLst>
                                        </p:cTn>
                                        <p:tgtEl>
                                          <p:spTgt spid="58"/>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59"/>
                                        </p:tgtEl>
                                      </p:cBhvr>
                                    </p:animEffect>
                                    <p:set>
                                      <p:cBhvr>
                                        <p:cTn id="98" dur="1" fill="hold">
                                          <p:stCondLst>
                                            <p:cond delay="499"/>
                                          </p:stCondLst>
                                        </p:cTn>
                                        <p:tgtEl>
                                          <p:spTgt spid="59"/>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60"/>
                                        </p:tgtEl>
                                      </p:cBhvr>
                                    </p:animEffect>
                                    <p:set>
                                      <p:cBhvr>
                                        <p:cTn id="101" dur="1" fill="hold">
                                          <p:stCondLst>
                                            <p:cond delay="499"/>
                                          </p:stCondLst>
                                        </p:cTn>
                                        <p:tgtEl>
                                          <p:spTgt spid="60"/>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61"/>
                                        </p:tgtEl>
                                      </p:cBhvr>
                                    </p:animEffect>
                                    <p:set>
                                      <p:cBhvr>
                                        <p:cTn id="104" dur="1" fill="hold">
                                          <p:stCondLst>
                                            <p:cond delay="499"/>
                                          </p:stCondLst>
                                        </p:cTn>
                                        <p:tgtEl>
                                          <p:spTgt spid="61"/>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62"/>
                                        </p:tgtEl>
                                      </p:cBhvr>
                                    </p:animEffect>
                                    <p:set>
                                      <p:cBhvr>
                                        <p:cTn id="107" dur="1" fill="hold">
                                          <p:stCondLst>
                                            <p:cond delay="499"/>
                                          </p:stCondLst>
                                        </p:cTn>
                                        <p:tgtEl>
                                          <p:spTgt spid="62"/>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63"/>
                                        </p:tgtEl>
                                      </p:cBhvr>
                                    </p:animEffect>
                                    <p:set>
                                      <p:cBhvr>
                                        <p:cTn id="110" dur="1" fill="hold">
                                          <p:stCondLst>
                                            <p:cond delay="499"/>
                                          </p:stCondLst>
                                        </p:cTn>
                                        <p:tgtEl>
                                          <p:spTgt spid="63"/>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64"/>
                                        </p:tgtEl>
                                      </p:cBhvr>
                                    </p:animEffect>
                                    <p:set>
                                      <p:cBhvr>
                                        <p:cTn id="113" dur="1" fill="hold">
                                          <p:stCondLst>
                                            <p:cond delay="499"/>
                                          </p:stCondLst>
                                        </p:cTn>
                                        <p:tgtEl>
                                          <p:spTgt spid="64"/>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65"/>
                                        </p:tgtEl>
                                      </p:cBhvr>
                                    </p:animEffect>
                                    <p:set>
                                      <p:cBhvr>
                                        <p:cTn id="116" dur="1" fill="hold">
                                          <p:stCondLst>
                                            <p:cond delay="499"/>
                                          </p:stCondLst>
                                        </p:cTn>
                                        <p:tgtEl>
                                          <p:spTgt spid="65"/>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66"/>
                                        </p:tgtEl>
                                      </p:cBhvr>
                                    </p:animEffect>
                                    <p:set>
                                      <p:cBhvr>
                                        <p:cTn id="119" dur="1" fill="hold">
                                          <p:stCondLst>
                                            <p:cond delay="499"/>
                                          </p:stCondLst>
                                        </p:cTn>
                                        <p:tgtEl>
                                          <p:spTgt spid="66"/>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67"/>
                                        </p:tgtEl>
                                      </p:cBhvr>
                                    </p:animEffect>
                                    <p:set>
                                      <p:cBhvr>
                                        <p:cTn id="122" dur="1" fill="hold">
                                          <p:stCondLst>
                                            <p:cond delay="499"/>
                                          </p:stCondLst>
                                        </p:cTn>
                                        <p:tgtEl>
                                          <p:spTgt spid="67"/>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68"/>
                                        </p:tgtEl>
                                      </p:cBhvr>
                                    </p:animEffect>
                                    <p:set>
                                      <p:cBhvr>
                                        <p:cTn id="125" dur="1" fill="hold">
                                          <p:stCondLst>
                                            <p:cond delay="499"/>
                                          </p:stCondLst>
                                        </p:cTn>
                                        <p:tgtEl>
                                          <p:spTgt spid="68"/>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69"/>
                                        </p:tgtEl>
                                      </p:cBhvr>
                                    </p:animEffect>
                                    <p:set>
                                      <p:cBhvr>
                                        <p:cTn id="128" dur="1" fill="hold">
                                          <p:stCondLst>
                                            <p:cond delay="499"/>
                                          </p:stCondLst>
                                        </p:cTn>
                                        <p:tgtEl>
                                          <p:spTgt spid="6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70"/>
                                        </p:tgtEl>
                                      </p:cBhvr>
                                    </p:animEffect>
                                    <p:set>
                                      <p:cBhvr>
                                        <p:cTn id="131" dur="1" fill="hold">
                                          <p:stCondLst>
                                            <p:cond delay="499"/>
                                          </p:stCondLst>
                                        </p:cTn>
                                        <p:tgtEl>
                                          <p:spTgt spid="70"/>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83"/>
                                        </p:tgtEl>
                                        <p:attrNameLst>
                                          <p:attrName>style.visibility</p:attrName>
                                        </p:attrNameLst>
                                      </p:cBhvr>
                                      <p:to>
                                        <p:strVal val="visible"/>
                                      </p:to>
                                    </p:set>
                                    <p:animEffect transition="in" filter="fade">
                                      <p:cBhvr>
                                        <p:cTn id="136" dur="500"/>
                                        <p:tgtEl>
                                          <p:spTgt spid="83"/>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fade">
                                      <p:cBhvr>
                                        <p:cTn id="139" dur="500"/>
                                        <p:tgtEl>
                                          <p:spTgt spid="81"/>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fade">
                                      <p:cBhvr>
                                        <p:cTn id="142" dur="500"/>
                                        <p:tgtEl>
                                          <p:spTgt spid="82"/>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80"/>
                                        </p:tgtEl>
                                        <p:attrNameLst>
                                          <p:attrName>style.visibility</p:attrName>
                                        </p:attrNameLst>
                                      </p:cBhvr>
                                      <p:to>
                                        <p:strVal val="visible"/>
                                      </p:to>
                                    </p:set>
                                    <p:animEffect transition="in" filter="fade">
                                      <p:cBhvr>
                                        <p:cTn id="145" dur="500"/>
                                        <p:tgtEl>
                                          <p:spTgt spid="80"/>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fade">
                                      <p:cBhvr>
                                        <p:cTn id="148" dur="500"/>
                                        <p:tgtEl>
                                          <p:spTgt spid="79"/>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fade">
                                      <p:cBhvr>
                                        <p:cTn id="151" dur="500"/>
                                        <p:tgtEl>
                                          <p:spTgt spid="78"/>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77"/>
                                        </p:tgtEl>
                                        <p:attrNameLst>
                                          <p:attrName>style.visibility</p:attrName>
                                        </p:attrNameLst>
                                      </p:cBhvr>
                                      <p:to>
                                        <p:strVal val="visible"/>
                                      </p:to>
                                    </p:set>
                                    <p:animEffect transition="in" filter="fade">
                                      <p:cBhvr>
                                        <p:cTn id="154" dur="500"/>
                                        <p:tgtEl>
                                          <p:spTgt spid="77"/>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76"/>
                                        </p:tgtEl>
                                        <p:attrNameLst>
                                          <p:attrName>style.visibility</p:attrName>
                                        </p:attrNameLst>
                                      </p:cBhvr>
                                      <p:to>
                                        <p:strVal val="visible"/>
                                      </p:to>
                                    </p:set>
                                    <p:animEffect transition="in" filter="fade">
                                      <p:cBhvr>
                                        <p:cTn id="157" dur="500"/>
                                        <p:tgtEl>
                                          <p:spTgt spid="76"/>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73"/>
                                        </p:tgtEl>
                                        <p:attrNameLst>
                                          <p:attrName>style.visibility</p:attrName>
                                        </p:attrNameLst>
                                      </p:cBhvr>
                                      <p:to>
                                        <p:strVal val="visible"/>
                                      </p:to>
                                    </p:set>
                                    <p:animEffect transition="in" filter="fade">
                                      <p:cBhvr>
                                        <p:cTn id="160" dur="500"/>
                                        <p:tgtEl>
                                          <p:spTgt spid="73"/>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72"/>
                                        </p:tgtEl>
                                        <p:attrNameLst>
                                          <p:attrName>style.visibility</p:attrName>
                                        </p:attrNameLst>
                                      </p:cBhvr>
                                      <p:to>
                                        <p:strVal val="visible"/>
                                      </p:to>
                                    </p:set>
                                    <p:animEffect transition="in" filter="fade">
                                      <p:cBhvr>
                                        <p:cTn id="163" dur="500"/>
                                        <p:tgtEl>
                                          <p:spTgt spid="72"/>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74"/>
                                        </p:tgtEl>
                                        <p:attrNameLst>
                                          <p:attrName>style.visibility</p:attrName>
                                        </p:attrNameLst>
                                      </p:cBhvr>
                                      <p:to>
                                        <p:strVal val="visible"/>
                                      </p:to>
                                    </p:set>
                                    <p:animEffect transition="in" filter="fade">
                                      <p:cBhvr>
                                        <p:cTn id="166" dur="500"/>
                                        <p:tgtEl>
                                          <p:spTgt spid="74"/>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75"/>
                                        </p:tgtEl>
                                        <p:attrNameLst>
                                          <p:attrName>style.visibility</p:attrName>
                                        </p:attrNameLst>
                                      </p:cBhvr>
                                      <p:to>
                                        <p:strVal val="visible"/>
                                      </p:to>
                                    </p:set>
                                    <p:animEffect transition="in" filter="fade">
                                      <p:cBhvr>
                                        <p:cTn id="169" dur="500"/>
                                        <p:tgtEl>
                                          <p:spTgt spid="75"/>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71"/>
                                        </p:tgtEl>
                                        <p:attrNameLst>
                                          <p:attrName>style.visibility</p:attrName>
                                        </p:attrNameLst>
                                      </p:cBhvr>
                                      <p:to>
                                        <p:strVal val="visible"/>
                                      </p:to>
                                    </p:set>
                                    <p:animEffect transition="in" filter="fade">
                                      <p:cBhvr>
                                        <p:cTn id="172" dur="500"/>
                                        <p:tgtEl>
                                          <p:spTgt spid="71"/>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1.85185E-6 L -0.09883 1.85185E-6 " pathEditMode="relative" rAng="0" ptsTypes="AA">
                                      <p:cBhvr>
                                        <p:cTn id="176" dur="2000" fill="hold"/>
                                        <p:tgtEl>
                                          <p:spTgt spid="71"/>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72"/>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73"/>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7037E-7 L -0.15716 3.7037E-7 " pathEditMode="relative" rAng="0" ptsTypes="AA">
                                      <p:cBhvr>
                                        <p:cTn id="182" dur="2000" fill="hold"/>
                                        <p:tgtEl>
                                          <p:spTgt spid="74"/>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33333E-6 L -0.23138 3.33333E-6 " pathEditMode="relative" rAng="0" ptsTypes="AA">
                                      <p:cBhvr>
                                        <p:cTn id="184" dur="2000" fill="hold"/>
                                        <p:tgtEl>
                                          <p:spTgt spid="75"/>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2.96296E-6 L -0.09883 2.96296E-6 " pathEditMode="relative" rAng="0" ptsTypes="AA">
                                      <p:cBhvr>
                                        <p:cTn id="186" dur="2000" fill="hold"/>
                                        <p:tgtEl>
                                          <p:spTgt spid="76"/>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77"/>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78"/>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79"/>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80"/>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2.59259E-6 L -0.1737 -2.59259E-6 " pathEditMode="relative" rAng="0" ptsTypes="AA">
                                      <p:cBhvr>
                                        <p:cTn id="196" dur="2000" fill="hold"/>
                                        <p:tgtEl>
                                          <p:spTgt spid="81"/>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4.07407E-6 L -0.26693 4.07407E-6 " pathEditMode="relative" rAng="0" ptsTypes="AA">
                                      <p:cBhvr>
                                        <p:cTn id="198" dur="2000" fill="hold"/>
                                        <p:tgtEl>
                                          <p:spTgt spid="82"/>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48148E-6 L -0.02773 -1.48148E-6 " pathEditMode="relative" rAng="0" ptsTypes="AA">
                                      <p:cBhvr>
                                        <p:cTn id="200" dur="2000" fill="hold"/>
                                        <p:tgtEl>
                                          <p:spTgt spid="83"/>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49"/>
                                        </p:tgtEl>
                                        <p:attrNameLst>
                                          <p:attrName>style.visibility</p:attrName>
                                        </p:attrNameLst>
                                      </p:cBhvr>
                                      <p:to>
                                        <p:strVal val="visible"/>
                                      </p:to>
                                    </p:set>
                                    <p:animEffect transition="in" filter="fade">
                                      <p:cBhvr>
                                        <p:cTn id="20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9" grpId="0"/>
      <p:bldP spid="50" grpId="0"/>
      <p:bldP spid="58" grpId="0" animBg="1"/>
      <p:bldP spid="58" grpId="1" animBg="1"/>
      <p:bldP spid="58" grpId="2" animBg="1"/>
      <p:bldP spid="59" grpId="0" animBg="1"/>
      <p:bldP spid="59" grpId="1" animBg="1"/>
      <p:bldP spid="59" grpId="2" animBg="1"/>
      <p:bldP spid="60" grpId="0" animBg="1"/>
      <p:bldP spid="60" grpId="1" animBg="1"/>
      <p:bldP spid="60" grpId="2" animBg="1"/>
      <p:bldP spid="61" grpId="0" animBg="1"/>
      <p:bldP spid="61" grpId="1" animBg="1"/>
      <p:bldP spid="61" grpId="2" animBg="1"/>
      <p:bldP spid="62" grpId="0" animBg="1"/>
      <p:bldP spid="62" grpId="1" animBg="1"/>
      <p:bldP spid="62" grpId="2" animBg="1"/>
      <p:bldP spid="63" grpId="0" animBg="1"/>
      <p:bldP spid="63" grpId="1" animBg="1"/>
      <p:bldP spid="63" grpId="2" animBg="1"/>
      <p:bldP spid="64" grpId="0" animBg="1"/>
      <p:bldP spid="64" grpId="1" animBg="1"/>
      <p:bldP spid="64" grpId="2" animBg="1"/>
      <p:bldP spid="65" grpId="0" animBg="1"/>
      <p:bldP spid="65" grpId="1" animBg="1"/>
      <p:bldP spid="65" grpId="2" animBg="1"/>
      <p:bldP spid="66" grpId="0" animBg="1"/>
      <p:bldP spid="66" grpId="1" animBg="1"/>
      <p:bldP spid="66" grpId="2" animBg="1"/>
      <p:bldP spid="67" grpId="0" animBg="1"/>
      <p:bldP spid="67" grpId="1" animBg="1"/>
      <p:bldP spid="67" grpId="2" animBg="1"/>
      <p:bldP spid="68" grpId="0" animBg="1"/>
      <p:bldP spid="68" grpId="1" animBg="1"/>
      <p:bldP spid="68" grpId="2" animBg="1"/>
      <p:bldP spid="69" grpId="0" animBg="1"/>
      <p:bldP spid="69" grpId="1" animBg="1"/>
      <p:bldP spid="69" grpId="2" animBg="1"/>
      <p:bldP spid="70" grpId="0" animBg="1"/>
      <p:bldP spid="70" grpId="1" animBg="1"/>
      <p:bldP spid="70" grpId="2"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10" name="Rectangle 9">
            <a:extLst>
              <a:ext uri="{FF2B5EF4-FFF2-40B4-BE49-F238E27FC236}">
                <a16:creationId xmlns:a16="http://schemas.microsoft.com/office/drawing/2014/main" id="{E7F00B81-4532-1786-A3EE-CF5B3353F757}"/>
              </a:ext>
            </a:extLst>
          </p:cNvPr>
          <p:cNvSpPr/>
          <p:nvPr/>
        </p:nvSpPr>
        <p:spPr>
          <a:xfrm>
            <a:off x="2139042"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Traditional Programming</a:t>
            </a:r>
          </a:p>
        </p:txBody>
      </p:sp>
      <p:grpSp>
        <p:nvGrpSpPr>
          <p:cNvPr id="21" name="Group 20">
            <a:extLst>
              <a:ext uri="{FF2B5EF4-FFF2-40B4-BE49-F238E27FC236}">
                <a16:creationId xmlns:a16="http://schemas.microsoft.com/office/drawing/2014/main" id="{9B837B96-9EB8-DFDB-C62C-A0E7A3A1A0DB}"/>
              </a:ext>
            </a:extLst>
          </p:cNvPr>
          <p:cNvGrpSpPr/>
          <p:nvPr/>
        </p:nvGrpSpPr>
        <p:grpSpPr>
          <a:xfrm>
            <a:off x="609599" y="2598003"/>
            <a:ext cx="1429128" cy="1412079"/>
            <a:chOff x="609599" y="2598003"/>
            <a:chExt cx="1429128" cy="1412079"/>
          </a:xfrm>
        </p:grpSpPr>
        <p:sp>
          <p:nvSpPr>
            <p:cNvPr id="5" name="TextBox 4">
              <a:extLst>
                <a:ext uri="{FF2B5EF4-FFF2-40B4-BE49-F238E27FC236}">
                  <a16:creationId xmlns:a16="http://schemas.microsoft.com/office/drawing/2014/main" id="{4C0F0E6A-1C70-A444-90EA-505EB20EBBFE}"/>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Program</a:t>
              </a:r>
            </a:p>
          </p:txBody>
        </p:sp>
        <p:sp>
          <p:nvSpPr>
            <p:cNvPr id="12" name="Right Arrow 11">
              <a:extLst>
                <a:ext uri="{FF2B5EF4-FFF2-40B4-BE49-F238E27FC236}">
                  <a16:creationId xmlns:a16="http://schemas.microsoft.com/office/drawing/2014/main" id="{EB71DA03-97FC-7315-778D-D1FC46A05CEA}"/>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7A0391D-F9A7-C163-0379-B009A2D6CA2F}"/>
              </a:ext>
            </a:extLst>
          </p:cNvPr>
          <p:cNvGrpSpPr/>
          <p:nvPr/>
        </p:nvGrpSpPr>
        <p:grpSpPr>
          <a:xfrm>
            <a:off x="4438273" y="2782669"/>
            <a:ext cx="1429127" cy="1224298"/>
            <a:chOff x="4438273" y="2782669"/>
            <a:chExt cx="1429127" cy="1224298"/>
          </a:xfrm>
        </p:grpSpPr>
        <p:sp>
          <p:nvSpPr>
            <p:cNvPr id="18" name="Right Arrow 17">
              <a:extLst>
                <a:ext uri="{FF2B5EF4-FFF2-40B4-BE49-F238E27FC236}">
                  <a16:creationId xmlns:a16="http://schemas.microsoft.com/office/drawing/2014/main" id="{D5B0B126-F110-2E00-2BBB-011520A856B9}"/>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ADB780B-3C67-1A49-FA55-C84F6B246DB3}"/>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Outputs</a:t>
              </a:r>
            </a:p>
          </p:txBody>
        </p:sp>
      </p:grpSp>
      <p:sp>
        <p:nvSpPr>
          <p:cNvPr id="29" name="Rectangle 28">
            <a:extLst>
              <a:ext uri="{FF2B5EF4-FFF2-40B4-BE49-F238E27FC236}">
                <a16:creationId xmlns:a16="http://schemas.microsoft.com/office/drawing/2014/main" id="{A0CEDCFC-0CC3-D872-3E3D-09D1581666FA}"/>
              </a:ext>
            </a:extLst>
          </p:cNvPr>
          <p:cNvSpPr/>
          <p:nvPr/>
        </p:nvSpPr>
        <p:spPr>
          <a:xfrm>
            <a:off x="7848600"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Machine Learning</a:t>
            </a:r>
          </a:p>
        </p:txBody>
      </p:sp>
      <p:grpSp>
        <p:nvGrpSpPr>
          <p:cNvPr id="30" name="Group 29">
            <a:extLst>
              <a:ext uri="{FF2B5EF4-FFF2-40B4-BE49-F238E27FC236}">
                <a16:creationId xmlns:a16="http://schemas.microsoft.com/office/drawing/2014/main" id="{940711D6-3AB7-AD79-6A9F-FDFE4305473E}"/>
              </a:ext>
            </a:extLst>
          </p:cNvPr>
          <p:cNvGrpSpPr/>
          <p:nvPr/>
        </p:nvGrpSpPr>
        <p:grpSpPr>
          <a:xfrm>
            <a:off x="6319157" y="2598003"/>
            <a:ext cx="1429128" cy="1412079"/>
            <a:chOff x="609599" y="2598003"/>
            <a:chExt cx="1429128" cy="1412079"/>
          </a:xfrm>
        </p:grpSpPr>
        <p:sp>
          <p:nvSpPr>
            <p:cNvPr id="31" name="TextBox 30">
              <a:extLst>
                <a:ext uri="{FF2B5EF4-FFF2-40B4-BE49-F238E27FC236}">
                  <a16:creationId xmlns:a16="http://schemas.microsoft.com/office/drawing/2014/main" id="{6E4D69DC-F55A-E688-5874-6D78FFF53C25}"/>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Outputs</a:t>
              </a:r>
            </a:p>
          </p:txBody>
        </p:sp>
        <p:sp>
          <p:nvSpPr>
            <p:cNvPr id="32" name="Right Arrow 31">
              <a:extLst>
                <a:ext uri="{FF2B5EF4-FFF2-40B4-BE49-F238E27FC236}">
                  <a16:creationId xmlns:a16="http://schemas.microsoft.com/office/drawing/2014/main" id="{E4125F0D-513C-BE55-8C9B-CBD608762ACC}"/>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888897A-2230-A504-EE6C-E90C7BA4DFE3}"/>
              </a:ext>
            </a:extLst>
          </p:cNvPr>
          <p:cNvGrpSpPr/>
          <p:nvPr/>
        </p:nvGrpSpPr>
        <p:grpSpPr>
          <a:xfrm>
            <a:off x="10147831" y="2782669"/>
            <a:ext cx="1429127" cy="1224298"/>
            <a:chOff x="4438273" y="2782669"/>
            <a:chExt cx="1429127" cy="1224298"/>
          </a:xfrm>
        </p:grpSpPr>
        <p:sp>
          <p:nvSpPr>
            <p:cNvPr id="34" name="Right Arrow 33">
              <a:extLst>
                <a:ext uri="{FF2B5EF4-FFF2-40B4-BE49-F238E27FC236}">
                  <a16:creationId xmlns:a16="http://schemas.microsoft.com/office/drawing/2014/main" id="{DD095D5C-B9FE-1236-7085-B33FE2348BDE}"/>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AA026D9-8AEC-04D5-3881-EAAC3A9207D4}"/>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Program</a:t>
              </a:r>
            </a:p>
          </p:txBody>
        </p:sp>
      </p:grpSp>
      <p:sp>
        <p:nvSpPr>
          <p:cNvPr id="43" name="TextBox 42">
            <a:extLst>
              <a:ext uri="{FF2B5EF4-FFF2-40B4-BE49-F238E27FC236}">
                <a16:creationId xmlns:a16="http://schemas.microsoft.com/office/drawing/2014/main" id="{30F169E7-52A9-9A80-C526-BD24C2E38D80}"/>
              </a:ext>
            </a:extLst>
          </p:cNvPr>
          <p:cNvSpPr txBox="1"/>
          <p:nvPr/>
        </p:nvSpPr>
        <p:spPr>
          <a:xfrm>
            <a:off x="609600" y="5911378"/>
            <a:ext cx="10972800" cy="461665"/>
          </a:xfrm>
          <a:prstGeom prst="rect">
            <a:avLst/>
          </a:prstGeom>
          <a:noFill/>
        </p:spPr>
        <p:txBody>
          <a:bodyPr wrap="square" rtlCol="0" anchor="ctr">
            <a:spAutoFit/>
          </a:bodyPr>
          <a:lstStyle/>
          <a:p>
            <a:pPr algn="ctr"/>
            <a:r>
              <a:rPr lang="en-US" sz="2400" dirty="0">
                <a:latin typeface="Avenir" panose="02000503020000020003" pitchFamily="2" charset="0"/>
              </a:rPr>
              <a:t>Machine learning learns programs from data!</a:t>
            </a:r>
          </a:p>
        </p:txBody>
      </p:sp>
      <p:cxnSp>
        <p:nvCxnSpPr>
          <p:cNvPr id="4" name="Straight Connector 3">
            <a:extLst>
              <a:ext uri="{FF2B5EF4-FFF2-40B4-BE49-F238E27FC236}">
                <a16:creationId xmlns:a16="http://schemas.microsoft.com/office/drawing/2014/main" id="{4C33B2B0-5357-5C46-F1EE-28A733019074}"/>
              </a:ext>
            </a:extLst>
          </p:cNvPr>
          <p:cNvCxnSpPr>
            <a:stCxn id="2" idx="2"/>
            <a:endCxn id="43" idx="0"/>
          </p:cNvCxnSpPr>
          <p:nvPr/>
        </p:nvCxnSpPr>
        <p:spPr>
          <a:xfrm>
            <a:off x="6096000" y="1417638"/>
            <a:ext cx="0" cy="4493740"/>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1"/>
                                        </p:tgtEl>
                                      </p:cBhvr>
                                    </p:animEffect>
                                    <p:set>
                                      <p:cBhvr>
                                        <p:cTn id="40" dur="1" fill="hold">
                                          <p:stCondLst>
                                            <p:cond delay="499"/>
                                          </p:stCondLst>
                                        </p:cTn>
                                        <p:tgtEl>
                                          <p:spTgt spid="21"/>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9"/>
                                        </p:tgtEl>
                                      </p:cBhvr>
                                    </p:animEffect>
                                    <p:set>
                                      <p:cBhvr>
                                        <p:cTn id="46" dur="1" fill="hold">
                                          <p:stCondLst>
                                            <p:cond delay="499"/>
                                          </p:stCondLst>
                                        </p:cTn>
                                        <p:tgtEl>
                                          <p:spTgt spid="2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30"/>
                                        </p:tgtEl>
                                      </p:cBhvr>
                                    </p:animEffect>
                                    <p:set>
                                      <p:cBhvr>
                                        <p:cTn id="49" dur="1" fill="hold">
                                          <p:stCondLst>
                                            <p:cond delay="499"/>
                                          </p:stCondLst>
                                        </p:cTn>
                                        <p:tgtEl>
                                          <p:spTgt spid="3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9" grpId="0" animBg="1"/>
      <p:bldP spid="29" grpId="1"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164888" y="2809448"/>
            <a:ext cx="2201994" cy="707886"/>
          </a:xfrm>
          <a:prstGeom prst="rect">
            <a:avLst/>
          </a:prstGeom>
          <a:noFill/>
        </p:spPr>
        <p:txBody>
          <a:bodyPr wrap="square" rtlCol="0">
            <a:spAutoFit/>
          </a:bodyPr>
          <a:lstStyle/>
          <a:p>
            <a:pPr algn="ctr"/>
            <a:r>
              <a:rPr lang="en-US" sz="2000" dirty="0">
                <a:latin typeface="Avenir Book" panose="02000503020000020003" pitchFamily="2" charset="0"/>
              </a:rPr>
              <a:t>better separation </a:t>
            </a:r>
            <a:br>
              <a:rPr lang="en-US" sz="2000" dirty="0">
                <a:latin typeface="Avenir Book" panose="02000503020000020003" pitchFamily="2" charset="0"/>
              </a:rPr>
            </a:br>
            <a:r>
              <a:rPr lang="en-US" sz="2000" dirty="0">
                <a:latin typeface="Avenir Book" panose="02000503020000020003" pitchFamily="2" charset="0"/>
              </a:rPr>
              <a:t>of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10144520" y="5332071"/>
            <a:ext cx="2047480" cy="707886"/>
          </a:xfrm>
          <a:prstGeom prst="rect">
            <a:avLst/>
          </a:prstGeom>
          <a:noFill/>
        </p:spPr>
        <p:txBody>
          <a:bodyPr wrap="square" rtlCol="0">
            <a:spAutoFit/>
          </a:bodyPr>
          <a:lstStyle/>
          <a:p>
            <a:pPr algn="ctr"/>
            <a:r>
              <a:rPr lang="en-US" sz="2000" dirty="0">
                <a:latin typeface="Avenir Book" panose="02000503020000020003" pitchFamily="2" charset="0"/>
              </a:rPr>
              <a:t>poor separation </a:t>
            </a:r>
            <a:br>
              <a:rPr lang="en-US" sz="2000" dirty="0">
                <a:latin typeface="Avenir Book" panose="02000503020000020003" pitchFamily="2" charset="0"/>
              </a:rPr>
            </a:br>
            <a:r>
              <a:rPr lang="en-US" sz="2000" dirty="0">
                <a:latin typeface="Avenir Book" panose="02000503020000020003" pitchFamily="2" charset="0"/>
              </a:rPr>
              <a:t>of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848600" cy="4983161"/>
          </a:xfrm>
        </p:spPr>
        <p:txBody>
          <a:bodyPr>
            <a:noAutofit/>
          </a:bodyPr>
          <a:lstStyle/>
          <a:p>
            <a:pPr>
              <a:spcAft>
                <a:spcPts val="1800"/>
              </a:spcAft>
            </a:pPr>
            <a:r>
              <a:rPr lang="en-US" sz="2800" dirty="0"/>
              <a:t>Imagine that we are trying to build a classifier for a rare disease and have a label distribution shown on the right</a:t>
            </a:r>
          </a:p>
          <a:p>
            <a:r>
              <a:rPr lang="en-US" sz="2800" dirty="0"/>
              <a:t>How should we feel about a model with 95% prediction accuracy?</a:t>
            </a:r>
          </a:p>
          <a:p>
            <a:pPr marL="457200" indent="-457200">
              <a:spcAft>
                <a:spcPts val="1800"/>
              </a:spcAft>
              <a:buFont typeface="Arial" panose="020B0604020202020204" pitchFamily="34" charset="0"/>
              <a:buChar char="•"/>
            </a:pPr>
            <a:r>
              <a:rPr lang="en-US" sz="2800" dirty="0"/>
              <a:t>The model might have just learned that people are typically healthy</a:t>
            </a:r>
          </a:p>
          <a:p>
            <a:r>
              <a:rPr lang="en-US" sz="2800" dirty="0"/>
              <a:t>Similar considerations should be considered with regression, only that there are more than two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some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for model training (not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b="1" u="sng" dirty="0"/>
              <a:t>remove samples from the majority</a:t>
            </a:r>
            <a:r>
              <a:rPr lang="en-US" b="1" dirty="0"/>
              <a:t> </a:t>
            </a:r>
            <a:r>
              <a:rPr lang="en-US" dirty="0"/>
              <a:t>class to make the number of samples in the majority class equal to the number of samples in the minority class</a:t>
            </a:r>
          </a:p>
          <a:p>
            <a:pPr marL="457200" indent="-457200">
              <a:buClr>
                <a:srgbClr val="00B050"/>
              </a:buClr>
              <a:buFont typeface="System Font Regular"/>
              <a:buChar char="+"/>
            </a:pPr>
            <a:r>
              <a:rPr lang="en-US" b="1" u="sng" dirty="0"/>
              <a:t>Pros</a:t>
            </a:r>
            <a:r>
              <a:rPr lang="en-US" b="1" dirty="0"/>
              <a:t>: </a:t>
            </a:r>
            <a:r>
              <a:rPr lang="en-US" dirty="0"/>
              <a:t>Relies solely on real data</a:t>
            </a:r>
          </a:p>
          <a:p>
            <a:pPr marL="457200" indent="-457200">
              <a:buClr>
                <a:srgbClr val="FF0000"/>
              </a:buClr>
              <a:buFont typeface="System Font Regular"/>
              <a:buChar char="–"/>
            </a:pPr>
            <a:r>
              <a:rPr lang="en-US" b="1" u="sng" dirty="0"/>
              <a:t>Cons</a:t>
            </a:r>
            <a:r>
              <a:rPr lang="en-US" b="1" dirty="0"/>
              <a:t>: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981007029"/>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900-800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b="1" u="sng" dirty="0"/>
              <a:t>copy samples from the minority class</a:t>
            </a:r>
            <a:r>
              <a:rPr lang="en-US" b="1" dirty="0"/>
              <a:t> </a:t>
            </a:r>
            <a:r>
              <a:rPr lang="en-US" dirty="0"/>
              <a:t>to make the number of samples in the minority class equal to the number of samples in the majority class</a:t>
            </a:r>
          </a:p>
          <a:p>
            <a:pPr marL="457200" indent="-457200">
              <a:buClr>
                <a:srgbClr val="00B050"/>
              </a:buClr>
              <a:buFont typeface="System Font Regular"/>
              <a:buChar char="+"/>
            </a:pPr>
            <a:r>
              <a:rPr lang="en-US" b="1" u="sng" dirty="0"/>
              <a:t>Pros</a:t>
            </a:r>
            <a:r>
              <a:rPr lang="en-US" b="1" dirty="0"/>
              <a:t>: </a:t>
            </a:r>
            <a:r>
              <a:rPr lang="en-US" dirty="0"/>
              <a:t>Relies solely on real data; generates lots of samples for model training</a:t>
            </a:r>
          </a:p>
          <a:p>
            <a:pPr marL="457200" indent="-457200">
              <a:buClr>
                <a:srgbClr val="FF0000"/>
              </a:buClr>
              <a:buFont typeface="System Font Regular"/>
              <a:buChar char="–"/>
            </a:pPr>
            <a:r>
              <a:rPr lang="en-US" b="1" u="sng" dirty="0"/>
              <a:t>Cons</a:t>
            </a:r>
            <a:r>
              <a:rPr lang="en-US" b="1" dirty="0"/>
              <a:t>: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77740306"/>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100×9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b="1" u="sng" dirty="0"/>
              <a:t>create fake samples from the minority class</a:t>
            </a:r>
            <a:r>
              <a:rPr lang="en-US" b="1" dirty="0"/>
              <a:t> </a:t>
            </a:r>
            <a:r>
              <a:rPr lang="en-US" dirty="0"/>
              <a:t>to make the number of samples in the minority class equal to the number of samples in the majority class</a:t>
            </a:r>
          </a:p>
          <a:p>
            <a:pPr marL="457200" indent="-457200">
              <a:buClr>
                <a:srgbClr val="00B050"/>
              </a:buClr>
              <a:buFont typeface="System Font Regular"/>
              <a:buChar char="+"/>
            </a:pPr>
            <a:r>
              <a:rPr lang="en-US" b="1" u="sng" dirty="0"/>
              <a:t>Pros</a:t>
            </a:r>
            <a:r>
              <a:rPr lang="en-US" b="1" dirty="0"/>
              <a:t>: </a:t>
            </a:r>
            <a:r>
              <a:rPr lang="en-US" dirty="0"/>
              <a:t>Generates lots of samples for model training without repeats</a:t>
            </a:r>
          </a:p>
          <a:p>
            <a:pPr marL="457200" indent="-457200">
              <a:buClr>
                <a:srgbClr val="FF0000"/>
              </a:buClr>
              <a:buFont typeface="System Font Regular"/>
              <a:buChar char="–"/>
            </a:pPr>
            <a:r>
              <a:rPr lang="en-US" b="1" u="sng" dirty="0"/>
              <a:t>Cons</a:t>
            </a:r>
            <a:r>
              <a:rPr lang="en-US" b="1" dirty="0"/>
              <a:t>: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703539595"/>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100+800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F8C7-DB99-80B3-401D-09188956BB6E}"/>
              </a:ext>
            </a:extLst>
          </p:cNvPr>
          <p:cNvSpPr>
            <a:spLocks noGrp="1"/>
          </p:cNvSpPr>
          <p:nvPr>
            <p:ph type="title"/>
          </p:nvPr>
        </p:nvSpPr>
        <p:spPr/>
        <p:txBody>
          <a:bodyPr>
            <a:normAutofit/>
          </a:bodyPr>
          <a:lstStyle/>
          <a:p>
            <a:r>
              <a:rPr lang="en-US" dirty="0"/>
              <a:t>How Balanced Should The Dataset Be?</a:t>
            </a:r>
          </a:p>
        </p:txBody>
      </p:sp>
      <p:sp>
        <p:nvSpPr>
          <p:cNvPr id="3" name="Content Placeholder 2">
            <a:extLst>
              <a:ext uri="{FF2B5EF4-FFF2-40B4-BE49-F238E27FC236}">
                <a16:creationId xmlns:a16="http://schemas.microsoft.com/office/drawing/2014/main" id="{6512977F-2016-1387-B094-9AE2F1329C3C}"/>
              </a:ext>
            </a:extLst>
          </p:cNvPr>
          <p:cNvSpPr>
            <a:spLocks noGrp="1"/>
          </p:cNvSpPr>
          <p:nvPr>
            <p:ph idx="1"/>
          </p:nvPr>
        </p:nvSpPr>
        <p:spPr>
          <a:xfrm>
            <a:off x="609600" y="1600201"/>
            <a:ext cx="10972800" cy="4800599"/>
          </a:xfrm>
        </p:spPr>
        <p:txBody>
          <a:bodyPr>
            <a:normAutofit fontScale="77500" lnSpcReduction="20000"/>
          </a:bodyPr>
          <a:lstStyle/>
          <a:p>
            <a:r>
              <a:rPr lang="en-US" dirty="0"/>
              <a:t>There is no rule of thumb, but be reasonable</a:t>
            </a:r>
          </a:p>
          <a:p>
            <a:pPr marL="457200" indent="-457200">
              <a:buFont typeface="Arial" panose="020B0604020202020204" pitchFamily="34" charset="0"/>
              <a:buChar char="•"/>
            </a:pPr>
            <a:r>
              <a:rPr lang="en-US" dirty="0"/>
              <a:t>If most of your data is synthetic, then you aren’t learning from real data</a:t>
            </a:r>
          </a:p>
          <a:p>
            <a:pPr marL="457200" indent="-457200">
              <a:buFont typeface="Arial" panose="020B0604020202020204" pitchFamily="34" charset="0"/>
              <a:buChar char="•"/>
            </a:pPr>
            <a:r>
              <a:rPr lang="en-US" dirty="0"/>
              <a:t>If you remove too much data, your claims about accuracy will be weaker</a:t>
            </a:r>
          </a:p>
          <a:p>
            <a:pPr marL="457200" indent="-457200">
              <a:buFont typeface="Arial" panose="020B0604020202020204" pitchFamily="34" charset="0"/>
              <a:buChar char="•"/>
            </a:pPr>
            <a:endParaRPr lang="en-US" dirty="0"/>
          </a:p>
          <a:p>
            <a:r>
              <a:rPr lang="en-US" dirty="0"/>
              <a:t>Many people use </a:t>
            </a:r>
            <a:r>
              <a:rPr lang="en-US" dirty="0" err="1"/>
              <a:t>undersampling</a:t>
            </a:r>
            <a:r>
              <a:rPr lang="en-US" dirty="0"/>
              <a:t> + oversampling to achieve a happy middle-ground</a:t>
            </a:r>
          </a:p>
          <a:p>
            <a:endParaRPr lang="en-US" dirty="0"/>
          </a:p>
          <a:p>
            <a:r>
              <a:rPr lang="en-US" dirty="0"/>
              <a:t>Pay attention to the balance of all dataset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324389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3980-C0E7-0A5D-F0C8-8086D53B2C45}"/>
              </a:ext>
            </a:extLst>
          </p:cNvPr>
          <p:cNvSpPr>
            <a:spLocks noGrp="1"/>
          </p:cNvSpPr>
          <p:nvPr>
            <p:ph type="title"/>
          </p:nvPr>
        </p:nvSpPr>
        <p:spPr/>
        <p:txBody>
          <a:bodyPr>
            <a:normAutofit/>
          </a:bodyPr>
          <a:lstStyle/>
          <a:p>
            <a:r>
              <a:rPr lang="en-US" dirty="0"/>
              <a:t>When Should We Balance The Dataset?</a:t>
            </a:r>
          </a:p>
        </p:txBody>
      </p:sp>
      <p:sp>
        <p:nvSpPr>
          <p:cNvPr id="10" name="Content Placeholder 5">
            <a:extLst>
              <a:ext uri="{FF2B5EF4-FFF2-40B4-BE49-F238E27FC236}">
                <a16:creationId xmlns:a16="http://schemas.microsoft.com/office/drawing/2014/main" id="{46EC5F7D-145E-FCB7-84B5-FDDC00433190}"/>
              </a:ext>
            </a:extLst>
          </p:cNvPr>
          <p:cNvSpPr>
            <a:spLocks noGrp="1"/>
          </p:cNvSpPr>
          <p:nvPr>
            <p:ph idx="1"/>
          </p:nvPr>
        </p:nvSpPr>
        <p:spPr>
          <a:xfrm>
            <a:off x="609600" y="1600201"/>
            <a:ext cx="10972800" cy="4983161"/>
          </a:xfrm>
        </p:spPr>
        <p:txBody>
          <a:bodyPr>
            <a:normAutofit/>
          </a:bodyPr>
          <a:lstStyle/>
          <a:p>
            <a:r>
              <a:rPr lang="en-US" sz="2800" dirty="0" err="1"/>
              <a:t>Undersampling</a:t>
            </a:r>
            <a:r>
              <a:rPr lang="en-US" sz="2800" dirty="0"/>
              <a:t> can be done before or after splitting</a:t>
            </a:r>
          </a:p>
          <a:p>
            <a:pPr marL="457200" indent="-457200">
              <a:buFont typeface="Arial" panose="020B0604020202020204" pitchFamily="34" charset="0"/>
              <a:buChar char="•"/>
            </a:pPr>
            <a:r>
              <a:rPr lang="en-US" sz="2800" dirty="0"/>
              <a:t>We aren’t creating new data, so removing before or after splitting doesn’t matter</a:t>
            </a:r>
          </a:p>
          <a:p>
            <a:endParaRPr lang="en-US" sz="2800" dirty="0"/>
          </a:p>
          <a:p>
            <a:r>
              <a:rPr lang="en-US" sz="2800" dirty="0"/>
              <a:t>Synthetic oversampling should be done </a:t>
            </a:r>
            <a:r>
              <a:rPr lang="en-US" sz="2800" b="1" u="sng" dirty="0"/>
              <a:t>after</a:t>
            </a:r>
            <a:r>
              <a:rPr lang="en-US" sz="2800" dirty="0"/>
              <a:t> splitting</a:t>
            </a:r>
          </a:p>
          <a:p>
            <a:pPr marL="457200" indent="-457200">
              <a:buFont typeface="Arial" panose="020B0604020202020204" pitchFamily="34" charset="0"/>
              <a:buChar char="•"/>
            </a:pPr>
            <a:r>
              <a:rPr lang="en-US" sz="2800" dirty="0"/>
              <a:t>We are using existing data to generate new data, and we should never look at our test split until the very end</a:t>
            </a:r>
          </a:p>
          <a:p>
            <a:pPr marL="457200" indent="-457200">
              <a:buFont typeface="Arial" panose="020B0604020202020204" pitchFamily="34" charset="0"/>
              <a:buChar char="•"/>
            </a:pPr>
            <a:r>
              <a:rPr lang="en-US" sz="2800" dirty="0"/>
              <a:t>If we replicate new data and then split, then copies of the same sample can be in both train and test</a:t>
            </a:r>
          </a:p>
        </p:txBody>
      </p:sp>
    </p:spTree>
    <p:extLst>
      <p:ext uri="{BB962C8B-B14F-4D97-AF65-F5344CB8AC3E}">
        <p14:creationId xmlns:p14="http://schemas.microsoft.com/office/powerpoint/2010/main" val="311083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D32C8-FBD1-4B31-D6A5-467BB4D45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CDBD31-8151-F4E9-694E-1022FDD5230F}"/>
              </a:ext>
            </a:extLst>
          </p:cNvPr>
          <p:cNvSpPr>
            <a:spLocks noGrp="1"/>
          </p:cNvSpPr>
          <p:nvPr>
            <p:ph type="title"/>
          </p:nvPr>
        </p:nvSpPr>
        <p:spPr/>
        <p:txBody>
          <a:bodyPr/>
          <a:lstStyle/>
          <a:p>
            <a:r>
              <a:rPr lang="en-US" dirty="0"/>
              <a:t>What is Machine Learning?</a:t>
            </a:r>
          </a:p>
        </p:txBody>
      </p:sp>
      <p:graphicFrame>
        <p:nvGraphicFramePr>
          <p:cNvPr id="4" name="Table 4">
            <a:extLst>
              <a:ext uri="{FF2B5EF4-FFF2-40B4-BE49-F238E27FC236}">
                <a16:creationId xmlns:a16="http://schemas.microsoft.com/office/drawing/2014/main" id="{0A625CAE-F15D-8635-3743-6CAFA36A4DC4}"/>
              </a:ext>
            </a:extLst>
          </p:cNvPr>
          <p:cNvGraphicFramePr>
            <a:graphicFrameLocks noGrp="1"/>
          </p:cNvGraphicFramePr>
          <p:nvPr>
            <p:extLst>
              <p:ext uri="{D42A27DB-BD31-4B8C-83A1-F6EECF244321}">
                <p14:modId xmlns:p14="http://schemas.microsoft.com/office/powerpoint/2010/main" val="3515224073"/>
              </p:ext>
            </p:extLst>
          </p:nvPr>
        </p:nvGraphicFramePr>
        <p:xfrm>
          <a:off x="1276349" y="2046215"/>
          <a:ext cx="9639303" cy="1314764"/>
        </p:xfrm>
        <a:graphic>
          <a:graphicData uri="http://schemas.openxmlformats.org/drawingml/2006/table">
            <a:tbl>
              <a:tblPr firstRow="1" bandRow="1">
                <a:tableStyleId>{073A0DAA-6AF3-43AB-8588-CEC1D06C72B9}</a:tableStyleId>
              </a:tblPr>
              <a:tblGrid>
                <a:gridCol w="1024547">
                  <a:extLst>
                    <a:ext uri="{9D8B030D-6E8A-4147-A177-3AD203B41FA5}">
                      <a16:colId xmlns:a16="http://schemas.microsoft.com/office/drawing/2014/main" val="1941834303"/>
                    </a:ext>
                  </a:extLst>
                </a:gridCol>
                <a:gridCol w="1219788">
                  <a:extLst>
                    <a:ext uri="{9D8B030D-6E8A-4147-A177-3AD203B41FA5}">
                      <a16:colId xmlns:a16="http://schemas.microsoft.com/office/drawing/2014/main" val="779822208"/>
                    </a:ext>
                  </a:extLst>
                </a:gridCol>
                <a:gridCol w="2134630">
                  <a:extLst>
                    <a:ext uri="{9D8B030D-6E8A-4147-A177-3AD203B41FA5}">
                      <a16:colId xmlns:a16="http://schemas.microsoft.com/office/drawing/2014/main" val="1616683273"/>
                    </a:ext>
                  </a:extLst>
                </a:gridCol>
                <a:gridCol w="2314993">
                  <a:extLst>
                    <a:ext uri="{9D8B030D-6E8A-4147-A177-3AD203B41FA5}">
                      <a16:colId xmlns:a16="http://schemas.microsoft.com/office/drawing/2014/main" val="1733815723"/>
                    </a:ext>
                  </a:extLst>
                </a:gridCol>
                <a:gridCol w="1377046">
                  <a:extLst>
                    <a:ext uri="{9D8B030D-6E8A-4147-A177-3AD203B41FA5}">
                      <a16:colId xmlns:a16="http://schemas.microsoft.com/office/drawing/2014/main" val="3103063089"/>
                    </a:ext>
                  </a:extLst>
                </a:gridCol>
                <a:gridCol w="1568299">
                  <a:extLst>
                    <a:ext uri="{9D8B030D-6E8A-4147-A177-3AD203B41FA5}">
                      <a16:colId xmlns:a16="http://schemas.microsoft.com/office/drawing/2014/main" val="3439709919"/>
                    </a:ext>
                  </a:extLst>
                </a:gridCol>
              </a:tblGrid>
              <a:tr h="313703">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bl>
          </a:graphicData>
        </a:graphic>
      </p:graphicFrame>
      <p:graphicFrame>
        <p:nvGraphicFramePr>
          <p:cNvPr id="8" name="Table 4">
            <a:extLst>
              <a:ext uri="{FF2B5EF4-FFF2-40B4-BE49-F238E27FC236}">
                <a16:creationId xmlns:a16="http://schemas.microsoft.com/office/drawing/2014/main" id="{A51F00ED-97AA-BF43-4BBE-140D2F50488E}"/>
              </a:ext>
            </a:extLst>
          </p:cNvPr>
          <p:cNvGraphicFramePr>
            <a:graphicFrameLocks noGrp="1"/>
          </p:cNvGraphicFramePr>
          <p:nvPr>
            <p:extLst>
              <p:ext uri="{D42A27DB-BD31-4B8C-83A1-F6EECF244321}">
                <p14:modId xmlns:p14="http://schemas.microsoft.com/office/powerpoint/2010/main" val="2271671294"/>
              </p:ext>
            </p:extLst>
          </p:nvPr>
        </p:nvGraphicFramePr>
        <p:xfrm>
          <a:off x="1276349" y="4589776"/>
          <a:ext cx="9639303" cy="613724"/>
        </p:xfrm>
        <a:graphic>
          <a:graphicData uri="http://schemas.openxmlformats.org/drawingml/2006/table">
            <a:tbl>
              <a:tblPr bandRow="1">
                <a:tableStyleId>{073A0DAA-6AF3-43AB-8588-CEC1D06C72B9}</a:tableStyleId>
              </a:tblPr>
              <a:tblGrid>
                <a:gridCol w="1024547">
                  <a:extLst>
                    <a:ext uri="{9D8B030D-6E8A-4147-A177-3AD203B41FA5}">
                      <a16:colId xmlns:a16="http://schemas.microsoft.com/office/drawing/2014/main" val="1941834303"/>
                    </a:ext>
                  </a:extLst>
                </a:gridCol>
                <a:gridCol w="1219788">
                  <a:extLst>
                    <a:ext uri="{9D8B030D-6E8A-4147-A177-3AD203B41FA5}">
                      <a16:colId xmlns:a16="http://schemas.microsoft.com/office/drawing/2014/main" val="779822208"/>
                    </a:ext>
                  </a:extLst>
                </a:gridCol>
                <a:gridCol w="2134630">
                  <a:extLst>
                    <a:ext uri="{9D8B030D-6E8A-4147-A177-3AD203B41FA5}">
                      <a16:colId xmlns:a16="http://schemas.microsoft.com/office/drawing/2014/main" val="1616683273"/>
                    </a:ext>
                  </a:extLst>
                </a:gridCol>
                <a:gridCol w="2314993">
                  <a:extLst>
                    <a:ext uri="{9D8B030D-6E8A-4147-A177-3AD203B41FA5}">
                      <a16:colId xmlns:a16="http://schemas.microsoft.com/office/drawing/2014/main" val="1733815723"/>
                    </a:ext>
                  </a:extLst>
                </a:gridCol>
                <a:gridCol w="1377046">
                  <a:extLst>
                    <a:ext uri="{9D8B030D-6E8A-4147-A177-3AD203B41FA5}">
                      <a16:colId xmlns:a16="http://schemas.microsoft.com/office/drawing/2014/main" val="3103063089"/>
                    </a:ext>
                  </a:extLst>
                </a:gridCol>
                <a:gridCol w="1568299">
                  <a:extLst>
                    <a:ext uri="{9D8B030D-6E8A-4147-A177-3AD203B41FA5}">
                      <a16:colId xmlns:a16="http://schemas.microsoft.com/office/drawing/2014/main" val="3439709919"/>
                    </a:ext>
                  </a:extLst>
                </a:gridCol>
              </a:tblGrid>
              <a:tr h="613724">
                <a:tc>
                  <a:txBody>
                    <a:bodyPr/>
                    <a:lstStyle/>
                    <a:p>
                      <a:pPr algn="ctr"/>
                      <a:r>
                        <a:rPr lang="en-US" sz="2000" dirty="0"/>
                        <a:t>23</a:t>
                      </a:r>
                    </a:p>
                  </a:txBody>
                  <a:tcPr anchor="ctr">
                    <a:solidFill>
                      <a:srgbClr val="E7E7E7"/>
                    </a:solidFill>
                  </a:tcPr>
                </a:tc>
                <a:tc>
                  <a:txBody>
                    <a:bodyPr/>
                    <a:lstStyle/>
                    <a:p>
                      <a:pPr algn="ctr"/>
                      <a:r>
                        <a:rPr lang="en-US" sz="2000" dirty="0"/>
                        <a:t>93</a:t>
                      </a:r>
                    </a:p>
                  </a:txBody>
                  <a:tcPr anchor="ctr">
                    <a:solidFill>
                      <a:srgbClr val="E7E7E7"/>
                    </a:solidFill>
                  </a:tcPr>
                </a:tc>
                <a:tc>
                  <a:txBody>
                    <a:bodyPr/>
                    <a:lstStyle/>
                    <a:p>
                      <a:pPr algn="ctr"/>
                      <a:r>
                        <a:rPr lang="en-US" sz="2000" dirty="0"/>
                        <a:t>167</a:t>
                      </a:r>
                    </a:p>
                  </a:txBody>
                  <a:tcPr anchor="ctr">
                    <a:solidFill>
                      <a:srgbClr val="E7E7E7"/>
                    </a:solidFill>
                  </a:tcPr>
                </a:tc>
                <a:tc>
                  <a:txBody>
                    <a:bodyPr/>
                    <a:lstStyle/>
                    <a:p>
                      <a:pPr algn="ctr"/>
                      <a:r>
                        <a:rPr lang="en-US" sz="2000" dirty="0"/>
                        <a:t>94</a:t>
                      </a:r>
                    </a:p>
                  </a:txBody>
                  <a:tcPr anchor="ctr">
                    <a:solidFill>
                      <a:srgbClr val="E7E7E7"/>
                    </a:solidFill>
                  </a:tcPr>
                </a:tc>
                <a:tc>
                  <a:txBody>
                    <a:bodyPr/>
                    <a:lstStyle/>
                    <a:p>
                      <a:pPr algn="ctr"/>
                      <a:r>
                        <a:rPr lang="en-US" sz="2000" dirty="0"/>
                        <a:t>94.0</a:t>
                      </a:r>
                    </a:p>
                  </a:txBody>
                  <a:tcPr anchor="ctr">
                    <a:solidFill>
                      <a:srgbClr val="E7E7E7"/>
                    </a:solidFill>
                  </a:tcPr>
                </a:tc>
                <a:tc>
                  <a:txBody>
                    <a:bodyPr/>
                    <a:lstStyle/>
                    <a:p>
                      <a:pPr algn="ctr"/>
                      <a:r>
                        <a:rPr lang="en-US" sz="2000" b="1" dirty="0">
                          <a:solidFill>
                            <a:srgbClr val="FF0000"/>
                          </a:solidFill>
                        </a:rPr>
                        <a:t>???</a:t>
                      </a:r>
                    </a:p>
                  </a:txBody>
                  <a:tcPr anchor="ctr">
                    <a:solidFill>
                      <a:srgbClr val="E7E7E7"/>
                    </a:solidFill>
                  </a:tcPr>
                </a:tc>
                <a:extLst>
                  <a:ext uri="{0D108BD9-81ED-4DB2-BD59-A6C34878D82A}">
                    <a16:rowId xmlns:a16="http://schemas.microsoft.com/office/drawing/2014/main" val="2173934539"/>
                  </a:ext>
                </a:extLst>
              </a:tr>
            </a:tbl>
          </a:graphicData>
        </a:graphic>
      </p:graphicFrame>
      <p:graphicFrame>
        <p:nvGraphicFramePr>
          <p:cNvPr id="11" name="Table 4">
            <a:extLst>
              <a:ext uri="{FF2B5EF4-FFF2-40B4-BE49-F238E27FC236}">
                <a16:creationId xmlns:a16="http://schemas.microsoft.com/office/drawing/2014/main" id="{07A806E5-4B83-3568-E263-77BA1351E134}"/>
              </a:ext>
            </a:extLst>
          </p:cNvPr>
          <p:cNvGraphicFramePr>
            <a:graphicFrameLocks noGrp="1"/>
          </p:cNvGraphicFramePr>
          <p:nvPr>
            <p:extLst>
              <p:ext uri="{D42A27DB-BD31-4B8C-83A1-F6EECF244321}">
                <p14:modId xmlns:p14="http://schemas.microsoft.com/office/powerpoint/2010/main" val="3304711402"/>
              </p:ext>
            </p:extLst>
          </p:nvPr>
        </p:nvGraphicFramePr>
        <p:xfrm>
          <a:off x="1276349" y="5198223"/>
          <a:ext cx="9639303" cy="613724"/>
        </p:xfrm>
        <a:graphic>
          <a:graphicData uri="http://schemas.openxmlformats.org/drawingml/2006/table">
            <a:tbl>
              <a:tblPr bandRow="1">
                <a:tableStyleId>{073A0DAA-6AF3-43AB-8588-CEC1D06C72B9}</a:tableStyleId>
              </a:tblPr>
              <a:tblGrid>
                <a:gridCol w="1024547">
                  <a:extLst>
                    <a:ext uri="{9D8B030D-6E8A-4147-A177-3AD203B41FA5}">
                      <a16:colId xmlns:a16="http://schemas.microsoft.com/office/drawing/2014/main" val="1941834303"/>
                    </a:ext>
                  </a:extLst>
                </a:gridCol>
                <a:gridCol w="1219788">
                  <a:extLst>
                    <a:ext uri="{9D8B030D-6E8A-4147-A177-3AD203B41FA5}">
                      <a16:colId xmlns:a16="http://schemas.microsoft.com/office/drawing/2014/main" val="779822208"/>
                    </a:ext>
                  </a:extLst>
                </a:gridCol>
                <a:gridCol w="2134630">
                  <a:extLst>
                    <a:ext uri="{9D8B030D-6E8A-4147-A177-3AD203B41FA5}">
                      <a16:colId xmlns:a16="http://schemas.microsoft.com/office/drawing/2014/main" val="1616683273"/>
                    </a:ext>
                  </a:extLst>
                </a:gridCol>
                <a:gridCol w="2314993">
                  <a:extLst>
                    <a:ext uri="{9D8B030D-6E8A-4147-A177-3AD203B41FA5}">
                      <a16:colId xmlns:a16="http://schemas.microsoft.com/office/drawing/2014/main" val="1733815723"/>
                    </a:ext>
                  </a:extLst>
                </a:gridCol>
                <a:gridCol w="1377046">
                  <a:extLst>
                    <a:ext uri="{9D8B030D-6E8A-4147-A177-3AD203B41FA5}">
                      <a16:colId xmlns:a16="http://schemas.microsoft.com/office/drawing/2014/main" val="3103063089"/>
                    </a:ext>
                  </a:extLst>
                </a:gridCol>
                <a:gridCol w="1568299">
                  <a:extLst>
                    <a:ext uri="{9D8B030D-6E8A-4147-A177-3AD203B41FA5}">
                      <a16:colId xmlns:a16="http://schemas.microsoft.com/office/drawing/2014/main" val="3439709919"/>
                    </a:ext>
                  </a:extLst>
                </a:gridCol>
              </a:tblGrid>
              <a:tr h="613724">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b="1" dirty="0">
                          <a:solidFill>
                            <a:srgbClr val="FF0000"/>
                          </a:solidFill>
                        </a:rPr>
                        <a:t>???</a:t>
                      </a:r>
                    </a:p>
                  </a:txBody>
                  <a:tcPr anchor="ctr"/>
                </a:tc>
                <a:extLst>
                  <a:ext uri="{0D108BD9-81ED-4DB2-BD59-A6C34878D82A}">
                    <a16:rowId xmlns:a16="http://schemas.microsoft.com/office/drawing/2014/main" val="3311920804"/>
                  </a:ext>
                </a:extLst>
              </a:tr>
            </a:tbl>
          </a:graphicData>
        </a:graphic>
      </p:graphicFrame>
      <p:graphicFrame>
        <p:nvGraphicFramePr>
          <p:cNvPr id="12" name="Table 4">
            <a:extLst>
              <a:ext uri="{FF2B5EF4-FFF2-40B4-BE49-F238E27FC236}">
                <a16:creationId xmlns:a16="http://schemas.microsoft.com/office/drawing/2014/main" id="{5B44BADB-8609-6FEF-B698-9834A7A05E21}"/>
              </a:ext>
            </a:extLst>
          </p:cNvPr>
          <p:cNvGraphicFramePr>
            <a:graphicFrameLocks noGrp="1"/>
          </p:cNvGraphicFramePr>
          <p:nvPr>
            <p:extLst>
              <p:ext uri="{D42A27DB-BD31-4B8C-83A1-F6EECF244321}">
                <p14:modId xmlns:p14="http://schemas.microsoft.com/office/powerpoint/2010/main" val="3682059800"/>
              </p:ext>
            </p:extLst>
          </p:nvPr>
        </p:nvGraphicFramePr>
        <p:xfrm>
          <a:off x="1276348" y="3972739"/>
          <a:ext cx="9639303" cy="613724"/>
        </p:xfrm>
        <a:graphic>
          <a:graphicData uri="http://schemas.openxmlformats.org/drawingml/2006/table">
            <a:tbl>
              <a:tblPr bandRow="1">
                <a:tableStyleId>{073A0DAA-6AF3-43AB-8588-CEC1D06C72B9}</a:tableStyleId>
              </a:tblPr>
              <a:tblGrid>
                <a:gridCol w="1024547">
                  <a:extLst>
                    <a:ext uri="{9D8B030D-6E8A-4147-A177-3AD203B41FA5}">
                      <a16:colId xmlns:a16="http://schemas.microsoft.com/office/drawing/2014/main" val="1941834303"/>
                    </a:ext>
                  </a:extLst>
                </a:gridCol>
                <a:gridCol w="1219788">
                  <a:extLst>
                    <a:ext uri="{9D8B030D-6E8A-4147-A177-3AD203B41FA5}">
                      <a16:colId xmlns:a16="http://schemas.microsoft.com/office/drawing/2014/main" val="779822208"/>
                    </a:ext>
                  </a:extLst>
                </a:gridCol>
                <a:gridCol w="2134630">
                  <a:extLst>
                    <a:ext uri="{9D8B030D-6E8A-4147-A177-3AD203B41FA5}">
                      <a16:colId xmlns:a16="http://schemas.microsoft.com/office/drawing/2014/main" val="1616683273"/>
                    </a:ext>
                  </a:extLst>
                </a:gridCol>
                <a:gridCol w="2314993">
                  <a:extLst>
                    <a:ext uri="{9D8B030D-6E8A-4147-A177-3AD203B41FA5}">
                      <a16:colId xmlns:a16="http://schemas.microsoft.com/office/drawing/2014/main" val="1733815723"/>
                    </a:ext>
                  </a:extLst>
                </a:gridCol>
                <a:gridCol w="1377046">
                  <a:extLst>
                    <a:ext uri="{9D8B030D-6E8A-4147-A177-3AD203B41FA5}">
                      <a16:colId xmlns:a16="http://schemas.microsoft.com/office/drawing/2014/main" val="3103063089"/>
                    </a:ext>
                  </a:extLst>
                </a:gridCol>
                <a:gridCol w="1568299">
                  <a:extLst>
                    <a:ext uri="{9D8B030D-6E8A-4147-A177-3AD203B41FA5}">
                      <a16:colId xmlns:a16="http://schemas.microsoft.com/office/drawing/2014/main" val="3439709919"/>
                    </a:ext>
                  </a:extLst>
                </a:gridCol>
              </a:tblGrid>
              <a:tr h="613724">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bl>
          </a:graphicData>
        </a:graphic>
      </p:graphicFrame>
      <p:graphicFrame>
        <p:nvGraphicFramePr>
          <p:cNvPr id="17" name="Table 4">
            <a:extLst>
              <a:ext uri="{FF2B5EF4-FFF2-40B4-BE49-F238E27FC236}">
                <a16:creationId xmlns:a16="http://schemas.microsoft.com/office/drawing/2014/main" id="{3D0AA409-DFF4-1849-4B82-688922C97FD3}"/>
              </a:ext>
            </a:extLst>
          </p:cNvPr>
          <p:cNvGraphicFramePr>
            <a:graphicFrameLocks noGrp="1"/>
          </p:cNvGraphicFramePr>
          <p:nvPr>
            <p:extLst>
              <p:ext uri="{D42A27DB-BD31-4B8C-83A1-F6EECF244321}">
                <p14:modId xmlns:p14="http://schemas.microsoft.com/office/powerpoint/2010/main" val="697553975"/>
              </p:ext>
            </p:extLst>
          </p:nvPr>
        </p:nvGraphicFramePr>
        <p:xfrm>
          <a:off x="1276349" y="3355702"/>
          <a:ext cx="9639303" cy="613724"/>
        </p:xfrm>
        <a:graphic>
          <a:graphicData uri="http://schemas.openxmlformats.org/drawingml/2006/table">
            <a:tbl>
              <a:tblPr bandRow="1">
                <a:tableStyleId>{073A0DAA-6AF3-43AB-8588-CEC1D06C72B9}</a:tableStyleId>
              </a:tblPr>
              <a:tblGrid>
                <a:gridCol w="1024547">
                  <a:extLst>
                    <a:ext uri="{9D8B030D-6E8A-4147-A177-3AD203B41FA5}">
                      <a16:colId xmlns:a16="http://schemas.microsoft.com/office/drawing/2014/main" val="1941834303"/>
                    </a:ext>
                  </a:extLst>
                </a:gridCol>
                <a:gridCol w="1219788">
                  <a:extLst>
                    <a:ext uri="{9D8B030D-6E8A-4147-A177-3AD203B41FA5}">
                      <a16:colId xmlns:a16="http://schemas.microsoft.com/office/drawing/2014/main" val="779822208"/>
                    </a:ext>
                  </a:extLst>
                </a:gridCol>
                <a:gridCol w="2134630">
                  <a:extLst>
                    <a:ext uri="{9D8B030D-6E8A-4147-A177-3AD203B41FA5}">
                      <a16:colId xmlns:a16="http://schemas.microsoft.com/office/drawing/2014/main" val="1616683273"/>
                    </a:ext>
                  </a:extLst>
                </a:gridCol>
                <a:gridCol w="2314993">
                  <a:extLst>
                    <a:ext uri="{9D8B030D-6E8A-4147-A177-3AD203B41FA5}">
                      <a16:colId xmlns:a16="http://schemas.microsoft.com/office/drawing/2014/main" val="1733815723"/>
                    </a:ext>
                  </a:extLst>
                </a:gridCol>
                <a:gridCol w="1377046">
                  <a:extLst>
                    <a:ext uri="{9D8B030D-6E8A-4147-A177-3AD203B41FA5}">
                      <a16:colId xmlns:a16="http://schemas.microsoft.com/office/drawing/2014/main" val="3103063089"/>
                    </a:ext>
                  </a:extLst>
                </a:gridCol>
                <a:gridCol w="1568299">
                  <a:extLst>
                    <a:ext uri="{9D8B030D-6E8A-4147-A177-3AD203B41FA5}">
                      <a16:colId xmlns:a16="http://schemas.microsoft.com/office/drawing/2014/main" val="3439709919"/>
                    </a:ext>
                  </a:extLst>
                </a:gridCol>
              </a:tblGrid>
              <a:tr h="613724">
                <a:tc>
                  <a:txBody>
                    <a:bodyPr/>
                    <a:lstStyle/>
                    <a:p>
                      <a:pPr algn="ctr"/>
                      <a:r>
                        <a:rPr lang="en-US" sz="2000" dirty="0"/>
                        <a:t>78</a:t>
                      </a:r>
                    </a:p>
                  </a:txBody>
                  <a:tcPr anchor="ctr">
                    <a:solidFill>
                      <a:srgbClr val="E7E7E7"/>
                    </a:solidFill>
                  </a:tcPr>
                </a:tc>
                <a:tc>
                  <a:txBody>
                    <a:bodyPr/>
                    <a:lstStyle/>
                    <a:p>
                      <a:pPr algn="ctr"/>
                      <a:r>
                        <a:rPr lang="en-US" sz="2000" dirty="0"/>
                        <a:t>87</a:t>
                      </a:r>
                    </a:p>
                  </a:txBody>
                  <a:tcPr anchor="ctr">
                    <a:solidFill>
                      <a:srgbClr val="E7E7E7"/>
                    </a:solidFill>
                  </a:tcPr>
                </a:tc>
                <a:tc>
                  <a:txBody>
                    <a:bodyPr/>
                    <a:lstStyle/>
                    <a:p>
                      <a:pPr algn="ctr"/>
                      <a:r>
                        <a:rPr lang="en-US" sz="2000" dirty="0"/>
                        <a:t>163</a:t>
                      </a:r>
                    </a:p>
                  </a:txBody>
                  <a:tcPr anchor="ctr">
                    <a:solidFill>
                      <a:srgbClr val="E7E7E7"/>
                    </a:solidFill>
                  </a:tcPr>
                </a:tc>
                <a:tc>
                  <a:txBody>
                    <a:bodyPr/>
                    <a:lstStyle/>
                    <a:p>
                      <a:pPr algn="ctr"/>
                      <a:r>
                        <a:rPr lang="en-US" sz="2000" dirty="0"/>
                        <a:t>79</a:t>
                      </a:r>
                    </a:p>
                  </a:txBody>
                  <a:tcPr anchor="ctr">
                    <a:solidFill>
                      <a:srgbClr val="E7E7E7"/>
                    </a:solidFill>
                  </a:tcPr>
                </a:tc>
                <a:tc>
                  <a:txBody>
                    <a:bodyPr/>
                    <a:lstStyle/>
                    <a:p>
                      <a:pPr algn="ctr"/>
                      <a:r>
                        <a:rPr lang="en-US" sz="2000" dirty="0"/>
                        <a:t>95.9</a:t>
                      </a:r>
                    </a:p>
                  </a:txBody>
                  <a:tcPr anchor="ctr">
                    <a:solidFill>
                      <a:srgbClr val="E7E7E7"/>
                    </a:solidFill>
                  </a:tcPr>
                </a:tc>
                <a:tc>
                  <a:txBody>
                    <a:bodyPr/>
                    <a:lstStyle/>
                    <a:p>
                      <a:pPr algn="ctr"/>
                      <a:r>
                        <a:rPr lang="en-US" sz="2000" dirty="0"/>
                        <a:t>Yes</a:t>
                      </a:r>
                    </a:p>
                  </a:txBody>
                  <a:tcPr anchor="ctr">
                    <a:solidFill>
                      <a:srgbClr val="E7E7E7"/>
                    </a:solidFill>
                  </a:tcPr>
                </a:tc>
                <a:extLst>
                  <a:ext uri="{0D108BD9-81ED-4DB2-BD59-A6C34878D82A}">
                    <a16:rowId xmlns:a16="http://schemas.microsoft.com/office/drawing/2014/main" val="3970411501"/>
                  </a:ext>
                </a:extLst>
              </a:tr>
            </a:tbl>
          </a:graphicData>
        </a:graphic>
      </p:graphicFrame>
      <p:grpSp>
        <p:nvGrpSpPr>
          <p:cNvPr id="18" name="Group 17">
            <a:extLst>
              <a:ext uri="{FF2B5EF4-FFF2-40B4-BE49-F238E27FC236}">
                <a16:creationId xmlns:a16="http://schemas.microsoft.com/office/drawing/2014/main" id="{14AE5CB2-C580-F949-7F07-65C61D2FF057}"/>
              </a:ext>
            </a:extLst>
          </p:cNvPr>
          <p:cNvGrpSpPr/>
          <p:nvPr/>
        </p:nvGrpSpPr>
        <p:grpSpPr>
          <a:xfrm>
            <a:off x="1325880" y="1143000"/>
            <a:ext cx="8013428" cy="886475"/>
            <a:chOff x="3365237" y="4887568"/>
            <a:chExt cx="8013428" cy="886475"/>
          </a:xfrm>
        </p:grpSpPr>
        <p:sp>
          <p:nvSpPr>
            <p:cNvPr id="19" name="TextBox 18">
              <a:extLst>
                <a:ext uri="{FF2B5EF4-FFF2-40B4-BE49-F238E27FC236}">
                  <a16:creationId xmlns:a16="http://schemas.microsoft.com/office/drawing/2014/main" id="{512783BE-F587-5239-6DC9-B93E668EC197}"/>
                </a:ext>
              </a:extLst>
            </p:cNvPr>
            <p:cNvSpPr txBox="1"/>
            <p:nvPr/>
          </p:nvSpPr>
          <p:spPr>
            <a:xfrm>
              <a:off x="6856424" y="4887568"/>
              <a:ext cx="1031051" cy="461665"/>
            </a:xfrm>
            <a:prstGeom prst="rect">
              <a:avLst/>
            </a:prstGeom>
            <a:noFill/>
          </p:spPr>
          <p:txBody>
            <a:bodyPr wrap="none" rtlCol="0" anchor="ctr">
              <a:spAutoFit/>
            </a:bodyPr>
            <a:lstStyle/>
            <a:p>
              <a:pPr algn="ctr"/>
              <a:r>
                <a:rPr lang="en-US" sz="2400" dirty="0"/>
                <a:t>Inputs</a:t>
              </a:r>
            </a:p>
          </p:txBody>
        </p:sp>
        <p:sp>
          <p:nvSpPr>
            <p:cNvPr id="20" name="Left Brace 19">
              <a:extLst>
                <a:ext uri="{FF2B5EF4-FFF2-40B4-BE49-F238E27FC236}">
                  <a16:creationId xmlns:a16="http://schemas.microsoft.com/office/drawing/2014/main" id="{684E1D75-738D-12C1-0DCB-A7808BB92FBE}"/>
                </a:ext>
              </a:extLst>
            </p:cNvPr>
            <p:cNvSpPr/>
            <p:nvPr/>
          </p:nvSpPr>
          <p:spPr>
            <a:xfrm rot="5400000" flipV="1">
              <a:off x="7160374" y="1555753"/>
              <a:ext cx="423153" cy="8013428"/>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grpSp>
        <p:nvGrpSpPr>
          <p:cNvPr id="24" name="Group 23">
            <a:extLst>
              <a:ext uri="{FF2B5EF4-FFF2-40B4-BE49-F238E27FC236}">
                <a16:creationId xmlns:a16="http://schemas.microsoft.com/office/drawing/2014/main" id="{5A30219B-A40F-62F5-41C4-0E5BE6BCD7AF}"/>
              </a:ext>
            </a:extLst>
          </p:cNvPr>
          <p:cNvGrpSpPr/>
          <p:nvPr/>
        </p:nvGrpSpPr>
        <p:grpSpPr>
          <a:xfrm>
            <a:off x="9525000" y="1143000"/>
            <a:ext cx="1176925" cy="857539"/>
            <a:chOff x="9525000" y="1657849"/>
            <a:chExt cx="1176925" cy="857539"/>
          </a:xfrm>
        </p:grpSpPr>
        <p:sp>
          <p:nvSpPr>
            <p:cNvPr id="25" name="TextBox 24">
              <a:extLst>
                <a:ext uri="{FF2B5EF4-FFF2-40B4-BE49-F238E27FC236}">
                  <a16:creationId xmlns:a16="http://schemas.microsoft.com/office/drawing/2014/main" id="{E703D143-94BF-01D5-D363-7D810326F0EA}"/>
                </a:ext>
              </a:extLst>
            </p:cNvPr>
            <p:cNvSpPr txBox="1"/>
            <p:nvPr/>
          </p:nvSpPr>
          <p:spPr>
            <a:xfrm>
              <a:off x="9525000" y="1657849"/>
              <a:ext cx="1176925" cy="461665"/>
            </a:xfrm>
            <a:prstGeom prst="rect">
              <a:avLst/>
            </a:prstGeom>
            <a:noFill/>
          </p:spPr>
          <p:txBody>
            <a:bodyPr wrap="none" rtlCol="0" anchor="ctr">
              <a:spAutoFit/>
            </a:bodyPr>
            <a:lstStyle/>
            <a:p>
              <a:pPr algn="ctr"/>
              <a:r>
                <a:rPr lang="en-US" sz="2400" dirty="0"/>
                <a:t>Output</a:t>
              </a:r>
            </a:p>
          </p:txBody>
        </p:sp>
        <p:cxnSp>
          <p:nvCxnSpPr>
            <p:cNvPr id="26" name="Straight Arrow Connector 25">
              <a:extLst>
                <a:ext uri="{FF2B5EF4-FFF2-40B4-BE49-F238E27FC236}">
                  <a16:creationId xmlns:a16="http://schemas.microsoft.com/office/drawing/2014/main" id="{C4B1B08A-A1A2-F2EC-0439-6FBC3CBF9CDA}"/>
                </a:ext>
              </a:extLst>
            </p:cNvPr>
            <p:cNvCxnSpPr>
              <a:cxnSpLocks/>
              <a:stCxn id="25" idx="2"/>
            </p:cNvCxnSpPr>
            <p:nvPr/>
          </p:nvCxnSpPr>
          <p:spPr>
            <a:xfrm flipH="1">
              <a:off x="10113462" y="2119514"/>
              <a:ext cx="1" cy="395874"/>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82B986B-CC59-6BDE-ED12-683E68CB9418}"/>
              </a:ext>
            </a:extLst>
          </p:cNvPr>
          <p:cNvSpPr txBox="1"/>
          <p:nvPr/>
        </p:nvSpPr>
        <p:spPr>
          <a:xfrm>
            <a:off x="609600" y="5911378"/>
            <a:ext cx="10972800" cy="461665"/>
          </a:xfrm>
          <a:prstGeom prst="rect">
            <a:avLst/>
          </a:prstGeom>
          <a:noFill/>
        </p:spPr>
        <p:txBody>
          <a:bodyPr wrap="square" rtlCol="0" anchor="ctr">
            <a:spAutoFit/>
          </a:bodyPr>
          <a:lstStyle/>
          <a:p>
            <a:pPr algn="ctr"/>
            <a:r>
              <a:rPr lang="en-US" sz="2400" dirty="0">
                <a:latin typeface="Avenir" panose="02000503020000020003" pitchFamily="2" charset="0"/>
              </a:rPr>
              <a:t>Machine learning learns programs from data!</a:t>
            </a:r>
          </a:p>
        </p:txBody>
      </p:sp>
    </p:spTree>
    <p:extLst>
      <p:ext uri="{BB962C8B-B14F-4D97-AF65-F5344CB8AC3E}">
        <p14:creationId xmlns:p14="http://schemas.microsoft.com/office/powerpoint/2010/main" val="327351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2"/>
            <a:ext cx="10972800" cy="1371598"/>
          </a:xfrm>
        </p:spPr>
        <p:txBody>
          <a:bodyPr anchor="t">
            <a:normAutofit fontScale="77500" lnSpcReduction="20000"/>
          </a:bodyPr>
          <a:lstStyle/>
          <a:p>
            <a:pPr>
              <a:spcAft>
                <a:spcPts val="1800"/>
              </a:spcAft>
            </a:pPr>
            <a:r>
              <a:rPr lang="en-US" dirty="0"/>
              <a:t>Most of these architectures only work when you have values for </a:t>
            </a:r>
            <a:br>
              <a:rPr lang="en-US" dirty="0"/>
            </a:br>
            <a:r>
              <a:rPr lang="en-US" dirty="0"/>
              <a:t>all of the features</a:t>
            </a:r>
          </a:p>
          <a:p>
            <a:pPr>
              <a:spcAft>
                <a:spcPts val="1800"/>
              </a:spcAft>
            </a:pPr>
            <a:r>
              <a:rPr lang="en-US" dirty="0"/>
              <a:t>You can fill in the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761350690"/>
              </p:ext>
            </p:extLst>
          </p:nvPr>
        </p:nvGraphicFramePr>
        <p:xfrm>
          <a:off x="609600" y="29718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2306910533"/>
              </p:ext>
            </p:extLst>
          </p:nvPr>
        </p:nvGraphicFramePr>
        <p:xfrm>
          <a:off x="609600" y="50785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1135157184"/>
              </p:ext>
            </p:extLst>
          </p:nvPr>
        </p:nvGraphicFramePr>
        <p:xfrm>
          <a:off x="609600" y="34325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838527484"/>
              </p:ext>
            </p:extLst>
          </p:nvPr>
        </p:nvGraphicFramePr>
        <p:xfrm>
          <a:off x="609600" y="42555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
        <p:nvSpPr>
          <p:cNvPr id="4" name="Content Placeholder 2">
            <a:extLst>
              <a:ext uri="{FF2B5EF4-FFF2-40B4-BE49-F238E27FC236}">
                <a16:creationId xmlns:a16="http://schemas.microsoft.com/office/drawing/2014/main" id="{3A0EBA58-03BB-458E-3E0D-0C56E6403BF0}"/>
              </a:ext>
            </a:extLst>
          </p:cNvPr>
          <p:cNvSpPr txBox="1">
            <a:spLocks/>
          </p:cNvSpPr>
          <p:nvPr/>
        </p:nvSpPr>
        <p:spPr>
          <a:xfrm>
            <a:off x="609600" y="6038624"/>
            <a:ext cx="10972800" cy="54473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800"/>
              </a:spcAft>
            </a:pPr>
            <a:r>
              <a:rPr lang="en-US" sz="2400" dirty="0"/>
              <a:t>Data-driven imputation should only be informed by the training dataset</a:t>
            </a:r>
          </a:p>
        </p:txBody>
      </p:sp>
    </p:spTree>
    <p:extLst>
      <p:ext uri="{BB962C8B-B14F-4D97-AF65-F5344CB8AC3E}">
        <p14:creationId xmlns:p14="http://schemas.microsoft.com/office/powerpoint/2010/main" val="15217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431663"/>
          </a:xfrm>
        </p:spPr>
        <p:txBody>
          <a:bodyPr>
            <a:normAutofit/>
          </a:bodyPr>
          <a:lstStyle/>
          <a:p>
            <a:pPr>
              <a:spcAft>
                <a:spcPts val="1800"/>
              </a:spcAft>
            </a:pPr>
            <a:r>
              <a:rPr lang="en-US" dirty="0"/>
              <a:t>Hyperparameters are tunable parameters that are set before you train your model to control how it learns</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382274841"/>
              </p:ext>
            </p:extLst>
          </p:nvPr>
        </p:nvGraphicFramePr>
        <p:xfrm>
          <a:off x="609600" y="3394587"/>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2824633012"/>
              </p:ext>
            </p:extLst>
          </p:nvPr>
        </p:nvGraphicFramePr>
        <p:xfrm>
          <a:off x="609600" y="3851787"/>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3186301307"/>
              </p:ext>
            </p:extLst>
          </p:nvPr>
        </p:nvGraphicFramePr>
        <p:xfrm>
          <a:off x="609600" y="5040507"/>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052A-5115-5A59-51BA-675D422A54A6}"/>
              </a:ext>
            </a:extLst>
          </p:cNvPr>
          <p:cNvSpPr>
            <a:spLocks noGrp="1"/>
          </p:cNvSpPr>
          <p:nvPr>
            <p:ph type="title"/>
          </p:nvPr>
        </p:nvSpPr>
        <p:spPr/>
        <p:txBody>
          <a:bodyPr/>
          <a:lstStyle/>
          <a:p>
            <a:r>
              <a:rPr lang="en-US" dirty="0">
                <a:latin typeface="Avenir Book" panose="02000503020000020003" pitchFamily="2" charset="0"/>
              </a:rPr>
              <a:t>Setting Hyperparameters</a:t>
            </a:r>
            <a:endParaRPr lang="en-US" dirty="0"/>
          </a:p>
        </p:txBody>
      </p:sp>
      <p:sp>
        <p:nvSpPr>
          <p:cNvPr id="3" name="Content Placeholder 2">
            <a:extLst>
              <a:ext uri="{FF2B5EF4-FFF2-40B4-BE49-F238E27FC236}">
                <a16:creationId xmlns:a16="http://schemas.microsoft.com/office/drawing/2014/main" id="{99A05A31-A6B3-408A-8070-5F622C92C675}"/>
              </a:ext>
            </a:extLst>
          </p:cNvPr>
          <p:cNvSpPr>
            <a:spLocks noGrp="1"/>
          </p:cNvSpPr>
          <p:nvPr>
            <p:ph idx="1"/>
          </p:nvPr>
        </p:nvSpPr>
        <p:spPr/>
        <p:txBody>
          <a:bodyPr>
            <a:normAutofit fontScale="77500" lnSpcReduction="20000"/>
          </a:bodyPr>
          <a:lstStyle/>
          <a:p>
            <a:r>
              <a:rPr lang="en-US" dirty="0"/>
              <a:t>Models often have more hyperparameters than worth exploring</a:t>
            </a:r>
          </a:p>
          <a:p>
            <a:endParaRPr lang="en-US" dirty="0"/>
          </a:p>
          <a:p>
            <a:r>
              <a:rPr lang="en-US" dirty="0"/>
              <a:t>In most software libraries, they are usually ordered by importance, and you can look at code examples to see the ones that people tweak</a:t>
            </a:r>
          </a:p>
          <a:p>
            <a:endParaRPr lang="en-US" dirty="0"/>
          </a:p>
          <a:p>
            <a:r>
              <a:rPr lang="en-US" dirty="0"/>
              <a:t>There are a few ways you can approach hyperparameters:</a:t>
            </a:r>
          </a:p>
          <a:p>
            <a:pPr marL="514350" indent="-514350">
              <a:buFont typeface="+mj-lt"/>
              <a:buAutoNum type="arabicPeriod"/>
            </a:pPr>
            <a:r>
              <a:rPr lang="en-US" dirty="0"/>
              <a:t>Specify required hyperparameters and assume the default settings for the rest</a:t>
            </a:r>
          </a:p>
          <a:p>
            <a:pPr marL="514350" indent="-514350">
              <a:buFont typeface="+mj-lt"/>
              <a:buAutoNum type="arabicPeriod"/>
            </a:pPr>
            <a:r>
              <a:rPr lang="en-US" dirty="0"/>
              <a:t>Train models with different hyperparameter values and see what works on the test set *</a:t>
            </a:r>
          </a:p>
          <a:p>
            <a:pPr marL="514350" indent="-514350">
              <a:buFont typeface="+mj-lt"/>
              <a:buAutoNum type="arabicPeriod"/>
            </a:pPr>
            <a:r>
              <a:rPr lang="en-US" dirty="0"/>
              <a:t>Use a validation set to identify the optimal hyperparameters before doing the final training and testing</a:t>
            </a:r>
          </a:p>
        </p:txBody>
      </p:sp>
      <p:sp>
        <p:nvSpPr>
          <p:cNvPr id="7" name="TextBox 6">
            <a:extLst>
              <a:ext uri="{FF2B5EF4-FFF2-40B4-BE49-F238E27FC236}">
                <a16:creationId xmlns:a16="http://schemas.microsoft.com/office/drawing/2014/main" id="{01BEB340-25EC-7506-0F0D-73A33EC54B8B}"/>
              </a:ext>
            </a:extLst>
          </p:cNvPr>
          <p:cNvSpPr txBox="1"/>
          <p:nvPr/>
        </p:nvSpPr>
        <p:spPr>
          <a:xfrm>
            <a:off x="7010400" y="5847062"/>
            <a:ext cx="5029200" cy="923330"/>
          </a:xfrm>
          <a:prstGeom prst="rect">
            <a:avLst/>
          </a:prstGeom>
          <a:noFill/>
        </p:spPr>
        <p:txBody>
          <a:bodyPr wrap="square">
            <a:spAutoFit/>
          </a:bodyPr>
          <a:lstStyle/>
          <a:p>
            <a:r>
              <a:rPr lang="en-US" dirty="0"/>
              <a:t>* This is technically cheating because you are looking at the test data to inform your model performance, but this is common nonetheless</a:t>
            </a:r>
          </a:p>
        </p:txBody>
      </p:sp>
    </p:spTree>
    <p:extLst>
      <p:ext uri="{BB962C8B-B14F-4D97-AF65-F5344CB8AC3E}">
        <p14:creationId xmlns:p14="http://schemas.microsoft.com/office/powerpoint/2010/main" val="47538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10000"/>
          </a:bodyPr>
          <a:lstStyle/>
          <a:p>
            <a:pPr>
              <a:spcAft>
                <a:spcPts val="1800"/>
              </a:spcAft>
            </a:pPr>
            <a:r>
              <a:rPr lang="en-US" dirty="0"/>
              <a:t>Training entails feeding in the features and labels from the training split</a:t>
            </a:r>
          </a:p>
          <a:p>
            <a:r>
              <a:rPr lang="en-US" dirty="0"/>
              <a:t>Testing entails feeding in only the features and comparing the model’s outputs to the known labels</a:t>
            </a:r>
          </a:p>
          <a:p>
            <a:pPr marL="457200" indent="-457200">
              <a:buFont typeface="Arial" panose="020B0604020202020204" pitchFamily="34" charset="0"/>
              <a:buChar char="•"/>
            </a:pPr>
            <a:r>
              <a:rPr lang="en-US" b="1" u="sng" dirty="0"/>
              <a:t>Evaluating on training split</a:t>
            </a:r>
            <a:r>
              <a:rPr lang="en-US" b="1" dirty="0"/>
              <a: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u="sng" dirty="0"/>
              <a:t>Evaluating on test split</a:t>
            </a:r>
            <a:r>
              <a:rPr lang="en-US" b="1" dirty="0"/>
              <a: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99CF-5A5F-03A0-AA9F-886E9FBCAD28}"/>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C9E73BA-E1C7-0776-5823-9F9965F4F153}"/>
              </a:ext>
            </a:extLst>
          </p:cNvPr>
          <p:cNvSpPr>
            <a:spLocks noGrp="1"/>
          </p:cNvSpPr>
          <p:nvPr>
            <p:ph idx="1"/>
          </p:nvPr>
        </p:nvSpPr>
        <p:spPr>
          <a:xfrm>
            <a:off x="609600" y="1600201"/>
            <a:ext cx="10972800" cy="4983161"/>
          </a:xfrm>
        </p:spPr>
        <p:txBody>
          <a:bodyPr>
            <a:normAutofit fontScale="92500" lnSpcReduction="10000"/>
          </a:bodyPr>
          <a:lstStyle/>
          <a:p>
            <a:r>
              <a:rPr lang="en-US" dirty="0"/>
              <a:t>Accuracy will generally be higher on the train split than on the test split</a:t>
            </a:r>
          </a:p>
          <a:p>
            <a:endParaRPr lang="en-US" dirty="0"/>
          </a:p>
          <a:p>
            <a:r>
              <a:rPr lang="en-US" dirty="0"/>
              <a:t>If the gap is too wide, the model has failed to learn generalizable patterns. We call this </a:t>
            </a:r>
            <a:r>
              <a:rPr lang="en-US" b="1" u="sng" dirty="0"/>
              <a:t>overfitting</a:t>
            </a:r>
            <a:r>
              <a:rPr lang="en-US" dirty="0"/>
              <a:t>.</a:t>
            </a:r>
          </a:p>
          <a:p>
            <a:endParaRPr lang="en-US" dirty="0"/>
          </a:p>
          <a:p>
            <a:r>
              <a:rPr lang="en-US" dirty="0"/>
              <a:t>There can be many causes of overfitting:</a:t>
            </a:r>
          </a:p>
          <a:p>
            <a:pPr marL="457200" indent="-457200">
              <a:buFont typeface="Arial" panose="020B0604020202020204" pitchFamily="34" charset="0"/>
              <a:buChar char="•"/>
            </a:pPr>
            <a:r>
              <a:rPr lang="en-US" dirty="0"/>
              <a:t>Not enough representative training data</a:t>
            </a:r>
          </a:p>
          <a:p>
            <a:pPr marL="457200" indent="-457200">
              <a:buFont typeface="Arial" panose="020B0604020202020204" pitchFamily="34" charset="0"/>
              <a:buChar char="•"/>
            </a:pPr>
            <a:r>
              <a:rPr lang="en-US" dirty="0"/>
              <a:t>Too many features to choose from</a:t>
            </a:r>
          </a:p>
          <a:p>
            <a:pPr marL="457200" indent="-457200">
              <a:buFont typeface="Arial" panose="020B0604020202020204" pitchFamily="34" charset="0"/>
              <a:buChar char="•"/>
            </a:pPr>
            <a:r>
              <a:rPr lang="en-US" dirty="0"/>
              <a:t>Too much flexibility in the model structure</a:t>
            </a:r>
          </a:p>
        </p:txBody>
      </p:sp>
    </p:spTree>
    <p:extLst>
      <p:ext uri="{BB962C8B-B14F-4D97-AF65-F5344CB8AC3E}">
        <p14:creationId xmlns:p14="http://schemas.microsoft.com/office/powerpoint/2010/main" val="4246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normAutofit fontScale="90000"/>
          </a:bodyPr>
          <a:lstStyle/>
          <a:p>
            <a:r>
              <a:rPr lang="en-US" dirty="0"/>
              <a:t>Overfitting:</a:t>
            </a:r>
            <a:br>
              <a:rPr lang="en-US" dirty="0"/>
            </a:br>
            <a:r>
              <a:rPr lang="en-US" dirty="0"/>
              <a:t>Not Enough Representative Training Data</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sz="2800" dirty="0">
                <a:latin typeface="Avenir Book" panose="02000503020000020003" pitchFamily="2" charset="0"/>
              </a:rPr>
              <a:t>If your training data is biased, it probably will not predict well on test data that goes against that bias</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Limited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39" name="Group 38">
            <a:extLst>
              <a:ext uri="{FF2B5EF4-FFF2-40B4-BE49-F238E27FC236}">
                <a16:creationId xmlns:a16="http://schemas.microsoft.com/office/drawing/2014/main" id="{D442BFFE-7DE4-418F-F558-359B4A4F0162}"/>
              </a:ext>
            </a:extLst>
          </p:cNvPr>
          <p:cNvGrpSpPr/>
          <p:nvPr/>
        </p:nvGrpSpPr>
        <p:grpSpPr>
          <a:xfrm>
            <a:off x="1741164" y="4259505"/>
            <a:ext cx="6219658" cy="1810773"/>
            <a:chOff x="1741164" y="4259505"/>
            <a:chExt cx="6219658" cy="1810773"/>
          </a:xfrm>
        </p:grpSpPr>
        <p:sp>
          <p:nvSpPr>
            <p:cNvPr id="4" name="Oval 3">
              <a:extLst>
                <a:ext uri="{FF2B5EF4-FFF2-40B4-BE49-F238E27FC236}">
                  <a16:creationId xmlns:a16="http://schemas.microsoft.com/office/drawing/2014/main" id="{92025D1A-B8BA-B861-8DED-90EA2AA4B4B0}"/>
                </a:ext>
              </a:extLst>
            </p:cNvPr>
            <p:cNvSpPr/>
            <p:nvPr/>
          </p:nvSpPr>
          <p:spPr>
            <a:xfrm>
              <a:off x="6365781" y="458454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Oval 17">
              <a:extLst>
                <a:ext uri="{FF2B5EF4-FFF2-40B4-BE49-F238E27FC236}">
                  <a16:creationId xmlns:a16="http://schemas.microsoft.com/office/drawing/2014/main" id="{5F3C9EF2-B983-612B-33B1-E71626F613B4}"/>
                </a:ext>
              </a:extLst>
            </p:cNvPr>
            <p:cNvSpPr/>
            <p:nvPr/>
          </p:nvSpPr>
          <p:spPr>
            <a:xfrm>
              <a:off x="5653284" y="5348539"/>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604411E1-310A-F687-A2DD-84202CA7AE34}"/>
                </a:ext>
              </a:extLst>
            </p:cNvPr>
            <p:cNvSpPr/>
            <p:nvPr/>
          </p:nvSpPr>
          <p:spPr>
            <a:xfrm>
              <a:off x="4936238" y="565612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6" name="Oval 25">
              <a:extLst>
                <a:ext uri="{FF2B5EF4-FFF2-40B4-BE49-F238E27FC236}">
                  <a16:creationId xmlns:a16="http://schemas.microsoft.com/office/drawing/2014/main" id="{5F5BDDC6-47A8-AF5E-5D25-CE86E0DB14CE}"/>
                </a:ext>
              </a:extLst>
            </p:cNvPr>
            <p:cNvSpPr/>
            <p:nvPr/>
          </p:nvSpPr>
          <p:spPr>
            <a:xfrm>
              <a:off x="7276935" y="447928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7" name="Oval 26">
              <a:extLst>
                <a:ext uri="{FF2B5EF4-FFF2-40B4-BE49-F238E27FC236}">
                  <a16:creationId xmlns:a16="http://schemas.microsoft.com/office/drawing/2014/main" id="{E70A43B3-75A3-E606-9CBC-07B5914DCF0A}"/>
                </a:ext>
              </a:extLst>
            </p:cNvPr>
            <p:cNvSpPr/>
            <p:nvPr/>
          </p:nvSpPr>
          <p:spPr>
            <a:xfrm>
              <a:off x="6673743" y="4259505"/>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8" name="Oval 27">
              <a:extLst>
                <a:ext uri="{FF2B5EF4-FFF2-40B4-BE49-F238E27FC236}">
                  <a16:creationId xmlns:a16="http://schemas.microsoft.com/office/drawing/2014/main" id="{664762A6-DCF6-0A08-BAC0-CBB1F038AFFE}"/>
                </a:ext>
              </a:extLst>
            </p:cNvPr>
            <p:cNvSpPr/>
            <p:nvPr/>
          </p:nvSpPr>
          <p:spPr>
            <a:xfrm>
              <a:off x="4331611" y="514683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9" name="Oval 28">
              <a:extLst>
                <a:ext uri="{FF2B5EF4-FFF2-40B4-BE49-F238E27FC236}">
                  <a16:creationId xmlns:a16="http://schemas.microsoft.com/office/drawing/2014/main" id="{9EAD9EFB-5056-78DC-741B-58A69177BDD7}"/>
                </a:ext>
              </a:extLst>
            </p:cNvPr>
            <p:cNvSpPr/>
            <p:nvPr/>
          </p:nvSpPr>
          <p:spPr>
            <a:xfrm>
              <a:off x="5559073" y="5723679"/>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2" name="Oval 31">
              <a:extLst>
                <a:ext uri="{FF2B5EF4-FFF2-40B4-BE49-F238E27FC236}">
                  <a16:creationId xmlns:a16="http://schemas.microsoft.com/office/drawing/2014/main" id="{E29ADDF0-C44C-C993-996D-6C200D3B1ECD}"/>
                </a:ext>
              </a:extLst>
            </p:cNvPr>
            <p:cNvSpPr/>
            <p:nvPr/>
          </p:nvSpPr>
          <p:spPr>
            <a:xfrm>
              <a:off x="1741164" y="4457633"/>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3" name="Oval 32">
              <a:extLst>
                <a:ext uri="{FF2B5EF4-FFF2-40B4-BE49-F238E27FC236}">
                  <a16:creationId xmlns:a16="http://schemas.microsoft.com/office/drawing/2014/main" id="{E3E6D630-1055-2BDC-07ED-7D9D5E9DE172}"/>
                </a:ext>
              </a:extLst>
            </p:cNvPr>
            <p:cNvSpPr/>
            <p:nvPr/>
          </p:nvSpPr>
          <p:spPr>
            <a:xfrm>
              <a:off x="2390280" y="452610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4060931" y="491005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3851ADC7-7861-5005-AB27-8169FA85A985}"/>
                </a:ext>
              </a:extLst>
            </p:cNvPr>
            <p:cNvSpPr/>
            <p:nvPr/>
          </p:nvSpPr>
          <p:spPr>
            <a:xfrm>
              <a:off x="4572000" y="541080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6019800" y="512816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7772400" y="451231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5334000" y="588185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6977184" y="4285974"/>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8797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fontScale="90000"/>
          </a:bodyPr>
          <a:lstStyle/>
          <a:p>
            <a:r>
              <a:rPr lang="en-US" dirty="0"/>
              <a:t>Overfitting:</a:t>
            </a:r>
            <a:br>
              <a:rPr lang="en-US" dirty="0"/>
            </a:br>
            <a:r>
              <a:rPr lang="en-US" dirty="0"/>
              <a:t>Too Many Features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274119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Effect transition="in" filter="fade">
                                      <p:cBhvr>
                                        <p:cTn id="27" dur="500"/>
                                        <p:tgtEl>
                                          <p:spTgt spid="6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
                                            <p:txEl>
                                              <p:pRg st="1" end="1"/>
                                            </p:txEl>
                                          </p:spTgt>
                                        </p:tgtEl>
                                        <p:attrNameLst>
                                          <p:attrName>style.visibility</p:attrName>
                                        </p:attrNameLst>
                                      </p:cBhvr>
                                      <p:to>
                                        <p:strVal val="visible"/>
                                      </p:to>
                                    </p:set>
                                    <p:animEffect transition="in" filter="fade">
                                      <p:cBhvr>
                                        <p:cTn id="30" dur="500"/>
                                        <p:tgtEl>
                                          <p:spTgt spid="61">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1">
                                            <p:txEl>
                                              <p:pRg st="2" end="2"/>
                                            </p:txEl>
                                          </p:spTgt>
                                        </p:tgtEl>
                                        <p:attrNameLst>
                                          <p:attrName>style.visibility</p:attrName>
                                        </p:attrNameLst>
                                      </p:cBhvr>
                                      <p:to>
                                        <p:strVal val="visible"/>
                                      </p:to>
                                    </p:set>
                                    <p:animEffect transition="in" filter="fade">
                                      <p:cBhvr>
                                        <p:cTn id="3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1" grpId="0" uiExpand="1" build="p"/>
      <p:bldP spid="5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F57E-C60E-7820-C7B8-F3314D11E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D5400-CEC8-F979-331D-1B863B4E0AF3}"/>
              </a:ext>
            </a:extLst>
          </p:cNvPr>
          <p:cNvSpPr>
            <a:spLocks noGrp="1"/>
          </p:cNvSpPr>
          <p:nvPr>
            <p:ph type="title"/>
          </p:nvPr>
        </p:nvSpPr>
        <p:spPr>
          <a:xfrm>
            <a:off x="609600" y="274638"/>
            <a:ext cx="8851475" cy="1143000"/>
          </a:xfrm>
        </p:spPr>
        <p:txBody>
          <a:bodyPr>
            <a:normAutofit fontScale="90000"/>
          </a:bodyPr>
          <a:lstStyle/>
          <a:p>
            <a:r>
              <a:rPr lang="en-US" dirty="0"/>
              <a:t>Overfitting:</a:t>
            </a:r>
            <a:br>
              <a:rPr lang="en-US" dirty="0"/>
            </a:br>
            <a:r>
              <a:rPr lang="en-US" dirty="0"/>
              <a:t>Too Much Model Flexibility</a:t>
            </a:r>
          </a:p>
        </p:txBody>
      </p:sp>
      <p:grpSp>
        <p:nvGrpSpPr>
          <p:cNvPr id="6" name="Group 5">
            <a:extLst>
              <a:ext uri="{FF2B5EF4-FFF2-40B4-BE49-F238E27FC236}">
                <a16:creationId xmlns:a16="http://schemas.microsoft.com/office/drawing/2014/main" id="{D3B6AB60-01BB-B320-20B2-29E22C0F7594}"/>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E3C50BAB-AC24-6529-0BEB-17CB265E4E05}"/>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0CDE9E-1CC7-23BD-D753-F8B134F1D550}"/>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56E34C2-D513-6252-4352-A806795B6D80}"/>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61F1E4-4BFA-839D-035D-50F7127A1679}"/>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74190E-AB1F-CB66-EB99-57ADC4EAFB3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E8E1C86C-BE3C-3B75-C4FB-58AE36B2D6F8}"/>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42EA1026-D721-A9C8-DC60-28017AF73EEF}"/>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3B36661D-629A-A6B2-C235-70266D08AFA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77BA4A7E-3835-5F82-32D5-FD96A9B803D6}"/>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F2D886C-1AA5-EA44-E0C1-FCDFE05AFB31}"/>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BAE7A304-4435-4A67-C525-D780978BA64B}"/>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F0C13D-AB8D-C2E6-46D5-CA65DBABBAF1}"/>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0F5B7D-D526-9AFD-0F50-29FBCF988A96}"/>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8EDCB8-0A6B-390F-662B-708B74EEE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F99EBF-CB46-6D96-74BF-B74A0F4B0E41}"/>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8217F45F-40F6-8845-146A-99C224A1683D}"/>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25488F83-A87A-CD63-E7B9-CECCA1369A5C}"/>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49B35A66-5FF1-1954-123A-0859B7F3752E}"/>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FC753465-D449-55F9-1C0E-CAAD5E12F8C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3ECE69C2-014B-7716-C5CA-1D6A1A4188E4}"/>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B38A60B5-B21E-196F-0597-9D12FCC3342A}"/>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8EC9EB06-E621-0A95-4525-521D347D401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BA48EEB8-02B0-2CAC-407E-B3B6B5FF8D5F}"/>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DA1D76E8-1C71-9467-6559-C07FF260691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D3ADB5D-B078-899E-B694-46888FDC628C}"/>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5BDD25D-AF80-43BF-B36C-218BFEA8D676}"/>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6A5EBB55-FAD2-FFED-4654-98D11619422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1533FDB4-4D4E-9A8B-A68E-A029F2900AAC}"/>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65AD299D-7562-E8D6-B5E8-F96722DEE66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069B55AE-F919-B820-21C1-598D7B5C879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C327CE1-EB8C-72AE-A115-BF7E5419EF15}"/>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52E6EE1A-2BED-129D-AB52-BADE49500A53}"/>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58D0D6A8-EE21-5AE5-A0FC-6D68D2A29CCF}"/>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4053545A-1074-76B8-BE89-84C0DB1AEE16}"/>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C5A71A2E-9BED-4D6B-AE20-B8E75715FBB9}"/>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6317CE-4158-34F1-82A2-AFD91400ED34}"/>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C4BE7E-2111-4236-5C85-CA7FCA954164}"/>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FE4CF8-FD54-D8E0-9028-FDE597606779}"/>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1E294C-7908-FCA2-3CDC-6B7DB786E437}"/>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30146B-B7E2-CA0B-43FC-E681ADF19147}"/>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6E2EF6E-20B8-268A-E360-0E585C284DEA}"/>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969B2175-83C5-D2DC-FC5D-04C62FC4DFB0}"/>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a:t>
                </a:r>
                <a:br>
                  <a:rPr lang="en-US" sz="2400" dirty="0">
                    <a:latin typeface="Avenir Book" panose="02000503020000020003" pitchFamily="2" charset="0"/>
                  </a:rPr>
                </a:br>
                <a:r>
                  <a:rPr lang="en-US" sz="2400" dirty="0">
                    <a:latin typeface="Avenir Book" panose="02000503020000020003" pitchFamily="2" charset="0"/>
                  </a:rPr>
                  <a:t>does not seem to be clinically sensible</a:t>
                </a:r>
              </a:p>
            </p:txBody>
          </p:sp>
        </mc:Choice>
        <mc:Fallback>
          <p:sp>
            <p:nvSpPr>
              <p:cNvPr id="61" name="TextBox 60">
                <a:extLst>
                  <a:ext uri="{FF2B5EF4-FFF2-40B4-BE49-F238E27FC236}">
                    <a16:creationId xmlns:a16="http://schemas.microsoft.com/office/drawing/2014/main" id="{969B2175-83C5-D2DC-FC5D-04C62FC4DFB0}"/>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564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xEl>
                                              <p:pRg st="0" end="0"/>
                                            </p:txEl>
                                          </p:spTgt>
                                        </p:tgtEl>
                                        <p:attrNameLst>
                                          <p:attrName>style.visibility</p:attrName>
                                        </p:attrNameLst>
                                      </p:cBhvr>
                                      <p:to>
                                        <p:strVal val="visible"/>
                                      </p:to>
                                    </p:set>
                                    <p:animEffect transition="in" filter="fade">
                                      <p:cBhvr>
                                        <p:cTn id="24" dur="500"/>
                                        <p:tgtEl>
                                          <p:spTgt spid="61">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
                                            <p:txEl>
                                              <p:pRg st="1" end="1"/>
                                            </p:txEl>
                                          </p:spTgt>
                                        </p:tgtEl>
                                        <p:attrNameLst>
                                          <p:attrName>style.visibility</p:attrName>
                                        </p:attrNameLst>
                                      </p:cBhvr>
                                      <p:to>
                                        <p:strVal val="visible"/>
                                      </p:to>
                                    </p:set>
                                    <p:animEffect transition="in" filter="fade">
                                      <p:cBhvr>
                                        <p:cTn id="27" dur="500"/>
                                        <p:tgtEl>
                                          <p:spTgt spid="61">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1">
                                            <p:txEl>
                                              <p:pRg st="2" end="2"/>
                                            </p:txEl>
                                          </p:spTgt>
                                        </p:tgtEl>
                                        <p:attrNameLst>
                                          <p:attrName>style.visibility</p:attrName>
                                        </p:attrNameLst>
                                      </p:cBhvr>
                                      <p:to>
                                        <p:strVal val="visible"/>
                                      </p:to>
                                    </p:set>
                                    <p:animEffect transition="in" filter="fade">
                                      <p:cBhvr>
                                        <p:cTn id="35"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1"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Evaluation Metrics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432800" cy="4800598"/>
              </a:xfrm>
            </p:spPr>
            <p:txBody>
              <a:bodyPr>
                <a:normAutofit fontScale="92500" lnSpcReduction="20000"/>
              </a:bodyPr>
              <a:lstStyle/>
              <a:p>
                <a:r>
                  <a:rPr lang="en-US" sz="2800" b="1" u="sng" dirty="0">
                    <a:latin typeface="Avenir Book" panose="02000503020000020003" pitchFamily="2" charset="0"/>
                    <a:cs typeface="Calibri" panose="020F0502020204030204" pitchFamily="34" charset="0"/>
                  </a:rPr>
                  <a:t>Mean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dirty="0">
                  <a:latin typeface="Avenir Book" panose="02000503020000020003" pitchFamily="2" charset="0"/>
                  <a:cs typeface="Calibri" panose="020F0502020204030204" pitchFamily="34" charset="0"/>
                </a:endParaRP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Good for identifying if you are over- or </a:t>
                </a:r>
                <a:br>
                  <a:rPr lang="en-US" sz="2800" dirty="0">
                    <a:latin typeface="Avenir Book" panose="02000503020000020003" pitchFamily="2" charset="0"/>
                    <a:cs typeface="Calibri" panose="020F0502020204030204" pitchFamily="34" charset="0"/>
                  </a:rPr>
                </a:br>
                <a:r>
                  <a:rPr lang="en-US" sz="2800" dirty="0">
                    <a:latin typeface="Avenir Book" panose="02000503020000020003" pitchFamily="2" charset="0"/>
                    <a:cs typeface="Calibri" panose="020F0502020204030204" pitchFamily="34" charset="0"/>
                  </a:rPr>
                  <a:t>under-estimating</a:t>
                </a:r>
              </a:p>
              <a:p>
                <a:r>
                  <a:rPr lang="en-US" sz="2800" b="1" u="sng" dirty="0">
                    <a:latin typeface="Avenir Book" panose="02000503020000020003" pitchFamily="2" charset="0"/>
                    <a:cs typeface="Calibri" panose="020F0502020204030204" pitchFamily="34" charset="0"/>
                  </a:rPr>
                  <a:t>Mean absolute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d>
                          <m:dPr>
                            <m:begChr m:val="|"/>
                            <m:endChr m:val="|"/>
                            <m:ctrlPr>
                              <a:rPr lang="en-US" sz="2800" i="1" smtClean="0">
                                <a:latin typeface="Cambria Math" panose="02040503050406030204" pitchFamily="18" charset="0"/>
                                <a:cs typeface="Calibri" panose="020F0502020204030204" pitchFamily="34" charset="0"/>
                              </a:rPr>
                            </m:ctrlPr>
                          </m:dPr>
                          <m:e>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d>
                      </m:e>
                    </m:nary>
                  </m:oMath>
                </a14:m>
                <a:endParaRPr lang="en-US" sz="2800" b="1" dirty="0">
                  <a:latin typeface="Avenir Book" panose="02000503020000020003" pitchFamily="2" charset="0"/>
                  <a:cs typeface="Calibri" panose="020F0502020204030204" pitchFamily="34" charset="0"/>
                </a:endParaRP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Good for measuring how off your predictions are regardless of direction</a:t>
                </a:r>
              </a:p>
              <a:p>
                <a:r>
                  <a:rPr lang="en-US" sz="2800" b="1" u="sng" dirty="0">
                    <a:latin typeface="Avenir Book" panose="02000503020000020003" pitchFamily="2" charset="0"/>
                    <a:cs typeface="Calibri" panose="020F0502020204030204" pitchFamily="34" charset="0"/>
                  </a:rPr>
                  <a:t>Mean absolute percent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r>
                          <a:rPr lang="en-US" sz="2800" b="0" i="1" smtClean="0">
                            <a:latin typeface="Cambria Math" panose="02040503050406030204" pitchFamily="18" charset="0"/>
                            <a:cs typeface="Calibri" panose="020F0502020204030204" pitchFamily="34" charset="0"/>
                          </a:rPr>
                          <m:t>00</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f>
                          <m:fPr>
                            <m:ctrlPr>
                              <a:rPr lang="en-US" sz="2800" i="1" smtClean="0">
                                <a:latin typeface="Cambria Math" panose="02040503050406030204" pitchFamily="18" charset="0"/>
                                <a:cs typeface="Calibri" panose="020F0502020204030204" pitchFamily="34" charset="0"/>
                              </a:rPr>
                            </m:ctrlPr>
                          </m:fPr>
                          <m:num>
                            <m:d>
                              <m:dPr>
                                <m:begChr m:val="|"/>
                                <m:endChr m:val="|"/>
                                <m:ctrlPr>
                                  <a:rPr lang="en-US" sz="2800" i="1">
                                    <a:latin typeface="Cambria Math" panose="02040503050406030204" pitchFamily="18" charset="0"/>
                                    <a:cs typeface="Calibri" panose="020F0502020204030204" pitchFamily="34" charset="0"/>
                                  </a:rPr>
                                </m:ctrlPr>
                              </m:dPr>
                              <m:e>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d>
                          </m:num>
                          <m:den>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den>
                        </m:f>
                      </m:e>
                    </m:nary>
                  </m:oMath>
                </a14:m>
                <a:endParaRPr lang="en-US" sz="2800" b="1" dirty="0">
                  <a:latin typeface="Avenir Book" panose="02000503020000020003" pitchFamily="2" charset="0"/>
                  <a:cs typeface="Calibri" panose="020F0502020204030204" pitchFamily="34" charset="0"/>
                </a:endParaRP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Good for measuring how off your predictions are regardless of direction or magnitude</a:t>
                </a:r>
              </a:p>
            </p:txBody>
          </p:sp>
        </mc:Choice>
        <mc:Fallback>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432800" cy="4800598"/>
              </a:xfrm>
              <a:blipFill>
                <a:blip r:embed="rId2"/>
                <a:stretch>
                  <a:fillRect l="-1353" t="-9763"/>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3099342131"/>
              </p:ext>
            </p:extLst>
          </p:nvPr>
        </p:nvGraphicFramePr>
        <p:xfrm>
          <a:off x="457200" y="2028439"/>
          <a:ext cx="2997200" cy="3944124"/>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p>
                  </a:txBody>
                  <a:tcPr anchor="ctr"/>
                </a:tc>
                <a:tc>
                  <a:txBody>
                    <a:bodyPr/>
                    <a:lstStyle/>
                    <a:p>
                      <a:pPr algn="ctr"/>
                      <a:r>
                        <a:rPr lang="en-US" sz="2300" dirty="0"/>
                        <a:t>Predicted</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
                                            <p:txEl>
                                              <p:pRg st="1" end="1"/>
                                            </p:txEl>
                                          </p:spTgt>
                                        </p:tgtEl>
                                      </p:cBhvr>
                                    </p:animEffect>
                                    <p:set>
                                      <p:cBhvr>
                                        <p:cTn id="45" dur="1" fill="hold">
                                          <p:stCondLst>
                                            <p:cond delay="499"/>
                                          </p:stCondLst>
                                        </p:cTn>
                                        <p:tgtEl>
                                          <p:spTgt spid="3">
                                            <p:txEl>
                                              <p:pRg st="1" end="1"/>
                                            </p:txEl>
                                          </p:spTgt>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3">
                                            <p:txEl>
                                              <p:pRg st="2" end="2"/>
                                            </p:txEl>
                                          </p:spTgt>
                                        </p:tgtEl>
                                      </p:cBhvr>
                                    </p:animEffect>
                                    <p:set>
                                      <p:cBhvr>
                                        <p:cTn id="48" dur="1" fill="hold">
                                          <p:stCondLst>
                                            <p:cond delay="499"/>
                                          </p:stCondLst>
                                        </p:cTn>
                                        <p:tgtEl>
                                          <p:spTgt spid="3">
                                            <p:txEl>
                                              <p:pRg st="2" end="2"/>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
                                            <p:txEl>
                                              <p:pRg st="3" end="3"/>
                                            </p:txEl>
                                          </p:spTgt>
                                        </p:tgtEl>
                                      </p:cBhvr>
                                    </p:animEffect>
                                    <p:set>
                                      <p:cBhvr>
                                        <p:cTn id="51" dur="1" fill="hold">
                                          <p:stCondLst>
                                            <p:cond delay="499"/>
                                          </p:stCondLst>
                                        </p:cTn>
                                        <p:tgtEl>
                                          <p:spTgt spid="3">
                                            <p:txEl>
                                              <p:pRg st="3" end="3"/>
                                            </p:txEl>
                                          </p:spTgt>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3">
                                            <p:txEl>
                                              <p:pRg st="4" end="4"/>
                                            </p:txEl>
                                          </p:spTgt>
                                        </p:tgtEl>
                                      </p:cBhvr>
                                    </p:animEffect>
                                    <p:set>
                                      <p:cBhvr>
                                        <p:cTn id="54" dur="1" fill="hold">
                                          <p:stCondLst>
                                            <p:cond delay="499"/>
                                          </p:stCondLst>
                                        </p:cTn>
                                        <p:tgtEl>
                                          <p:spTgt spid="3">
                                            <p:txEl>
                                              <p:pRg st="4" end="4"/>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
                                            <p:txEl>
                                              <p:pRg st="5" end="5"/>
                                            </p:txEl>
                                          </p:spTgt>
                                        </p:tgtEl>
                                      </p:cBhvr>
                                    </p:animEffect>
                                    <p:set>
                                      <p:cBhvr>
                                        <p:cTn id="5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5A47A-6846-9F8F-75DD-3E7F22309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F67E86-90DA-5FE0-D6D6-BF64B195E3BD}"/>
              </a:ext>
            </a:extLst>
          </p:cNvPr>
          <p:cNvSpPr>
            <a:spLocks noGrp="1"/>
          </p:cNvSpPr>
          <p:nvPr>
            <p:ph type="title"/>
          </p:nvPr>
        </p:nvSpPr>
        <p:spPr/>
        <p:txBody>
          <a:bodyPr/>
          <a:lstStyle/>
          <a:p>
            <a:r>
              <a:rPr lang="en-US" dirty="0"/>
              <a:t>Regression Evaluation Metrics</a:t>
            </a:r>
          </a:p>
        </p:txBody>
      </p:sp>
      <p:sp>
        <p:nvSpPr>
          <p:cNvPr id="3" name="Content Placeholder 2">
            <a:extLst>
              <a:ext uri="{FF2B5EF4-FFF2-40B4-BE49-F238E27FC236}">
                <a16:creationId xmlns:a16="http://schemas.microsoft.com/office/drawing/2014/main" id="{A14B4FDE-40C5-2A34-584C-244413E8C2D9}"/>
              </a:ext>
            </a:extLst>
          </p:cNvPr>
          <p:cNvSpPr>
            <a:spLocks noGrp="1"/>
          </p:cNvSpPr>
          <p:nvPr>
            <p:ph idx="1"/>
          </p:nvPr>
        </p:nvSpPr>
        <p:spPr>
          <a:xfrm>
            <a:off x="3759200" y="1600202"/>
            <a:ext cx="8051800" cy="4800598"/>
          </a:xfrm>
        </p:spPr>
        <p:txBody>
          <a:bodyPr>
            <a:normAutofit/>
          </a:bodyPr>
          <a:lstStyle/>
          <a:p>
            <a:r>
              <a:rPr lang="en-US" sz="2400" b="1" u="sng" dirty="0">
                <a:latin typeface="Avenir Book" panose="02000503020000020003" pitchFamily="2" charset="0"/>
                <a:cs typeface="Calibri" panose="020F0502020204030204" pitchFamily="34" charset="0"/>
              </a:rPr>
              <a:t>Correlation coefficient</a:t>
            </a:r>
            <a:r>
              <a:rPr lang="en-US" sz="2400" dirty="0">
                <a:latin typeface="Avenir Book" panose="02000503020000020003" pitchFamily="2" charset="0"/>
                <a:cs typeface="Calibri" panose="020F0502020204030204" pitchFamily="34" charset="0"/>
              </a:rPr>
              <a:t>: Assesses how changes in </a:t>
            </a:r>
            <a:br>
              <a:rPr lang="en-US" sz="2400" dirty="0">
                <a:latin typeface="Avenir Book" panose="02000503020000020003" pitchFamily="2" charset="0"/>
                <a:cs typeface="Calibri" panose="020F0502020204030204" pitchFamily="34" charset="0"/>
              </a:rPr>
            </a:br>
            <a:r>
              <a:rPr lang="en-US" sz="2400" dirty="0">
                <a:latin typeface="Avenir Book" panose="02000503020000020003" pitchFamily="2" charset="0"/>
                <a:cs typeface="Calibri" panose="020F0502020204030204" pitchFamily="34" charset="0"/>
              </a:rPr>
              <a:t>the actual label are associated with changes in the predicted label</a:t>
            </a:r>
          </a:p>
          <a:p>
            <a:pPr marL="457200" indent="-457200">
              <a:buFont typeface="Arial" panose="020B0604020202020204" pitchFamily="34" charset="0"/>
              <a:buChar char="•"/>
            </a:pPr>
            <a:endParaRPr lang="en-US" sz="2400" dirty="0">
              <a:latin typeface="Avenir Book" panose="02000503020000020003" pitchFamily="2" charset="0"/>
              <a:cs typeface="Calibri" panose="020F0502020204030204" pitchFamily="34" charset="0"/>
            </a:endParaRPr>
          </a:p>
          <a:p>
            <a:r>
              <a:rPr lang="en-US" sz="2400" dirty="0">
                <a:latin typeface="Avenir Book" panose="02000503020000020003" pitchFamily="2" charset="0"/>
                <a:cs typeface="Calibri" panose="020F0502020204030204" pitchFamily="34" charset="0"/>
              </a:rPr>
              <a:t>If the actual label is high, then the corresponding prediction should also be high</a:t>
            </a:r>
          </a:p>
          <a:p>
            <a:endParaRPr lang="en-US" sz="2400" dirty="0">
              <a:latin typeface="Avenir Book" panose="02000503020000020003" pitchFamily="2" charset="0"/>
              <a:cs typeface="Calibri" panose="020F0502020204030204" pitchFamily="34" charset="0"/>
            </a:endParaRPr>
          </a:p>
          <a:p>
            <a:r>
              <a:rPr lang="en-US" sz="2400" dirty="0">
                <a:latin typeface="Avenir Book" panose="02000503020000020003" pitchFamily="2" charset="0"/>
                <a:cs typeface="Calibri" panose="020F0502020204030204" pitchFamily="34" charset="0"/>
              </a:rPr>
              <a:t>Can be measured using metrics like Pearson and Spearman correlation, generally between -1 and +1</a:t>
            </a:r>
          </a:p>
        </p:txBody>
      </p:sp>
      <p:graphicFrame>
        <p:nvGraphicFramePr>
          <p:cNvPr id="7" name="Table 7">
            <a:extLst>
              <a:ext uri="{FF2B5EF4-FFF2-40B4-BE49-F238E27FC236}">
                <a16:creationId xmlns:a16="http://schemas.microsoft.com/office/drawing/2014/main" id="{EF3E99D5-9DF1-87C6-CA5D-075530952E47}"/>
              </a:ext>
            </a:extLst>
          </p:cNvPr>
          <p:cNvGraphicFramePr>
            <a:graphicFrameLocks noGrp="1"/>
          </p:cNvGraphicFramePr>
          <p:nvPr>
            <p:extLst>
              <p:ext uri="{D42A27DB-BD31-4B8C-83A1-F6EECF244321}">
                <p14:modId xmlns:p14="http://schemas.microsoft.com/office/powerpoint/2010/main" val="3201088269"/>
              </p:ext>
            </p:extLst>
          </p:nvPr>
        </p:nvGraphicFramePr>
        <p:xfrm>
          <a:off x="457200" y="2028439"/>
          <a:ext cx="2997200" cy="3944124"/>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p>
                  </a:txBody>
                  <a:tcPr anchor="ctr"/>
                </a:tc>
                <a:tc>
                  <a:txBody>
                    <a:bodyPr/>
                    <a:lstStyle/>
                    <a:p>
                      <a:pPr algn="ctr"/>
                      <a:r>
                        <a:rPr lang="en-US" sz="2300" dirty="0"/>
                        <a:t>Predicted</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39313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a:xfrm>
            <a:off x="609600" y="1309424"/>
            <a:ext cx="5386917" cy="639762"/>
          </a:xfrm>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a:xfrm>
            <a:off x="609600" y="1949186"/>
            <a:ext cx="5386917" cy="3951288"/>
          </a:xfrm>
        </p:spPr>
        <p:txBody>
          <a:bodyPr anchor="t"/>
          <a:lstStyle/>
          <a:p>
            <a:r>
              <a:rPr lang="en-US" dirty="0"/>
              <a:t>The goal is for the model to produce the desired output based on known examples with information about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a:xfrm>
            <a:off x="6193368" y="1309424"/>
            <a:ext cx="5389033" cy="639762"/>
          </a:xfrm>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a:xfrm>
            <a:off x="6193368" y="1949186"/>
            <a:ext cx="5389033" cy="3951288"/>
          </a:xfrm>
        </p:spPr>
        <p:txBody>
          <a:bodyPr anchor="t"/>
          <a:lstStyle/>
          <a:p>
            <a:r>
              <a:rPr lang="en-US" dirty="0"/>
              <a:t>The goal is for the model to extract meaningful trends or associations </a:t>
            </a:r>
            <a:br>
              <a:rPr lang="en-US" dirty="0"/>
            </a:br>
            <a:r>
              <a:rPr lang="en-US" dirty="0"/>
              <a:t>in the data without having access to the expected outcomes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Evaluation Metrics: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278363863"/>
              </p:ext>
            </p:extLst>
          </p:nvPr>
        </p:nvGraphicFramePr>
        <p:xfrm>
          <a:off x="457200" y="2028439"/>
          <a:ext cx="3352800" cy="3944124"/>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p>
                  </a:txBody>
                  <a:tcPr anchor="ctr"/>
                </a:tc>
                <a:tc>
                  <a:txBody>
                    <a:bodyPr/>
                    <a:lstStyle/>
                    <a:p>
                      <a:pPr algn="ctr"/>
                      <a:r>
                        <a:rPr lang="en-US" sz="2300" dirty="0"/>
                        <a:t>Predicted</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Evaluation Metrics: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149491675"/>
              </p:ext>
            </p:extLst>
          </p:nvPr>
        </p:nvGraphicFramePr>
        <p:xfrm>
          <a:off x="457200" y="2028439"/>
          <a:ext cx="3352800" cy="3944124"/>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p>
                  </a:txBody>
                  <a:tcPr anchor="ctr"/>
                </a:tc>
                <a:tc>
                  <a:txBody>
                    <a:bodyPr/>
                    <a:lstStyle/>
                    <a:p>
                      <a:pPr algn="ctr"/>
                      <a:r>
                        <a:rPr lang="en-US" sz="2300" dirty="0"/>
                        <a:t>Predicted</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Evaluation Metrics: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2293558885"/>
              </p:ext>
            </p:extLst>
          </p:nvPr>
        </p:nvGraphicFramePr>
        <p:xfrm>
          <a:off x="457200" y="2028439"/>
          <a:ext cx="3352800" cy="3944124"/>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p>
                  </a:txBody>
                  <a:tcPr anchor="ctr"/>
                </a:tc>
                <a:tc>
                  <a:txBody>
                    <a:bodyPr/>
                    <a:lstStyle/>
                    <a:p>
                      <a:pPr algn="ctr"/>
                      <a:r>
                        <a:rPr lang="en-US" sz="2300" dirty="0"/>
                        <a:t>Predicted</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Evaluation Metrics: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1459113207"/>
              </p:ext>
            </p:extLst>
          </p:nvPr>
        </p:nvGraphicFramePr>
        <p:xfrm>
          <a:off x="609600" y="1471841"/>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FCE5248-FB5A-22B9-6EE4-5BCB6F60113A}"/>
                  </a:ext>
                </a:extLst>
              </p:cNvPr>
              <p:cNvSpPr txBox="1"/>
              <p:nvPr/>
            </p:nvSpPr>
            <p:spPr>
              <a:xfrm>
                <a:off x="419101" y="5410200"/>
                <a:ext cx="11353798" cy="790537"/>
              </a:xfrm>
              <a:prstGeom prst="rect">
                <a:avLst/>
              </a:prstGeom>
              <a:noFill/>
            </p:spPr>
            <p:txBody>
              <a:bodyPr wrap="square" lIns="0" tIns="0" rIns="0" bIns="0" rtlCol="0">
                <a:spAutoFit/>
              </a:bodyPr>
              <a:lstStyle/>
              <a:p>
                <a:pPr algn="ctr"/>
                <a:r>
                  <a:rPr lang="en-US" sz="2800" dirty="0">
                    <a:latin typeface="Avenir Book" panose="02000503020000020003" pitchFamily="2" charset="0"/>
                  </a:rPr>
                  <a:t>Overall Accuracy =</a:t>
                </a:r>
                <a:r>
                  <a:rPr lang="en-US" sz="2800" i="1" dirty="0">
                    <a:latin typeface="Avenir Book" panose="02000503020000020003" pitchFamily="2" charset="0"/>
                  </a:rPr>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𝐶𝐶</m:t>
                        </m:r>
                      </m:num>
                      <m:den>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𝐴𝐵</m:t>
                        </m:r>
                        <m:r>
                          <a:rPr lang="en-US" sz="3600" i="1">
                            <a:latin typeface="Cambria Math" panose="02040503050406030204" pitchFamily="18" charset="0"/>
                          </a:rPr>
                          <m:t>+</m:t>
                        </m:r>
                        <m:r>
                          <a:rPr lang="en-US" sz="3600" b="0" i="1" smtClean="0">
                            <a:latin typeface="Cambria Math" panose="02040503050406030204" pitchFamily="18" charset="0"/>
                          </a:rPr>
                          <m:t>𝐴𝐶</m:t>
                        </m:r>
                        <m:r>
                          <a:rPr lang="en-US" sz="3600" i="1">
                            <a:latin typeface="Cambria Math" panose="02040503050406030204" pitchFamily="18" charset="0"/>
                          </a:rPr>
                          <m:t>+</m:t>
                        </m:r>
                        <m:r>
                          <a:rPr lang="en-US" sz="3600" b="0" i="1" smtClean="0">
                            <a:latin typeface="Cambria Math" panose="02040503050406030204" pitchFamily="18" charset="0"/>
                          </a:rPr>
                          <m:t>𝐵𝐴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𝐵𝐶</m:t>
                        </m:r>
                        <m:r>
                          <a:rPr lang="en-US" sz="3600" b="0" i="1" smtClean="0">
                            <a:latin typeface="Cambria Math" panose="02040503050406030204" pitchFamily="18" charset="0"/>
                          </a:rPr>
                          <m:t>+</m:t>
                        </m:r>
                        <m:r>
                          <a:rPr lang="en-US" sz="3600" b="0" i="1" smtClean="0">
                            <a:latin typeface="Cambria Math" panose="02040503050406030204" pitchFamily="18" charset="0"/>
                          </a:rPr>
                          <m:t>𝐶𝐴</m:t>
                        </m:r>
                        <m:r>
                          <a:rPr lang="en-US" sz="3600" b="0" i="1" smtClean="0">
                            <a:latin typeface="Cambria Math" panose="02040503050406030204" pitchFamily="18" charset="0"/>
                          </a:rPr>
                          <m:t>+</m:t>
                        </m:r>
                        <m:r>
                          <a:rPr lang="en-US" sz="3600" b="0" i="1" smtClean="0">
                            <a:latin typeface="Cambria Math" panose="02040503050406030204" pitchFamily="18" charset="0"/>
                          </a:rPr>
                          <m:t>𝐶𝐵</m:t>
                        </m:r>
                        <m:r>
                          <a:rPr lang="en-US" sz="3600" b="0" i="1" smtClean="0">
                            <a:latin typeface="Cambria Math" panose="02040503050406030204" pitchFamily="18" charset="0"/>
                          </a:rPr>
                          <m:t>+</m:t>
                        </m:r>
                        <m:r>
                          <a:rPr lang="en-US" sz="3600" b="0" i="1" smtClean="0">
                            <a:latin typeface="Cambria Math" panose="02040503050406030204" pitchFamily="18" charset="0"/>
                          </a:rPr>
                          <m:t>𝐶𝐶</m:t>
                        </m:r>
                      </m:den>
                    </m:f>
                  </m:oMath>
                </a14:m>
                <a:endParaRPr lang="en-US" sz="2800"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419101" y="5410200"/>
                <a:ext cx="11353798" cy="790537"/>
              </a:xfrm>
              <a:prstGeom prst="rect">
                <a:avLst/>
              </a:prstGeom>
              <a:blipFill>
                <a:blip r:embed="rId2"/>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A0EBA-7363-39FF-49D9-1A314E2FD2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BB52F-4574-4C77-B7A2-F41F78703958}"/>
              </a:ext>
            </a:extLst>
          </p:cNvPr>
          <p:cNvSpPr>
            <a:spLocks noGrp="1"/>
          </p:cNvSpPr>
          <p:nvPr>
            <p:ph type="title"/>
          </p:nvPr>
        </p:nvSpPr>
        <p:spPr/>
        <p:txBody>
          <a:bodyPr>
            <a:normAutofit fontScale="90000"/>
          </a:bodyPr>
          <a:lstStyle/>
          <a:p>
            <a:r>
              <a:rPr lang="en-US" dirty="0"/>
              <a:t>Multi-Class Classification Evaluation Metrics: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3C80756C-5D02-0CF0-D6F4-AD2D2E8A2693}"/>
              </a:ext>
            </a:extLst>
          </p:cNvPr>
          <p:cNvGraphicFramePr>
            <a:graphicFrameLocks/>
          </p:cNvGraphicFramePr>
          <p:nvPr>
            <p:extLst>
              <p:ext uri="{D42A27DB-BD31-4B8C-83A1-F6EECF244321}">
                <p14:modId xmlns:p14="http://schemas.microsoft.com/office/powerpoint/2010/main" val="670368503"/>
              </p:ext>
            </p:extLst>
          </p:nvPr>
        </p:nvGraphicFramePr>
        <p:xfrm>
          <a:off x="609600" y="1471841"/>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CEAC84CE-0FF0-00C5-EE97-C61819D4608D}"/>
              </a:ext>
            </a:extLst>
          </p:cNvPr>
          <p:cNvSpPr txBox="1"/>
          <p:nvPr/>
        </p:nvSpPr>
        <p:spPr>
          <a:xfrm>
            <a:off x="419101" y="5410200"/>
            <a:ext cx="11353798" cy="861774"/>
          </a:xfrm>
          <a:prstGeom prst="rect">
            <a:avLst/>
          </a:prstGeom>
          <a:noFill/>
        </p:spPr>
        <p:txBody>
          <a:bodyPr wrap="square" lIns="0" tIns="0" rIns="0" bIns="0" rtlCol="0">
            <a:spAutoFit/>
          </a:bodyPr>
          <a:lstStyle/>
          <a:p>
            <a:pPr algn="ctr"/>
            <a:r>
              <a:rPr lang="en-US" sz="2800" dirty="0">
                <a:latin typeface="Avenir Book" panose="02000503020000020003" pitchFamily="2" charset="0"/>
              </a:rPr>
              <a:t>Calculating other metrics is a matter of redefining the </a:t>
            </a:r>
            <a:br>
              <a:rPr lang="en-US" sz="2800" dirty="0">
                <a:latin typeface="Avenir Book" panose="02000503020000020003" pitchFamily="2" charset="0"/>
              </a:rPr>
            </a:br>
            <a:r>
              <a:rPr lang="en-US" sz="2800" dirty="0">
                <a:latin typeface="Avenir Book" panose="02000503020000020003" pitchFamily="2" charset="0"/>
              </a:rPr>
              <a:t>problem as a binary classification task</a:t>
            </a:r>
          </a:p>
        </p:txBody>
      </p:sp>
      <p:grpSp>
        <p:nvGrpSpPr>
          <p:cNvPr id="16" name="Group 15">
            <a:extLst>
              <a:ext uri="{FF2B5EF4-FFF2-40B4-BE49-F238E27FC236}">
                <a16:creationId xmlns:a16="http://schemas.microsoft.com/office/drawing/2014/main" id="{C35906CF-2EE2-4D93-FB80-A93AE343BFAD}"/>
              </a:ext>
            </a:extLst>
          </p:cNvPr>
          <p:cNvGrpSpPr/>
          <p:nvPr/>
        </p:nvGrpSpPr>
        <p:grpSpPr>
          <a:xfrm>
            <a:off x="9220200" y="4147930"/>
            <a:ext cx="2362198" cy="1098202"/>
            <a:chOff x="9220200" y="4147930"/>
            <a:chExt cx="2362198" cy="1098202"/>
          </a:xfrm>
        </p:grpSpPr>
        <p:sp>
          <p:nvSpPr>
            <p:cNvPr id="7" name="Rectangle 6">
              <a:extLst>
                <a:ext uri="{FF2B5EF4-FFF2-40B4-BE49-F238E27FC236}">
                  <a16:creationId xmlns:a16="http://schemas.microsoft.com/office/drawing/2014/main" id="{73597121-A6F3-23FD-7F6C-7A87B069CAF1}"/>
                </a:ext>
              </a:extLst>
            </p:cNvPr>
            <p:cNvSpPr/>
            <p:nvPr/>
          </p:nvSpPr>
          <p:spPr>
            <a:xfrm flipH="1" flipV="1">
              <a:off x="9220200" y="4147930"/>
              <a:ext cx="2362198" cy="728870"/>
            </a:xfrm>
            <a:prstGeom prst="rect">
              <a:avLst/>
            </a:prstGeom>
            <a:noFill/>
            <a:ln w="38100">
              <a:solidFill>
                <a:srgbClr val="01A8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9E97FD1-B59D-5793-548B-0C4DB31C16CF}"/>
                </a:ext>
              </a:extLst>
            </p:cNvPr>
            <p:cNvSpPr txBox="1"/>
            <p:nvPr/>
          </p:nvSpPr>
          <p:spPr>
            <a:xfrm>
              <a:off x="10147865" y="4876800"/>
              <a:ext cx="506870" cy="369332"/>
            </a:xfrm>
            <a:prstGeom prst="rect">
              <a:avLst/>
            </a:prstGeom>
            <a:noFill/>
          </p:spPr>
          <p:txBody>
            <a:bodyPr wrap="none" rtlCol="0">
              <a:spAutoFit/>
            </a:bodyPr>
            <a:lstStyle/>
            <a:p>
              <a:pPr algn="ctr"/>
              <a:r>
                <a:rPr lang="en-US" b="1" dirty="0">
                  <a:solidFill>
                    <a:srgbClr val="01A801"/>
                  </a:solidFill>
                </a:rPr>
                <a:t>TN</a:t>
              </a:r>
            </a:p>
          </p:txBody>
        </p:sp>
      </p:grpSp>
      <p:grpSp>
        <p:nvGrpSpPr>
          <p:cNvPr id="15" name="Group 14">
            <a:extLst>
              <a:ext uri="{FF2B5EF4-FFF2-40B4-BE49-F238E27FC236}">
                <a16:creationId xmlns:a16="http://schemas.microsoft.com/office/drawing/2014/main" id="{5AE5545A-6CC6-3227-133B-25A2713D00F2}"/>
              </a:ext>
            </a:extLst>
          </p:cNvPr>
          <p:cNvGrpSpPr/>
          <p:nvPr/>
        </p:nvGrpSpPr>
        <p:grpSpPr>
          <a:xfrm>
            <a:off x="4419600" y="4174435"/>
            <a:ext cx="4764157" cy="1105230"/>
            <a:chOff x="4419600" y="4174435"/>
            <a:chExt cx="4764157" cy="1105230"/>
          </a:xfrm>
        </p:grpSpPr>
        <p:sp>
          <p:nvSpPr>
            <p:cNvPr id="9" name="Rectangle 8">
              <a:extLst>
                <a:ext uri="{FF2B5EF4-FFF2-40B4-BE49-F238E27FC236}">
                  <a16:creationId xmlns:a16="http://schemas.microsoft.com/office/drawing/2014/main" id="{18CC485C-251C-5D0C-CEA6-0A2955F1E9C5}"/>
                </a:ext>
              </a:extLst>
            </p:cNvPr>
            <p:cNvSpPr/>
            <p:nvPr/>
          </p:nvSpPr>
          <p:spPr>
            <a:xfrm>
              <a:off x="4419600" y="4174435"/>
              <a:ext cx="4764157" cy="70236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1" name="TextBox 10">
              <a:extLst>
                <a:ext uri="{FF2B5EF4-FFF2-40B4-BE49-F238E27FC236}">
                  <a16:creationId xmlns:a16="http://schemas.microsoft.com/office/drawing/2014/main" id="{FB01D9AA-2F90-D4B5-6D13-67E6E3F113F6}"/>
                </a:ext>
              </a:extLst>
            </p:cNvPr>
            <p:cNvSpPr txBox="1"/>
            <p:nvPr/>
          </p:nvSpPr>
          <p:spPr>
            <a:xfrm>
              <a:off x="6568870" y="4910333"/>
              <a:ext cx="502062" cy="369332"/>
            </a:xfrm>
            <a:prstGeom prst="rect">
              <a:avLst/>
            </a:prstGeom>
            <a:noFill/>
          </p:spPr>
          <p:txBody>
            <a:bodyPr wrap="none" rtlCol="0">
              <a:spAutoFit/>
            </a:bodyPr>
            <a:lstStyle/>
            <a:p>
              <a:pPr algn="ctr"/>
              <a:r>
                <a:rPr lang="en-US" b="1" dirty="0">
                  <a:solidFill>
                    <a:srgbClr val="C00000"/>
                  </a:solidFill>
                </a:rPr>
                <a:t>FN</a:t>
              </a:r>
            </a:p>
          </p:txBody>
        </p:sp>
      </p:grpSp>
      <p:grpSp>
        <p:nvGrpSpPr>
          <p:cNvPr id="17" name="Group 16">
            <a:extLst>
              <a:ext uri="{FF2B5EF4-FFF2-40B4-BE49-F238E27FC236}">
                <a16:creationId xmlns:a16="http://schemas.microsoft.com/office/drawing/2014/main" id="{CD934FAA-F47A-B8F2-9D2A-17243651DD6A}"/>
              </a:ext>
            </a:extLst>
          </p:cNvPr>
          <p:cNvGrpSpPr/>
          <p:nvPr/>
        </p:nvGrpSpPr>
        <p:grpSpPr>
          <a:xfrm>
            <a:off x="9220200" y="2710070"/>
            <a:ext cx="2806231" cy="1411356"/>
            <a:chOff x="9220200" y="2710070"/>
            <a:chExt cx="2806231" cy="1411356"/>
          </a:xfrm>
        </p:grpSpPr>
        <p:sp>
          <p:nvSpPr>
            <p:cNvPr id="10" name="Rectangle 9">
              <a:extLst>
                <a:ext uri="{FF2B5EF4-FFF2-40B4-BE49-F238E27FC236}">
                  <a16:creationId xmlns:a16="http://schemas.microsoft.com/office/drawing/2014/main" id="{81EC219D-09ED-5C04-84E7-84A84F3045AA}"/>
                </a:ext>
              </a:extLst>
            </p:cNvPr>
            <p:cNvSpPr/>
            <p:nvPr/>
          </p:nvSpPr>
          <p:spPr>
            <a:xfrm>
              <a:off x="9220200" y="2710070"/>
              <a:ext cx="2375452" cy="141135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2" name="TextBox 11">
              <a:extLst>
                <a:ext uri="{FF2B5EF4-FFF2-40B4-BE49-F238E27FC236}">
                  <a16:creationId xmlns:a16="http://schemas.microsoft.com/office/drawing/2014/main" id="{BBB0A9CF-DF7A-20F7-9430-69441532B131}"/>
                </a:ext>
              </a:extLst>
            </p:cNvPr>
            <p:cNvSpPr txBox="1"/>
            <p:nvPr/>
          </p:nvSpPr>
          <p:spPr>
            <a:xfrm>
              <a:off x="11570857" y="3245198"/>
              <a:ext cx="455574" cy="369332"/>
            </a:xfrm>
            <a:prstGeom prst="rect">
              <a:avLst/>
            </a:prstGeom>
            <a:noFill/>
          </p:spPr>
          <p:txBody>
            <a:bodyPr wrap="none" rtlCol="0">
              <a:spAutoFit/>
            </a:bodyPr>
            <a:lstStyle/>
            <a:p>
              <a:pPr algn="ctr"/>
              <a:r>
                <a:rPr lang="en-US" b="1" dirty="0">
                  <a:solidFill>
                    <a:srgbClr val="C00000"/>
                  </a:solidFill>
                </a:rPr>
                <a:t>FP</a:t>
              </a:r>
            </a:p>
          </p:txBody>
        </p:sp>
      </p:grpSp>
      <p:grpSp>
        <p:nvGrpSpPr>
          <p:cNvPr id="14" name="Group 13">
            <a:extLst>
              <a:ext uri="{FF2B5EF4-FFF2-40B4-BE49-F238E27FC236}">
                <a16:creationId xmlns:a16="http://schemas.microsoft.com/office/drawing/2014/main" id="{A47C06B8-1BB2-EB61-374E-38F37CC187FD}"/>
              </a:ext>
            </a:extLst>
          </p:cNvPr>
          <p:cNvGrpSpPr/>
          <p:nvPr/>
        </p:nvGrpSpPr>
        <p:grpSpPr>
          <a:xfrm>
            <a:off x="3959218" y="2334111"/>
            <a:ext cx="5237791" cy="1813818"/>
            <a:chOff x="3959218" y="2334111"/>
            <a:chExt cx="5237791" cy="1813818"/>
          </a:xfrm>
        </p:grpSpPr>
        <p:sp>
          <p:nvSpPr>
            <p:cNvPr id="3" name="Rectangle 2">
              <a:extLst>
                <a:ext uri="{FF2B5EF4-FFF2-40B4-BE49-F238E27FC236}">
                  <a16:creationId xmlns:a16="http://schemas.microsoft.com/office/drawing/2014/main" id="{E1D7B28E-7744-C4DD-8137-5B752E4DC274}"/>
                </a:ext>
              </a:extLst>
            </p:cNvPr>
            <p:cNvSpPr/>
            <p:nvPr/>
          </p:nvSpPr>
          <p:spPr>
            <a:xfrm>
              <a:off x="4419600" y="2703442"/>
              <a:ext cx="4777409" cy="1444487"/>
            </a:xfrm>
            <a:prstGeom prst="rect">
              <a:avLst/>
            </a:prstGeom>
            <a:noFill/>
            <a:ln w="38100">
              <a:solidFill>
                <a:srgbClr val="01A8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BA1ADFE9-EFBC-B317-CA9D-384574ABC5BE}"/>
                </a:ext>
              </a:extLst>
            </p:cNvPr>
            <p:cNvSpPr txBox="1"/>
            <p:nvPr/>
          </p:nvSpPr>
          <p:spPr>
            <a:xfrm>
              <a:off x="3959218" y="2334111"/>
              <a:ext cx="460382" cy="369332"/>
            </a:xfrm>
            <a:prstGeom prst="rect">
              <a:avLst/>
            </a:prstGeom>
            <a:noFill/>
          </p:spPr>
          <p:txBody>
            <a:bodyPr wrap="none" rtlCol="0">
              <a:spAutoFit/>
            </a:bodyPr>
            <a:lstStyle/>
            <a:p>
              <a:pPr algn="ctr"/>
              <a:r>
                <a:rPr lang="en-US" b="1" dirty="0">
                  <a:solidFill>
                    <a:srgbClr val="01A801"/>
                  </a:solidFill>
                </a:rPr>
                <a:t>TP</a:t>
              </a:r>
            </a:p>
          </p:txBody>
        </p:sp>
      </p:grpSp>
    </p:spTree>
    <p:extLst>
      <p:ext uri="{BB962C8B-B14F-4D97-AF65-F5344CB8AC3E}">
        <p14:creationId xmlns:p14="http://schemas.microsoft.com/office/powerpoint/2010/main" val="160081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whether it is more conservative or aggressive in detecting positive cases</a:t>
            </a:r>
          </a:p>
          <a:p>
            <a:r>
              <a:rPr lang="en-US" sz="2400" dirty="0">
                <a:latin typeface="Avenir Book" panose="02000503020000020003" pitchFamily="2" charset="0"/>
              </a:rPr>
              <a:t>Area Under the ROC Curve (AUROC) is an aggregate measure between </a:t>
            </a:r>
            <a:br>
              <a:rPr lang="en-US" sz="2400" dirty="0">
                <a:latin typeface="Avenir Book" panose="02000503020000020003" pitchFamily="2" charset="0"/>
              </a:rPr>
            </a:br>
            <a:r>
              <a:rPr lang="en-US" sz="2400" dirty="0">
                <a:latin typeface="Avenir Book" panose="02000503020000020003" pitchFamily="2" charset="0"/>
              </a:rPr>
              <a:t>0 and 1 that summarizes the performance of all possible configurations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713546"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1455052"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2012927"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2013408"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2022721"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240064" y="5704811"/>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240064" y="5228871"/>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240064" y="6180751"/>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2262649"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749838"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5334000" y="3588603"/>
            <a:ext cx="5167907" cy="830997"/>
            <a:chOff x="5312586" y="2900442"/>
            <a:chExt cx="5167907" cy="830997"/>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2900442"/>
              <a:ext cx="4770134" cy="830997"/>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configuration </a:t>
              </a:r>
              <a:br>
                <a:rPr lang="en-US" sz="2400" dirty="0">
                  <a:latin typeface="Avenir Book" panose="02000503020000020003" pitchFamily="2" charset="0"/>
                  <a:ea typeface="Avenir Book" charset="0"/>
                  <a:cs typeface="Avenir Book" charset="0"/>
                </a:rPr>
              </a:br>
              <a:r>
                <a:rPr lang="en-US" sz="2400" dirty="0">
                  <a:latin typeface="Avenir Book" panose="02000503020000020003" pitchFamily="2" charset="0"/>
                  <a:ea typeface="Avenir Book" charset="0"/>
                  <a:cs typeface="Avenir Book" charset="0"/>
                </a:rPr>
                <a:t>(lower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5334000" y="4357443"/>
            <a:ext cx="5167908" cy="830997"/>
            <a:chOff x="5312586" y="4013944"/>
            <a:chExt cx="5167908" cy="830997"/>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013944"/>
              <a:ext cx="4770134" cy="830997"/>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Aggressive configuration </a:t>
              </a:r>
              <a:br>
                <a:rPr lang="en-US" sz="2400" dirty="0">
                  <a:latin typeface="Avenir Book" panose="02000503020000020003" pitchFamily="2" charset="0"/>
                  <a:ea typeface="Avenir Book" charset="0"/>
                  <a:cs typeface="Avenir Book" charset="0"/>
                </a:rPr>
              </a:br>
              <a:r>
                <a:rPr lang="en-US" sz="2400" dirty="0">
                  <a:latin typeface="Avenir Book" panose="02000503020000020003" pitchFamily="2" charset="0"/>
                  <a:ea typeface="Avenir Book" charset="0"/>
                  <a:cs typeface="Avenir Book" charset="0"/>
                </a:rPr>
                <a:t>(higher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a:t>
            </a:r>
            <a:r>
              <a:rPr lang="en-US" sz="3000"/>
              <a:t>problem you </a:t>
            </a:r>
            <a:r>
              <a:rPr lang="en-US" sz="3000" dirty="0"/>
              <a:t>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Notes On Data Quantity</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normAutofit fontScale="92500" lnSpcReduction="10000"/>
          </a:bodyPr>
          <a:lstStyle/>
          <a:p>
            <a:r>
              <a:rPr lang="en-US" dirty="0"/>
              <a:t>There is no notion of a “power analysis” for machine learning</a:t>
            </a:r>
          </a:p>
          <a:p>
            <a:endParaRPr lang="en-US" dirty="0"/>
          </a:p>
          <a:p>
            <a:r>
              <a:rPr lang="en-US" dirty="0"/>
              <a:t>The amount of data needed to train a machine learning model depends on many factors, including...</a:t>
            </a:r>
          </a:p>
          <a:p>
            <a:pPr marL="457200" indent="-457200">
              <a:buFont typeface="Arial" panose="020B0604020202020204" pitchFamily="34" charset="0"/>
              <a:buChar char="•"/>
            </a:pPr>
            <a:r>
              <a:rPr lang="en-US" dirty="0"/>
              <a:t>Problem complexity</a:t>
            </a:r>
          </a:p>
          <a:p>
            <a:pPr marL="457200" indent="-457200">
              <a:buFont typeface="Arial" panose="020B0604020202020204" pitchFamily="34" charset="0"/>
              <a:buChar char="•"/>
            </a:pPr>
            <a:r>
              <a:rPr lang="en-US" dirty="0"/>
              <a:t>Data quality </a:t>
            </a:r>
          </a:p>
          <a:p>
            <a:pPr marL="457200" indent="-457200">
              <a:buFont typeface="Arial" panose="020B0604020202020204" pitchFamily="34" charset="0"/>
              <a:buChar char="•"/>
            </a:pPr>
            <a:r>
              <a:rPr lang="en-US" dirty="0"/>
              <a:t>Number of features</a:t>
            </a:r>
          </a:p>
          <a:p>
            <a:pPr marL="457200" indent="-457200">
              <a:buFont typeface="Arial" panose="020B0604020202020204" pitchFamily="34" charset="0"/>
              <a:buChar char="•"/>
            </a:pPr>
            <a:r>
              <a:rPr lang="en-US" dirty="0"/>
              <a:t>Representation of outcomes</a:t>
            </a:r>
          </a:p>
          <a:p>
            <a:pPr marL="457200" indent="-457200">
              <a:buFont typeface="Arial" panose="020B0604020202020204" pitchFamily="34" charset="0"/>
              <a:buChar char="•"/>
            </a:pPr>
            <a:r>
              <a:rPr lang="en-US" dirty="0"/>
              <a:t>Model architecture</a:t>
            </a:r>
          </a:p>
        </p:txBody>
      </p:sp>
    </p:spTree>
    <p:extLst>
      <p:ext uri="{BB962C8B-B14F-4D97-AF65-F5344CB8AC3E}">
        <p14:creationId xmlns:p14="http://schemas.microsoft.com/office/powerpoint/2010/main" val="398544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Notes On Data Quantity</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normAutofit fontScale="92500" lnSpcReduction="10000"/>
          </a:bodyPr>
          <a:lstStyle/>
          <a:p>
            <a:r>
              <a:rPr lang="en-US" dirty="0"/>
              <a:t>Some people say that you should have at least 10 times the number of samples as you do “degrees of freedom” in your model (e.g., linear regression coefficients, decisions tree branches)</a:t>
            </a:r>
          </a:p>
          <a:p>
            <a:pPr marL="457200" indent="-457200">
              <a:buFont typeface="Arial" panose="020B0604020202020204" pitchFamily="34" charset="0"/>
              <a:buChar char="•"/>
            </a:pPr>
            <a:r>
              <a:rPr lang="en-US" dirty="0"/>
              <a:t>Traditional machine learning models: Hundreds of samples</a:t>
            </a:r>
          </a:p>
          <a:p>
            <a:pPr marL="457200" indent="-457200">
              <a:buFont typeface="Arial" panose="020B0604020202020204" pitchFamily="34" charset="0"/>
              <a:buChar char="•"/>
            </a:pPr>
            <a:r>
              <a:rPr lang="en-US" dirty="0"/>
              <a:t>Deep learning models: Thousands of samples</a:t>
            </a:r>
          </a:p>
          <a:p>
            <a:endParaRPr lang="en-US" dirty="0"/>
          </a:p>
          <a:p>
            <a:r>
              <a:rPr lang="en-US" dirty="0"/>
              <a:t>Simple models on large datasets often outperform complex models on small datasets</a:t>
            </a:r>
          </a:p>
        </p:txBody>
      </p:sp>
    </p:spTree>
    <p:extLst>
      <p:ext uri="{BB962C8B-B14F-4D97-AF65-F5344CB8AC3E}">
        <p14:creationId xmlns:p14="http://schemas.microsoft.com/office/powerpoint/2010/main" val="195848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outcomes of interest,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our data comes with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109435</TotalTime>
  <Words>4592</Words>
  <Application>Microsoft Macintosh PowerPoint</Application>
  <PresentationFormat>Widescreen</PresentationFormat>
  <Paragraphs>888</Paragraphs>
  <Slides>70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System Font Regular</vt:lpstr>
      <vt:lpstr>Arial</vt:lpstr>
      <vt:lpstr>Avenir</vt:lpstr>
      <vt:lpstr>Avenir Book</vt:lpstr>
      <vt:lpstr>Calibri</vt:lpstr>
      <vt:lpstr>Cambria Math</vt:lpstr>
      <vt:lpstr>Office Theme</vt:lpstr>
      <vt:lpstr>Crash Course on Machine Learning</vt:lpstr>
      <vt:lpstr>Outline</vt:lpstr>
      <vt:lpstr>What Is Machine Learning?</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Identifying Features</vt:lpstr>
      <vt:lpstr>Structure of Our Dataset</vt:lpstr>
      <vt:lpstr>Structure of Our Dataset</vt:lpstr>
      <vt:lpstr>Structure of Our Dataset</vt:lpstr>
      <vt:lpstr>Step-By-Step Process for Machine Learning</vt:lpstr>
      <vt:lpstr>Analogy To Human Learning</vt:lpstr>
      <vt:lpstr>Splitting A Dataset</vt:lpstr>
      <vt:lpstr>Standard Methods of Dataset Splitting</vt:lpstr>
      <vt:lpstr>Standard Methods of Dataset Splitting</vt:lpstr>
      <vt:lpstr>Standard Methods of Dataset Splitting</vt:lpstr>
      <vt:lpstr>Picking a Dataset Splitting Approach</vt:lpstr>
      <vt:lpstr>More on Cross-Validation</vt:lpstr>
      <vt:lpstr>More on Cross-Validation</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How Balanced Should The Dataset Be?</vt:lpstr>
      <vt:lpstr>When Should We Balance The Dataset?</vt:lpstr>
      <vt:lpstr>Step-By-Step Process for Machine Learning</vt:lpstr>
      <vt:lpstr>Regression: Linear Regression</vt:lpstr>
      <vt:lpstr>Regression: Logistic Regression</vt:lpstr>
      <vt:lpstr>Regression: K-Nearest Neighbor</vt:lpstr>
      <vt:lpstr>Classification: Support Vector Machine (SVM)</vt:lpstr>
      <vt:lpstr>Classification: Support Vector Machine (SVM)</vt:lpstr>
      <vt:lpstr>Classification: Decision Tree</vt:lpstr>
      <vt:lpstr>Classification: Random Forest</vt:lpstr>
      <vt:lpstr>Missing Data</vt:lpstr>
      <vt:lpstr>Step-By-Step Process for Machine Learning</vt:lpstr>
      <vt:lpstr>Hyperparameters</vt:lpstr>
      <vt:lpstr>Setting Hyperparameters</vt:lpstr>
      <vt:lpstr>Step-By-Step Process for Machine Learning</vt:lpstr>
      <vt:lpstr>Training and Testing Your Model</vt:lpstr>
      <vt:lpstr>Overfitting</vt:lpstr>
      <vt:lpstr>Overfitting: Not Enough Representative Training Data</vt:lpstr>
      <vt:lpstr>Overfitting: Too Many Features</vt:lpstr>
      <vt:lpstr>Overfitting: Too Much Model Flexibility</vt:lpstr>
      <vt:lpstr>Step-By-Step Process for Machine Learning</vt:lpstr>
      <vt:lpstr>Regression Evaluation Metrics</vt:lpstr>
      <vt:lpstr>Regression Evaluation Metrics</vt:lpstr>
      <vt:lpstr>Binary Classification Evaluation Metrics:  Overall Performance</vt:lpstr>
      <vt:lpstr>Binary Classification Evaluation Metrics:  Information Retrieval</vt:lpstr>
      <vt:lpstr>Binary Classification Evaluation Metrics:  Diagnostics</vt:lpstr>
      <vt:lpstr>Multi-Class Classification Evaluation Metrics:  Overall Performance</vt:lpstr>
      <vt:lpstr>Multi-Class Classification Evaluation Metrics:  Overall Performance</vt:lpstr>
      <vt:lpstr>Receiver Operating Characteristic (ROC) Curve</vt:lpstr>
      <vt:lpstr>Step-By-Step Process for Machine Learning</vt:lpstr>
      <vt:lpstr>Notes On Data Quantity</vt:lpstr>
      <vt:lpstr>Notes On Data Quantity</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Mariakakis</cp:lastModifiedBy>
  <cp:revision>1399</cp:revision>
  <dcterms:created xsi:type="dcterms:W3CDTF">2019-01-31T00:55:19Z</dcterms:created>
  <dcterms:modified xsi:type="dcterms:W3CDTF">2025-02-22T22:20:56Z</dcterms:modified>
</cp:coreProperties>
</file>