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1033" r:id="rId15"/>
    <p:sldId id="1055" r:id="rId16"/>
    <p:sldId id="1016" r:id="rId17"/>
    <p:sldId id="1019" r:id="rId18"/>
    <p:sldId id="1062" r:id="rId19"/>
    <p:sldId id="1020" r:id="rId20"/>
    <p:sldId id="1032" r:id="rId21"/>
    <p:sldId id="996" r:id="rId22"/>
    <p:sldId id="997" r:id="rId23"/>
    <p:sldId id="1003" r:id="rId24"/>
    <p:sldId id="1004" r:id="rId25"/>
    <p:sldId id="1005" r:id="rId26"/>
    <p:sldId id="1007" r:id="rId27"/>
    <p:sldId id="1040" r:id="rId28"/>
    <p:sldId id="1041" r:id="rId29"/>
    <p:sldId id="1043" r:id="rId30"/>
    <p:sldId id="1045" r:id="rId31"/>
    <p:sldId id="1047" r:id="rId32"/>
    <p:sldId id="1048" r:id="rId33"/>
    <p:sldId id="1056" r:id="rId34"/>
    <p:sldId id="1053" r:id="rId35"/>
    <p:sldId id="1034" r:id="rId36"/>
    <p:sldId id="976" r:id="rId37"/>
    <p:sldId id="980" r:id="rId38"/>
    <p:sldId id="983" r:id="rId39"/>
    <p:sldId id="986" r:id="rId40"/>
    <p:sldId id="987" r:id="rId41"/>
    <p:sldId id="984" r:id="rId42"/>
    <p:sldId id="985" r:id="rId43"/>
    <p:sldId id="975" r:id="rId44"/>
    <p:sldId id="1035" r:id="rId45"/>
    <p:sldId id="994" r:id="rId46"/>
    <p:sldId id="1054" r:id="rId47"/>
    <p:sldId id="1038" r:id="rId48"/>
    <p:sldId id="1039" r:id="rId49"/>
    <p:sldId id="1052" r:id="rId50"/>
    <p:sldId id="1021" r:id="rId51"/>
    <p:sldId id="1057" r:id="rId52"/>
    <p:sldId id="1002" r:id="rId53"/>
    <p:sldId id="1036" r:id="rId54"/>
    <p:sldId id="978" r:id="rId55"/>
    <p:sldId id="979" r:id="rId56"/>
    <p:sldId id="1012" r:id="rId57"/>
    <p:sldId id="1013" r:id="rId58"/>
    <p:sldId id="1014" r:id="rId59"/>
    <p:sldId id="1010" r:id="rId60"/>
    <p:sldId id="1037" r:id="rId61"/>
    <p:sldId id="1060" r:id="rId62"/>
    <p:sldId id="1059" r:id="rId63"/>
    <p:sldId id="1046" r:id="rId64"/>
    <p:sldId id="96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Lst>
        </p14:section>
        <p14:section name="3. Splitting Data" id="{9CAEE71C-9056-9E47-9DB8-96BC6A2829B7}">
          <p14:sldIdLst>
            <p14:sldId id="1033"/>
            <p14:sldId id="1055"/>
            <p14:sldId id="1016"/>
            <p14:sldId id="1019"/>
            <p14:sldId id="1062"/>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3"/>
            <p14:sldId id="1045"/>
            <p14:sldId id="1047"/>
            <p14:sldId id="1048"/>
            <p14:sldId id="1056"/>
            <p14:sldId id="1053"/>
          </p14:sldIdLst>
        </p14:section>
        <p14:section name="6. Model Selection" id="{11B36B08-91DF-9F4A-8EC3-4DA872097408}">
          <p14:sldIdLst>
            <p14:sldId id="1034"/>
            <p14:sldId id="976"/>
            <p14:sldId id="980"/>
            <p14:sldId id="983"/>
            <p14:sldId id="986"/>
            <p14:sldId id="987"/>
            <p14:sldId id="984"/>
            <p14:sldId id="985"/>
            <p14:sldId id="975"/>
          </p14:sldIdLst>
        </p14:section>
        <p14:section name="7. Hyperparameters" id="{2CFF871A-D608-A141-BF6A-5E9703FBF3BB}">
          <p14:sldIdLst>
            <p14:sldId id="1035"/>
            <p14:sldId id="994"/>
            <p14:sldId id="1054"/>
          </p14:sldIdLst>
        </p14:section>
        <p14:section name="8. Train and Test" id="{9BEDADDA-C13B-7444-8980-F2D4B44CC42B}">
          <p14:sldIdLst>
            <p14:sldId id="1038"/>
            <p14:sldId id="1039"/>
            <p14:sldId id="1052"/>
            <p14:sldId id="1021"/>
            <p14:sldId id="1057"/>
            <p14:sldId id="1002"/>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60"/>
            <p14:sldId id="1059"/>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5646" autoAdjust="0"/>
  </p:normalViewPr>
  <p:slideViewPr>
    <p:cSldViewPr>
      <p:cViewPr varScale="1">
        <p:scale>
          <a:sx n="118" d="100"/>
          <a:sy n="118" d="100"/>
        </p:scale>
        <p:origin x="808" y="192"/>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11/6/24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11/6/24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18</a:t>
            </a:fld>
            <a:endParaRPr lang="en-US" dirty="0"/>
          </a:p>
        </p:txBody>
      </p:sp>
    </p:spTree>
    <p:extLst>
      <p:ext uri="{BB962C8B-B14F-4D97-AF65-F5344CB8AC3E}">
        <p14:creationId xmlns:p14="http://schemas.microsoft.com/office/powerpoint/2010/main" val="386913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22</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45</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51</a:t>
            </a:fld>
            <a:endParaRPr lang="en-US" dirty="0"/>
          </a:p>
        </p:txBody>
      </p:sp>
    </p:spTree>
    <p:extLst>
      <p:ext uri="{BB962C8B-B14F-4D97-AF65-F5344CB8AC3E}">
        <p14:creationId xmlns:p14="http://schemas.microsoft.com/office/powerpoint/2010/main" val="30115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52</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59</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11/6/24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11/6/24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11/6/24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11/6/24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11/6/24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11/6/24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3721593898"/>
              </p:ext>
            </p:extLst>
          </p:nvPr>
        </p:nvGraphicFramePr>
        <p:xfrm>
          <a:off x="2209800" y="1183340"/>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Analogy To Human Learning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a:xfrm>
            <a:off x="609600" y="1600201"/>
            <a:ext cx="10972800" cy="1066799"/>
          </a:xfrm>
        </p:spPr>
        <p:txBody>
          <a:bodyPr>
            <a:normAutofit lnSpcReduction="10000"/>
          </a:bodyPr>
          <a:lstStyle/>
          <a:p>
            <a:pPr>
              <a:spcAft>
                <a:spcPts val="1800"/>
              </a:spcAft>
            </a:pPr>
            <a:r>
              <a:rPr lang="en-US" dirty="0"/>
              <a:t>When you evaluate a model, it is important that you see how well it works on data it has never seen before</a:t>
            </a:r>
          </a:p>
        </p:txBody>
      </p:sp>
      <p:grpSp>
        <p:nvGrpSpPr>
          <p:cNvPr id="6" name="Group 5">
            <a:extLst>
              <a:ext uri="{FF2B5EF4-FFF2-40B4-BE49-F238E27FC236}">
                <a16:creationId xmlns:a16="http://schemas.microsoft.com/office/drawing/2014/main" id="{C76A28A1-740C-4FD5-FFAC-D92C03B18C5E}"/>
              </a:ext>
            </a:extLst>
          </p:cNvPr>
          <p:cNvGrpSpPr/>
          <p:nvPr/>
        </p:nvGrpSpPr>
        <p:grpSpPr>
          <a:xfrm>
            <a:off x="1447799" y="2878262"/>
            <a:ext cx="4267201" cy="3744807"/>
            <a:chOff x="1447799" y="2878262"/>
            <a:chExt cx="4267201" cy="3744807"/>
          </a:xfrm>
        </p:grpSpPr>
        <p:pic>
          <p:nvPicPr>
            <p:cNvPr id="1028" name="Picture 4" descr="Test Cheating Has Reached The Workplace - StrategicCHRO360">
              <a:extLst>
                <a:ext uri="{FF2B5EF4-FFF2-40B4-BE49-F238E27FC236}">
                  <a16:creationId xmlns:a16="http://schemas.microsoft.com/office/drawing/2014/main" id="{57E7A80B-7286-1236-E555-DC93DFA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241C44-AA3B-488A-2201-12D4AD368E75}"/>
                </a:ext>
              </a:extLst>
            </p:cNvPr>
            <p:cNvSpPr txBox="1"/>
            <p:nvPr/>
          </p:nvSpPr>
          <p:spPr>
            <a:xfrm>
              <a:off x="1447799"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Poor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the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answer key</a:t>
              </a:r>
            </a:p>
          </p:txBody>
        </p:sp>
      </p:grpSp>
      <p:grpSp>
        <p:nvGrpSpPr>
          <p:cNvPr id="7" name="Group 6">
            <a:extLst>
              <a:ext uri="{FF2B5EF4-FFF2-40B4-BE49-F238E27FC236}">
                <a16:creationId xmlns:a16="http://schemas.microsoft.com/office/drawing/2014/main" id="{F7EC2476-05CB-CF28-3026-4E78CE5F28D2}"/>
              </a:ext>
            </a:extLst>
          </p:cNvPr>
          <p:cNvGrpSpPr/>
          <p:nvPr/>
        </p:nvGrpSpPr>
        <p:grpSpPr>
          <a:xfrm>
            <a:off x="6515100" y="2878262"/>
            <a:ext cx="4267200" cy="3744807"/>
            <a:chOff x="6515100" y="2878262"/>
            <a:chExt cx="4267200" cy="3744807"/>
          </a:xfrm>
        </p:grpSpPr>
        <p:pic>
          <p:nvPicPr>
            <p:cNvPr id="1030" name="Picture 6" descr="8 Tips For Studying At Home More Effectively | Oxford Learning">
              <a:extLst>
                <a:ext uri="{FF2B5EF4-FFF2-40B4-BE49-F238E27FC236}">
                  <a16:creationId xmlns:a16="http://schemas.microsoft.com/office/drawing/2014/main" id="{544B78DE-C64C-5DB4-D56F-E8397B233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33"/>
            <a:stretch/>
          </p:blipFill>
          <p:spPr bwMode="auto">
            <a:xfrm>
              <a:off x="65151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A9A348-36AD-6695-7242-8A3355F52D26}"/>
                </a:ext>
              </a:extLst>
            </p:cNvPr>
            <p:cNvSpPr txBox="1"/>
            <p:nvPr/>
          </p:nvSpPr>
          <p:spPr>
            <a:xfrm>
              <a:off x="6515100"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Better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similar problems from homework</a:t>
              </a:r>
            </a:p>
          </p:txBody>
        </p:sp>
      </p:grpSp>
    </p:spTree>
    <p:extLst>
      <p:ext uri="{BB962C8B-B14F-4D97-AF65-F5344CB8AC3E}">
        <p14:creationId xmlns:p14="http://schemas.microsoft.com/office/powerpoint/2010/main" val="65213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Splitting A Dataset</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lnSpcReduction="10000"/>
          </a:bodyPr>
          <a:lstStyle/>
          <a:p>
            <a:r>
              <a:rPr lang="en-US" dirty="0"/>
              <a:t>To evaluate how the model performs on ”unseen” data,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AutoNum type="arabicPeriod"/>
            </a:pPr>
            <a:r>
              <a:rPr lang="en-US" b="1" dirty="0"/>
              <a:t>Test:</a:t>
            </a:r>
            <a:r>
              <a:rPr lang="en-US" dirty="0"/>
              <a:t> Used to evaluate the trained model’s performance</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p>
          <a:p>
            <a:endParaRPr lang="en-US" b="1" dirty="0"/>
          </a:p>
          <a:p>
            <a:r>
              <a:rPr lang="en-US" b="1" dirty="0"/>
              <a:t>NEVER TRAIN A MODEL ON THE TEST DATA!</a:t>
            </a:r>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k-Fold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a:br>
            <a:r>
              <a:rPr lang="en-US" sz="2000"/>
              <a:t>k-fold </a:t>
            </a:r>
            <a:r>
              <a:rPr lang="en-US" sz="2000" dirty="0"/>
              <a:t>cross-validation, but the splits correspond to an important aspect of the dataset (e.g</a:t>
            </a:r>
            <a:r>
              <a:rPr lang="en-US" sz="2000"/>
              <a:t>., k </a:t>
            </a:r>
            <a:r>
              <a:rPr lang="en-US" sz="2000" dirty="0"/>
              <a:t>=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2F2F-6BC5-BFCF-21D9-D344A48911EE}"/>
              </a:ext>
            </a:extLst>
          </p:cNvPr>
          <p:cNvSpPr>
            <a:spLocks noGrp="1"/>
          </p:cNvSpPr>
          <p:nvPr>
            <p:ph type="title"/>
          </p:nvPr>
        </p:nvSpPr>
        <p:spPr/>
        <p:txBody>
          <a:bodyPr/>
          <a:lstStyle/>
          <a:p>
            <a:pPr algn="l"/>
            <a:r>
              <a:rPr lang="en-US" dirty="0"/>
              <a:t>Picking a Dataset Splitting Approach</a:t>
            </a:r>
          </a:p>
        </p:txBody>
      </p:sp>
      <p:sp>
        <p:nvSpPr>
          <p:cNvPr id="3" name="Text Placeholder 2">
            <a:extLst>
              <a:ext uri="{FF2B5EF4-FFF2-40B4-BE49-F238E27FC236}">
                <a16:creationId xmlns:a16="http://schemas.microsoft.com/office/drawing/2014/main" id="{31B0E379-8C13-D258-69AF-BCD072D66F13}"/>
              </a:ext>
            </a:extLst>
          </p:cNvPr>
          <p:cNvSpPr>
            <a:spLocks noGrp="1"/>
          </p:cNvSpPr>
          <p:nvPr>
            <p:ph type="body" idx="1"/>
          </p:nvPr>
        </p:nvSpPr>
        <p:spPr/>
        <p:txBody>
          <a:bodyPr/>
          <a:lstStyle/>
          <a:p>
            <a:r>
              <a:rPr lang="en-US" dirty="0"/>
              <a:t>Single Train-Test Split</a:t>
            </a:r>
          </a:p>
        </p:txBody>
      </p:sp>
      <p:sp>
        <p:nvSpPr>
          <p:cNvPr id="4" name="Content Placeholder 3">
            <a:extLst>
              <a:ext uri="{FF2B5EF4-FFF2-40B4-BE49-F238E27FC236}">
                <a16:creationId xmlns:a16="http://schemas.microsoft.com/office/drawing/2014/main" id="{83FD69BB-B762-603B-7D79-0F794EC65996}"/>
              </a:ext>
            </a:extLst>
          </p:cNvPr>
          <p:cNvSpPr>
            <a:spLocks noGrp="1"/>
          </p:cNvSpPr>
          <p:nvPr>
            <p:ph sz="half" idx="2"/>
          </p:nvPr>
        </p:nvSpPr>
        <p:spPr>
          <a:xfrm>
            <a:off x="609600" y="2174875"/>
            <a:ext cx="5386917" cy="3148012"/>
          </a:xfrm>
        </p:spPr>
        <p:txBody>
          <a:bodyPr anchor="t">
            <a:normAutofit fontScale="77500" lnSpcReduction="20000"/>
          </a:bodyPr>
          <a:lstStyle/>
          <a:p>
            <a:pPr marL="342900" indent="-342900">
              <a:buClr>
                <a:srgbClr val="01A801"/>
              </a:buClr>
              <a:buFont typeface="System Font Regular"/>
              <a:buChar char="+"/>
            </a:pPr>
            <a:r>
              <a:rPr lang="en-US" dirty="0"/>
              <a:t>Trains and evaluates a single model, which is conceptually straightforward</a:t>
            </a:r>
          </a:p>
          <a:p>
            <a:pPr marL="342900" indent="-342900">
              <a:buClr>
                <a:srgbClr val="C00000"/>
              </a:buClr>
              <a:buFont typeface="System Font Regular"/>
              <a:buChar char="–"/>
            </a:pPr>
            <a:r>
              <a:rPr lang="en-US" dirty="0"/>
              <a:t>Only evaluates the model on a small subset of the data</a:t>
            </a:r>
          </a:p>
          <a:p>
            <a:pPr marL="754063" lvl="1" indent="-287338">
              <a:buClr>
                <a:schemeClr val="tx1"/>
              </a:buClr>
              <a:buFont typeface="Arial" panose="020B0604020202020204" pitchFamily="34" charset="0"/>
              <a:buChar char="•"/>
            </a:pPr>
            <a:r>
              <a:rPr lang="en-US" dirty="0"/>
              <a:t>You may have 100 patients in your dataset, but you will have only tested on 20 of them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for massive datasets </a:t>
            </a:r>
            <a:br>
              <a:rPr lang="en-US" dirty="0"/>
            </a:br>
            <a:r>
              <a:rPr lang="en-US" dirty="0"/>
              <a:t>(&gt;1k samples) since the splits are likely to be comprehensive </a:t>
            </a:r>
          </a:p>
          <a:p>
            <a:pPr marL="342900" indent="-342900">
              <a:buFont typeface="Arial" panose="020B0604020202020204" pitchFamily="34" charset="0"/>
              <a:buChar char="•"/>
            </a:pPr>
            <a:r>
              <a:rPr lang="en-US" dirty="0"/>
              <a:t>Necessary when cross-validation is intractable due to computational limitations</a:t>
            </a:r>
          </a:p>
        </p:txBody>
      </p:sp>
      <p:sp>
        <p:nvSpPr>
          <p:cNvPr id="5" name="Text Placeholder 4">
            <a:extLst>
              <a:ext uri="{FF2B5EF4-FFF2-40B4-BE49-F238E27FC236}">
                <a16:creationId xmlns:a16="http://schemas.microsoft.com/office/drawing/2014/main" id="{BBCE3C15-4583-B9A4-170A-DCC92BF52358}"/>
              </a:ext>
            </a:extLst>
          </p:cNvPr>
          <p:cNvSpPr>
            <a:spLocks noGrp="1"/>
          </p:cNvSpPr>
          <p:nvPr>
            <p:ph type="body" sz="quarter" idx="3"/>
          </p:nvPr>
        </p:nvSpPr>
        <p:spPr/>
        <p:txBody>
          <a:bodyPr/>
          <a:lstStyle/>
          <a:p>
            <a:r>
              <a:rPr lang="en-US" dirty="0"/>
              <a:t>Cross-Validation</a:t>
            </a:r>
          </a:p>
        </p:txBody>
      </p:sp>
      <p:sp>
        <p:nvSpPr>
          <p:cNvPr id="6" name="Content Placeholder 5">
            <a:extLst>
              <a:ext uri="{FF2B5EF4-FFF2-40B4-BE49-F238E27FC236}">
                <a16:creationId xmlns:a16="http://schemas.microsoft.com/office/drawing/2014/main" id="{7CB13870-C259-F972-E2D3-AF664B2296BA}"/>
              </a:ext>
            </a:extLst>
          </p:cNvPr>
          <p:cNvSpPr>
            <a:spLocks noGrp="1"/>
          </p:cNvSpPr>
          <p:nvPr>
            <p:ph sz="quarter" idx="4"/>
          </p:nvPr>
        </p:nvSpPr>
        <p:spPr>
          <a:xfrm>
            <a:off x="6193368" y="2174875"/>
            <a:ext cx="5389033" cy="3148012"/>
          </a:xfrm>
        </p:spPr>
        <p:txBody>
          <a:bodyPr anchor="t">
            <a:normAutofit fontScale="77500" lnSpcReduction="20000"/>
          </a:bodyPr>
          <a:lstStyle/>
          <a:p>
            <a:pPr marL="342900" indent="-342900">
              <a:buClr>
                <a:srgbClr val="01A801"/>
              </a:buClr>
              <a:buFont typeface="System Font Regular"/>
              <a:buChar char="+"/>
            </a:pPr>
            <a:r>
              <a:rPr lang="en-US" dirty="0"/>
              <a:t>Allows you to evaluate your “modeling approach” on your entire dataset</a:t>
            </a:r>
          </a:p>
          <a:p>
            <a:pPr marL="342900" indent="-342900">
              <a:buClr>
                <a:srgbClr val="C00000"/>
              </a:buClr>
              <a:buFont typeface="System Font Regular"/>
              <a:buChar char="–"/>
            </a:pPr>
            <a:r>
              <a:rPr lang="en-US" dirty="0"/>
              <a:t>Generates multiple models that may learn different things</a:t>
            </a:r>
          </a:p>
          <a:p>
            <a:pPr marL="693738" lvl="1" indent="-227013">
              <a:buClr>
                <a:schemeClr val="tx1"/>
              </a:buClr>
              <a:buFont typeface="Arial" panose="020B0604020202020204" pitchFamily="34" charset="0"/>
              <a:buChar char="•"/>
            </a:pPr>
            <a:r>
              <a:rPr lang="en-US" dirty="0"/>
              <a:t>The model for predicting on Fold 1 may prioritize vital signs, while the model for predicting on Fold 2 may prioritize symptom reports</a:t>
            </a:r>
          </a:p>
          <a:p>
            <a:pPr marL="693738" lvl="1" indent="-227013">
              <a:buClr>
                <a:schemeClr val="tx1"/>
              </a:buClr>
              <a:buFont typeface="Arial" panose="020B0604020202020204" pitchFamily="34" charset="0"/>
              <a:buChar char="•"/>
            </a:pPr>
            <a:r>
              <a:rPr lang="en-US" dirty="0"/>
              <a:t>If your dataset is big enough, it would hopefully learn the same things across folds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for leveraging your full dataset</a:t>
            </a:r>
          </a:p>
        </p:txBody>
      </p:sp>
      <p:sp>
        <p:nvSpPr>
          <p:cNvPr id="7" name="Content Placeholder 2">
            <a:extLst>
              <a:ext uri="{FF2B5EF4-FFF2-40B4-BE49-F238E27FC236}">
                <a16:creationId xmlns:a16="http://schemas.microsoft.com/office/drawing/2014/main" id="{98FC0724-4A7A-F462-91D2-55EB8F63944C}"/>
              </a:ext>
            </a:extLst>
          </p:cNvPr>
          <p:cNvSpPr txBox="1">
            <a:spLocks/>
          </p:cNvSpPr>
          <p:nvPr/>
        </p:nvSpPr>
        <p:spPr>
          <a:xfrm>
            <a:off x="609600" y="5440360"/>
            <a:ext cx="10972800" cy="1143001"/>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spcBef>
                <a:spcPct val="20000"/>
              </a:spcBef>
              <a:buFont typeface="Arial" pitchFamily="34" charset="0"/>
              <a:buNone/>
              <a:defRPr sz="2400" b="1" kern="1200">
                <a:solidFill>
                  <a:schemeClr val="tx1"/>
                </a:solidFill>
                <a:latin typeface="Avenir" panose="02000503020000020003" pitchFamily="2" charset="0"/>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Avenir" panose="02000503020000020003" pitchFamily="2" charset="0"/>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Avenir" panose="02000503020000020003" pitchFamily="2" charset="0"/>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Avenir" panose="02000503020000020003" pitchFamily="2" charset="0"/>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Avenir" panose="02000503020000020003" pitchFamily="2"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latin typeface="Avenir Book" panose="02000503020000020003" pitchFamily="2" charset="0"/>
              </a:rPr>
              <a:t>If you want to understand the importance of features after cross-validation:</a:t>
            </a:r>
            <a:r>
              <a:rPr lang="en-US" b="0" dirty="0">
                <a:latin typeface="Avenir Book" panose="02000503020000020003" pitchFamily="2" charset="0"/>
              </a:rPr>
              <a:t> You can look at the average feature importance across folds (we will discuss this in a future session)</a:t>
            </a:r>
          </a:p>
          <a:p>
            <a:endParaRPr lang="en-US" b="0" dirty="0"/>
          </a:p>
          <a:p>
            <a:r>
              <a:rPr lang="en-US" dirty="0"/>
              <a:t>If you want to deploy a single model after cross-validation:</a:t>
            </a:r>
            <a:r>
              <a:rPr lang="en-US" b="0" dirty="0"/>
              <a:t> You can train on the entire dataset</a:t>
            </a:r>
          </a:p>
        </p:txBody>
      </p:sp>
    </p:spTree>
    <p:extLst>
      <p:ext uri="{BB962C8B-B14F-4D97-AF65-F5344CB8AC3E}">
        <p14:creationId xmlns:p14="http://schemas.microsoft.com/office/powerpoint/2010/main" val="7958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500"/>
                                        <p:tgtEl>
                                          <p:spTgt spid="6">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500"/>
                                        <p:tgtEl>
                                          <p:spTgt spid="6">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500"/>
                                        <p:tgtEl>
                                          <p:spTgt spid="6">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500"/>
                                        <p:tgtEl>
                                          <p:spTgt spid="7">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fade">
                                      <p:cBhvr>
                                        <p:cTn id="5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Picking a Dataset Splitting Approach</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10000"/>
          </a:bodyPr>
          <a:lstStyle/>
          <a:p>
            <a:r>
              <a:rPr lang="en-US" dirty="0"/>
              <a:t>Pick the right training method to answer your question</a:t>
            </a:r>
          </a:p>
          <a:p>
            <a:pPr marL="457200" indent="-457200">
              <a:buFont typeface="Arial" panose="020B0604020202020204" pitchFamily="34" charset="0"/>
              <a:buChar char="•"/>
            </a:pPr>
            <a:r>
              <a:rPr lang="en-US" b="1" dirty="0">
                <a:latin typeface="Avenir Book" panose="02000503020000020003" pitchFamily="2" charset="0"/>
              </a:rPr>
              <a:t>Generalizing across individuals: </a:t>
            </a:r>
            <a:r>
              <a:rPr lang="en-US" dirty="0">
                <a:latin typeface="Avenir Book" panose="02000503020000020003" pitchFamily="2" charset="0"/>
              </a:rPr>
              <a:t>If you want to show that your approach works on patients who have never been seen by the model, then you should make sure that no individuals appear in both the train and test sets</a:t>
            </a:r>
          </a:p>
          <a:p>
            <a:endParaRPr lang="en-US" dirty="0">
              <a:latin typeface="Avenir Book" panose="02000503020000020003" pitchFamily="2" charset="0"/>
            </a:endParaRPr>
          </a:p>
          <a:p>
            <a:pPr marL="457200" indent="-457200">
              <a:buFont typeface="Arial" panose="020B0604020202020204" pitchFamily="34" charset="0"/>
              <a:buChar char="•"/>
            </a:pPr>
            <a:r>
              <a:rPr lang="en-US" b="1" dirty="0">
                <a:latin typeface="Avenir Book" panose="02000503020000020003" pitchFamily="2" charset="0"/>
              </a:rPr>
              <a:t>Person-specific calibration: </a:t>
            </a: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techniques you can use to automatically </a:t>
            </a:r>
            <a:br>
              <a:rPr lang="en-US" dirty="0"/>
            </a:br>
            <a:r>
              <a:rPr lang="en-US" dirty="0"/>
              <a:t>pick the features that are likely to be the most “mathematically interesting”</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85000" lnSpcReduction="2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pPr marL="457200" indent="-457200">
              <a:buFont typeface="Arial" panose="020B0604020202020204" pitchFamily="34" charset="0"/>
              <a:buChar char="•"/>
            </a:pPr>
            <a:r>
              <a:rPr lang="en-US" dirty="0"/>
              <a:t>We could just be predicting that everyone is healthy, and we would be correct most of the time</a:t>
            </a:r>
          </a:p>
          <a:p>
            <a:endParaRPr lang="en-US" dirty="0"/>
          </a:p>
          <a:p>
            <a:r>
              <a:rPr lang="en-US"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some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for model training (not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F8C7-DB99-80B3-401D-09188956BB6E}"/>
              </a:ext>
            </a:extLst>
          </p:cNvPr>
          <p:cNvSpPr>
            <a:spLocks noGrp="1"/>
          </p:cNvSpPr>
          <p:nvPr>
            <p:ph type="title"/>
          </p:nvPr>
        </p:nvSpPr>
        <p:spPr/>
        <p:txBody>
          <a:bodyPr>
            <a:normAutofit/>
          </a:bodyPr>
          <a:lstStyle/>
          <a:p>
            <a:r>
              <a:rPr lang="en-US" dirty="0"/>
              <a:t>How Balanced Should The Dataset Be?</a:t>
            </a:r>
          </a:p>
        </p:txBody>
      </p:sp>
      <p:sp>
        <p:nvSpPr>
          <p:cNvPr id="3" name="Content Placeholder 2">
            <a:extLst>
              <a:ext uri="{FF2B5EF4-FFF2-40B4-BE49-F238E27FC236}">
                <a16:creationId xmlns:a16="http://schemas.microsoft.com/office/drawing/2014/main" id="{6512977F-2016-1387-B094-9AE2F1329C3C}"/>
              </a:ext>
            </a:extLst>
          </p:cNvPr>
          <p:cNvSpPr>
            <a:spLocks noGrp="1"/>
          </p:cNvSpPr>
          <p:nvPr>
            <p:ph idx="1"/>
          </p:nvPr>
        </p:nvSpPr>
        <p:spPr>
          <a:xfrm>
            <a:off x="609600" y="1600201"/>
            <a:ext cx="10972800" cy="4800599"/>
          </a:xfrm>
        </p:spPr>
        <p:txBody>
          <a:bodyPr>
            <a:normAutofit fontScale="77500" lnSpcReduction="20000"/>
          </a:bodyPr>
          <a:lstStyle/>
          <a:p>
            <a:r>
              <a:rPr lang="en-US" dirty="0"/>
              <a:t>There is no rule of thumb, but be reasonable</a:t>
            </a:r>
          </a:p>
          <a:p>
            <a:pPr marL="457200" indent="-457200">
              <a:buFont typeface="Arial" panose="020B0604020202020204" pitchFamily="34" charset="0"/>
              <a:buChar char="•"/>
            </a:pPr>
            <a:r>
              <a:rPr lang="en-US" dirty="0"/>
              <a:t>If most of your data is synthetic, then you aren’t learning from real data</a:t>
            </a:r>
          </a:p>
          <a:p>
            <a:pPr marL="457200" indent="-457200">
              <a:buFont typeface="Arial" panose="020B0604020202020204" pitchFamily="34" charset="0"/>
              <a:buChar char="•"/>
            </a:pPr>
            <a:r>
              <a:rPr lang="en-US" dirty="0"/>
              <a:t>If you remove too much data, your claims about performance will be weaker</a:t>
            </a:r>
          </a:p>
          <a:p>
            <a:pPr marL="457200" indent="-457200">
              <a:buFont typeface="Arial" panose="020B0604020202020204" pitchFamily="34" charset="0"/>
              <a:buChar char="•"/>
            </a:pPr>
            <a:endParaRPr lang="en-US" dirty="0"/>
          </a:p>
          <a:p>
            <a:r>
              <a:rPr lang="en-US" dirty="0"/>
              <a:t>Many people use </a:t>
            </a:r>
            <a:r>
              <a:rPr lang="en-US" dirty="0" err="1"/>
              <a:t>undersampling</a:t>
            </a:r>
            <a:r>
              <a:rPr lang="en-US" dirty="0"/>
              <a:t> + oversampling to achieve a happy middle-ground</a:t>
            </a:r>
          </a:p>
          <a:p>
            <a:endParaRPr lang="en-US" dirty="0"/>
          </a:p>
          <a:p>
            <a:r>
              <a:rPr lang="en-US" dirty="0"/>
              <a:t>Pay attention to the balance of all dataset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324389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dirty="0" err="1"/>
              <a:t>Undersampling</a:t>
            </a:r>
            <a:r>
              <a:rPr lang="en-US" dirty="0"/>
              <a:t> can be done before or after splitting</a:t>
            </a:r>
          </a:p>
          <a:p>
            <a:pPr marL="457200" indent="-457200">
              <a:buFont typeface="Arial" panose="020B0604020202020204" pitchFamily="34" charset="0"/>
              <a:buChar char="•"/>
            </a:pPr>
            <a:r>
              <a:rPr lang="en-US" dirty="0"/>
              <a:t>We aren’t creating new data, so removing before or after splitting doesn’t matter</a:t>
            </a:r>
          </a:p>
          <a:p>
            <a:endParaRPr lang="en-US" dirty="0"/>
          </a:p>
          <a:p>
            <a:r>
              <a:rPr lang="en-US" dirty="0"/>
              <a:t>Synthetic oversampling should be done </a:t>
            </a:r>
            <a:r>
              <a:rPr lang="en-US" b="1" u="sng" dirty="0"/>
              <a:t>after</a:t>
            </a:r>
            <a:r>
              <a:rPr lang="en-US" dirty="0"/>
              <a:t> splitting</a:t>
            </a:r>
          </a:p>
          <a:p>
            <a:pPr marL="457200" indent="-457200">
              <a:buFont typeface="Arial" panose="020B0604020202020204" pitchFamily="34" charset="0"/>
              <a:buChar char="•"/>
            </a:pPr>
            <a:r>
              <a:rPr lang="en-US" dirty="0"/>
              <a:t>We are using existing data to generate new data, and we should never look at our test split until the very end</a:t>
            </a:r>
          </a:p>
          <a:p>
            <a:pPr marL="457200" indent="-457200">
              <a:buFont typeface="Arial" panose="020B0604020202020204" pitchFamily="34" charset="0"/>
              <a:buChar char="•"/>
            </a:pPr>
            <a:r>
              <a:rPr lang="en-US"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2"/>
            <a:ext cx="10972800" cy="1371598"/>
          </a:xfrm>
        </p:spPr>
        <p:txBody>
          <a:bodyPr anchor="t">
            <a:normAutofit fontScale="77500" lnSpcReduction="20000"/>
          </a:bodyPr>
          <a:lstStyle/>
          <a:p>
            <a:pPr>
              <a:spcAft>
                <a:spcPts val="1800"/>
              </a:spcAft>
            </a:pPr>
            <a:r>
              <a:rPr lang="en-US" dirty="0"/>
              <a:t>Most of these architectures only work when you have values for </a:t>
            </a:r>
            <a:br>
              <a:rPr lang="en-US" dirty="0"/>
            </a:br>
            <a:r>
              <a:rPr lang="en-US" dirty="0"/>
              <a:t>all of the features</a:t>
            </a:r>
          </a:p>
          <a:p>
            <a:pPr>
              <a:spcAft>
                <a:spcPts val="1800"/>
              </a:spcAft>
            </a:pPr>
            <a:r>
              <a:rPr lang="en-US" dirty="0"/>
              <a:t>You can fill in the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761350690"/>
              </p:ext>
            </p:extLst>
          </p:nvPr>
        </p:nvGraphicFramePr>
        <p:xfrm>
          <a:off x="609600" y="29718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2306910533"/>
              </p:ext>
            </p:extLst>
          </p:nvPr>
        </p:nvGraphicFramePr>
        <p:xfrm>
          <a:off x="609600" y="50785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1135157184"/>
              </p:ext>
            </p:extLst>
          </p:nvPr>
        </p:nvGraphicFramePr>
        <p:xfrm>
          <a:off x="609600" y="34325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838527484"/>
              </p:ext>
            </p:extLst>
          </p:nvPr>
        </p:nvGraphicFramePr>
        <p:xfrm>
          <a:off x="609600" y="42555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
        <p:nvSpPr>
          <p:cNvPr id="4" name="Content Placeholder 2">
            <a:extLst>
              <a:ext uri="{FF2B5EF4-FFF2-40B4-BE49-F238E27FC236}">
                <a16:creationId xmlns:a16="http://schemas.microsoft.com/office/drawing/2014/main" id="{3A0EBA58-03BB-458E-3E0D-0C56E6403BF0}"/>
              </a:ext>
            </a:extLst>
          </p:cNvPr>
          <p:cNvSpPr txBox="1">
            <a:spLocks/>
          </p:cNvSpPr>
          <p:nvPr/>
        </p:nvSpPr>
        <p:spPr>
          <a:xfrm>
            <a:off x="609600" y="6038624"/>
            <a:ext cx="10972800" cy="54473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800"/>
              </a:spcAft>
            </a:pPr>
            <a:r>
              <a:rPr lang="en-US" sz="2400" dirty="0"/>
              <a:t>Data-driven imputation should only be informed by the training dataset</a:t>
            </a:r>
          </a:p>
        </p:txBody>
      </p:sp>
    </p:spTree>
    <p:extLst>
      <p:ext uri="{BB962C8B-B14F-4D97-AF65-F5344CB8AC3E}">
        <p14:creationId xmlns:p14="http://schemas.microsoft.com/office/powerpoint/2010/main" val="15217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431663"/>
          </a:xfrm>
        </p:spPr>
        <p:txBody>
          <a:bodyPr>
            <a:normAutofit/>
          </a:bodyPr>
          <a:lstStyle/>
          <a:p>
            <a:pPr>
              <a:spcAft>
                <a:spcPts val="1800"/>
              </a:spcAft>
            </a:pPr>
            <a:r>
              <a:rPr lang="en-US" dirty="0"/>
              <a:t>Hyperparameters are tunable parameters that are set before you train your model to control how it learns</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382274841"/>
              </p:ext>
            </p:extLst>
          </p:nvPr>
        </p:nvGraphicFramePr>
        <p:xfrm>
          <a:off x="609600" y="3394587"/>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2824633012"/>
              </p:ext>
            </p:extLst>
          </p:nvPr>
        </p:nvGraphicFramePr>
        <p:xfrm>
          <a:off x="609600" y="385178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3186301307"/>
              </p:ext>
            </p:extLst>
          </p:nvPr>
        </p:nvGraphicFramePr>
        <p:xfrm>
          <a:off x="609600" y="504050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052A-5115-5A59-51BA-675D422A54A6}"/>
              </a:ext>
            </a:extLst>
          </p:cNvPr>
          <p:cNvSpPr>
            <a:spLocks noGrp="1"/>
          </p:cNvSpPr>
          <p:nvPr>
            <p:ph type="title"/>
          </p:nvPr>
        </p:nvSpPr>
        <p:spPr/>
        <p:txBody>
          <a:bodyPr/>
          <a:lstStyle/>
          <a:p>
            <a:r>
              <a:rPr lang="en-US" dirty="0">
                <a:latin typeface="Avenir Book" panose="02000503020000020003" pitchFamily="2" charset="0"/>
              </a:rPr>
              <a:t>Setting Hyperparameters</a:t>
            </a:r>
            <a:endParaRPr lang="en-US" dirty="0"/>
          </a:p>
        </p:txBody>
      </p:sp>
      <p:sp>
        <p:nvSpPr>
          <p:cNvPr id="3" name="Content Placeholder 2">
            <a:extLst>
              <a:ext uri="{FF2B5EF4-FFF2-40B4-BE49-F238E27FC236}">
                <a16:creationId xmlns:a16="http://schemas.microsoft.com/office/drawing/2014/main" id="{99A05A31-A6B3-408A-8070-5F622C92C675}"/>
              </a:ext>
            </a:extLst>
          </p:cNvPr>
          <p:cNvSpPr>
            <a:spLocks noGrp="1"/>
          </p:cNvSpPr>
          <p:nvPr>
            <p:ph idx="1"/>
          </p:nvPr>
        </p:nvSpPr>
        <p:spPr/>
        <p:txBody>
          <a:bodyPr>
            <a:normAutofit fontScale="77500" lnSpcReduction="20000"/>
          </a:bodyPr>
          <a:lstStyle/>
          <a:p>
            <a:r>
              <a:rPr lang="en-US" dirty="0"/>
              <a:t>Models often have more hyperparameters than worth exploring</a:t>
            </a:r>
          </a:p>
          <a:p>
            <a:endParaRPr lang="en-US" dirty="0"/>
          </a:p>
          <a:p>
            <a:r>
              <a:rPr lang="en-US" dirty="0"/>
              <a:t>In most software libraries, they are usually ordered by importance, and you can look at code examples to see the ones that people tweak</a:t>
            </a:r>
          </a:p>
          <a:p>
            <a:endParaRPr lang="en-US" dirty="0"/>
          </a:p>
          <a:p>
            <a:r>
              <a:rPr lang="en-US" dirty="0"/>
              <a:t>There are a few ways you can approach hyperparameters:</a:t>
            </a:r>
          </a:p>
          <a:p>
            <a:pPr marL="514350" indent="-514350">
              <a:buFont typeface="+mj-lt"/>
              <a:buAutoNum type="arabicPeriod"/>
            </a:pPr>
            <a:r>
              <a:rPr lang="en-US" dirty="0"/>
              <a:t>Specify required hyperparameters and assume the default settings for the rest</a:t>
            </a:r>
          </a:p>
          <a:p>
            <a:pPr marL="514350" indent="-514350">
              <a:buFont typeface="+mj-lt"/>
              <a:buAutoNum type="arabicPeriod"/>
            </a:pPr>
            <a:r>
              <a:rPr lang="en-US" dirty="0"/>
              <a:t>Train models with different hyperparameter values and see what works on the test set *</a:t>
            </a:r>
          </a:p>
          <a:p>
            <a:pPr marL="514350" indent="-514350">
              <a:buFont typeface="+mj-lt"/>
              <a:buAutoNum type="arabicPeriod"/>
            </a:pPr>
            <a:r>
              <a:rPr lang="en-US" dirty="0"/>
              <a:t>Use a validation set to identify the optimal hyperparameters before doing the final training and testing</a:t>
            </a:r>
          </a:p>
        </p:txBody>
      </p:sp>
      <p:sp>
        <p:nvSpPr>
          <p:cNvPr id="7" name="TextBox 6">
            <a:extLst>
              <a:ext uri="{FF2B5EF4-FFF2-40B4-BE49-F238E27FC236}">
                <a16:creationId xmlns:a16="http://schemas.microsoft.com/office/drawing/2014/main" id="{01BEB340-25EC-7506-0F0D-73A33EC54B8B}"/>
              </a:ext>
            </a:extLst>
          </p:cNvPr>
          <p:cNvSpPr txBox="1"/>
          <p:nvPr/>
        </p:nvSpPr>
        <p:spPr>
          <a:xfrm>
            <a:off x="7010400" y="5847062"/>
            <a:ext cx="5029200" cy="923330"/>
          </a:xfrm>
          <a:prstGeom prst="rect">
            <a:avLst/>
          </a:prstGeom>
          <a:noFill/>
        </p:spPr>
        <p:txBody>
          <a:bodyPr wrap="square">
            <a:spAutoFit/>
          </a:bodyPr>
          <a:lstStyle/>
          <a:p>
            <a:r>
              <a:rPr lang="en-US" dirty="0"/>
              <a:t>* This is technically cheating because you are looking at the test data to inform your model performance, but this is common nonetheless</a:t>
            </a:r>
          </a:p>
        </p:txBody>
      </p:sp>
    </p:spTree>
    <p:extLst>
      <p:ext uri="{BB962C8B-B14F-4D97-AF65-F5344CB8AC3E}">
        <p14:creationId xmlns:p14="http://schemas.microsoft.com/office/powerpoint/2010/main" val="47538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split: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split: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a:bodyPr>
          <a:lstStyle/>
          <a:p>
            <a:r>
              <a:rPr lang="en-US" dirty="0"/>
              <a:t>When we achieve high accuracy on the training split and low accuracy on the test split, then the model has failed to generalize to unseen data</a:t>
            </a:r>
          </a:p>
          <a:p>
            <a:endParaRPr lang="en-US" dirty="0"/>
          </a:p>
          <a:p>
            <a:r>
              <a:rPr lang="en-US" dirty="0"/>
              <a:t>There can be many causes of overfitting:</a:t>
            </a:r>
          </a:p>
          <a:p>
            <a:pPr marL="457200" indent="-457200">
              <a:buFont typeface="Arial" panose="020B0604020202020204" pitchFamily="34" charset="0"/>
              <a:buChar char="•"/>
            </a:pPr>
            <a:r>
              <a:rPr lang="en-US" dirty="0"/>
              <a:t>Not enough representative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a:xfrm>
            <a:off x="609600" y="1309424"/>
            <a:ext cx="5386917" cy="639762"/>
          </a:xfrm>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a:xfrm>
            <a:off x="609600" y="1949186"/>
            <a:ext cx="5386917" cy="3951288"/>
          </a:xfrm>
        </p:spPr>
        <p:txBody>
          <a:bodyPr anchor="t"/>
          <a:lstStyle/>
          <a:p>
            <a:r>
              <a:rPr lang="en-US" dirty="0"/>
              <a:t>The goal is for the model to produce the desired output based on known examples with information about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a:xfrm>
            <a:off x="6193368" y="1309424"/>
            <a:ext cx="5389033" cy="639762"/>
          </a:xfrm>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a:xfrm>
            <a:off x="6193368" y="1949186"/>
            <a:ext cx="5389033" cy="3951288"/>
          </a:xfrm>
        </p:spPr>
        <p:txBody>
          <a:bodyPr anchor="t"/>
          <a:lstStyle/>
          <a:p>
            <a:r>
              <a:rPr lang="en-US" dirty="0"/>
              <a:t>The goal is for the model to extract meaningful trends or associations </a:t>
            </a:r>
            <a:br>
              <a:rPr lang="en-US" dirty="0"/>
            </a:br>
            <a:r>
              <a:rPr lang="en-US" dirty="0"/>
              <a:t>in the data without having access to the expected outcomes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normAutofit fontScale="90000"/>
          </a:bodyPr>
          <a:lstStyle/>
          <a:p>
            <a:r>
              <a:rPr lang="en-US" dirty="0"/>
              <a:t>Overfitting:</a:t>
            </a:r>
            <a:br>
              <a:rPr lang="en-US" dirty="0"/>
            </a:br>
            <a:r>
              <a:rPr lang="en-US" dirty="0"/>
              <a:t>Not Enough Representative Training Data</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sz="2800" dirty="0">
                <a:latin typeface="Avenir Book" panose="02000503020000020003" pitchFamily="2" charset="0"/>
              </a:rPr>
              <a:t>If your training data is biased, it probably will not predict well on test data that goes against that bias</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Limited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39" name="Group 38">
            <a:extLst>
              <a:ext uri="{FF2B5EF4-FFF2-40B4-BE49-F238E27FC236}">
                <a16:creationId xmlns:a16="http://schemas.microsoft.com/office/drawing/2014/main" id="{D442BFFE-7DE4-418F-F558-359B4A4F0162}"/>
              </a:ext>
            </a:extLst>
          </p:cNvPr>
          <p:cNvGrpSpPr/>
          <p:nvPr/>
        </p:nvGrpSpPr>
        <p:grpSpPr>
          <a:xfrm>
            <a:off x="1741164" y="4259505"/>
            <a:ext cx="6219658" cy="1810773"/>
            <a:chOff x="1741164" y="4259505"/>
            <a:chExt cx="6219658" cy="1810773"/>
          </a:xfrm>
        </p:grpSpPr>
        <p:sp>
          <p:nvSpPr>
            <p:cNvPr id="4" name="Oval 3">
              <a:extLst>
                <a:ext uri="{FF2B5EF4-FFF2-40B4-BE49-F238E27FC236}">
                  <a16:creationId xmlns:a16="http://schemas.microsoft.com/office/drawing/2014/main" id="{92025D1A-B8BA-B861-8DED-90EA2AA4B4B0}"/>
                </a:ext>
              </a:extLst>
            </p:cNvPr>
            <p:cNvSpPr/>
            <p:nvPr/>
          </p:nvSpPr>
          <p:spPr>
            <a:xfrm>
              <a:off x="6365781" y="458454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Oval 17">
              <a:extLst>
                <a:ext uri="{FF2B5EF4-FFF2-40B4-BE49-F238E27FC236}">
                  <a16:creationId xmlns:a16="http://schemas.microsoft.com/office/drawing/2014/main" id="{5F3C9EF2-B983-612B-33B1-E71626F613B4}"/>
                </a:ext>
              </a:extLst>
            </p:cNvPr>
            <p:cNvSpPr/>
            <p:nvPr/>
          </p:nvSpPr>
          <p:spPr>
            <a:xfrm>
              <a:off x="5653284" y="534853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604411E1-310A-F687-A2DD-84202CA7AE34}"/>
                </a:ext>
              </a:extLst>
            </p:cNvPr>
            <p:cNvSpPr/>
            <p:nvPr/>
          </p:nvSpPr>
          <p:spPr>
            <a:xfrm>
              <a:off x="4936238" y="565612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6" name="Oval 25">
              <a:extLst>
                <a:ext uri="{FF2B5EF4-FFF2-40B4-BE49-F238E27FC236}">
                  <a16:creationId xmlns:a16="http://schemas.microsoft.com/office/drawing/2014/main" id="{5F5BDDC6-47A8-AF5E-5D25-CE86E0DB14CE}"/>
                </a:ext>
              </a:extLst>
            </p:cNvPr>
            <p:cNvSpPr/>
            <p:nvPr/>
          </p:nvSpPr>
          <p:spPr>
            <a:xfrm>
              <a:off x="7276935" y="447928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7" name="Oval 26">
              <a:extLst>
                <a:ext uri="{FF2B5EF4-FFF2-40B4-BE49-F238E27FC236}">
                  <a16:creationId xmlns:a16="http://schemas.microsoft.com/office/drawing/2014/main" id="{E70A43B3-75A3-E606-9CBC-07B5914DCF0A}"/>
                </a:ext>
              </a:extLst>
            </p:cNvPr>
            <p:cNvSpPr/>
            <p:nvPr/>
          </p:nvSpPr>
          <p:spPr>
            <a:xfrm>
              <a:off x="6673743" y="4259505"/>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8" name="Oval 27">
              <a:extLst>
                <a:ext uri="{FF2B5EF4-FFF2-40B4-BE49-F238E27FC236}">
                  <a16:creationId xmlns:a16="http://schemas.microsoft.com/office/drawing/2014/main" id="{664762A6-DCF6-0A08-BAC0-CBB1F038AFFE}"/>
                </a:ext>
              </a:extLst>
            </p:cNvPr>
            <p:cNvSpPr/>
            <p:nvPr/>
          </p:nvSpPr>
          <p:spPr>
            <a:xfrm>
              <a:off x="4331611" y="514683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9" name="Oval 28">
              <a:extLst>
                <a:ext uri="{FF2B5EF4-FFF2-40B4-BE49-F238E27FC236}">
                  <a16:creationId xmlns:a16="http://schemas.microsoft.com/office/drawing/2014/main" id="{9EAD9EFB-5056-78DC-741B-58A69177BDD7}"/>
                </a:ext>
              </a:extLst>
            </p:cNvPr>
            <p:cNvSpPr/>
            <p:nvPr/>
          </p:nvSpPr>
          <p:spPr>
            <a:xfrm>
              <a:off x="5559073" y="572367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2" name="Oval 31">
              <a:extLst>
                <a:ext uri="{FF2B5EF4-FFF2-40B4-BE49-F238E27FC236}">
                  <a16:creationId xmlns:a16="http://schemas.microsoft.com/office/drawing/2014/main" id="{E29ADDF0-C44C-C993-996D-6C200D3B1ECD}"/>
                </a:ext>
              </a:extLst>
            </p:cNvPr>
            <p:cNvSpPr/>
            <p:nvPr/>
          </p:nvSpPr>
          <p:spPr>
            <a:xfrm>
              <a:off x="1741164" y="4457633"/>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3" name="Oval 32">
              <a:extLst>
                <a:ext uri="{FF2B5EF4-FFF2-40B4-BE49-F238E27FC236}">
                  <a16:creationId xmlns:a16="http://schemas.microsoft.com/office/drawing/2014/main" id="{E3E6D630-1055-2BDC-07ED-7D9D5E9DE172}"/>
                </a:ext>
              </a:extLst>
            </p:cNvPr>
            <p:cNvSpPr/>
            <p:nvPr/>
          </p:nvSpPr>
          <p:spPr>
            <a:xfrm>
              <a:off x="2390280" y="45261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4060931" y="49100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3851ADC7-7861-5005-AB27-8169FA85A985}"/>
                </a:ext>
              </a:extLst>
            </p:cNvPr>
            <p:cNvSpPr/>
            <p:nvPr/>
          </p:nvSpPr>
          <p:spPr>
            <a:xfrm>
              <a:off x="4572000" y="54108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6019800" y="512816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7772400" y="451231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5334000" y="58818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6977184" y="4285974"/>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8797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fontScale="90000"/>
          </a:bodyPr>
          <a:lstStyle/>
          <a:p>
            <a:r>
              <a:rPr lang="en-US" dirty="0"/>
              <a:t>Overfitting:</a:t>
            </a:r>
            <a:br>
              <a:rPr lang="en-US" dirty="0"/>
            </a:br>
            <a:r>
              <a:rPr lang="en-US" dirty="0"/>
              <a:t>Too Many Features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27411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0" end="0"/>
                                            </p:txEl>
                                          </p:spTgt>
                                        </p:tgtEl>
                                        <p:attrNameLst>
                                          <p:attrName>style.visibility</p:attrName>
                                        </p:attrNameLst>
                                      </p:cBhvr>
                                      <p:to>
                                        <p:strVal val="visible"/>
                                      </p:to>
                                    </p:set>
                                    <p:animEffect transition="in" filter="fade">
                                      <p:cBhvr>
                                        <p:cTn id="19" dur="500"/>
                                        <p:tgtEl>
                                          <p:spTgt spid="61">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fade">
                                      <p:cBhvr>
                                        <p:cTn id="22" dur="500"/>
                                        <p:tgtEl>
                                          <p:spTgt spid="61">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xEl>
                                              <p:pRg st="2" end="2"/>
                                            </p:txEl>
                                          </p:spTgt>
                                        </p:tgtEl>
                                        <p:attrNameLst>
                                          <p:attrName>style.visibility</p:attrName>
                                        </p:attrNameLst>
                                      </p:cBhvr>
                                      <p:to>
                                        <p:strVal val="visible"/>
                                      </p:to>
                                    </p:set>
                                    <p:animEffect transition="in" filter="fade">
                                      <p:cBhvr>
                                        <p:cTn id="2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normAutofit fontScale="90000"/>
          </a:bodyPr>
          <a:lstStyle/>
          <a:p>
            <a:r>
              <a:rPr lang="en-US" dirty="0"/>
              <a:t>Overfitting:</a:t>
            </a:r>
            <a:br>
              <a:rPr lang="en-US" dirty="0"/>
            </a:br>
            <a:r>
              <a:rPr lang="en-US" dirty="0"/>
              <a:t>Too Much Model Flexibility</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2" end="2"/>
                                            </p:txEl>
                                          </p:spTgt>
                                        </p:tgtEl>
                                        <p:attrNameLst>
                                          <p:attrName>style.visibility</p:attrName>
                                        </p:attrNameLst>
                                      </p:cBhvr>
                                      <p:to>
                                        <p:strVal val="visible"/>
                                      </p:to>
                                    </p:set>
                                    <p:animEffect transition="in" filter="fade">
                                      <p:cBhvr>
                                        <p:cTn id="16"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77500" lnSpcReduction="20000"/>
              </a:bodyPr>
              <a:lstStyle/>
              <a:p>
                <a:r>
                  <a:rPr lang="en-US" sz="2800" b="1" u="sng" dirty="0">
                    <a:latin typeface="Avenir Book" panose="02000503020000020003" pitchFamily="2" charset="0"/>
                    <a:cs typeface="Calibri" panose="020F0502020204030204" pitchFamily="34" charset="0"/>
                  </a:rPr>
                  <a:t>Mean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identifying if you are over- or under-estimating</a:t>
                </a:r>
              </a:p>
              <a:p>
                <a:r>
                  <a:rPr lang="en-US" sz="2800" b="1" u="sng" dirty="0">
                    <a:latin typeface="Avenir Book" panose="02000503020000020003" pitchFamily="2" charset="0"/>
                    <a:cs typeface="Calibri" panose="020F0502020204030204" pitchFamily="34" charset="0"/>
                  </a:rPr>
                  <a:t>Mean absolute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d>
                          <m:dPr>
                            <m:begChr m:val="|"/>
                            <m:endChr m:val="|"/>
                            <m:ctrlPr>
                              <a:rPr lang="en-US" sz="2800" i="1" smtClean="0">
                                <a:latin typeface="Cambria Math" panose="02040503050406030204" pitchFamily="18" charset="0"/>
                                <a:cs typeface="Calibri" panose="020F0502020204030204" pitchFamily="34" charset="0"/>
                              </a:rPr>
                            </m:ctrlPr>
                          </m:dPr>
                          <m:e>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d>
                      </m:e>
                    </m:nary>
                  </m:oMath>
                </a14:m>
                <a:endParaRPr lang="en-US" sz="2800" b="1"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measuring how off your predictions are regardless of direction</a:t>
                </a: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between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082" t="-10818" r="-1236" b="-2111"/>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655587889"/>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419101" y="5638800"/>
                <a:ext cx="11353798" cy="790537"/>
              </a:xfrm>
              <a:prstGeom prst="rect">
                <a:avLst/>
              </a:prstGeom>
              <a:noFill/>
            </p:spPr>
            <p:txBody>
              <a:bodyPr wrap="square" lIns="0" tIns="0" rIns="0" bIns="0" rtlCol="0">
                <a:spAutoFit/>
              </a:bodyPr>
              <a:lstStyle/>
              <a:p>
                <a:pPr algn="ctr"/>
                <a:r>
                  <a:rPr lang="en-US" sz="2800" dirty="0">
                    <a:latin typeface="Avenir Book" panose="02000503020000020003" pitchFamily="2" charset="0"/>
                  </a:rPr>
                  <a:t>Overall Accuracy =</a:t>
                </a:r>
                <a:r>
                  <a:rPr lang="en-US" sz="2800" i="1" dirty="0">
                    <a:latin typeface="Avenir Book" panose="02000503020000020003" pitchFamily="2" charset="0"/>
                  </a:rPr>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𝐶𝐶</m:t>
                        </m:r>
                      </m:num>
                      <m:den>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𝐴𝐵</m:t>
                        </m:r>
                        <m:r>
                          <a:rPr lang="en-US" sz="3600" i="1">
                            <a:latin typeface="Cambria Math" panose="02040503050406030204" pitchFamily="18" charset="0"/>
                          </a:rPr>
                          <m:t>+</m:t>
                        </m:r>
                        <m:r>
                          <a:rPr lang="en-US" sz="3600" b="0" i="1" smtClean="0">
                            <a:latin typeface="Cambria Math" panose="02040503050406030204" pitchFamily="18" charset="0"/>
                          </a:rPr>
                          <m:t>𝐴𝐶</m:t>
                        </m:r>
                        <m:r>
                          <a:rPr lang="en-US" sz="3600" i="1">
                            <a:latin typeface="Cambria Math" panose="02040503050406030204" pitchFamily="18" charset="0"/>
                          </a:rPr>
                          <m:t>+</m:t>
                        </m:r>
                        <m:r>
                          <a:rPr lang="en-US" sz="3600" b="0" i="1" smtClean="0">
                            <a:latin typeface="Cambria Math" panose="02040503050406030204" pitchFamily="18" charset="0"/>
                          </a:rPr>
                          <m:t>𝐵𝐴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𝐵𝐶</m:t>
                        </m:r>
                        <m:r>
                          <a:rPr lang="en-US" sz="3600" b="0" i="1" smtClean="0">
                            <a:latin typeface="Cambria Math" panose="02040503050406030204" pitchFamily="18" charset="0"/>
                          </a:rPr>
                          <m:t>+</m:t>
                        </m:r>
                        <m:r>
                          <a:rPr lang="en-US" sz="3600" b="0" i="1" smtClean="0">
                            <a:latin typeface="Cambria Math" panose="02040503050406030204" pitchFamily="18" charset="0"/>
                          </a:rPr>
                          <m:t>𝐶𝐴</m:t>
                        </m:r>
                        <m:r>
                          <a:rPr lang="en-US" sz="3600" b="0" i="1" smtClean="0">
                            <a:latin typeface="Cambria Math" panose="02040503050406030204" pitchFamily="18" charset="0"/>
                          </a:rPr>
                          <m:t>+</m:t>
                        </m:r>
                        <m:r>
                          <a:rPr lang="en-US" sz="3600" b="0" i="1" smtClean="0">
                            <a:latin typeface="Cambria Math" panose="02040503050406030204" pitchFamily="18" charset="0"/>
                          </a:rPr>
                          <m:t>𝐶𝐵</m:t>
                        </m:r>
                        <m:r>
                          <a:rPr lang="en-US" sz="3600" b="0" i="1" smtClean="0">
                            <a:latin typeface="Cambria Math" panose="02040503050406030204" pitchFamily="18" charset="0"/>
                          </a:rPr>
                          <m:t>+</m:t>
                        </m:r>
                        <m:r>
                          <a:rPr lang="en-US" sz="3600" b="0" i="1" smtClean="0">
                            <a:latin typeface="Cambria Math" panose="02040503050406030204" pitchFamily="18" charset="0"/>
                          </a:rPr>
                          <m:t>𝐶𝐶</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419101" y="5638800"/>
                <a:ext cx="11353798" cy="790537"/>
              </a:xfrm>
              <a:prstGeom prst="rect">
                <a:avLst/>
              </a:prstGeom>
              <a:blipFill>
                <a:blip r:embed="rId2"/>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5704811"/>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5228871"/>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6180751"/>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3805104"/>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4418050"/>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92500" lnSpcReduction="10000"/>
          </a:bodyPr>
          <a:lstStyle/>
          <a:p>
            <a:r>
              <a:rPr lang="en-US" dirty="0"/>
              <a:t>There is no notion of a “power analysis” for machine learning</a:t>
            </a:r>
          </a:p>
          <a:p>
            <a:endParaRPr lang="en-US" dirty="0"/>
          </a:p>
          <a:p>
            <a:r>
              <a:rPr lang="en-US" dirty="0"/>
              <a:t>The amount of data needed to train a machine learning model depends on many factors, including...</a:t>
            </a:r>
          </a:p>
          <a:p>
            <a:pPr marL="457200" indent="-457200">
              <a:buFont typeface="Arial" panose="020B0604020202020204" pitchFamily="34" charset="0"/>
              <a:buChar char="•"/>
            </a:pPr>
            <a:r>
              <a:rPr lang="en-US" dirty="0"/>
              <a:t>Problem complexity</a:t>
            </a:r>
          </a:p>
          <a:p>
            <a:pPr marL="457200" indent="-457200">
              <a:buFont typeface="Arial" panose="020B0604020202020204" pitchFamily="34" charset="0"/>
              <a:buChar char="•"/>
            </a:pPr>
            <a:r>
              <a:rPr lang="en-US" dirty="0"/>
              <a:t>Data quality </a:t>
            </a:r>
          </a:p>
          <a:p>
            <a:pPr marL="457200" indent="-457200">
              <a:buFont typeface="Arial" panose="020B0604020202020204" pitchFamily="34" charset="0"/>
              <a:buChar char="•"/>
            </a:pPr>
            <a:r>
              <a:rPr lang="en-US" dirty="0"/>
              <a:t>Number of features</a:t>
            </a:r>
          </a:p>
          <a:p>
            <a:pPr marL="457200" indent="-457200">
              <a:buFont typeface="Arial" panose="020B0604020202020204" pitchFamily="34" charset="0"/>
              <a:buChar char="•"/>
            </a:pPr>
            <a:r>
              <a:rPr lang="en-US" dirty="0"/>
              <a:t>Representation of outcomes</a:t>
            </a:r>
          </a:p>
          <a:p>
            <a:pPr marL="457200" indent="-457200">
              <a:buFont typeface="Arial" panose="020B0604020202020204" pitchFamily="34" charset="0"/>
              <a:buChar char="•"/>
            </a:pPr>
            <a:r>
              <a:rPr lang="en-US" dirty="0"/>
              <a:t>Model architecture</a:t>
            </a:r>
          </a:p>
        </p:txBody>
      </p:sp>
    </p:spTree>
    <p:extLst>
      <p:ext uri="{BB962C8B-B14F-4D97-AF65-F5344CB8AC3E}">
        <p14:creationId xmlns:p14="http://schemas.microsoft.com/office/powerpoint/2010/main" val="398544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85000" lnSpcReduction="20000"/>
          </a:bodyPr>
          <a:lstStyle/>
          <a:p>
            <a:r>
              <a:rPr lang="en-US" dirty="0"/>
              <a:t>Some people say that you should have at least 10 times the number of samples as you do “degrees of freedom” in your model (e.g., linear regression coefficients, decisions tree branches)</a:t>
            </a:r>
          </a:p>
          <a:p>
            <a:pPr marL="457200" indent="-457200">
              <a:buFont typeface="Arial" panose="020B0604020202020204" pitchFamily="34" charset="0"/>
              <a:buChar char="•"/>
            </a:pPr>
            <a:r>
              <a:rPr lang="en-US" dirty="0"/>
              <a:t>Traditional machine learning models: Hundreds of samples</a:t>
            </a:r>
          </a:p>
          <a:p>
            <a:pPr marL="457200" indent="-457200">
              <a:buFont typeface="Arial" panose="020B0604020202020204" pitchFamily="34" charset="0"/>
              <a:buChar char="•"/>
            </a:pPr>
            <a:r>
              <a:rPr lang="en-US" dirty="0"/>
              <a:t>Deep learning models: Thousands of samples</a:t>
            </a:r>
          </a:p>
          <a:p>
            <a:endParaRPr lang="en-US" dirty="0"/>
          </a:p>
          <a:p>
            <a:r>
              <a:rPr lang="en-US" dirty="0"/>
              <a:t>Simple models on large datasets often outperform complex models on small datasets</a:t>
            </a:r>
          </a:p>
          <a:p>
            <a:endParaRPr lang="en-US" dirty="0"/>
          </a:p>
          <a:p>
            <a:r>
              <a:rPr lang="en-US" dirty="0"/>
              <a:t>Testing on unseen data will tell you a lot about whether your model has enough data to learn generalizable information</a:t>
            </a:r>
          </a:p>
        </p:txBody>
      </p:sp>
    </p:spTree>
    <p:extLst>
      <p:ext uri="{BB962C8B-B14F-4D97-AF65-F5344CB8AC3E}">
        <p14:creationId xmlns:p14="http://schemas.microsoft.com/office/powerpoint/2010/main" val="19584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outcomes of interest,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our data comes with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107637</TotalTime>
  <Words>4371</Words>
  <Application>Microsoft Macintosh PowerPoint</Application>
  <PresentationFormat>Widescreen</PresentationFormat>
  <Paragraphs>796</Paragraphs>
  <Slides>64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Step-By-Step Process for Machine Learning</vt:lpstr>
      <vt:lpstr>Analogy To Human Learning</vt:lpstr>
      <vt:lpstr>Splitting A Dataset</vt:lpstr>
      <vt:lpstr>Standard Methods of Dataset Splitting</vt:lpstr>
      <vt:lpstr>Picking a Dataset Splitting Approach</vt:lpstr>
      <vt:lpstr>Picking a Dataset Splitting Approach</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How Balanced Should The Dataset Be?</vt:lpstr>
      <vt:lpstr>When Should We Balance The Dataset?</vt:lpstr>
      <vt:lpstr>Step-By-Step Process for Machine Learning</vt:lpstr>
      <vt:lpstr>Regression: Linear Regression</vt:lpstr>
      <vt:lpstr>Regression: Logistic Regression</vt:lpstr>
      <vt:lpstr>Regression: K-Nearest Neighbor</vt:lpstr>
      <vt:lpstr>Classification: Support Vector Machine (SVM)</vt:lpstr>
      <vt:lpstr>Classification: Support Vector Machine (SVM)</vt:lpstr>
      <vt:lpstr>Classification: Decision Tree</vt:lpstr>
      <vt:lpstr>Classification: Random Forest</vt:lpstr>
      <vt:lpstr>Missing Data</vt:lpstr>
      <vt:lpstr>Step-By-Step Process for Machine Learning</vt:lpstr>
      <vt:lpstr>Hyperparameters</vt:lpstr>
      <vt:lpstr>Setting Hyperparameters</vt:lpstr>
      <vt:lpstr>Step-By-Step Process for Machine Learning</vt:lpstr>
      <vt:lpstr>Training and Testing Your Model</vt:lpstr>
      <vt:lpstr>Overfitting</vt:lpstr>
      <vt:lpstr>Overfitting: Not Enough Representative Training Data</vt:lpstr>
      <vt:lpstr>Overfitting: Too Many Features</vt:lpstr>
      <vt:lpstr>Overfitting: Too Much Model Flexibility</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Notes On Data Quantity</vt:lpstr>
      <vt:lpstr>Notes On Data Quantity</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1366</cp:revision>
  <dcterms:created xsi:type="dcterms:W3CDTF">2019-01-31T00:55:19Z</dcterms:created>
  <dcterms:modified xsi:type="dcterms:W3CDTF">2024-11-06T18:55:33Z</dcterms:modified>
</cp:coreProperties>
</file>