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975" r:id="rId15"/>
    <p:sldId id="1033" r:id="rId16"/>
    <p:sldId id="1016" r:id="rId17"/>
    <p:sldId id="1019" r:id="rId18"/>
    <p:sldId id="1017" r:id="rId19"/>
    <p:sldId id="1021" r:id="rId20"/>
    <p:sldId id="1020" r:id="rId21"/>
    <p:sldId id="1032" r:id="rId22"/>
    <p:sldId id="996" r:id="rId23"/>
    <p:sldId id="997" r:id="rId24"/>
    <p:sldId id="1003" r:id="rId25"/>
    <p:sldId id="1004" r:id="rId26"/>
    <p:sldId id="1005" r:id="rId27"/>
    <p:sldId id="1007" r:id="rId28"/>
    <p:sldId id="1040" r:id="rId29"/>
    <p:sldId id="1041" r:id="rId30"/>
    <p:sldId id="1049" r:id="rId31"/>
    <p:sldId id="1043" r:id="rId32"/>
    <p:sldId id="1045" r:id="rId33"/>
    <p:sldId id="1047" r:id="rId34"/>
    <p:sldId id="1048" r:id="rId35"/>
    <p:sldId id="1053" r:id="rId36"/>
    <p:sldId id="1034" r:id="rId37"/>
    <p:sldId id="976" r:id="rId38"/>
    <p:sldId id="977" r:id="rId39"/>
    <p:sldId id="980" r:id="rId40"/>
    <p:sldId id="983" r:id="rId41"/>
    <p:sldId id="984" r:id="rId42"/>
    <p:sldId id="985" r:id="rId43"/>
    <p:sldId id="986" r:id="rId44"/>
    <p:sldId id="987" r:id="rId45"/>
    <p:sldId id="990" r:id="rId46"/>
    <p:sldId id="1035" r:id="rId47"/>
    <p:sldId id="994" r:id="rId48"/>
    <p:sldId id="1000" r:id="rId49"/>
    <p:sldId id="1038" r:id="rId50"/>
    <p:sldId id="1039" r:id="rId51"/>
    <p:sldId id="1052" r:id="rId52"/>
    <p:sldId id="1001" r:id="rId53"/>
    <p:sldId id="1002" r:id="rId54"/>
    <p:sldId id="1036" r:id="rId55"/>
    <p:sldId id="978" r:id="rId56"/>
    <p:sldId id="979" r:id="rId57"/>
    <p:sldId id="1012" r:id="rId58"/>
    <p:sldId id="1013" r:id="rId59"/>
    <p:sldId id="1014" r:id="rId60"/>
    <p:sldId id="1010" r:id="rId61"/>
    <p:sldId id="1037" r:id="rId62"/>
    <p:sldId id="1046" r:id="rId63"/>
    <p:sldId id="963"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9"/>
            <p14:sldId id="1043"/>
            <p14:sldId id="1045"/>
            <p14:sldId id="1047"/>
            <p14:sldId id="1048"/>
            <p14:sldId id="1053"/>
          </p14:sldIdLst>
        </p14:section>
        <p14:section name="6. Model Selection" id="{11B36B08-91DF-9F4A-8EC3-4DA872097408}">
          <p14:sldIdLst>
            <p14:sldId id="1034"/>
            <p14:sldId id="976"/>
            <p14:sldId id="977"/>
            <p14:sldId id="980"/>
            <p14:sldId id="983"/>
            <p14:sldId id="984"/>
            <p14:sldId id="985"/>
            <p14:sldId id="986"/>
            <p14:sldId id="987"/>
            <p14:sldId id="990"/>
          </p14:sldIdLst>
        </p14:section>
        <p14:section name="7. Hyperparameters" id="{2CFF871A-D608-A141-BF6A-5E9703FBF3BB}">
          <p14:sldIdLst>
            <p14:sldId id="1035"/>
            <p14:sldId id="994"/>
            <p14:sldId id="1000"/>
          </p14:sldIdLst>
        </p14:section>
        <p14:section name="8. Train and Test" id="{9BEDADDA-C13B-7444-8980-F2D4B44CC42B}">
          <p14:sldIdLst>
            <p14:sldId id="1038"/>
            <p14:sldId id="1039"/>
            <p14:sldId id="1052"/>
            <p14:sldId id="1001"/>
            <p14:sldId id="1002"/>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61" autoAdjust="0"/>
    <p:restoredTop sz="95581" autoAdjust="0"/>
  </p:normalViewPr>
  <p:slideViewPr>
    <p:cSldViewPr>
      <p:cViewPr varScale="1">
        <p:scale>
          <a:sx n="71" d="100"/>
          <a:sy n="71" d="100"/>
        </p:scale>
        <p:origin x="168" y="712"/>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1/31/24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1/31/24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24</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47</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0D1F3-5702-89DD-1F39-EF2480E9E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386CCA-AC52-E9C8-73BC-85A4B5752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959F9C-BDC9-CD00-6469-2367B1257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19E084-DEB3-0DF2-4076-8500696C0358}"/>
              </a:ext>
            </a:extLst>
          </p:cNvPr>
          <p:cNvSpPr>
            <a:spLocks noGrp="1"/>
          </p:cNvSpPr>
          <p:nvPr>
            <p:ph type="sldNum" sz="quarter" idx="5"/>
          </p:nvPr>
        </p:nvSpPr>
        <p:spPr/>
        <p:txBody>
          <a:bodyPr/>
          <a:lstStyle/>
          <a:p>
            <a:fld id="{E2A5BF89-87CA-4D31-B6F1-3E4AF738408D}" type="slidenum">
              <a:rPr lang="en-US" smtClean="0"/>
              <a:t>52</a:t>
            </a:fld>
            <a:endParaRPr lang="en-US" dirty="0"/>
          </a:p>
        </p:txBody>
      </p:sp>
    </p:spTree>
    <p:extLst>
      <p:ext uri="{BB962C8B-B14F-4D97-AF65-F5344CB8AC3E}">
        <p14:creationId xmlns:p14="http://schemas.microsoft.com/office/powerpoint/2010/main" val="160152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AC701-E3FC-C745-24BC-DCE3E3781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996BE8-277C-8BE9-0E93-1C13F1BEA9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14AA8-B5C7-03FE-E994-A5721DF768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4E8938-7B1E-4361-98A0-BAC75AAB8924}"/>
              </a:ext>
            </a:extLst>
          </p:cNvPr>
          <p:cNvSpPr>
            <a:spLocks noGrp="1"/>
          </p:cNvSpPr>
          <p:nvPr>
            <p:ph type="sldNum" sz="quarter" idx="5"/>
          </p:nvPr>
        </p:nvSpPr>
        <p:spPr/>
        <p:txBody>
          <a:bodyPr/>
          <a:lstStyle/>
          <a:p>
            <a:fld id="{E2A5BF89-87CA-4D31-B6F1-3E4AF738408D}" type="slidenum">
              <a:rPr lang="en-US" smtClean="0"/>
              <a:t>53</a:t>
            </a:fld>
            <a:endParaRPr lang="en-US" dirty="0"/>
          </a:p>
        </p:txBody>
      </p:sp>
    </p:spTree>
    <p:extLst>
      <p:ext uri="{BB962C8B-B14F-4D97-AF65-F5344CB8AC3E}">
        <p14:creationId xmlns:p14="http://schemas.microsoft.com/office/powerpoint/2010/main" val="2649926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60</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1/31/24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1/31/24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1/31/24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1/31/24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1/31/24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1/31/24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92500" lnSpcReduction="1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endParaRPr lang="en-US" dirty="0"/>
          </a:p>
          <a:p>
            <a:r>
              <a:rPr lang="en-US" dirty="0"/>
              <a:t>We could just be predicting that everyone is healthy, and we would be correct most of the time</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924800" cy="4983161"/>
          </a:xfrm>
        </p:spPr>
        <p:txBody>
          <a:bodyPr>
            <a:normAutofit/>
          </a:bodyPr>
          <a:lstStyle/>
          <a:p>
            <a:r>
              <a:rPr lang="en-US" sz="2400" dirty="0"/>
              <a:t>Balancing a dataset *can* help reduce biases towards a particular outcome, but…</a:t>
            </a:r>
          </a:p>
          <a:p>
            <a:endParaRPr lang="en-US" sz="2400" dirty="0"/>
          </a:p>
          <a:p>
            <a:r>
              <a:rPr lang="en-US" sz="2400" dirty="0"/>
              <a:t>Balancing a dataset is not always necessary and will not always improve performance</a:t>
            </a:r>
          </a:p>
          <a:p>
            <a:pPr marL="457200" indent="-457200">
              <a:buFont typeface="Arial" panose="020B0604020202020204" pitchFamily="34" charset="0"/>
              <a:buChar char="•"/>
            </a:pPr>
            <a:r>
              <a:rPr lang="en-US" sz="2400" dirty="0"/>
              <a:t>If one outcome is less common than the other, then maybe the model should learn that!</a:t>
            </a:r>
          </a:p>
          <a:p>
            <a:pPr marL="457200" indent="-457200">
              <a:buFont typeface="Arial" panose="020B0604020202020204" pitchFamily="34" charset="0"/>
              <a:buChar char="•"/>
            </a:pPr>
            <a:r>
              <a:rPr lang="en-US" sz="2400" dirty="0"/>
              <a:t>Depends on the importance of getting specific outcomes correct (e.g., cancer diagnosis)</a:t>
            </a:r>
          </a:p>
          <a:p>
            <a:endParaRPr lang="en-US" sz="2400" dirty="0"/>
          </a:p>
          <a:p>
            <a:r>
              <a:rPr lang="en-US" sz="2400"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1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more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before model training and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981007029"/>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900-800 = 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77740306"/>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100×9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703539595"/>
              </p:ext>
            </p:extLst>
          </p:nvPr>
        </p:nvGraphicFramePr>
        <p:xfrm>
          <a:off x="8687634" y="4495800"/>
          <a:ext cx="3120788" cy="131826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100+800 = 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3980-C0E7-0A5D-F0C8-8086D53B2C45}"/>
              </a:ext>
            </a:extLst>
          </p:cNvPr>
          <p:cNvSpPr>
            <a:spLocks noGrp="1"/>
          </p:cNvSpPr>
          <p:nvPr>
            <p:ph type="title"/>
          </p:nvPr>
        </p:nvSpPr>
        <p:spPr/>
        <p:txBody>
          <a:bodyPr>
            <a:normAutofit/>
          </a:bodyPr>
          <a:lstStyle/>
          <a:p>
            <a:r>
              <a:rPr lang="en-US" dirty="0"/>
              <a:t>When Should We Balance The Dataset?</a:t>
            </a:r>
          </a:p>
        </p:txBody>
      </p:sp>
      <p:sp>
        <p:nvSpPr>
          <p:cNvPr id="10" name="Content Placeholder 5">
            <a:extLst>
              <a:ext uri="{FF2B5EF4-FFF2-40B4-BE49-F238E27FC236}">
                <a16:creationId xmlns:a16="http://schemas.microsoft.com/office/drawing/2014/main" id="{46EC5F7D-145E-FCB7-84B5-FDDC00433190}"/>
              </a:ext>
            </a:extLst>
          </p:cNvPr>
          <p:cNvSpPr>
            <a:spLocks noGrp="1"/>
          </p:cNvSpPr>
          <p:nvPr>
            <p:ph idx="1"/>
          </p:nvPr>
        </p:nvSpPr>
        <p:spPr>
          <a:xfrm>
            <a:off x="609600" y="1600201"/>
            <a:ext cx="10972800" cy="4983161"/>
          </a:xfrm>
        </p:spPr>
        <p:txBody>
          <a:bodyPr>
            <a:normAutofit/>
          </a:bodyPr>
          <a:lstStyle/>
          <a:p>
            <a:r>
              <a:rPr lang="en-US" dirty="0" err="1"/>
              <a:t>Undersampling</a:t>
            </a:r>
            <a:r>
              <a:rPr lang="en-US" dirty="0"/>
              <a:t> can be done before </a:t>
            </a:r>
            <a:r>
              <a:rPr lang="en-US"/>
              <a:t>or after splitting</a:t>
            </a:r>
            <a:endParaRPr lang="en-US" dirty="0"/>
          </a:p>
          <a:p>
            <a:pPr marL="457200" indent="-457200">
              <a:buFont typeface="Arial" panose="020B0604020202020204" pitchFamily="34" charset="0"/>
              <a:buChar char="•"/>
            </a:pPr>
            <a:r>
              <a:rPr lang="en-US" dirty="0"/>
              <a:t>We aren’t creating new data, so removing before or after splitting doesn’t matter</a:t>
            </a:r>
          </a:p>
          <a:p>
            <a:endParaRPr lang="en-US" dirty="0"/>
          </a:p>
          <a:p>
            <a:r>
              <a:rPr lang="en-US" dirty="0"/>
              <a:t>Oversampling should be done </a:t>
            </a:r>
            <a:r>
              <a:rPr lang="en-US" b="1" u="sng" dirty="0"/>
              <a:t>after</a:t>
            </a:r>
            <a:r>
              <a:rPr lang="en-US" dirty="0"/>
              <a:t> splitting</a:t>
            </a:r>
          </a:p>
          <a:p>
            <a:pPr marL="457200" indent="-457200">
              <a:buFont typeface="Arial" panose="020B0604020202020204" pitchFamily="34" charset="0"/>
              <a:buChar char="•"/>
            </a:pPr>
            <a:r>
              <a:rPr lang="en-US" dirty="0"/>
              <a:t>We are using existing data to generate new data, and we should never look at our test split until the very end</a:t>
            </a:r>
          </a:p>
          <a:p>
            <a:pPr marL="457200" indent="-457200">
              <a:buFont typeface="Arial" panose="020B0604020202020204" pitchFamily="34" charset="0"/>
              <a:buChar char="•"/>
            </a:pPr>
            <a:r>
              <a:rPr lang="en-US" dirty="0"/>
              <a:t>If we replicate new data and then split, then copies of the same sample can be in both train and test</a:t>
            </a:r>
          </a:p>
        </p:txBody>
      </p:sp>
    </p:spTree>
    <p:extLst>
      <p:ext uri="{BB962C8B-B14F-4D97-AF65-F5344CB8AC3E}">
        <p14:creationId xmlns:p14="http://schemas.microsoft.com/office/powerpoint/2010/main" val="311083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5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fade">
                                      <p:cBhvr>
                                        <p:cTn id="15" dur="500"/>
                                        <p:tgtEl>
                                          <p:spTgt spid="10">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animEffect transition="in" filter="fade">
                                      <p:cBhvr>
                                        <p:cTn id="21"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vs.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Rather than knowing that two people are sick vs. not sick, it might be better to know how sick they are</a:t>
            </a:r>
          </a:p>
          <a:p>
            <a:endParaRPr lang="en-US" dirty="0"/>
          </a:p>
          <a:p>
            <a:r>
              <a:rPr lang="en-US" dirty="0"/>
              <a:t>Classification may be “easier” in some cases since there is less room for making mistakes</a:t>
            </a:r>
          </a:p>
          <a:p>
            <a:pPr marL="457200" indent="-457200">
              <a:buFont typeface="Arial" panose="020B0604020202020204" pitchFamily="34" charset="0"/>
              <a:buChar char="•"/>
            </a:pPr>
            <a:r>
              <a:rPr lang="en-US" dirty="0"/>
              <a:t>It might be easier to tell the difference between sick vs. not sick instead of a risk score</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split: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split: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99CF-5A5F-03A0-AA9F-886E9FBCAD28}"/>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C9E73BA-E1C7-0776-5823-9F9965F4F153}"/>
              </a:ext>
            </a:extLst>
          </p:cNvPr>
          <p:cNvSpPr>
            <a:spLocks noGrp="1"/>
          </p:cNvSpPr>
          <p:nvPr>
            <p:ph idx="1"/>
          </p:nvPr>
        </p:nvSpPr>
        <p:spPr>
          <a:xfrm>
            <a:off x="609600" y="1600201"/>
            <a:ext cx="10972800" cy="4983161"/>
          </a:xfrm>
        </p:spPr>
        <p:txBody>
          <a:bodyPr>
            <a:normAutofit fontScale="92500" lnSpcReduction="10000"/>
          </a:bodyPr>
          <a:lstStyle/>
          <a:p>
            <a:r>
              <a:rPr lang="en-US" dirty="0"/>
              <a:t>When we achieve high accuracy on the training split and low accuracy on the test split, then the model has failed to generalize to unseen data</a:t>
            </a:r>
          </a:p>
          <a:p>
            <a:endParaRPr lang="en-US" dirty="0"/>
          </a:p>
          <a:p>
            <a:r>
              <a:rPr lang="en-US" dirty="0"/>
              <a:t>We call this “overfitting"</a:t>
            </a:r>
          </a:p>
          <a:p>
            <a:endParaRPr lang="en-US" dirty="0"/>
          </a:p>
          <a:p>
            <a:r>
              <a:rPr lang="en-US" dirty="0"/>
              <a:t>There can be many causes of overfitting:</a:t>
            </a:r>
          </a:p>
          <a:p>
            <a:pPr marL="457200" indent="-457200">
              <a:buFont typeface="Arial" panose="020B0604020202020204" pitchFamily="34" charset="0"/>
              <a:buChar char="•"/>
            </a:pPr>
            <a:r>
              <a:rPr lang="en-US" dirty="0"/>
              <a:t>Not enough training data</a:t>
            </a:r>
          </a:p>
          <a:p>
            <a:pPr marL="457200" indent="-457200">
              <a:buFont typeface="Arial" panose="020B0604020202020204" pitchFamily="34" charset="0"/>
              <a:buChar char="•"/>
            </a:pPr>
            <a:r>
              <a:rPr lang="en-US" dirty="0"/>
              <a:t>Too many features to choose from</a:t>
            </a:r>
          </a:p>
          <a:p>
            <a:pPr marL="457200" indent="-457200">
              <a:buFont typeface="Arial" panose="020B0604020202020204" pitchFamily="34" charset="0"/>
              <a:buChar char="•"/>
            </a:pPr>
            <a:r>
              <a:rPr lang="en-US" dirty="0"/>
              <a:t>Too much flexibility in the model structure</a:t>
            </a:r>
          </a:p>
        </p:txBody>
      </p:sp>
    </p:spTree>
    <p:extLst>
      <p:ext uri="{BB962C8B-B14F-4D97-AF65-F5344CB8AC3E}">
        <p14:creationId xmlns:p14="http://schemas.microsoft.com/office/powerpoint/2010/main" val="42460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DFEBE-58D9-426B-5740-3E326400D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83F435-7A12-72CC-A59D-041B479F9F16}"/>
              </a:ext>
            </a:extLst>
          </p:cNvPr>
          <p:cNvSpPr>
            <a:spLocks noGrp="1"/>
          </p:cNvSpPr>
          <p:nvPr>
            <p:ph type="title"/>
          </p:nvPr>
        </p:nvSpPr>
        <p:spPr/>
        <p:txBody>
          <a:bodyPr/>
          <a:lstStyle/>
          <a:p>
            <a:r>
              <a:rPr lang="en-US" dirty="0"/>
              <a:t>Overfitting</a:t>
            </a:r>
          </a:p>
        </p:txBody>
      </p:sp>
      <p:grpSp>
        <p:nvGrpSpPr>
          <p:cNvPr id="6" name="Group 5">
            <a:extLst>
              <a:ext uri="{FF2B5EF4-FFF2-40B4-BE49-F238E27FC236}">
                <a16:creationId xmlns:a16="http://schemas.microsoft.com/office/drawing/2014/main" id="{21214399-B44A-086A-74D4-90C8B81168C1}"/>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80522D7B-07FD-86B2-1EF0-6B5593F6CB4C}"/>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7E031FC-9335-D37A-A1D1-7B2E7ABED5FD}"/>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69ABDB5-7591-72F4-EF1E-3727E598D3B6}"/>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040A62-4826-7487-2E3A-F3D82ED5E0F2}"/>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508A80E-4A03-D449-77DD-A142A31628A0}"/>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1B575B66-EBAE-47E5-6E76-181D8A27A4C4}"/>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33DCFBFC-A2D5-C9D4-9DF4-7DBCE9B01B37}"/>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851C8A8D-765F-C416-7CCF-4637D4F8439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28A383FE-7EF7-47F3-9807-EFE8531CA08C}"/>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2351AEE-F12F-AD6C-9020-4515064ACD57}"/>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431AB8D7-3DE5-AA59-45F3-169E69C0F2B5}"/>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08DB30A-3208-0FAD-493A-16E2A862C5CB}"/>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BD3562-A637-281C-BF27-A5A87606FD14}"/>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F9E598-11C5-17B7-C707-6553038FBC59}"/>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D65F7A-F51E-7C8E-F333-9C1CE1D73813}"/>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2E733CEA-D530-F22A-C765-FB58A5CC17B1}"/>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BA4EDE3A-9321-96AA-D15E-8E0804D96471}"/>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5DADF5B-ADFC-72DE-CD0D-69DCF8E1CB03}"/>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059D81AB-521B-21E7-A7C3-FE26A8F60644}"/>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F93F9D84-76E1-7CA1-8E80-7EE37D36DF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01AE03C1-4417-DB2C-9275-CD533BE1698F}"/>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1ED9B53A-8CE6-8DF9-107A-C16209B6CC5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094E9898-AB97-5117-F33A-76DF7E9CF52A}"/>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4A150A17-4B9C-8D25-1996-05630BBEAA31}"/>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AF1C97A3-CAA9-27E9-DD31-6D0F2D4C804B}"/>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72FD5B7-6DE5-ECCF-C455-A3C47152FE00}"/>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19C0AAD5-482C-9C94-BDB0-A7FBFD329BCC}"/>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D0BDDBF4-59D0-542C-D003-4F4AFDD555DA}"/>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1D91AC2-2CC5-0664-7B89-72E64065C734}"/>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8CA0B5CC-2AB4-D380-FCB6-1429220CD36F}"/>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DE5AA36F-4D52-DFBB-C2E0-14626E32D0E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BC1ED30E-9924-9ABE-61BC-43288A130921}"/>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AFCAB9D3-99A9-6824-7B4E-3E69AC04370B}"/>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5FEA54E3-FA12-8115-84A2-73E15C1A65CF}"/>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1ACEC4DE-B7DC-113D-90BA-274D1883375C}"/>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772C81C8-2FDB-4A88-5B3D-C35A5FC28EBC}"/>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A66F498F-3EBF-1C2A-C354-82AC4335A791}"/>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51B497FD-E22A-2C4F-BCCC-605F5890F193}"/>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91637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AF57E-C60E-7820-C7B8-F3314D11E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D5400-CEC8-F979-331D-1B863B4E0AF3}"/>
              </a:ext>
            </a:extLst>
          </p:cNvPr>
          <p:cNvSpPr>
            <a:spLocks noGrp="1"/>
          </p:cNvSpPr>
          <p:nvPr>
            <p:ph type="title"/>
          </p:nvPr>
        </p:nvSpPr>
        <p:spPr>
          <a:xfrm>
            <a:off x="609600" y="274638"/>
            <a:ext cx="8851475" cy="1143000"/>
          </a:xfrm>
        </p:spPr>
        <p:txBody>
          <a:bodyPr/>
          <a:lstStyle/>
          <a:p>
            <a:r>
              <a:rPr lang="en-US" dirty="0"/>
              <a:t>Overfitting</a:t>
            </a:r>
          </a:p>
        </p:txBody>
      </p:sp>
      <p:grpSp>
        <p:nvGrpSpPr>
          <p:cNvPr id="6" name="Group 5">
            <a:extLst>
              <a:ext uri="{FF2B5EF4-FFF2-40B4-BE49-F238E27FC236}">
                <a16:creationId xmlns:a16="http://schemas.microsoft.com/office/drawing/2014/main" id="{D3B6AB60-01BB-B320-20B2-29E22C0F7594}"/>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E3C50BAB-AC24-6529-0BEB-17CB265E4E05}"/>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00CDE9E-1CC7-23BD-D753-F8B134F1D550}"/>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056E34C2-D513-6252-4352-A806795B6D80}"/>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D61F1E4-4BFA-839D-035D-50F7127A1679}"/>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074190E-AB1F-CB66-EB99-57ADC4EAFB3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E8E1C86C-BE3C-3B75-C4FB-58AE36B2D6F8}"/>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42EA1026-D721-A9C8-DC60-28017AF73EEF}"/>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3B36661D-629A-A6B2-C235-70266D08AFAD}"/>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77BA4A7E-3835-5F82-32D5-FD96A9B803D6}"/>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F2D886C-1AA5-EA44-E0C1-FCDFE05AFB31}"/>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BAE7A304-4435-4A67-C525-D780978BA64B}"/>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F0C13D-AB8D-C2E6-46D5-CA65DBABBAF1}"/>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E0F5B7D-D526-9AFD-0F50-29FBCF988A96}"/>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08EDCB8-0A6B-390F-662B-708B74EEE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BF99EBF-CB46-6D96-74BF-B74A0F4B0E41}"/>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8217F45F-40F6-8845-146A-99C224A1683D}"/>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25488F83-A87A-CD63-E7B9-CECCA1369A5C}"/>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49B35A66-5FF1-1954-123A-0859B7F3752E}"/>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FC753465-D449-55F9-1C0E-CAAD5E12F8C4}"/>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3ECE69C2-014B-7716-C5CA-1D6A1A4188E4}"/>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B38A60B5-B21E-196F-0597-9D12FCC3342A}"/>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8EC9EB06-E621-0A95-4525-521D347D401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BA48EEB8-02B0-2CAC-407E-B3B6B5FF8D5F}"/>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DA1D76E8-1C71-9467-6559-C07FF260691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D3ADB5D-B078-899E-B694-46888FDC628C}"/>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5BDD25D-AF80-43BF-B36C-218BFEA8D676}"/>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6A5EBB55-FAD2-FFED-4654-98D11619422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1533FDB4-4D4E-9A8B-A68E-A029F2900AAC}"/>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65AD299D-7562-E8D6-B5E8-F96722DEE66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069B55AE-F919-B820-21C1-598D7B5C879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C327CE1-EB8C-72AE-A115-BF7E5419EF15}"/>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52E6EE1A-2BED-129D-AB52-BADE49500A53}"/>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58D0D6A8-EE21-5AE5-A0FC-6D68D2A29CCF}"/>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4053545A-1074-76B8-BE89-84C0DB1AEE16}"/>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C5A71A2E-9BED-4D6B-AE20-B8E75715FBB9}"/>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A6317CE-4158-34F1-82A2-AFD91400ED34}"/>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DC4BE7E-2111-4236-5C85-CA7FCA954164}"/>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FE4CF8-FD54-D8E0-9028-FDE597606779}"/>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1E294C-7908-FCA2-3CDC-6B7DB786E437}"/>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30146B-B7E2-CA0B-43FC-E681ADF19147}"/>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6E2EF6E-20B8-268A-E360-0E585C284DEA}"/>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69B2175-83C5-D2DC-FC5D-04C62FC4DFB0}"/>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5647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328404369"/>
              </p:ext>
            </p:extLst>
          </p:nvPr>
        </p:nvGraphicFramePr>
        <p:xfrm>
          <a:off x="609600" y="1447799"/>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9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2449323" y="5257800"/>
                <a:ext cx="7672421" cy="1247521"/>
              </a:xfrm>
              <a:prstGeom prst="rect">
                <a:avLst/>
              </a:prstGeom>
              <a:noFill/>
            </p:spPr>
            <p:txBody>
              <a:bodyPr wrap="none" lIns="0" tIns="0" rIns="0" bIns="0" rtlCol="0">
                <a:spAutoFit/>
              </a:bodyPr>
              <a:lstStyle/>
              <a:p>
                <a:pPr algn="ctr"/>
                <a:r>
                  <a:rPr lang="en-US" sz="2800" dirty="0">
                    <a:latin typeface="Avenir Book" panose="02000503020000020003" pitchFamily="2" charset="0"/>
                  </a:rPr>
                  <a:t>Overall Accuracy =</a:t>
                </a:r>
                <a:endParaRPr lang="en-US" sz="2800" i="1" dirty="0">
                  <a:latin typeface="Avenir Book" panose="02000503020000020003" pitchFamily="2" charset="0"/>
                </a:endParaRPr>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𝐶𝐶</m:t>
                          </m:r>
                        </m:num>
                        <m:den>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𝐴𝐵</m:t>
                          </m:r>
                          <m:r>
                            <a:rPr lang="en-US" sz="2800" i="1">
                              <a:latin typeface="Cambria Math" panose="02040503050406030204" pitchFamily="18" charset="0"/>
                            </a:rPr>
                            <m:t>+</m:t>
                          </m:r>
                          <m:r>
                            <a:rPr lang="en-US" sz="2800" b="0" i="1" smtClean="0">
                              <a:latin typeface="Cambria Math" panose="02040503050406030204" pitchFamily="18" charset="0"/>
                            </a:rPr>
                            <m:t>𝐴𝐶</m:t>
                          </m:r>
                          <m:r>
                            <a:rPr lang="en-US" sz="2800" i="1">
                              <a:latin typeface="Cambria Math" panose="02040503050406030204" pitchFamily="18" charset="0"/>
                            </a:rPr>
                            <m:t>+</m:t>
                          </m:r>
                          <m:r>
                            <a:rPr lang="en-US" sz="2800" b="0" i="1" smtClean="0">
                              <a:latin typeface="Cambria Math" panose="02040503050406030204" pitchFamily="18" charset="0"/>
                            </a:rPr>
                            <m:t>𝐵𝐴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𝐶𝐴</m:t>
                          </m:r>
                          <m:r>
                            <a:rPr lang="en-US" sz="2800" b="0" i="1" smtClean="0">
                              <a:latin typeface="Cambria Math" panose="02040503050406030204" pitchFamily="18" charset="0"/>
                            </a:rPr>
                            <m:t>+</m:t>
                          </m:r>
                          <m:r>
                            <a:rPr lang="en-US" sz="2800" b="0" i="1" smtClean="0">
                              <a:latin typeface="Cambria Math" panose="02040503050406030204" pitchFamily="18" charset="0"/>
                            </a:rPr>
                            <m:t>𝐶𝐵</m:t>
                          </m:r>
                          <m:r>
                            <a:rPr lang="en-US" sz="2800" b="0" i="1" smtClean="0">
                              <a:latin typeface="Cambria Math" panose="02040503050406030204" pitchFamily="18" charset="0"/>
                            </a:rPr>
                            <m:t>+</m:t>
                          </m:r>
                          <m:r>
                            <a:rPr lang="en-US" sz="2800" b="0" i="1" smtClean="0">
                              <a:latin typeface="Cambria Math" panose="02040503050406030204" pitchFamily="18" charset="0"/>
                            </a:rPr>
                            <m:t>𝐶𝐶</m:t>
                          </m:r>
                        </m:den>
                      </m:f>
                    </m:oMath>
                  </m:oMathPara>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2449323" y="5257800"/>
                <a:ext cx="7672421" cy="1247521"/>
              </a:xfrm>
              <a:prstGeom prst="rect">
                <a:avLst/>
              </a:prstGeom>
              <a:blipFill>
                <a:blip r:embed="rId2"/>
                <a:stretch>
                  <a:fillRect l="-331" t="-9091" r="-331" b="-808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107306</TotalTime>
  <Words>4036</Words>
  <Application>Microsoft Macintosh PowerPoint</Application>
  <PresentationFormat>Widescreen</PresentationFormat>
  <Paragraphs>752</Paragraphs>
  <Slides>63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Dealing with Missing Data</vt:lpstr>
      <vt:lpstr>Step-By-Step Process for Machine Learning</vt:lpstr>
      <vt:lpstr>Dataset Splitting</vt:lpstr>
      <vt:lpstr>Standard Methods of Dataset Splitting</vt:lpstr>
      <vt:lpstr>Considerations for Dataset Splitting</vt:lpstr>
      <vt:lpstr>Considerations for Dataset Splitting</vt:lpstr>
      <vt:lpstr>Considerations for Dataset Splitting</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When Should We Balance The Dataset?</vt:lpstr>
      <vt:lpstr>Step-By-Step Process for Machine Learning</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vs. Classification</vt:lpstr>
      <vt:lpstr>Step-By-Step Process for Machine Learning</vt:lpstr>
      <vt:lpstr>Hyperparameters</vt:lpstr>
      <vt:lpstr>Why Care About Hyperparameters?</vt:lpstr>
      <vt:lpstr>Step-By-Step Process for Machine Learning</vt:lpstr>
      <vt:lpstr>Training and Testing Your Model</vt:lpstr>
      <vt:lpstr>Overfitting</vt:lpstr>
      <vt:lpstr>Overfitting</vt:lpstr>
      <vt:lpstr>Overfitting</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Mariakakis</cp:lastModifiedBy>
  <cp:revision>1336</cp:revision>
  <dcterms:created xsi:type="dcterms:W3CDTF">2019-01-31T00:55:19Z</dcterms:created>
  <dcterms:modified xsi:type="dcterms:W3CDTF">2024-01-31T20:39:43Z</dcterms:modified>
</cp:coreProperties>
</file>