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53" r:id="rId36"/>
    <p:sldId id="1034" r:id="rId37"/>
    <p:sldId id="976" r:id="rId38"/>
    <p:sldId id="977" r:id="rId39"/>
    <p:sldId id="980" r:id="rId40"/>
    <p:sldId id="983" r:id="rId41"/>
    <p:sldId id="984" r:id="rId42"/>
    <p:sldId id="985" r:id="rId43"/>
    <p:sldId id="986" r:id="rId44"/>
    <p:sldId id="987" r:id="rId45"/>
    <p:sldId id="990" r:id="rId46"/>
    <p:sldId id="1035" r:id="rId47"/>
    <p:sldId id="994" r:id="rId48"/>
    <p:sldId id="1038" r:id="rId49"/>
    <p:sldId id="1039" r:id="rId50"/>
    <p:sldId id="1052" r:id="rId51"/>
    <p:sldId id="1001" r:id="rId52"/>
    <p:sldId id="1002" r:id="rId53"/>
    <p:sldId id="1036" r:id="rId54"/>
    <p:sldId id="978" r:id="rId55"/>
    <p:sldId id="979" r:id="rId56"/>
    <p:sldId id="1012" r:id="rId57"/>
    <p:sldId id="1013" r:id="rId58"/>
    <p:sldId id="1014" r:id="rId59"/>
    <p:sldId id="1010" r:id="rId60"/>
    <p:sldId id="1037" r:id="rId61"/>
    <p:sldId id="1046" r:id="rId62"/>
    <p:sldId id="96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 id="1053"/>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Lst>
        </p14:section>
        <p14:section name="8. Train and Test" id="{9BEDADDA-C13B-7444-8980-F2D4B44CC42B}">
          <p14:sldIdLst>
            <p14:sldId id="1038"/>
            <p14:sldId id="1039"/>
            <p14:sldId id="1052"/>
            <p14:sldId id="1001"/>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49" autoAdjust="0"/>
    <p:restoredTop sz="95581" autoAdjust="0"/>
  </p:normalViewPr>
  <p:slideViewPr>
    <p:cSldViewPr>
      <p:cViewPr varScale="1">
        <p:scale>
          <a:sx n="68" d="100"/>
          <a:sy n="68" d="100"/>
        </p:scale>
        <p:origin x="224" y="800"/>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7/10/24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7/10/24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47</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0D1F3-5702-89DD-1F39-EF2480E9E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86CCA-AC52-E9C8-73BC-85A4B5752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59F9C-BDC9-CD00-6469-2367B1257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19E084-DEB3-0DF2-4076-8500696C0358}"/>
              </a:ext>
            </a:extLst>
          </p:cNvPr>
          <p:cNvSpPr>
            <a:spLocks noGrp="1"/>
          </p:cNvSpPr>
          <p:nvPr>
            <p:ph type="sldNum" sz="quarter" idx="5"/>
          </p:nvPr>
        </p:nvSpPr>
        <p:spPr/>
        <p:txBody>
          <a:bodyPr/>
          <a:lstStyle/>
          <a:p>
            <a:fld id="{E2A5BF89-87CA-4D31-B6F1-3E4AF738408D}" type="slidenum">
              <a:rPr lang="en-US" smtClean="0"/>
              <a:t>51</a:t>
            </a:fld>
            <a:endParaRPr lang="en-US" dirty="0"/>
          </a:p>
        </p:txBody>
      </p:sp>
    </p:spTree>
    <p:extLst>
      <p:ext uri="{BB962C8B-B14F-4D97-AF65-F5344CB8AC3E}">
        <p14:creationId xmlns:p14="http://schemas.microsoft.com/office/powerpoint/2010/main" val="160152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59</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7/10/24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a:t>
            </a:r>
            <a:r>
              <a:rPr lang="en-US"/>
              <a:t>or after splitting</a:t>
            </a:r>
            <a:endParaRPr lang="en-US" dirty="0"/>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fontScale="92500" lnSpcReduction="10000"/>
          </a:bodyPr>
          <a:lstStyle/>
          <a:p>
            <a:r>
              <a:rPr lang="en-US" dirty="0"/>
              <a:t>When we achieve high accuracy on the training split and low accuracy on the test split, then the model has failed to generalize to unseen data</a:t>
            </a:r>
          </a:p>
          <a:p>
            <a:endParaRPr lang="en-US" dirty="0"/>
          </a:p>
          <a:p>
            <a:r>
              <a:rPr lang="en-US" dirty="0"/>
              <a:t>We call this “overfitting"</a:t>
            </a:r>
          </a:p>
          <a:p>
            <a:endParaRPr lang="en-US" dirty="0"/>
          </a:p>
          <a:p>
            <a:r>
              <a:rPr lang="en-US" dirty="0"/>
              <a:t>There can be many causes of overfitting:</a:t>
            </a:r>
          </a:p>
          <a:p>
            <a:pPr marL="457200" indent="-457200">
              <a:buFont typeface="Arial" panose="020B0604020202020204" pitchFamily="34" charset="0"/>
              <a:buChar char="•"/>
            </a:pPr>
            <a:r>
              <a:rPr lang="en-US" dirty="0"/>
              <a:t>Not enough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DFEBE-58D9-426B-5740-3E326400D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3F435-7A12-72CC-A59D-041B479F9F16}"/>
              </a:ext>
            </a:extLst>
          </p:cNvPr>
          <p:cNvSpPr>
            <a:spLocks noGrp="1"/>
          </p:cNvSpPr>
          <p:nvPr>
            <p:ph type="title"/>
          </p:nvPr>
        </p:nvSpPr>
        <p:spPr/>
        <p:txBody>
          <a:bodyPr/>
          <a:lstStyle/>
          <a:p>
            <a:r>
              <a:rPr lang="en-US" dirty="0"/>
              <a:t>Overfitting</a:t>
            </a:r>
          </a:p>
        </p:txBody>
      </p:sp>
      <p:grpSp>
        <p:nvGrpSpPr>
          <p:cNvPr id="6" name="Group 5">
            <a:extLst>
              <a:ext uri="{FF2B5EF4-FFF2-40B4-BE49-F238E27FC236}">
                <a16:creationId xmlns:a16="http://schemas.microsoft.com/office/drawing/2014/main" id="{21214399-B44A-086A-74D4-90C8B81168C1}"/>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80522D7B-07FD-86B2-1EF0-6B5593F6CB4C}"/>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E031FC-9335-D37A-A1D1-7B2E7ABED5FD}"/>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69ABDB5-7591-72F4-EF1E-3727E598D3B6}"/>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040A62-4826-7487-2E3A-F3D82ED5E0F2}"/>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08A80E-4A03-D449-77DD-A142A31628A0}"/>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1B575B66-EBAE-47E5-6E76-181D8A27A4C4}"/>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33DCFBFC-A2D5-C9D4-9DF4-7DBCE9B01B37}"/>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851C8A8D-765F-C416-7CCF-4637D4F8439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28A383FE-7EF7-47F3-9807-EFE8531CA08C}"/>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2351AEE-F12F-AD6C-9020-4515064ACD57}"/>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431AB8D7-3DE5-AA59-45F3-169E69C0F2B5}"/>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08DB30A-3208-0FAD-493A-16E2A862C5CB}"/>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BD3562-A637-281C-BF27-A5A87606FD14}"/>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F9E598-11C5-17B7-C707-6553038FBC59}"/>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D65F7A-F51E-7C8E-F333-9C1CE1D73813}"/>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2E733CEA-D530-F22A-C765-FB58A5CC17B1}"/>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BA4EDE3A-9321-96AA-D15E-8E0804D96471}"/>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5DADF5B-ADFC-72DE-CD0D-69DCF8E1CB03}"/>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059D81AB-521B-21E7-A7C3-FE26A8F60644}"/>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F93F9D84-76E1-7CA1-8E80-7EE37D36DF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01AE03C1-4417-DB2C-9275-CD533BE1698F}"/>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1ED9B53A-8CE6-8DF9-107A-C16209B6CC5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094E9898-AB97-5117-F33A-76DF7E9CF52A}"/>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4A150A17-4B9C-8D25-1996-05630BBEAA31}"/>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AF1C97A3-CAA9-27E9-DD31-6D0F2D4C804B}"/>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72FD5B7-6DE5-ECCF-C455-A3C47152FE00}"/>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9C0AAD5-482C-9C94-BDB0-A7FBFD329BCC}"/>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D0BDDBF4-59D0-542C-D003-4F4AFDD555DA}"/>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91AC2-2CC5-0664-7B89-72E64065C734}"/>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CA0B5CC-2AB4-D380-FCB6-1429220CD36F}"/>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DE5AA36F-4D52-DFBB-C2E0-14626E32D0E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BC1ED30E-9924-9ABE-61BC-43288A130921}"/>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AFCAB9D3-99A9-6824-7B4E-3E69AC04370B}"/>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5FEA54E3-FA12-8115-84A2-73E15C1A65CF}"/>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1ACEC4DE-B7DC-113D-90BA-274D1883375C}"/>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772C81C8-2FDB-4A88-5B3D-C35A5FC28EBC}"/>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A66F498F-3EBF-1C2A-C354-82AC4335A791}"/>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51B497FD-E22A-2C4F-BCCC-605F5890F193}"/>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9163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lstStyle/>
          <a:p>
            <a:r>
              <a:rPr lang="en-US" dirty="0"/>
              <a:t>Overfitting</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655587889"/>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FCE5248-FB5A-22B9-6EE4-5BCB6F60113A}"/>
                  </a:ext>
                </a:extLst>
              </p:cNvPr>
              <p:cNvSpPr txBox="1"/>
              <p:nvPr/>
            </p:nvSpPr>
            <p:spPr>
              <a:xfrm>
                <a:off x="419101" y="56388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638800"/>
                <a:ext cx="11353798" cy="790537"/>
              </a:xfrm>
              <a:prstGeom prst="rect">
                <a:avLst/>
              </a:prstGeom>
              <a:blipFill>
                <a:blip r:embed="rId2"/>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107342</TotalTime>
  <Words>3987</Words>
  <Application>Microsoft Macintosh PowerPoint</Application>
  <PresentationFormat>Widescreen</PresentationFormat>
  <Paragraphs>748</Paragraphs>
  <Slides>62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When Should We Balance The Dataset?</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Step-By-Step Process for Machine Learning</vt:lpstr>
      <vt:lpstr>Training and Testing Your Model</vt:lpstr>
      <vt:lpstr>Overfitting</vt:lpstr>
      <vt:lpstr>Overfitting</vt:lpstr>
      <vt:lpstr>Overfitting</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1340</cp:revision>
  <dcterms:created xsi:type="dcterms:W3CDTF">2019-01-31T00:55:19Z</dcterms:created>
  <dcterms:modified xsi:type="dcterms:W3CDTF">2024-07-10T22:48:34Z</dcterms:modified>
</cp:coreProperties>
</file>