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57" r:id="rId3"/>
    <p:sldId id="278" r:id="rId4"/>
    <p:sldId id="306" r:id="rId5"/>
    <p:sldId id="310" r:id="rId6"/>
    <p:sldId id="316" r:id="rId7"/>
    <p:sldId id="314" r:id="rId8"/>
    <p:sldId id="324" r:id="rId9"/>
    <p:sldId id="313" r:id="rId10"/>
    <p:sldId id="326" r:id="rId11"/>
    <p:sldId id="330" r:id="rId12"/>
    <p:sldId id="331" r:id="rId13"/>
    <p:sldId id="321" r:id="rId14"/>
    <p:sldId id="322" r:id="rId15"/>
    <p:sldId id="328" r:id="rId16"/>
    <p:sldId id="325" r:id="rId17"/>
    <p:sldId id="301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E90A"/>
    <a:srgbClr val="00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1"/>
    <p:restoredTop sz="91268" autoAdjust="0"/>
  </p:normalViewPr>
  <p:slideViewPr>
    <p:cSldViewPr snapToGrid="0" snapToObjects="1">
      <p:cViewPr varScale="1">
        <p:scale>
          <a:sx n="84" d="100"/>
          <a:sy n="84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D158-D7E7-144E-8894-A6AD4F87558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1BAC-4E01-DB40-9234-70F1E7A7F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E148A-F7AF-7744-BADD-49BF57345DFD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37EFF-17CE-8044-B531-89FB5CDA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directed, acyclic graph.  Unlike trees, children can have more than one 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583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85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2286000" cy="465137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9600"/>
            <a:ext cx="6705600" cy="465137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85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0D5C7-65BB-9F48-905D-5992E07CE0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38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B5F070-C4DC-F247-A9AE-546D67F53D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70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7A7E3-355D-744F-9660-7E3C99FFEB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666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5725"/>
            <a:ext cx="4048125" cy="4235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5725"/>
            <a:ext cx="4048125" cy="4235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3E5E20-D649-D544-82D6-2EF374690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796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5B1D91-B573-5A48-897A-53A82FBD6E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637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1347BA-F01E-C847-A759-AE6EA0AF5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85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7CED14-DCDE-0543-8FF8-58AB422044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87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BC993F-9E11-5F4F-A3B5-AF1D6DEA06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8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76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79A070-60BB-DC4C-821E-18BD514B2F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71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705BD4-A440-FF4C-81D7-CFE43A3A0B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13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74638"/>
            <a:ext cx="2062162" cy="5316537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4088" cy="5316537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4F2B1-B1C5-CB4C-BA78-B6B38AD04D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86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1232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508375"/>
            <a:ext cx="3122613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013" y="3508375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44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14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53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7028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88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6775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609600"/>
            <a:ext cx="9144000" cy="2308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88900" tIns="88900" rIns="88900" bIns="889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508375"/>
            <a:ext cx="6399213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27000" tIns="127000" rIns="127000" bIns="127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>
                <a:sym typeface="Arial" charset="0"/>
              </a:rPr>
              <a:t>Click to edit Master text styles</a:t>
            </a:r>
          </a:p>
          <a:p>
            <a:pPr lvl="1"/>
            <a:r>
              <a:rPr lang="en-CA">
                <a:sym typeface="Arial" charset="0"/>
              </a:rPr>
              <a:t>Second level</a:t>
            </a:r>
          </a:p>
          <a:p>
            <a:pPr lvl="2"/>
            <a:r>
              <a:rPr lang="en-CA">
                <a:sym typeface="Arial" charset="0"/>
              </a:rPr>
              <a:t>Third level</a:t>
            </a:r>
          </a:p>
          <a:p>
            <a:pPr lvl="3"/>
            <a:r>
              <a:rPr lang="en-CA">
                <a:sym typeface="Arial" charset="0"/>
              </a:rPr>
              <a:t>Fourth level</a:t>
            </a:r>
          </a:p>
          <a:p>
            <a:pPr lvl="4"/>
            <a:r>
              <a:rPr lang="en-CA">
                <a:sym typeface="Arial" charset="0"/>
              </a:rPr>
              <a:t>Fifth level</a:t>
            </a:r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+mj-lt"/>
          <a:ea typeface="+mj-ea"/>
          <a:cs typeface="+mj-cs"/>
          <a:sym typeface="Georgi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5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1pPr>
      <a:lvl2pPr marL="330200" algn="ctr" rtl="0" eaLnBrk="1" fontAlgn="base" hangingPunct="1">
        <a:spcBef>
          <a:spcPts val="700"/>
        </a:spcBef>
        <a:spcAft>
          <a:spcPct val="0"/>
        </a:spcAft>
        <a:defRPr sz="28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2pPr>
      <a:lvl3pPr marL="787400" algn="ctr" rtl="0" eaLnBrk="1" fontAlgn="base" hangingPunct="1">
        <a:spcBef>
          <a:spcPts val="600"/>
        </a:spcBef>
        <a:spcAft>
          <a:spcPct val="0"/>
        </a:spcAft>
        <a:defRPr sz="24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3pPr>
      <a:lvl4pPr marL="12446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4pPr>
      <a:lvl5pPr marL="17018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5pPr>
      <a:lvl6pPr marL="21590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6pPr>
      <a:lvl7pPr marL="26162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7pPr>
      <a:lvl8pPr marL="30734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8pPr>
      <a:lvl9pPr marL="35306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683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5725"/>
            <a:ext cx="8248650" cy="4235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charset="0"/>
              </a:rPr>
              <a:t>Click to edit Master text styles</a:t>
            </a:r>
          </a:p>
          <a:p>
            <a:pPr lvl="1"/>
            <a:r>
              <a:rPr lang="en-US">
                <a:sym typeface="Georgia" charset="0"/>
              </a:rPr>
              <a:t>Second level</a:t>
            </a:r>
          </a:p>
          <a:p>
            <a:pPr lvl="2"/>
            <a:r>
              <a:rPr lang="en-US">
                <a:sym typeface="Georgia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326438" y="6365875"/>
            <a:ext cx="284162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AAF56805-EBA5-AB4E-BFA4-16B336C7A1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+mj-lt"/>
          <a:ea typeface="+mj-ea"/>
          <a:cs typeface="+mj-cs"/>
          <a:sym typeface="Georgia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9pPr>
    </p:titleStyle>
    <p:bodyStyle>
      <a:lvl1pPr marL="342900" indent="-342900" algn="l" rtl="0" fontAlgn="base">
        <a:spcBef>
          <a:spcPts val="700"/>
        </a:spcBef>
        <a:spcAft>
          <a:spcPct val="0"/>
        </a:spcAft>
        <a:buSzPct val="100000"/>
        <a:buFont typeface="Wingdings" charset="0"/>
        <a:buChar char="§"/>
        <a:defRPr sz="2400">
          <a:solidFill>
            <a:srgbClr val="002A5C"/>
          </a:solidFill>
          <a:latin typeface="+mn-lt"/>
          <a:ea typeface="+mn-ea"/>
          <a:cs typeface="+mn-cs"/>
          <a:sym typeface="Georgia" charset="0"/>
        </a:defRPr>
      </a:lvl1pPr>
      <a:lvl2pPr marL="704850" indent="-285750" algn="l" rtl="0" fontAlgn="base">
        <a:spcBef>
          <a:spcPts val="700"/>
        </a:spcBef>
        <a:spcAft>
          <a:spcPct val="0"/>
        </a:spcAft>
        <a:buClr>
          <a:srgbClr val="7F94AD"/>
        </a:buClr>
        <a:buSzPct val="100000"/>
        <a:buFont typeface="Georgia" charset="0"/>
        <a:buChar char="–"/>
        <a:defRPr sz="2000">
          <a:solidFill>
            <a:srgbClr val="002A5C"/>
          </a:solidFill>
          <a:latin typeface="+mn-lt"/>
          <a:ea typeface="+mn-ea"/>
          <a:cs typeface="+mn-cs"/>
          <a:sym typeface="Georgia" charset="0"/>
        </a:defRPr>
      </a:lvl2pPr>
      <a:lvl3pPr marL="1104900" indent="-228600" algn="l" rtl="0" fontAlgn="base">
        <a:spcBef>
          <a:spcPts val="600"/>
        </a:spcBef>
        <a:spcAft>
          <a:spcPct val="0"/>
        </a:spcAft>
        <a:buClr>
          <a:srgbClr val="7F94AD"/>
        </a:buClr>
        <a:buSzPct val="100000"/>
        <a:buFont typeface="Georgia" charset="0"/>
        <a:buChar char="•"/>
        <a:defRPr sz="2400">
          <a:solidFill>
            <a:srgbClr val="002A5C"/>
          </a:solidFill>
          <a:latin typeface="+mn-lt"/>
          <a:ea typeface="+mn-ea"/>
          <a:cs typeface="+mn-cs"/>
          <a:sym typeface="Georgia" charset="0"/>
        </a:defRPr>
      </a:lvl3pPr>
      <a:lvl4pPr marL="15621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–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20193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df.toronto.edu/~csc148h/fall/lectures/trees/common/trees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O9y7hOkmmSEFhhwrEzSrG_4qjgayZn1w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4m.cdf.toronto.edu/cohort2/phase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t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f.toronto.edu/~csc148h/fall/lectures/recursion/diane/Recursion-wrapup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for Medicine:</a:t>
            </a:r>
            <a:br>
              <a:rPr lang="en-US" dirty="0"/>
            </a:br>
            <a:r>
              <a:rPr lang="en-US" dirty="0"/>
              <a:t>Phase 3, Seminar 5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8375"/>
            <a:ext cx="7840133" cy="1752600"/>
          </a:xfrm>
        </p:spPr>
        <p:txBody>
          <a:bodyPr/>
          <a:lstStyle/>
          <a:p>
            <a:r>
              <a:rPr lang="en-US" dirty="0"/>
              <a:t>Jennifer Campbell</a:t>
            </a:r>
          </a:p>
          <a:p>
            <a:r>
              <a:rPr lang="en-US" dirty="0"/>
              <a:t>Associate Professor, Teaching Stream</a:t>
            </a:r>
          </a:p>
          <a:p>
            <a:r>
              <a:rPr lang="en-US" dirty="0"/>
              <a:t>c4m@cs.toronto.edu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589240"/>
            <a:ext cx="1862656" cy="8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315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http://www.cdf.toronto.edu/~csc148h/fall/lectures/trees/common/trees.html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2666" r="-4978" b="-3060"/>
          <a:stretch/>
        </p:blipFill>
        <p:spPr>
          <a:xfrm>
            <a:off x="566669" y="2166826"/>
            <a:ext cx="5317723" cy="44784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0642" y="2166826"/>
            <a:ext cx="3354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Trees can represent data that </a:t>
            </a:r>
          </a:p>
          <a:p>
            <a:pPr algn="l"/>
            <a:r>
              <a:rPr lang="en-US" sz="1800" dirty="0">
                <a:latin typeface="+mn-lt"/>
              </a:rPr>
              <a:t>has a hierarchical structure.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A, B, C … J are </a:t>
            </a:r>
            <a:r>
              <a:rPr lang="en-US" sz="1800" i="1" dirty="0">
                <a:latin typeface="+mn-lt"/>
              </a:rPr>
              <a:t>nodes</a:t>
            </a:r>
            <a:r>
              <a:rPr lang="en-US" sz="1800" dirty="0">
                <a:latin typeface="+mn-lt"/>
              </a:rPr>
              <a:t>.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 is the </a:t>
            </a:r>
            <a:r>
              <a:rPr lang="en-US" sz="1800" i="1" dirty="0">
                <a:latin typeface="+mn-lt"/>
              </a:rPr>
              <a:t>root</a:t>
            </a:r>
            <a:r>
              <a:rPr lang="en-US" sz="1800" dirty="0">
                <a:latin typeface="+mn-lt"/>
              </a:rPr>
              <a:t> of the tree.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 is the </a:t>
            </a:r>
            <a:r>
              <a:rPr lang="en-US" sz="1800" i="1" dirty="0">
                <a:latin typeface="+mn-lt"/>
              </a:rPr>
              <a:t>parent</a:t>
            </a:r>
            <a:r>
              <a:rPr lang="en-US" sz="1800" dirty="0">
                <a:latin typeface="+mn-lt"/>
              </a:rPr>
              <a:t> of B, C, D.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B, C, D are </a:t>
            </a:r>
            <a:r>
              <a:rPr lang="en-US" sz="1800" i="1" dirty="0">
                <a:latin typeface="+mn-lt"/>
              </a:rPr>
              <a:t>children</a:t>
            </a:r>
            <a:r>
              <a:rPr lang="en-US" sz="1800" dirty="0">
                <a:latin typeface="+mn-lt"/>
              </a:rPr>
              <a:t> of A.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E, F, G, J, I are </a:t>
            </a:r>
            <a:r>
              <a:rPr lang="en-US" sz="1800" i="1" dirty="0">
                <a:latin typeface="+mn-lt"/>
              </a:rPr>
              <a:t>leaf nodes </a:t>
            </a:r>
            <a:r>
              <a:rPr lang="en-US" sz="1800" dirty="0">
                <a:latin typeface="+mn-lt"/>
              </a:rPr>
              <a:t>(nodes with no children).</a:t>
            </a:r>
          </a:p>
          <a:p>
            <a:pPr algn="l"/>
            <a:endParaRPr lang="en-US" sz="1800" i="1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27726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recursion: getting leaf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2666" r="-4978" b="-3060"/>
          <a:stretch/>
        </p:blipFill>
        <p:spPr>
          <a:xfrm>
            <a:off x="457200" y="1355725"/>
            <a:ext cx="5317723" cy="44784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943" y="4439365"/>
            <a:ext cx="4353057" cy="22574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 =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{'A': ['B', 'C', 'D'],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 'B': ['E', 'F'],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 'C': ['G', 'H'],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 'H': ['J'],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 'D': ['I']}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682" y="1355725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Demo:</a:t>
            </a: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tree_recursive.py</a:t>
            </a:r>
            <a:endParaRPr lang="en-US" sz="1800" dirty="0">
              <a:latin typeface="+mn-lt"/>
            </a:endParaRPr>
          </a:p>
        </p:txBody>
      </p:sp>
      <p:sp>
        <p:nvSpPr>
          <p:cNvPr id="9" name="Donut 8"/>
          <p:cNvSpPr/>
          <p:nvPr/>
        </p:nvSpPr>
        <p:spPr bwMode="auto">
          <a:xfrm>
            <a:off x="457200" y="3618963"/>
            <a:ext cx="766293" cy="768887"/>
          </a:xfrm>
          <a:prstGeom prst="donut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Donut 9"/>
          <p:cNvSpPr/>
          <p:nvPr/>
        </p:nvSpPr>
        <p:spPr bwMode="auto">
          <a:xfrm>
            <a:off x="1323305" y="3618963"/>
            <a:ext cx="766293" cy="768887"/>
          </a:xfrm>
          <a:prstGeom prst="donut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Donut 10"/>
          <p:cNvSpPr/>
          <p:nvPr/>
        </p:nvSpPr>
        <p:spPr bwMode="auto">
          <a:xfrm>
            <a:off x="2189410" y="3618963"/>
            <a:ext cx="766293" cy="768887"/>
          </a:xfrm>
          <a:prstGeom prst="donut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Donut 11"/>
          <p:cNvSpPr/>
          <p:nvPr/>
        </p:nvSpPr>
        <p:spPr bwMode="auto">
          <a:xfrm>
            <a:off x="3307725" y="4799191"/>
            <a:ext cx="766293" cy="768887"/>
          </a:xfrm>
          <a:prstGeom prst="donut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Donut 12"/>
          <p:cNvSpPr/>
          <p:nvPr/>
        </p:nvSpPr>
        <p:spPr bwMode="auto">
          <a:xfrm>
            <a:off x="4376672" y="3618963"/>
            <a:ext cx="766293" cy="768887"/>
          </a:xfrm>
          <a:prstGeom prst="donut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20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code: 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already know how to use Python’s classes (e.g.,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/>
              <a:t> and </a:t>
            </a:r>
            <a:r>
              <a:rPr lang="en-US" dirty="0">
                <a:latin typeface="Courier"/>
                <a:cs typeface="Courier"/>
              </a:rPr>
              <a:t>list</a:t>
            </a:r>
            <a:r>
              <a:rPr lang="en-US" dirty="0"/>
              <a:t>) and methods (e.g., </a:t>
            </a:r>
            <a:r>
              <a:rPr lang="en-US" dirty="0" err="1">
                <a:latin typeface="Courier"/>
                <a:cs typeface="Courier"/>
              </a:rPr>
              <a:t>str.startswith</a:t>
            </a:r>
            <a:r>
              <a:rPr lang="en-US" dirty="0"/>
              <a:t> and </a:t>
            </a:r>
            <a:r>
              <a:rPr lang="en-US" dirty="0" err="1">
                <a:latin typeface="Courier"/>
                <a:cs typeface="Courier"/>
              </a:rPr>
              <a:t>list.append</a:t>
            </a:r>
            <a:r>
              <a:rPr lang="en-US" dirty="0"/>
              <a:t>).</a:t>
            </a:r>
          </a:p>
          <a:p>
            <a:r>
              <a:rPr lang="en-US" dirty="0"/>
              <a:t>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ontology_parser.py</a:t>
            </a:r>
            <a:r>
              <a:rPr lang="en-US" dirty="0"/>
              <a:t> , a class named  </a:t>
            </a:r>
            <a:r>
              <a:rPr lang="en-US" dirty="0">
                <a:latin typeface="Courier"/>
                <a:cs typeface="Courier"/>
              </a:rPr>
              <a:t>Ontology </a:t>
            </a:r>
            <a:r>
              <a:rPr lang="en-US" dirty="0">
                <a:cs typeface="Courier"/>
              </a:rPr>
              <a:t>is defined.</a:t>
            </a:r>
          </a:p>
          <a:p>
            <a:r>
              <a:rPr lang="en-US" dirty="0">
                <a:cs typeface="Courier"/>
              </a:rPr>
              <a:t>For this project, you will use class </a:t>
            </a:r>
            <a:r>
              <a:rPr lang="en-US" dirty="0">
                <a:latin typeface="Courier"/>
                <a:cs typeface="Courier"/>
              </a:rPr>
              <a:t>Ontology </a:t>
            </a:r>
            <a:r>
              <a:rPr lang="en-US" dirty="0">
                <a:cs typeface="Courier"/>
              </a:rPr>
              <a:t>and call on its methods.</a:t>
            </a:r>
          </a:p>
          <a:p>
            <a:r>
              <a:rPr lang="en-US" dirty="0">
                <a:cs typeface="Courier"/>
              </a:rPr>
              <a:t>You do not need to know how to define classes to complete this project.  However, if you would like to learn more about object-oriented programming, you may find </a:t>
            </a:r>
            <a:r>
              <a:rPr lang="en-US" dirty="0">
                <a:cs typeface="Courier"/>
                <a:hlinkClick r:id="rId2"/>
              </a:rPr>
              <a:t>these videos</a:t>
            </a:r>
            <a:r>
              <a:rPr lang="en-US" dirty="0">
                <a:cs typeface="Courier"/>
              </a:rPr>
              <a:t> helpful.</a:t>
            </a:r>
          </a:p>
          <a:p>
            <a:pPr lvl="1"/>
            <a:endParaRPr lang="en-US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47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representation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T</a:t>
            </a:r>
            <a:r>
              <a:rPr lang="en-US" dirty="0">
                <a:ea typeface="Courier" charset="0"/>
                <a:cs typeface="Courier" charset="0"/>
              </a:rPr>
              <a:t>he starter code produces two dictionaries to represent the human phenotype ontology: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pid_to_name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ea typeface="Courier" charset="0"/>
                <a:cs typeface="Courier" charset="0"/>
              </a:rPr>
              <a:t>each key is an ID for a phenotypic feature and each value is its name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pid_to_parents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ea typeface="Courier" charset="0"/>
                <a:cs typeface="Courier" charset="0"/>
              </a:rPr>
              <a:t>each key is an ID for a phenotypic feature and each value is a list of its parent IDs</a:t>
            </a:r>
          </a:p>
          <a:p>
            <a:pPr lvl="1"/>
            <a:endParaRPr lang="en-US" dirty="0">
              <a:ea typeface="Courier" charset="0"/>
              <a:cs typeface="Courier" charset="0"/>
            </a:endParaRPr>
          </a:p>
          <a:p>
            <a:pPr lvl="1"/>
            <a:endParaRPr lang="en-US" dirty="0">
              <a:ea typeface="Courier" charset="0"/>
              <a:cs typeface="Courier" charset="0"/>
            </a:endParaRPr>
          </a:p>
          <a:p>
            <a:endParaRPr lang="en-US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48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273" y="150067"/>
            <a:ext cx="2090177" cy="668337"/>
          </a:xfrm>
        </p:spPr>
        <p:txBody>
          <a:bodyPr/>
          <a:lstStyle/>
          <a:p>
            <a:r>
              <a:rPr lang="en-US" dirty="0"/>
              <a:t>Example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8134" y="1905000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9739" y="342954"/>
            <a:ext cx="2624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Phenotypic abnormality</a:t>
            </a:r>
          </a:p>
          <a:p>
            <a:r>
              <a:rPr lang="en-US" sz="2000" dirty="0"/>
              <a:t>0000118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722" y="1764272"/>
            <a:ext cx="3002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Abnormality of blood</a:t>
            </a:r>
          </a:p>
          <a:p>
            <a:r>
              <a:rPr lang="en-US" sz="2000" dirty="0"/>
              <a:t> and blood-forming tissues </a:t>
            </a:r>
          </a:p>
          <a:p>
            <a:r>
              <a:rPr lang="en-US" sz="2000" dirty="0"/>
              <a:t>0001871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467" y="1751572"/>
            <a:ext cx="2277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Abnormality of </a:t>
            </a:r>
          </a:p>
          <a:p>
            <a:r>
              <a:rPr lang="en-US" sz="2000" dirty="0"/>
              <a:t>the immune system </a:t>
            </a:r>
          </a:p>
          <a:p>
            <a:r>
              <a:rPr lang="en-US" sz="2000" dirty="0"/>
              <a:t>0002715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0621" y="4878734"/>
            <a:ext cx="2913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Abnormality of leukocytes</a:t>
            </a:r>
          </a:p>
          <a:p>
            <a:r>
              <a:rPr lang="en-US" sz="2000" dirty="0"/>
              <a:t>0001881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2677" y="5937389"/>
            <a:ext cx="3109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Abnormality of lymphocytes</a:t>
            </a:r>
          </a:p>
          <a:p>
            <a:r>
              <a:rPr lang="en-US" sz="2000" dirty="0"/>
              <a:t>0004332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851" y="3315153"/>
            <a:ext cx="2558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Abnormality of cellular</a:t>
            </a:r>
          </a:p>
          <a:p>
            <a:r>
              <a:rPr lang="en-US" sz="2000" dirty="0"/>
              <a:t> immune system</a:t>
            </a:r>
          </a:p>
          <a:p>
            <a:r>
              <a:rPr lang="en-US" sz="2000" dirty="0"/>
              <a:t>0010987</a:t>
            </a:r>
          </a:p>
        </p:txBody>
      </p:sp>
      <p:cxnSp>
        <p:nvCxnSpPr>
          <p:cNvPr id="15" name="Straight Connector 14"/>
          <p:cNvCxnSpPr>
            <a:stCxn id="7" idx="2"/>
            <a:endCxn id="10" idx="0"/>
          </p:cNvCxnSpPr>
          <p:nvPr/>
        </p:nvCxnSpPr>
        <p:spPr bwMode="auto">
          <a:xfrm flipH="1">
            <a:off x="1426209" y="1050840"/>
            <a:ext cx="2045749" cy="7007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3683358" y="1050840"/>
            <a:ext cx="1847284" cy="7134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0" idx="2"/>
            <a:endCxn id="13" idx="0"/>
          </p:cNvCxnSpPr>
          <p:nvPr/>
        </p:nvCxnSpPr>
        <p:spPr bwMode="auto">
          <a:xfrm flipH="1">
            <a:off x="1426208" y="2767235"/>
            <a:ext cx="1" cy="5479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12" idx="0"/>
            <a:endCxn id="11" idx="2"/>
          </p:cNvCxnSpPr>
          <p:nvPr/>
        </p:nvCxnSpPr>
        <p:spPr bwMode="auto">
          <a:xfrm flipV="1">
            <a:off x="3327398" y="5586620"/>
            <a:ext cx="1" cy="3507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" name="Rectangle 79"/>
          <p:cNvSpPr/>
          <p:nvPr/>
        </p:nvSpPr>
        <p:spPr>
          <a:xfrm>
            <a:off x="4784176" y="4137842"/>
            <a:ext cx="4112138" cy="1754326"/>
          </a:xfrm>
          <a:prstGeom prst="rect">
            <a:avLst/>
          </a:prstGeom>
          <a:ln w="31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{'0004332': ['0001881'],</a:t>
            </a:r>
          </a:p>
          <a:p>
            <a:pPr algn="l"/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'0001881': 	['0010987','0001871'],</a:t>
            </a:r>
          </a:p>
          <a:p>
            <a:pPr algn="l"/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'0010987': ['0002715'],</a:t>
            </a:r>
          </a:p>
          <a:p>
            <a:pPr algn="l"/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'0001871': ['0000118'],</a:t>
            </a:r>
          </a:p>
          <a:p>
            <a:pPr algn="l"/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'0002715': ['0000118']}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3" name="Straight Connector 82"/>
          <p:cNvCxnSpPr>
            <a:stCxn id="11" idx="0"/>
            <a:endCxn id="13" idx="2"/>
          </p:cNvCxnSpPr>
          <p:nvPr/>
        </p:nvCxnSpPr>
        <p:spPr bwMode="auto">
          <a:xfrm flipH="1" flipV="1">
            <a:off x="1426208" y="4330816"/>
            <a:ext cx="1901191" cy="5479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endCxn id="9" idx="2"/>
          </p:cNvCxnSpPr>
          <p:nvPr/>
        </p:nvCxnSpPr>
        <p:spPr bwMode="auto">
          <a:xfrm flipV="1">
            <a:off x="3683358" y="2779935"/>
            <a:ext cx="1885384" cy="20987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83321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Test your code as you write it, a little bit at a time.</a:t>
            </a:r>
          </a:p>
          <a:p>
            <a:r>
              <a:rPr lang="en-US" dirty="0">
                <a:cs typeface="Courier"/>
              </a:rPr>
              <a:t>Use the Wing debugger, especially when implementing recursive code.</a:t>
            </a:r>
          </a:p>
          <a:p>
            <a:r>
              <a:rPr lang="en-US" dirty="0">
                <a:ea typeface="Courier" charset="0"/>
                <a:cs typeface="Courier" charset="0"/>
              </a:rPr>
              <a:t>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Ontology</a:t>
            </a:r>
            <a:r>
              <a:rPr lang="en-US" dirty="0">
                <a:ea typeface="Courier" charset="0"/>
                <a:cs typeface="Courier" charset="0"/>
              </a:rPr>
              <a:t> class represents the HPO using a dictionary that maps a child node to its parents, unlike the tree dictionary which mapped a parent to its children.  If you prefer to have the opposite, you can write a helper function to invert the dictionary.</a:t>
            </a:r>
          </a:p>
          <a:p>
            <a:endParaRPr lang="en-US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4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0993180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5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handout is posted:</a:t>
            </a:r>
          </a:p>
          <a:p>
            <a:pPr lvl="1"/>
            <a:r>
              <a:rPr lang="en-US" dirty="0">
                <a:hlinkClick r:id="rId3"/>
              </a:rPr>
              <a:t>http://c4m.cdf.toronto.edu/cohort2/phase3/</a:t>
            </a:r>
            <a:endParaRPr lang="en-US" dirty="0"/>
          </a:p>
          <a:p>
            <a:pPr marL="419100" lvl="1" indent="0">
              <a:buNone/>
            </a:pPr>
            <a:endParaRPr lang="en-US" dirty="0"/>
          </a:p>
          <a:p>
            <a:r>
              <a:rPr lang="en-US" dirty="0"/>
              <a:t>Two approaches for doing your work:</a:t>
            </a:r>
          </a:p>
          <a:p>
            <a:pPr lvl="1"/>
            <a:r>
              <a:rPr lang="en-US" dirty="0"/>
              <a:t>Use the Computer Science Teaching Labs computing network. </a:t>
            </a:r>
          </a:p>
          <a:p>
            <a:pPr lvl="1"/>
            <a:r>
              <a:rPr lang="en-US" dirty="0"/>
              <a:t>Use your personal computer.</a:t>
            </a:r>
          </a:p>
          <a:p>
            <a:pPr lvl="1"/>
            <a:endParaRPr lang="en-US" dirty="0"/>
          </a:p>
          <a:p>
            <a:r>
              <a:rPr lang="en-CA" dirty="0"/>
              <a:t>Python’s </a:t>
            </a:r>
            <a:r>
              <a:rPr lang="en-CA" dirty="0">
                <a:latin typeface="Courier" pitchFamily="2" charset="0"/>
                <a:cs typeface="Bangla MN" panose="02000500020000000000" pitchFamily="2" charset="0"/>
              </a:rPr>
              <a:t>requests</a:t>
            </a:r>
            <a:r>
              <a:rPr lang="en-CA" dirty="0"/>
              <a:t> module</a:t>
            </a:r>
          </a:p>
          <a:p>
            <a:pPr lvl="1"/>
            <a:r>
              <a:rPr lang="en-CA" dirty="0">
                <a:latin typeface="Courier" pitchFamily="2" charset="0"/>
              </a:rPr>
              <a:t>pip3 install requests</a:t>
            </a:r>
            <a:endParaRPr lang="en-US" dirty="0">
              <a:latin typeface="Courier" pitchFamily="2" charset="0"/>
            </a:endParaRPr>
          </a:p>
          <a:p>
            <a:pPr marL="419100" lvl="1" indent="0">
              <a:buNone/>
            </a:pPr>
            <a:endParaRPr lang="en-US" dirty="0"/>
          </a:p>
          <a:p>
            <a:pPr marL="4191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93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491646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code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Starter code: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phenotips_project.py</a:t>
            </a:r>
            <a:r>
              <a:rPr lang="en-US" dirty="0"/>
              <a:t> (TODOs)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ontology_parser.py</a:t>
            </a:r>
            <a:r>
              <a:rPr lang="en-US" dirty="0"/>
              <a:t> (complete)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ontology_explorer.py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>
                <a:cs typeface="Courier"/>
              </a:rPr>
              <a:t>TODOs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cs typeface="Courier"/>
              </a:rPr>
              <a:t>Data:</a:t>
            </a:r>
          </a:p>
          <a:p>
            <a:pPr lvl="1"/>
            <a:r>
              <a:rPr lang="en-US" dirty="0" err="1">
                <a:cs typeface="Courier"/>
              </a:rPr>
              <a:t>hp.obo</a:t>
            </a:r>
            <a:r>
              <a:rPr lang="en-US" dirty="0">
                <a:cs typeface="Courier"/>
              </a:rPr>
              <a:t> (Human phenotype ontology)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73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0)  Explore </a:t>
            </a:r>
            <a:r>
              <a:rPr lang="en-US" dirty="0" err="1"/>
              <a:t>PhenoTips</a:t>
            </a:r>
            <a:r>
              <a:rPr lang="en-US" dirty="0"/>
              <a:t> using your web browser.</a:t>
            </a:r>
          </a:p>
          <a:p>
            <a:pPr marL="457200" indent="-457200">
              <a:buAutoNum type="arabicParenR"/>
            </a:pPr>
            <a:r>
              <a:rPr lang="en-US" dirty="0"/>
              <a:t>Write a program to interact with </a:t>
            </a:r>
            <a:r>
              <a:rPr lang="en-US" dirty="0" err="1"/>
              <a:t>PhenoTips</a:t>
            </a:r>
            <a:r>
              <a:rPr lang="en-US" dirty="0"/>
              <a:t>.</a:t>
            </a:r>
          </a:p>
          <a:p>
            <a:pPr marL="457200" indent="-457200">
              <a:buAutoNum type="arabicParenR"/>
            </a:pPr>
            <a:r>
              <a:rPr lang="en-US" dirty="0"/>
              <a:t>Write a program to get information about the Human Phenotype Ontology (HPO).</a:t>
            </a:r>
          </a:p>
          <a:p>
            <a:pPr marL="457200" indent="-457200">
              <a:buAutoNum type="arabicParenR"/>
            </a:pPr>
            <a:r>
              <a:rPr lang="en-US" dirty="0"/>
              <a:t>Q&amp;A: revisiting design decisions; more exploration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977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12364782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Type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Python sets are unordered collections of unique immutable objects.</a:t>
            </a:r>
          </a:p>
          <a:p>
            <a:r>
              <a:rPr lang="en-US" sz="1800" dirty="0">
                <a:latin typeface="Courier"/>
                <a:cs typeface="Courier"/>
                <a:hlinkClick r:id="rId2"/>
              </a:rPr>
              <a:t>https://docs.python.org/3/library/stdtypes.html#set</a:t>
            </a:r>
            <a:endParaRPr lang="en-US" sz="1800" dirty="0">
              <a:latin typeface="Courier"/>
              <a:cs typeface="Courier"/>
            </a:endParaRPr>
          </a:p>
          <a:p>
            <a:pPr lvl="1"/>
            <a:r>
              <a:rPr lang="nb-NO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nb-NO" dirty="0">
                <a:latin typeface="Courier" charset="0"/>
                <a:ea typeface="Courier" charset="0"/>
                <a:cs typeface="Courier" charset="0"/>
              </a:rPr>
              <a:t>()  # an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nb-NO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set</a:t>
            </a:r>
            <a:endParaRPr lang="nb-NO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s.add</a:t>
            </a:r>
            <a:r>
              <a:rPr lang="nb-NO" dirty="0">
                <a:latin typeface="Courier" charset="0"/>
                <a:ea typeface="Courier" charset="0"/>
                <a:cs typeface="Courier" charset="0"/>
              </a:rPr>
              <a:t>(1)</a:t>
            </a:r>
          </a:p>
          <a:p>
            <a:pPr lvl="1"/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s.add</a:t>
            </a:r>
            <a:r>
              <a:rPr lang="nb-NO" dirty="0">
                <a:latin typeface="Courier" charset="0"/>
                <a:ea typeface="Courier" charset="0"/>
                <a:cs typeface="Courier" charset="0"/>
              </a:rPr>
              <a:t>(2)</a:t>
            </a:r>
          </a:p>
          <a:p>
            <a:pPr lvl="1"/>
            <a:r>
              <a:rPr lang="nb-NO" dirty="0">
                <a:latin typeface="Courier" charset="0"/>
                <a:ea typeface="Courier" charset="0"/>
                <a:cs typeface="Courier" charset="0"/>
              </a:rPr>
              <a:t>s2 =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nb-NO" dirty="0">
                <a:latin typeface="Courier" charset="0"/>
                <a:ea typeface="Courier" charset="0"/>
                <a:cs typeface="Courier" charset="0"/>
              </a:rPr>
              <a:t>([1, 2, 3, 4])  #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nb-NO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nb-NO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with</a:t>
            </a:r>
            <a:r>
              <a:rPr lang="nb-NO" dirty="0">
                <a:latin typeface="Courier" charset="0"/>
                <a:ea typeface="Courier" charset="0"/>
                <a:cs typeface="Courier" charset="0"/>
              </a:rPr>
              <a:t> 4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items</a:t>
            </a:r>
            <a:endParaRPr lang="nb-NO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nb-NO" dirty="0">
                <a:latin typeface="Courier" charset="0"/>
                <a:ea typeface="Courier" charset="0"/>
                <a:cs typeface="Courier" charset="0"/>
              </a:rPr>
              <a:t>s2.add(3)  # 3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already</a:t>
            </a:r>
            <a:r>
              <a:rPr lang="nb-NO" dirty="0">
                <a:latin typeface="Courier" charset="0"/>
                <a:ea typeface="Courier" charset="0"/>
                <a:cs typeface="Courier" charset="0"/>
              </a:rPr>
              <a:t> in s2, so s2 is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unchanged</a:t>
            </a:r>
            <a:endParaRPr lang="nb-NO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nb-NO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nb-NO" dirty="0">
                <a:ea typeface="Courier" charset="0"/>
                <a:cs typeface="Courier" charset="0"/>
              </a:rPr>
              <a:t>Note: </a:t>
            </a:r>
            <a:r>
              <a:rPr lang="nb-NO" dirty="0" err="1">
                <a:ea typeface="Courier" charset="0"/>
                <a:cs typeface="Courier" charset="0"/>
              </a:rPr>
              <a:t>using</a:t>
            </a:r>
            <a:r>
              <a:rPr lang="nb-NO" dirty="0">
                <a:ea typeface="Courier" charset="0"/>
                <a:cs typeface="Courier" charset="0"/>
              </a:rPr>
              <a:t> type </a:t>
            </a:r>
            <a:r>
              <a:rPr lang="nb-NO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nb-NO" dirty="0">
                <a:ea typeface="Courier" charset="0"/>
                <a:cs typeface="Courier" charset="0"/>
              </a:rPr>
              <a:t> is not a </a:t>
            </a:r>
            <a:r>
              <a:rPr lang="nb-NO" dirty="0" err="1">
                <a:ea typeface="Courier" charset="0"/>
                <a:cs typeface="Courier" charset="0"/>
              </a:rPr>
              <a:t>requirement</a:t>
            </a:r>
            <a:r>
              <a:rPr lang="nb-NO" dirty="0">
                <a:ea typeface="Courier" charset="0"/>
                <a:cs typeface="Courier" charset="0"/>
              </a:rPr>
              <a:t>, </a:t>
            </a:r>
            <a:r>
              <a:rPr lang="nb-NO" dirty="0" err="1">
                <a:ea typeface="Courier" charset="0"/>
                <a:cs typeface="Courier" charset="0"/>
              </a:rPr>
              <a:t>but</a:t>
            </a:r>
            <a:r>
              <a:rPr lang="nb-NO" dirty="0">
                <a:ea typeface="Courier" charset="0"/>
                <a:cs typeface="Courier" charset="0"/>
              </a:rPr>
              <a:t> </a:t>
            </a:r>
            <a:r>
              <a:rPr lang="nb-NO" dirty="0" err="1">
                <a:ea typeface="Courier" charset="0"/>
                <a:cs typeface="Courier" charset="0"/>
              </a:rPr>
              <a:t>you</a:t>
            </a:r>
            <a:r>
              <a:rPr lang="nb-NO" dirty="0">
                <a:ea typeface="Courier" charset="0"/>
                <a:cs typeface="Courier" charset="0"/>
              </a:rPr>
              <a:t> </a:t>
            </a:r>
            <a:r>
              <a:rPr lang="nb-NO" dirty="0" err="1">
                <a:ea typeface="Courier" charset="0"/>
                <a:cs typeface="Courier" charset="0"/>
              </a:rPr>
              <a:t>may</a:t>
            </a:r>
            <a:r>
              <a:rPr lang="nb-NO" dirty="0">
                <a:ea typeface="Courier" charset="0"/>
                <a:cs typeface="Courier" charset="0"/>
              </a:rPr>
              <a:t> </a:t>
            </a:r>
            <a:r>
              <a:rPr lang="nb-NO" dirty="0" err="1">
                <a:ea typeface="Courier" charset="0"/>
                <a:cs typeface="Courier" charset="0"/>
              </a:rPr>
              <a:t>find</a:t>
            </a:r>
            <a:r>
              <a:rPr lang="nb-NO" dirty="0">
                <a:ea typeface="Courier" charset="0"/>
                <a:cs typeface="Courier" charset="0"/>
              </a:rPr>
              <a:t> it </a:t>
            </a:r>
            <a:r>
              <a:rPr lang="nb-NO" dirty="0" err="1">
                <a:ea typeface="Courier" charset="0"/>
                <a:cs typeface="Courier" charset="0"/>
              </a:rPr>
              <a:t>helpful</a:t>
            </a:r>
            <a:r>
              <a:rPr lang="nb-NO" dirty="0">
                <a:ea typeface="Courier" charset="0"/>
                <a:cs typeface="Courier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2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Assigning parameters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Georgia" charset="0"/>
                <a:cs typeface="Georgia" charset="0"/>
              </a:rPr>
              <a:t>For certain functions, including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en-US" dirty="0">
                <a:ea typeface="Georgia" charset="0"/>
                <a:cs typeface="Georgia" charset="0"/>
              </a:rPr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ea typeface="Georgia" charset="0"/>
                <a:cs typeface="Georgia" charset="0"/>
              </a:rPr>
              <a:t>, the number of arguments that you pass to them can vary.</a:t>
            </a:r>
          </a:p>
          <a:p>
            <a:r>
              <a:rPr lang="en-US" dirty="0">
                <a:ea typeface="Georgia" charset="0"/>
                <a:cs typeface="Georgia" charset="0"/>
              </a:rPr>
              <a:t>For example: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print(‘hello’)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print(1, 2, 3)</a:t>
            </a:r>
          </a:p>
          <a:p>
            <a:pPr lvl="1"/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(‘a’, ‘b’, ‘c’, end=’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xyz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pPr lvl="1"/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(1, 2, 3, sep='..', end='!')</a:t>
            </a:r>
          </a:p>
          <a:p>
            <a:pPr lvl="1"/>
            <a:endParaRPr lang="fr-FR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dirty="0" err="1">
                <a:ea typeface="Courier" charset="0"/>
                <a:cs typeface="Courier" charset="0"/>
              </a:rPr>
              <a:t>Demo</a:t>
            </a:r>
            <a:r>
              <a:rPr lang="fr-FR" dirty="0">
                <a:ea typeface="Courier" charset="0"/>
                <a:cs typeface="Courier" charset="0"/>
              </a:rPr>
              <a:t>: 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default_parameters.py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7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To solve a problem, identify how it can be broken down into smaller instances with the same structure.</a:t>
            </a:r>
          </a:p>
          <a:p>
            <a:r>
              <a:rPr lang="en-US" dirty="0">
                <a:cs typeface="Courier"/>
              </a:rPr>
              <a:t>A </a:t>
            </a:r>
            <a:r>
              <a:rPr lang="en-US" i="1" dirty="0">
                <a:cs typeface="Courier"/>
              </a:rPr>
              <a:t>recursive function</a:t>
            </a:r>
            <a:r>
              <a:rPr lang="en-US" dirty="0">
                <a:cs typeface="Courier"/>
              </a:rPr>
              <a:t> is a function that calls itself.</a:t>
            </a:r>
          </a:p>
          <a:p>
            <a:r>
              <a:rPr lang="en-US" dirty="0">
                <a:cs typeface="Courier"/>
              </a:rPr>
              <a:t>Any problem that we can solve with recursion can be solved with iteration (loops) and vice versa.</a:t>
            </a:r>
          </a:p>
          <a:p>
            <a:pPr lvl="1"/>
            <a:r>
              <a:rPr lang="en-US" dirty="0">
                <a:cs typeface="Courier"/>
              </a:rPr>
              <a:t>Some problems have simple recursive solutions and complex iterative solutions.</a:t>
            </a:r>
          </a:p>
          <a:p>
            <a:r>
              <a:rPr lang="en-US" dirty="0">
                <a:cs typeface="Courier"/>
              </a:rPr>
              <a:t>Demo:</a:t>
            </a:r>
          </a:p>
          <a:p>
            <a:pPr lvl="1"/>
            <a:r>
              <a:rPr lang="en-US" dirty="0">
                <a:cs typeface="Courier"/>
              </a:rPr>
              <a:t>Searching a list; reversing a list</a:t>
            </a:r>
          </a:p>
          <a:p>
            <a:r>
              <a:rPr lang="en-US" dirty="0">
                <a:cs typeface="Courier"/>
              </a:rPr>
              <a:t>Resources:</a:t>
            </a:r>
          </a:p>
          <a:p>
            <a:pPr lvl="1"/>
            <a:r>
              <a:rPr lang="en-US" sz="1400" dirty="0">
                <a:hlinkClick r:id="rId2"/>
              </a:rPr>
              <a:t>http://www.cdf.toronto.edu/~csc148h/fall/lectures/recursion/common/recursion.html</a:t>
            </a:r>
          </a:p>
          <a:p>
            <a:pPr lvl="1"/>
            <a:r>
              <a:rPr lang="en-US" sz="1400" dirty="0">
                <a:hlinkClick r:id="rId2"/>
              </a:rPr>
              <a:t>http://www.cdf.toronto.edu/~csc148h/fall/lectures/recursion/diane/Recursion-wrapup.pdf</a:t>
            </a:r>
            <a:endParaRPr lang="en-US" sz="1400" dirty="0"/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47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ofT">
  <a:themeElements>
    <a:clrScheme name="">
      <a:dk1>
        <a:srgbClr val="4C698D"/>
      </a:dk1>
      <a:lt1>
        <a:srgbClr val="FFFFFF"/>
      </a:lt1>
      <a:dk2>
        <a:srgbClr val="000000"/>
      </a:dk2>
      <a:lt2>
        <a:srgbClr val="808080"/>
      </a:lt2>
      <a:accent1>
        <a:srgbClr val="002A5C"/>
      </a:accent1>
      <a:accent2>
        <a:srgbClr val="333399"/>
      </a:accent2>
      <a:accent3>
        <a:srgbClr val="FFFFFF"/>
      </a:accent3>
      <a:accent4>
        <a:srgbClr val="405978"/>
      </a:accent4>
      <a:accent5>
        <a:srgbClr val="AAACB5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3_Title Slide">
      <a:majorFont>
        <a:latin typeface="Georgia"/>
        <a:ea typeface="ヒラギノ明朝 ProN W3"/>
        <a:cs typeface="ヒラギノ明朝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3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1_Custom Layout">
  <a:themeElements>
    <a:clrScheme name="">
      <a:dk1>
        <a:srgbClr val="4C698D"/>
      </a:dk1>
      <a:lt1>
        <a:srgbClr val="FFFFFF"/>
      </a:lt1>
      <a:dk2>
        <a:srgbClr val="000000"/>
      </a:dk2>
      <a:lt2>
        <a:srgbClr val="808080"/>
      </a:lt2>
      <a:accent1>
        <a:srgbClr val="002A5C"/>
      </a:accent1>
      <a:accent2>
        <a:srgbClr val="333399"/>
      </a:accent2>
      <a:accent3>
        <a:srgbClr val="FFFFFF"/>
      </a:accent3>
      <a:accent4>
        <a:srgbClr val="405978"/>
      </a:accent4>
      <a:accent5>
        <a:srgbClr val="AAACB5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Custom Layout">
      <a:majorFont>
        <a:latin typeface="Georgia"/>
        <a:ea typeface="ヒラギノ明朝 ProN W3"/>
        <a:cs typeface="ヒラギノ明朝 ProN W3"/>
      </a:majorFont>
      <a:minorFont>
        <a:latin typeface="Georgia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Custom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UofT.thmx</Template>
  <TotalTime>14907</TotalTime>
  <Words>914</Words>
  <Application>Microsoft Macintosh PowerPoint</Application>
  <PresentationFormat>On-screen Show (4:3)</PresentationFormat>
  <Paragraphs>139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ヒラギノ明朝 ProN W3</vt:lpstr>
      <vt:lpstr>ヒラギノ角ゴ ProN W3</vt:lpstr>
      <vt:lpstr>Arial</vt:lpstr>
      <vt:lpstr>Bangla MN</vt:lpstr>
      <vt:lpstr>Calibri</vt:lpstr>
      <vt:lpstr>Courier</vt:lpstr>
      <vt:lpstr>Georgia</vt:lpstr>
      <vt:lpstr>Gill Sans</vt:lpstr>
      <vt:lpstr>Wingdings</vt:lpstr>
      <vt:lpstr>UofT</vt:lpstr>
      <vt:lpstr>Default - 1_Custom Layout</vt:lpstr>
      <vt:lpstr>Computing for Medicine: Phase 3, Seminar 5 Project</vt:lpstr>
      <vt:lpstr>Seminar 5 Project</vt:lpstr>
      <vt:lpstr>Overview</vt:lpstr>
      <vt:lpstr>Starter code and data</vt:lpstr>
      <vt:lpstr>Your tasks</vt:lpstr>
      <vt:lpstr>Programming concepts</vt:lpstr>
      <vt:lpstr>Type set</vt:lpstr>
      <vt:lpstr>Assigning parameters default values</vt:lpstr>
      <vt:lpstr>Recursion</vt:lpstr>
      <vt:lpstr>Trees</vt:lpstr>
      <vt:lpstr>More recursion: getting leaf nodes</vt:lpstr>
      <vt:lpstr>Starter code: class Ontology</vt:lpstr>
      <vt:lpstr>Ontology representation</vt:lpstr>
      <vt:lpstr>Example</vt:lpstr>
      <vt:lpstr>Tips</vt:lpstr>
      <vt:lpstr>Feedback</vt:lpstr>
    </vt:vector>
  </TitlesOfParts>
  <Company>University of Toronto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Campbell</dc:creator>
  <cp:lastModifiedBy>Microsoft Office User</cp:lastModifiedBy>
  <cp:revision>621</cp:revision>
  <cp:lastPrinted>2016-12-13T19:21:49Z</cp:lastPrinted>
  <dcterms:created xsi:type="dcterms:W3CDTF">2016-09-29T14:11:03Z</dcterms:created>
  <dcterms:modified xsi:type="dcterms:W3CDTF">2018-02-27T19:23:39Z</dcterms:modified>
</cp:coreProperties>
</file>