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257" r:id="rId3"/>
    <p:sldId id="278" r:id="rId4"/>
    <p:sldId id="319" r:id="rId5"/>
    <p:sldId id="317" r:id="rId6"/>
    <p:sldId id="282" r:id="rId7"/>
    <p:sldId id="298" r:id="rId8"/>
    <p:sldId id="311" r:id="rId9"/>
    <p:sldId id="314" r:id="rId10"/>
    <p:sldId id="313" r:id="rId11"/>
    <p:sldId id="306" r:id="rId12"/>
    <p:sldId id="315" r:id="rId13"/>
    <p:sldId id="316" r:id="rId14"/>
    <p:sldId id="309" r:id="rId15"/>
    <p:sldId id="310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0A"/>
    <a:srgbClr val="00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1"/>
    <p:restoredTop sz="68934" autoAdjust="0"/>
  </p:normalViewPr>
  <p:slideViewPr>
    <p:cSldViewPr snapToGrid="0" snapToObjects="1">
      <p:cViewPr varScale="1">
        <p:scale>
          <a:sx n="62" d="100"/>
          <a:sy n="62" d="100"/>
        </p:scale>
        <p:origin x="2800" y="176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D158-D7E7-144E-8894-A6AD4F875584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1BAC-4E01-DB40-9234-70F1E7A7F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E148A-F7AF-7744-BADD-49BF57345DFD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37EFF-17CE-8044-B531-89FB5CDA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21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0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8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583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85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09600"/>
            <a:ext cx="2286000" cy="465137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9600"/>
            <a:ext cx="6705600" cy="465137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855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40D5C7-65BB-9F48-905D-5992E07CE0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384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B5F070-C4DC-F247-A9AE-546D67F53D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709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7A7E3-355D-744F-9660-7E3C99FFEB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666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5725"/>
            <a:ext cx="4048125" cy="4235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5725"/>
            <a:ext cx="4048125" cy="4235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3E5E20-D649-D544-82D6-2EF374690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7969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5B1D91-B573-5A48-897A-53A82FBD6E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637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1347BA-F01E-C847-A759-AE6EA0AF5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185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7CED14-DCDE-0543-8FF8-58AB422044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872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BC993F-9E11-5F4F-A3B5-AF1D6DEA06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8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76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79A070-60BB-DC4C-821E-18BD514B2F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71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705BD4-A440-FF4C-81D7-CFE43A3A0B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139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274638"/>
            <a:ext cx="2062162" cy="5316537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4088" cy="5316537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4F2B1-B1C5-CB4C-BA78-B6B38AD04D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86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1232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508375"/>
            <a:ext cx="3122613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013" y="3508375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44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14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53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7028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88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6775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609600"/>
            <a:ext cx="9144000" cy="23082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88900" tIns="88900" rIns="88900" bIns="889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508375"/>
            <a:ext cx="6399213" cy="175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27000" tIns="127000" rIns="127000" bIns="127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>
                <a:sym typeface="Arial" charset="0"/>
              </a:rPr>
              <a:t>Click to edit Master text styles</a:t>
            </a:r>
          </a:p>
          <a:p>
            <a:pPr lvl="1"/>
            <a:r>
              <a:rPr lang="en-CA">
                <a:sym typeface="Arial" charset="0"/>
              </a:rPr>
              <a:t>Second level</a:t>
            </a:r>
          </a:p>
          <a:p>
            <a:pPr lvl="2"/>
            <a:r>
              <a:rPr lang="en-CA">
                <a:sym typeface="Arial" charset="0"/>
              </a:rPr>
              <a:t>Third level</a:t>
            </a:r>
          </a:p>
          <a:p>
            <a:pPr lvl="3"/>
            <a:r>
              <a:rPr lang="en-CA">
                <a:sym typeface="Arial" charset="0"/>
              </a:rPr>
              <a:t>Fourth level</a:t>
            </a:r>
          </a:p>
          <a:p>
            <a:pPr lvl="4"/>
            <a:r>
              <a:rPr lang="en-CA">
                <a:sym typeface="Arial" charset="0"/>
              </a:rPr>
              <a:t>Fifth level</a:t>
            </a:r>
            <a:endParaRPr lang="en-US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+mj-lt"/>
          <a:ea typeface="+mj-ea"/>
          <a:cs typeface="+mj-cs"/>
          <a:sym typeface="Georgi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5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1pPr>
      <a:lvl2pPr marL="330200" algn="ctr" rtl="0" eaLnBrk="1" fontAlgn="base" hangingPunct="1">
        <a:spcBef>
          <a:spcPts val="700"/>
        </a:spcBef>
        <a:spcAft>
          <a:spcPct val="0"/>
        </a:spcAft>
        <a:defRPr sz="28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2pPr>
      <a:lvl3pPr marL="787400" algn="ctr" rtl="0" eaLnBrk="1" fontAlgn="base" hangingPunct="1">
        <a:spcBef>
          <a:spcPts val="600"/>
        </a:spcBef>
        <a:spcAft>
          <a:spcPct val="0"/>
        </a:spcAft>
        <a:defRPr sz="24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3pPr>
      <a:lvl4pPr marL="12446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4pPr>
      <a:lvl5pPr marL="17018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5pPr>
      <a:lvl6pPr marL="21590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6pPr>
      <a:lvl7pPr marL="26162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7pPr>
      <a:lvl8pPr marL="30734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8pPr>
      <a:lvl9pPr marL="35306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683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5725"/>
            <a:ext cx="8248650" cy="42354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charset="0"/>
              </a:rPr>
              <a:t>Click to edit Master text styles</a:t>
            </a:r>
          </a:p>
          <a:p>
            <a:pPr lvl="1"/>
            <a:r>
              <a:rPr lang="en-US">
                <a:sym typeface="Georgia" charset="0"/>
              </a:rPr>
              <a:t>Second level</a:t>
            </a:r>
          </a:p>
          <a:p>
            <a:pPr lvl="2"/>
            <a:r>
              <a:rPr lang="en-US">
                <a:sym typeface="Georgia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326438" y="6365875"/>
            <a:ext cx="284162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AAF56805-EBA5-AB4E-BFA4-16B336C7A1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+mj-lt"/>
          <a:ea typeface="+mj-ea"/>
          <a:cs typeface="+mj-cs"/>
          <a:sym typeface="Georgia" charset="0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9pPr>
    </p:titleStyle>
    <p:bodyStyle>
      <a:lvl1pPr marL="342900" indent="-342900" algn="l" rtl="0" fontAlgn="base">
        <a:spcBef>
          <a:spcPts val="700"/>
        </a:spcBef>
        <a:spcAft>
          <a:spcPct val="0"/>
        </a:spcAft>
        <a:buSzPct val="100000"/>
        <a:buFont typeface="Wingdings" charset="0"/>
        <a:buChar char="§"/>
        <a:defRPr sz="2400">
          <a:solidFill>
            <a:srgbClr val="002A5C"/>
          </a:solidFill>
          <a:latin typeface="+mn-lt"/>
          <a:ea typeface="+mn-ea"/>
          <a:cs typeface="+mn-cs"/>
          <a:sym typeface="Georgia" charset="0"/>
        </a:defRPr>
      </a:lvl1pPr>
      <a:lvl2pPr marL="704850" indent="-285750" algn="l" rtl="0" fontAlgn="base">
        <a:spcBef>
          <a:spcPts val="700"/>
        </a:spcBef>
        <a:spcAft>
          <a:spcPct val="0"/>
        </a:spcAft>
        <a:buClr>
          <a:srgbClr val="7F94AD"/>
        </a:buClr>
        <a:buSzPct val="100000"/>
        <a:buFont typeface="Georgia" charset="0"/>
        <a:buChar char="–"/>
        <a:defRPr sz="2000">
          <a:solidFill>
            <a:srgbClr val="002A5C"/>
          </a:solidFill>
          <a:latin typeface="+mn-lt"/>
          <a:ea typeface="+mn-ea"/>
          <a:cs typeface="+mn-cs"/>
          <a:sym typeface="Georgia" charset="0"/>
        </a:defRPr>
      </a:lvl2pPr>
      <a:lvl3pPr marL="1104900" indent="-228600" algn="l" rtl="0" fontAlgn="base">
        <a:spcBef>
          <a:spcPts val="600"/>
        </a:spcBef>
        <a:spcAft>
          <a:spcPct val="0"/>
        </a:spcAft>
        <a:buClr>
          <a:srgbClr val="7F94AD"/>
        </a:buClr>
        <a:buSzPct val="100000"/>
        <a:buFont typeface="Georgia" charset="0"/>
        <a:buChar char="•"/>
        <a:defRPr sz="2400">
          <a:solidFill>
            <a:srgbClr val="002A5C"/>
          </a:solidFill>
          <a:latin typeface="+mn-lt"/>
          <a:ea typeface="+mn-ea"/>
          <a:cs typeface="+mn-cs"/>
          <a:sym typeface="Georgia" charset="0"/>
        </a:defRPr>
      </a:lvl3pPr>
      <a:lvl4pPr marL="15621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–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20193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4m.cdf.toronto.edu/cohort2/phase3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api/pyplot_api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for Medicine:</a:t>
            </a:r>
            <a:br>
              <a:rPr lang="en-US" dirty="0"/>
            </a:br>
            <a:r>
              <a:rPr lang="en-US" dirty="0"/>
              <a:t>Phase 3, Seminar 6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8375"/>
            <a:ext cx="7840133" cy="1752600"/>
          </a:xfrm>
        </p:spPr>
        <p:txBody>
          <a:bodyPr/>
          <a:lstStyle/>
          <a:p>
            <a:r>
              <a:rPr lang="en-US" dirty="0"/>
              <a:t>Jennifer Campbell</a:t>
            </a:r>
          </a:p>
          <a:p>
            <a:r>
              <a:rPr lang="en-US" dirty="0"/>
              <a:t>Associate Professor, Teaching Stream</a:t>
            </a:r>
          </a:p>
          <a:p>
            <a:r>
              <a:rPr lang="en-US" dirty="0"/>
              <a:t>c4m@cs.toronto.edu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589240"/>
            <a:ext cx="1862656" cy="8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3153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30448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Python: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import and main</a:t>
            </a:r>
          </a:p>
        </p:txBody>
      </p:sp>
    </p:spTree>
    <p:extLst>
      <p:ext uri="{BB962C8B-B14F-4D97-AF65-F5344CB8AC3E}">
        <p14:creationId xmlns:p14="http://schemas.microsoft.com/office/powerpoint/2010/main" val="18491646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without __main__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50" y="2751088"/>
            <a:ext cx="4040188" cy="639762"/>
          </a:xfrm>
        </p:spPr>
        <p:txBody>
          <a:bodyPr/>
          <a:lstStyle/>
          <a:p>
            <a:pPr algn="r"/>
            <a:r>
              <a:rPr lang="en-US" u="sng" dirty="0" err="1"/>
              <a:t>convert.py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06167"/>
            <a:ext cx="7869238" cy="1975787"/>
          </a:xfrm>
          <a:ln w="635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fahr_to_cels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(temp):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return (temp - 32) * 5 / 9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 = input("Enter a temp: ")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fahr_to_cels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(float(t))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print("Celsius:", result)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6250" y="5802291"/>
            <a:ext cx="4041775" cy="806719"/>
          </a:xfrm>
        </p:spPr>
        <p:txBody>
          <a:bodyPr/>
          <a:lstStyle/>
          <a:p>
            <a:pPr algn="r"/>
            <a:r>
              <a:rPr lang="en-US" u="sng" dirty="0" err="1"/>
              <a:t>temperature.py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13" y="3867461"/>
            <a:ext cx="7870825" cy="2753244"/>
          </a:xfrm>
          <a:ln w="635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import convert</a:t>
            </a:r>
          </a:p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has_fever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c_temp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   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f_temp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convert.fahr_to_cels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c_temp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return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f_temp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&gt; 37.5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 = input("Patient</a:t>
            </a: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 temp: ")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has_fever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(float(t))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print("Fever report: ", result)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B1D91-B573-5A48-897A-53A82FBD6E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2294" y="0"/>
            <a:ext cx="5021705" cy="2677656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Sample run of </a:t>
            </a:r>
            <a:r>
              <a:rPr lang="en-US" sz="24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temperature.py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Enter a temp: 102.6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Celsius: 39.22222222222222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Patient’s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temp: 101.4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Fever report:  True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67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with __main__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50" y="3188842"/>
            <a:ext cx="4040188" cy="639762"/>
          </a:xfrm>
        </p:spPr>
        <p:txBody>
          <a:bodyPr/>
          <a:lstStyle/>
          <a:p>
            <a:pPr algn="r"/>
            <a:r>
              <a:rPr lang="en-US" u="sng" dirty="0" err="1"/>
              <a:t>convert.py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06167"/>
            <a:ext cx="7869238" cy="2422912"/>
          </a:xfrm>
          <a:ln w="635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fahr_to_cels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(temp):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return (temp - 32) * 5 / 9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if __name__ == </a:t>
            </a:r>
            <a:r>
              <a:rPr lang="fr-FR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__main__</a:t>
            </a:r>
            <a:r>
              <a:rPr lang="fr-FR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t = input("Enter a temp: ")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result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fahr_to_cels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(float(t))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print("Celsius:", result) </a:t>
            </a:r>
            <a:r>
              <a:rPr lang="en-US" sz="1800" b="1" dirty="0">
                <a:latin typeface="Courier" charset="0"/>
                <a:ea typeface="Courier" charset="0"/>
                <a:cs typeface="Courier" charset="0"/>
              </a:rPr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6250" y="5802291"/>
            <a:ext cx="4041775" cy="806719"/>
          </a:xfrm>
        </p:spPr>
        <p:txBody>
          <a:bodyPr/>
          <a:lstStyle/>
          <a:p>
            <a:pPr algn="r"/>
            <a:r>
              <a:rPr lang="en-US" u="sng" dirty="0" err="1"/>
              <a:t>temperature.py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13" y="3867461"/>
            <a:ext cx="7870825" cy="2753244"/>
          </a:xfrm>
          <a:ln w="6350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import convert</a:t>
            </a:r>
          </a:p>
          <a:p>
            <a:pPr marL="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has_fever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c_temp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):    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f_temp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convert.fahr_to_cels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c_temp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   return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f_temp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&gt; 37.5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 = input("Patient</a:t>
            </a: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 temp: ")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has_fever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(float(t))</a:t>
            </a:r>
          </a:p>
          <a:p>
            <a:pPr marL="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print("Fever report: ", result)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B1D91-B573-5A48-897A-53A82FBD6E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2294" y="0"/>
            <a:ext cx="5021705" cy="1938992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Sample run of </a:t>
            </a:r>
            <a:r>
              <a:rPr lang="en-US" sz="24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temperature.py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Patient’s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temp: 101.4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Fever report:  True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74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a module, executes the code in that module.</a:t>
            </a:r>
          </a:p>
          <a:p>
            <a:r>
              <a:rPr lang="en-US" dirty="0"/>
              <a:t>If the module being imported contains a main block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if __name__ == ‘__main__’</a:t>
            </a:r>
            <a:r>
              <a:rPr lang="en-US" dirty="0">
                <a:sym typeface="Wingdings"/>
              </a:rPr>
              <a:t>), </a:t>
            </a:r>
            <a:r>
              <a:rPr lang="en-US" dirty="0"/>
              <a:t>the code within the main block will NOT be executed when that module is imported.</a:t>
            </a:r>
          </a:p>
          <a:p>
            <a:r>
              <a:rPr lang="en-US" dirty="0"/>
              <a:t>However, when that module is run directly, both the code inside and outside of the main block is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02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applies to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write code in three files: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seminar6_part1.py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seminar6_part2.py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seminar6_part3.py</a:t>
            </a:r>
          </a:p>
          <a:p>
            <a:pPr marL="342900" lvl="1" indent="-342900">
              <a:buClrTx/>
              <a:buFont typeface="Wingdings" charset="0"/>
              <a:buChar char="§"/>
            </a:pPr>
            <a:r>
              <a:rPr lang="en-US" dirty="0"/>
              <a:t>To reuse functions written in part 1, you will import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seminar6_part1</a:t>
            </a:r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/>
              <a:t>in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seminar6_part2.py</a:t>
            </a:r>
            <a:r>
              <a:rPr lang="en-US" dirty="0"/>
              <a:t>.</a:t>
            </a:r>
          </a:p>
          <a:p>
            <a:pPr marL="342900" lvl="1" indent="-342900">
              <a:buClrTx/>
              <a:buFont typeface="Wingdings" charset="0"/>
              <a:buChar char="§"/>
            </a:pPr>
            <a:r>
              <a:rPr lang="en-US" dirty="0">
                <a:ea typeface="Courier" charset="0"/>
                <a:cs typeface="Courier" charset="0"/>
              </a:rPr>
              <a:t>To prevent the user interaction code from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seminar6_part1</a:t>
            </a:r>
            <a:r>
              <a:rPr lang="en-US" dirty="0">
                <a:ea typeface="Courier" charset="0"/>
                <a:cs typeface="Courier" charset="0"/>
              </a:rPr>
              <a:t> from being executed when that module is imported by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seminar6_part2</a:t>
            </a:r>
            <a:r>
              <a:rPr lang="en-US" dirty="0">
                <a:ea typeface="Courier" charset="0"/>
                <a:cs typeface="Courier" charset="0"/>
              </a:rPr>
              <a:t>, place that code within a main block.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73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6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handout is posted:</a:t>
            </a:r>
          </a:p>
          <a:p>
            <a:pPr lvl="1"/>
            <a:r>
              <a:rPr lang="en-US" dirty="0">
                <a:hlinkClick r:id="rId3"/>
              </a:rPr>
              <a:t>http://c4m.cdf.toronto.edu/cohort2/phase3/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Two approaches for doing your work:</a:t>
            </a:r>
          </a:p>
          <a:p>
            <a:pPr lvl="1"/>
            <a:r>
              <a:rPr lang="en-US" dirty="0"/>
              <a:t>Use the Computer Science Teaching Labs computing network. </a:t>
            </a:r>
          </a:p>
          <a:p>
            <a:pPr lvl="1"/>
            <a:r>
              <a:rPr lang="en-US" dirty="0"/>
              <a:t>Use your personal computer.</a:t>
            </a:r>
          </a:p>
          <a:p>
            <a:pPr lvl="1"/>
            <a:endParaRPr lang="en-US" dirty="0"/>
          </a:p>
          <a:p>
            <a:r>
              <a:rPr lang="en-US" dirty="0"/>
              <a:t>Python3 packages to install: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numpy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matplotlib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pyplot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19100" lvl="1" indent="0">
              <a:buNone/>
            </a:pPr>
            <a:endParaRPr lang="en-US" dirty="0"/>
          </a:p>
          <a:p>
            <a:pPr marL="4191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93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CED14-DCDE-0543-8FF8-58AB4220442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1" y="1532000"/>
            <a:ext cx="7213600" cy="279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19" y="1017694"/>
            <a:ext cx="7112564" cy="3822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14" y="890278"/>
            <a:ext cx="8184760" cy="40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5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30448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7023176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(JavaScript Object 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data-interchange format.</a:t>
            </a:r>
          </a:p>
          <a:p>
            <a:r>
              <a:rPr lang="en-US" dirty="0"/>
              <a:t>Commonly used in web programming for communication between a web browser and server.</a:t>
            </a:r>
          </a:p>
          <a:p>
            <a:r>
              <a:rPr lang="en-US" dirty="0"/>
              <a:t>Example of JSON to represent a person:</a:t>
            </a:r>
          </a:p>
          <a:p>
            <a:pPr marL="361950" lvl="1" indent="0">
              <a:buNone/>
            </a:pPr>
            <a:r>
              <a:rPr lang="en-US" dirty="0"/>
              <a:t>{ </a:t>
            </a:r>
          </a:p>
          <a:p>
            <a:pPr marL="361950" lvl="1" indent="0">
              <a:buNone/>
            </a:pPr>
            <a:r>
              <a:rPr lang="en-US" b="1" dirty="0"/>
              <a:t>    "</a:t>
            </a:r>
            <a:r>
              <a:rPr lang="en-US" b="1" dirty="0" err="1"/>
              <a:t>firstName</a:t>
            </a:r>
            <a:r>
              <a:rPr lang="en-US" b="1" dirty="0"/>
              <a:t>"</a:t>
            </a:r>
            <a:r>
              <a:rPr lang="en-US" dirty="0"/>
              <a:t>: "John", </a:t>
            </a:r>
          </a:p>
          <a:p>
            <a:pPr marL="361950" lvl="1" indent="0">
              <a:buNone/>
            </a:pPr>
            <a:r>
              <a:rPr lang="en-US" b="1" dirty="0"/>
              <a:t>   "</a:t>
            </a:r>
            <a:r>
              <a:rPr lang="en-US" b="1" dirty="0" err="1"/>
              <a:t>lastName</a:t>
            </a:r>
            <a:r>
              <a:rPr lang="en-US" b="1" dirty="0"/>
              <a:t>"</a:t>
            </a:r>
            <a:r>
              <a:rPr lang="en-US" dirty="0"/>
              <a:t>: "Smith", </a:t>
            </a:r>
          </a:p>
          <a:p>
            <a:pPr marL="361950" lvl="1" indent="0">
              <a:buNone/>
            </a:pPr>
            <a:r>
              <a:rPr lang="en-US" b="1" dirty="0"/>
              <a:t>   "</a:t>
            </a:r>
            <a:r>
              <a:rPr lang="en-US" b="1" dirty="0" err="1"/>
              <a:t>isAlive</a:t>
            </a:r>
            <a:r>
              <a:rPr lang="en-US" b="1" dirty="0"/>
              <a:t>"</a:t>
            </a:r>
            <a:r>
              <a:rPr lang="en-US" dirty="0"/>
              <a:t>: </a:t>
            </a:r>
            <a:r>
              <a:rPr lang="en-US" b="1" dirty="0"/>
              <a:t>true</a:t>
            </a:r>
            <a:r>
              <a:rPr lang="en-US" dirty="0"/>
              <a:t>,</a:t>
            </a:r>
          </a:p>
          <a:p>
            <a:pPr marL="361950" lvl="1" indent="0">
              <a:buNone/>
            </a:pPr>
            <a:r>
              <a:rPr lang="en-US" b="1" dirty="0"/>
              <a:t>    "age"</a:t>
            </a:r>
            <a:r>
              <a:rPr lang="en-US" dirty="0"/>
              <a:t>: 25,</a:t>
            </a:r>
          </a:p>
          <a:p>
            <a:pPr marL="361950" lvl="1" indent="0">
              <a:buNone/>
            </a:pPr>
            <a:r>
              <a:rPr lang="en-US" b="1" dirty="0"/>
              <a:t>    "children"</a:t>
            </a:r>
            <a:r>
              <a:rPr lang="en-US" dirty="0"/>
              <a:t>: []</a:t>
            </a:r>
          </a:p>
          <a:p>
            <a:pPr marL="361950" lvl="1" indent="0">
              <a:buNone/>
            </a:pPr>
            <a:r>
              <a:rPr lang="en-US" dirty="0"/>
              <a:t>}</a:t>
            </a:r>
          </a:p>
          <a:p>
            <a:pPr marL="0" indent="0" algn="r">
              <a:buNone/>
            </a:pPr>
            <a:r>
              <a:rPr lang="en-US" dirty="0"/>
              <a:t> (Example source: Wikipedia)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4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Another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/>
              <a:t>{ </a:t>
            </a:r>
          </a:p>
          <a:p>
            <a:pPr marL="0" indent="0">
              <a:buNone/>
            </a:pPr>
            <a:r>
              <a:rPr lang="nl-NL" sz="2000" b="1" dirty="0"/>
              <a:t>	"</a:t>
            </a:r>
            <a:r>
              <a:rPr lang="nl-NL" sz="2000" b="1" dirty="0" err="1"/>
              <a:t>id</a:t>
            </a:r>
            <a:r>
              <a:rPr lang="nl-NL" sz="2000" b="1" dirty="0"/>
              <a:t>"</a:t>
            </a:r>
            <a:r>
              <a:rPr lang="nl-NL" sz="2000" dirty="0"/>
              <a:t>: 1, </a:t>
            </a:r>
          </a:p>
          <a:p>
            <a:pPr marL="0" indent="0">
              <a:buNone/>
            </a:pPr>
            <a:r>
              <a:rPr lang="nl-NL" sz="2000" b="1" dirty="0"/>
              <a:t>	"name"</a:t>
            </a:r>
            <a:r>
              <a:rPr lang="nl-NL" sz="2000" dirty="0"/>
              <a:t>: "</a:t>
            </a:r>
            <a:r>
              <a:rPr lang="nl-NL" sz="2000" dirty="0" err="1"/>
              <a:t>Foo</a:t>
            </a:r>
            <a:r>
              <a:rPr lang="nl-NL" sz="2000" dirty="0"/>
              <a:t>", </a:t>
            </a:r>
          </a:p>
          <a:p>
            <a:pPr marL="0" indent="0">
              <a:buNone/>
            </a:pPr>
            <a:r>
              <a:rPr lang="nl-NL" sz="2000" b="1" dirty="0"/>
              <a:t>	"</a:t>
            </a:r>
            <a:r>
              <a:rPr lang="nl-NL" sz="2000" b="1" dirty="0" err="1"/>
              <a:t>price</a:t>
            </a:r>
            <a:r>
              <a:rPr lang="nl-NL" sz="2000" b="1" dirty="0"/>
              <a:t>"</a:t>
            </a:r>
            <a:r>
              <a:rPr lang="nl-NL" sz="2000" dirty="0"/>
              <a:t>: 123, </a:t>
            </a:r>
          </a:p>
          <a:p>
            <a:pPr marL="0" indent="0">
              <a:buNone/>
            </a:pPr>
            <a:r>
              <a:rPr lang="nl-NL" sz="2000" b="1" dirty="0"/>
              <a:t>	"tags"</a:t>
            </a:r>
            <a:r>
              <a:rPr lang="nl-NL" sz="2000" dirty="0"/>
              <a:t>: [ "Bar", "Eek" ], </a:t>
            </a:r>
          </a:p>
          <a:p>
            <a:pPr marL="0" indent="0">
              <a:buNone/>
            </a:pPr>
            <a:r>
              <a:rPr lang="nl-NL" sz="2000" b="1" dirty="0"/>
              <a:t>	"stock"</a:t>
            </a:r>
            <a:r>
              <a:rPr lang="nl-NL" sz="2000" dirty="0"/>
              <a:t>: { </a:t>
            </a:r>
          </a:p>
          <a:p>
            <a:pPr marL="0" indent="0">
              <a:buNone/>
            </a:pPr>
            <a:r>
              <a:rPr lang="nl-NL" sz="2000" b="1" dirty="0"/>
              <a:t>		"warehouse"</a:t>
            </a:r>
            <a:r>
              <a:rPr lang="nl-NL" sz="2000" dirty="0"/>
              <a:t>: 300, </a:t>
            </a:r>
          </a:p>
          <a:p>
            <a:pPr marL="0" indent="0">
              <a:buNone/>
            </a:pPr>
            <a:r>
              <a:rPr lang="nl-NL" sz="2000" b="1" dirty="0"/>
              <a:t>		"</a:t>
            </a:r>
            <a:r>
              <a:rPr lang="nl-NL" sz="2000" b="1" dirty="0" err="1"/>
              <a:t>retail</a:t>
            </a:r>
            <a:r>
              <a:rPr lang="nl-NL" sz="2000" b="1" dirty="0"/>
              <a:t>"</a:t>
            </a:r>
            <a:r>
              <a:rPr lang="nl-NL" sz="2000" dirty="0"/>
              <a:t>: 20</a:t>
            </a:r>
          </a:p>
          <a:p>
            <a:pPr marL="0" indent="0">
              <a:buNone/>
            </a:pPr>
            <a:r>
              <a:rPr lang="nl-NL" sz="2000" dirty="0"/>
              <a:t>	 }</a:t>
            </a:r>
          </a:p>
          <a:p>
            <a:pPr marL="0" indent="0">
              <a:buNone/>
            </a:pPr>
            <a:r>
              <a:rPr lang="nl-NL" sz="2000" dirty="0"/>
              <a:t> }</a:t>
            </a:r>
            <a:r>
              <a:rPr lang="en-US" sz="2000" dirty="0"/>
              <a:t> </a:t>
            </a:r>
          </a:p>
          <a:p>
            <a:pPr marL="0" indent="0" algn="r">
              <a:buNone/>
            </a:pPr>
            <a:r>
              <a:rPr lang="en-US" sz="2000" dirty="0"/>
              <a:t>(Example source: Wikipedia)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527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from handout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“In this project, we will work with food labels stored in a JSON format since most </a:t>
            </a:r>
            <a:r>
              <a:rPr lang="en-US" i="1" dirty="0">
                <a:solidFill>
                  <a:srgbClr val="FF0000"/>
                </a:solidFill>
              </a:rPr>
              <a:t>APIs</a:t>
            </a:r>
            <a:r>
              <a:rPr lang="en-US" i="1" dirty="0"/>
              <a:t> (e.g. Open Food Facts, </a:t>
            </a:r>
            <a:r>
              <a:rPr lang="en-US" i="1" dirty="0" err="1"/>
              <a:t>MyNetDiary</a:t>
            </a:r>
            <a:r>
              <a:rPr lang="en-US" i="1" dirty="0"/>
              <a:t>, </a:t>
            </a:r>
            <a:r>
              <a:rPr lang="en-US" i="1" dirty="0" err="1"/>
              <a:t>Spoonacular’s</a:t>
            </a:r>
            <a:r>
              <a:rPr lang="en-US" i="1" dirty="0"/>
              <a:t> food </a:t>
            </a:r>
            <a:r>
              <a:rPr lang="en-US" i="1" dirty="0">
                <a:solidFill>
                  <a:srgbClr val="FF0000"/>
                </a:solidFill>
              </a:rPr>
              <a:t>API</a:t>
            </a:r>
            <a:r>
              <a:rPr lang="en-US" i="1" dirty="0"/>
              <a:t>) provide detailed information in this format.”</a:t>
            </a:r>
          </a:p>
          <a:p>
            <a:endParaRPr lang="en-US" dirty="0"/>
          </a:p>
          <a:p>
            <a:r>
              <a:rPr lang="en-US" dirty="0"/>
              <a:t>API: </a:t>
            </a:r>
            <a:r>
              <a:rPr lang="en-CA" dirty="0"/>
              <a:t>Application programming interface</a:t>
            </a:r>
          </a:p>
          <a:p>
            <a:pPr lvl="1"/>
            <a:r>
              <a:rPr lang="en-CA" dirty="0"/>
              <a:t>A set of programming routines (e.g., functions) used for producing software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82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30448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Exploring </a:t>
            </a:r>
            <a:r>
              <a:rPr lang="en-US" dirty="0" err="1">
                <a:solidFill>
                  <a:srgbClr val="FFFFFF"/>
                </a:solidFill>
              </a:rPr>
              <a:t>Matplotlib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317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matplotlib.pyplot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http://matplotlib.org/api/pyplot_api.html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this project, you will need to explore the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pyplot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ea typeface="Courier" charset="0"/>
                <a:cs typeface="Courier" charset="0"/>
              </a:rPr>
              <a:t>documentation to find appropriate functions to use for the data visualization tasks.</a:t>
            </a:r>
          </a:p>
          <a:p>
            <a:r>
              <a:rPr lang="en-US" dirty="0">
                <a:ea typeface="Courier" charset="0"/>
                <a:cs typeface="Courier" charset="0"/>
              </a:rPr>
              <a:t>Demo: using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pyplot</a:t>
            </a:r>
            <a:r>
              <a:rPr lang="en-US" dirty="0">
                <a:ea typeface="Courier" charset="0"/>
                <a:cs typeface="Courier" charset="0"/>
              </a:rPr>
              <a:t> to display a pie 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0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ofT">
  <a:themeElements>
    <a:clrScheme name="">
      <a:dk1>
        <a:srgbClr val="4C698D"/>
      </a:dk1>
      <a:lt1>
        <a:srgbClr val="FFFFFF"/>
      </a:lt1>
      <a:dk2>
        <a:srgbClr val="000000"/>
      </a:dk2>
      <a:lt2>
        <a:srgbClr val="808080"/>
      </a:lt2>
      <a:accent1>
        <a:srgbClr val="002A5C"/>
      </a:accent1>
      <a:accent2>
        <a:srgbClr val="333399"/>
      </a:accent2>
      <a:accent3>
        <a:srgbClr val="FFFFFF"/>
      </a:accent3>
      <a:accent4>
        <a:srgbClr val="405978"/>
      </a:accent4>
      <a:accent5>
        <a:srgbClr val="AAACB5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3_Title Slide">
      <a:majorFont>
        <a:latin typeface="Georgia"/>
        <a:ea typeface="ヒラギノ明朝 ProN W3"/>
        <a:cs typeface="ヒラギノ明朝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3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1_Custom Layout">
  <a:themeElements>
    <a:clrScheme name="">
      <a:dk1>
        <a:srgbClr val="4C698D"/>
      </a:dk1>
      <a:lt1>
        <a:srgbClr val="FFFFFF"/>
      </a:lt1>
      <a:dk2>
        <a:srgbClr val="000000"/>
      </a:dk2>
      <a:lt2>
        <a:srgbClr val="808080"/>
      </a:lt2>
      <a:accent1>
        <a:srgbClr val="002A5C"/>
      </a:accent1>
      <a:accent2>
        <a:srgbClr val="333399"/>
      </a:accent2>
      <a:accent3>
        <a:srgbClr val="FFFFFF"/>
      </a:accent3>
      <a:accent4>
        <a:srgbClr val="405978"/>
      </a:accent4>
      <a:accent5>
        <a:srgbClr val="AAACB5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Custom Layout">
      <a:majorFont>
        <a:latin typeface="Georgia"/>
        <a:ea typeface="ヒラギノ明朝 ProN W3"/>
        <a:cs typeface="ヒラギノ明朝 ProN W3"/>
      </a:majorFont>
      <a:minorFont>
        <a:latin typeface="Georgia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Custom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UofT.thmx</Template>
  <TotalTime>11171</TotalTime>
  <Words>741</Words>
  <Application>Microsoft Macintosh PowerPoint</Application>
  <PresentationFormat>On-screen Show (4:3)</PresentationFormat>
  <Paragraphs>130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ヒラギノ明朝 ProN W3</vt:lpstr>
      <vt:lpstr>ヒラギノ角ゴ ProN W3</vt:lpstr>
      <vt:lpstr>Arial</vt:lpstr>
      <vt:lpstr>Calibri</vt:lpstr>
      <vt:lpstr>Courier</vt:lpstr>
      <vt:lpstr>Georgia</vt:lpstr>
      <vt:lpstr>Gill Sans</vt:lpstr>
      <vt:lpstr>Wingdings</vt:lpstr>
      <vt:lpstr>UofT</vt:lpstr>
      <vt:lpstr>Default - 1_Custom Layout</vt:lpstr>
      <vt:lpstr>Computing for Medicine: Phase 3, Seminar 6 Project</vt:lpstr>
      <vt:lpstr>Seminar 6 Project</vt:lpstr>
      <vt:lpstr>PowerPoint Presentation</vt:lpstr>
      <vt:lpstr>JSON</vt:lpstr>
      <vt:lpstr>JSON (JavaScript Object Notation)</vt:lpstr>
      <vt:lpstr>Another JSON Example</vt:lpstr>
      <vt:lpstr>Terminology from handout</vt:lpstr>
      <vt:lpstr>Exploring Matplotlib</vt:lpstr>
      <vt:lpstr>matplotlib.pyplot</vt:lpstr>
      <vt:lpstr>Python: import and main</vt:lpstr>
      <vt:lpstr>Example 1: without __main__</vt:lpstr>
      <vt:lpstr>Example 2: with __main__</vt:lpstr>
      <vt:lpstr>Summary</vt:lpstr>
      <vt:lpstr>How this applies to your project</vt:lpstr>
    </vt:vector>
  </TitlesOfParts>
  <Company>University of Toronto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Campbell</dc:creator>
  <cp:lastModifiedBy>Microsoft Office User</cp:lastModifiedBy>
  <cp:revision>398</cp:revision>
  <cp:lastPrinted>2016-11-02T14:32:12Z</cp:lastPrinted>
  <dcterms:created xsi:type="dcterms:W3CDTF">2016-09-29T14:11:03Z</dcterms:created>
  <dcterms:modified xsi:type="dcterms:W3CDTF">2018-04-10T18:45:36Z</dcterms:modified>
</cp:coreProperties>
</file>