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9"/>
  </p:notesMasterIdLst>
  <p:handoutMasterIdLst>
    <p:handoutMasterId r:id="rId60"/>
  </p:handoutMasterIdLst>
  <p:sldIdLst>
    <p:sldId id="960" r:id="rId2"/>
    <p:sldId id="961" r:id="rId3"/>
    <p:sldId id="1022" r:id="rId4"/>
    <p:sldId id="965" r:id="rId5"/>
    <p:sldId id="1023" r:id="rId6"/>
    <p:sldId id="974" r:id="rId7"/>
    <p:sldId id="1024" r:id="rId8"/>
    <p:sldId id="1025" r:id="rId9"/>
    <p:sldId id="973" r:id="rId10"/>
    <p:sldId id="966" r:id="rId11"/>
    <p:sldId id="969" r:id="rId12"/>
    <p:sldId id="970" r:id="rId13"/>
    <p:sldId id="1018" r:id="rId14"/>
    <p:sldId id="967" r:id="rId15"/>
    <p:sldId id="981" r:id="rId16"/>
    <p:sldId id="975" r:id="rId17"/>
    <p:sldId id="1033" r:id="rId18"/>
    <p:sldId id="1016" r:id="rId19"/>
    <p:sldId id="1019" r:id="rId20"/>
    <p:sldId id="1017" r:id="rId21"/>
    <p:sldId id="1021" r:id="rId22"/>
    <p:sldId id="1020" r:id="rId23"/>
    <p:sldId id="1032" r:id="rId24"/>
    <p:sldId id="996" r:id="rId25"/>
    <p:sldId id="997" r:id="rId26"/>
    <p:sldId id="1003" r:id="rId27"/>
    <p:sldId id="1004" r:id="rId28"/>
    <p:sldId id="1005" r:id="rId29"/>
    <p:sldId id="1007" r:id="rId30"/>
    <p:sldId id="1034" r:id="rId31"/>
    <p:sldId id="976" r:id="rId32"/>
    <p:sldId id="977" r:id="rId33"/>
    <p:sldId id="980" r:id="rId34"/>
    <p:sldId id="983" r:id="rId35"/>
    <p:sldId id="984" r:id="rId36"/>
    <p:sldId id="985" r:id="rId37"/>
    <p:sldId id="986" r:id="rId38"/>
    <p:sldId id="987" r:id="rId39"/>
    <p:sldId id="988" r:id="rId40"/>
    <p:sldId id="989" r:id="rId41"/>
    <p:sldId id="990" r:id="rId42"/>
    <p:sldId id="1035" r:id="rId43"/>
    <p:sldId id="994" r:id="rId44"/>
    <p:sldId id="1000" r:id="rId45"/>
    <p:sldId id="1001" r:id="rId46"/>
    <p:sldId id="1002" r:id="rId47"/>
    <p:sldId id="1038" r:id="rId48"/>
    <p:sldId id="1039" r:id="rId49"/>
    <p:sldId id="1036" r:id="rId50"/>
    <p:sldId id="978" r:id="rId51"/>
    <p:sldId id="979" r:id="rId52"/>
    <p:sldId id="1012" r:id="rId53"/>
    <p:sldId id="1013" r:id="rId54"/>
    <p:sldId id="1014" r:id="rId55"/>
    <p:sldId id="1010" r:id="rId56"/>
    <p:sldId id="1037" r:id="rId57"/>
    <p:sldId id="96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966"/>
            <p14:sldId id="969"/>
            <p14:sldId id="970"/>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Model Selection" id="{11B36B08-91DF-9F4A-8EC3-4DA872097408}">
          <p14:sldIdLst>
            <p14:sldId id="1034"/>
            <p14:sldId id="976"/>
            <p14:sldId id="977"/>
            <p14:sldId id="980"/>
            <p14:sldId id="983"/>
            <p14:sldId id="984"/>
            <p14:sldId id="985"/>
            <p14:sldId id="986"/>
            <p14:sldId id="987"/>
            <p14:sldId id="988"/>
            <p14:sldId id="989"/>
            <p14:sldId id="990"/>
          </p14:sldIdLst>
        </p14:section>
        <p14:section name="6. Hyperparameters" id="{2CFF871A-D608-A141-BF6A-5E9703FBF3BB}">
          <p14:sldIdLst>
            <p14:sldId id="1035"/>
            <p14:sldId id="994"/>
            <p14:sldId id="1000"/>
            <p14:sldId id="1001"/>
            <p14:sldId id="1002"/>
          </p14:sldIdLst>
        </p14:section>
        <p14:section name="7. Train and Test" id="{9BEDADDA-C13B-7444-8980-F2D4B44CC42B}">
          <p14:sldIdLst>
            <p14:sldId id="1038"/>
            <p14:sldId id="1039"/>
          </p14:sldIdLst>
        </p14:section>
        <p14:section name="8.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20" autoAdjust="0"/>
    <p:restoredTop sz="95581" autoAdjust="0"/>
  </p:normalViewPr>
  <p:slideViewPr>
    <p:cSldViewPr>
      <p:cViewPr varScale="1">
        <p:scale>
          <a:sx n="50" d="100"/>
          <a:sy n="50" d="100"/>
        </p:scale>
        <p:origin x="168" y="1160"/>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7/25/23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7/25/23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25</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26</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39</a:t>
            </a:fld>
            <a:endParaRPr lang="en-US" dirty="0"/>
          </a:p>
        </p:txBody>
      </p:sp>
    </p:spTree>
    <p:extLst>
      <p:ext uri="{BB962C8B-B14F-4D97-AF65-F5344CB8AC3E}">
        <p14:creationId xmlns:p14="http://schemas.microsoft.com/office/powerpoint/2010/main" val="14777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43</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45</a:t>
            </a:fld>
            <a:endParaRPr lang="en-US" dirty="0"/>
          </a:p>
        </p:txBody>
      </p:sp>
    </p:spTree>
    <p:extLst>
      <p:ext uri="{BB962C8B-B14F-4D97-AF65-F5344CB8AC3E}">
        <p14:creationId xmlns:p14="http://schemas.microsoft.com/office/powerpoint/2010/main" val="3640834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46</a:t>
            </a:fld>
            <a:endParaRPr lang="en-US" dirty="0"/>
          </a:p>
        </p:txBody>
      </p:sp>
    </p:spTree>
    <p:extLst>
      <p:ext uri="{BB962C8B-B14F-4D97-AF65-F5344CB8AC3E}">
        <p14:creationId xmlns:p14="http://schemas.microsoft.com/office/powerpoint/2010/main" val="309303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55</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7/25/23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7/25/23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7/25/23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7/25/23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7/25/23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7/25/23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0D2B-B06A-86D8-F9B4-8EAF7D84F048}"/>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7868006D-7E28-A9E7-B1D0-BA8711328B65}"/>
              </a:ext>
            </a:extLst>
          </p:cNvPr>
          <p:cNvSpPr>
            <a:spLocks noGrp="1"/>
          </p:cNvSpPr>
          <p:nvPr>
            <p:ph idx="1"/>
          </p:nvPr>
        </p:nvSpPr>
        <p:spPr>
          <a:xfrm>
            <a:off x="609600" y="1600201"/>
            <a:ext cx="10972800" cy="838199"/>
          </a:xfrm>
        </p:spPr>
        <p:txBody>
          <a:bodyPr/>
          <a:lstStyle/>
          <a:p>
            <a:r>
              <a:rPr lang="en-US" dirty="0"/>
              <a:t>There are millions of ways to represent data!</a:t>
            </a:r>
          </a:p>
        </p:txBody>
      </p:sp>
      <p:sp>
        <p:nvSpPr>
          <p:cNvPr id="6" name="TextBox 5">
            <a:extLst>
              <a:ext uri="{FF2B5EF4-FFF2-40B4-BE49-F238E27FC236}">
                <a16:creationId xmlns:a16="http://schemas.microsoft.com/office/drawing/2014/main" id="{6594B173-BD33-6733-E168-B23F4B7920BE}"/>
              </a:ext>
            </a:extLst>
          </p:cNvPr>
          <p:cNvSpPr txBox="1"/>
          <p:nvPr/>
        </p:nvSpPr>
        <p:spPr>
          <a:xfrm>
            <a:off x="7086600" y="5105400"/>
            <a:ext cx="4447182" cy="1200329"/>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Resting heart rate = 80 bpm</a:t>
            </a:r>
          </a:p>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 92%</a:t>
            </a:r>
          </a:p>
          <a:p>
            <a:pPr algn="ctr"/>
            <a:r>
              <a:rPr lang="en-US" sz="2400" dirty="0">
                <a:latin typeface="Avenir Book" panose="02000503020000020003" pitchFamily="2" charset="0"/>
                <a:ea typeface="Avenir Book" charset="0"/>
                <a:cs typeface="Avenir Book" charset="0"/>
              </a:rPr>
              <a:t>Cough status = worsening</a:t>
            </a:r>
          </a:p>
        </p:txBody>
      </p:sp>
      <p:sp>
        <p:nvSpPr>
          <p:cNvPr id="7" name="TextBox 6">
            <a:extLst>
              <a:ext uri="{FF2B5EF4-FFF2-40B4-BE49-F238E27FC236}">
                <a16:creationId xmlns:a16="http://schemas.microsoft.com/office/drawing/2014/main" id="{37ECF4B7-3646-FB44-2E85-369CFBA2BA99}"/>
              </a:ext>
            </a:extLst>
          </p:cNvPr>
          <p:cNvSpPr txBox="1"/>
          <p:nvPr/>
        </p:nvSpPr>
        <p:spPr>
          <a:xfrm>
            <a:off x="658220" y="5105399"/>
            <a:ext cx="4447180" cy="1200329"/>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Resting heart rate = 60 bpm</a:t>
            </a:r>
          </a:p>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 97%</a:t>
            </a:r>
          </a:p>
          <a:p>
            <a:pPr algn="ctr"/>
            <a:r>
              <a:rPr lang="en-US" sz="2400" dirty="0">
                <a:latin typeface="Avenir Book" panose="02000503020000020003" pitchFamily="2" charset="0"/>
                <a:ea typeface="Avenir Book" charset="0"/>
                <a:cs typeface="Avenir Book" charset="0"/>
              </a:rPr>
              <a:t>Cough status = normal</a:t>
            </a:r>
          </a:p>
        </p:txBody>
      </p:sp>
      <p:sp>
        <p:nvSpPr>
          <p:cNvPr id="9" name="TextBox 8">
            <a:extLst>
              <a:ext uri="{FF2B5EF4-FFF2-40B4-BE49-F238E27FC236}">
                <a16:creationId xmlns:a16="http://schemas.microsoft.com/office/drawing/2014/main" id="{96323CA1-F452-50E9-41B0-A6B9F26D1D23}"/>
              </a:ext>
            </a:extLst>
          </p:cNvPr>
          <p:cNvSpPr txBox="1"/>
          <p:nvPr/>
        </p:nvSpPr>
        <p:spPr>
          <a:xfrm>
            <a:off x="4495800" y="2802403"/>
            <a:ext cx="3200400" cy="1938992"/>
          </a:xfrm>
          <a:prstGeom prst="rect">
            <a:avLst/>
          </a:prstGeom>
          <a:noFill/>
        </p:spPr>
        <p:txBody>
          <a:bodyPr wrap="square" rtlCol="0">
            <a:spAutoFit/>
          </a:bodyPr>
          <a:lstStyle/>
          <a:p>
            <a:pPr algn="ctr"/>
            <a:r>
              <a:rPr lang="en-US" sz="3000" dirty="0">
                <a:latin typeface="Avenir Book" panose="02000503020000020003" pitchFamily="2" charset="0"/>
                <a:ea typeface="Avenir Book" charset="0"/>
                <a:cs typeface="Avenir Book" charset="0"/>
              </a:rPr>
              <a:t>What differentiates sick people from healthy people?</a:t>
            </a:r>
          </a:p>
        </p:txBody>
      </p:sp>
      <p:pic>
        <p:nvPicPr>
          <p:cNvPr id="11" name="Graphic 10">
            <a:extLst>
              <a:ext uri="{FF2B5EF4-FFF2-40B4-BE49-F238E27FC236}">
                <a16:creationId xmlns:a16="http://schemas.microsoft.com/office/drawing/2014/main" id="{F902E5F7-E34B-D51C-3CD0-563D421C71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8014790" y="2728382"/>
            <a:ext cx="2438400" cy="2087034"/>
          </a:xfrm>
          <a:prstGeom prst="rect">
            <a:avLst/>
          </a:prstGeom>
        </p:spPr>
      </p:pic>
      <p:pic>
        <p:nvPicPr>
          <p:cNvPr id="13" name="Graphic 12">
            <a:extLst>
              <a:ext uri="{FF2B5EF4-FFF2-40B4-BE49-F238E27FC236}">
                <a16:creationId xmlns:a16="http://schemas.microsoft.com/office/drawing/2014/main" id="{CA1CC053-498E-2CA4-43B5-9FDD9658BC6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1662610" y="2728382"/>
            <a:ext cx="2438400" cy="2087034"/>
          </a:xfrm>
          <a:prstGeom prst="rect">
            <a:avLst/>
          </a:prstGeom>
        </p:spPr>
      </p:pic>
    </p:spTree>
    <p:extLst>
      <p:ext uri="{BB962C8B-B14F-4D97-AF65-F5344CB8AC3E}">
        <p14:creationId xmlns:p14="http://schemas.microsoft.com/office/powerpoint/2010/main" val="69822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6"/>
                                        </p:tgtEl>
                                      </p:cBhvr>
                                    </p:animEffect>
                                    <p:set>
                                      <p:cBhvr>
                                        <p:cTn id="40" dur="1" fill="hold">
                                          <p:stCondLst>
                                            <p:cond delay="499"/>
                                          </p:stCondLst>
                                        </p:cTn>
                                        <p:tgtEl>
                                          <p:spTgt spid="6"/>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7" grpId="0"/>
      <p:bldP spid="7" grpId="1"/>
      <p:bldP spid="9" grpId="0"/>
      <p:bldP spid="9"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E2F-B983-FEDF-29E7-2675BA40EF8A}"/>
              </a:ext>
            </a:extLst>
          </p:cNvPr>
          <p:cNvSpPr>
            <a:spLocks noGrp="1"/>
          </p:cNvSpPr>
          <p:nvPr>
            <p:ph type="title"/>
          </p:nvPr>
        </p:nvSpPr>
        <p:spPr/>
        <p:txBody>
          <a:bodyPr/>
          <a:lstStyle/>
          <a:p>
            <a:r>
              <a:rPr lang="en-US" dirty="0"/>
              <a:t>Feature Representations: Images</a:t>
            </a:r>
          </a:p>
        </p:txBody>
      </p:sp>
      <p:sp>
        <p:nvSpPr>
          <p:cNvPr id="4" name="Content Placeholder 2">
            <a:extLst>
              <a:ext uri="{FF2B5EF4-FFF2-40B4-BE49-F238E27FC236}">
                <a16:creationId xmlns:a16="http://schemas.microsoft.com/office/drawing/2014/main" id="{B81AF291-F838-9C61-F921-39BD1ADD9410}"/>
              </a:ext>
            </a:extLst>
          </p:cNvPr>
          <p:cNvSpPr>
            <a:spLocks noGrp="1"/>
          </p:cNvSpPr>
          <p:nvPr>
            <p:ph idx="1"/>
          </p:nvPr>
        </p:nvSpPr>
        <p:spPr>
          <a:xfrm>
            <a:off x="609600" y="1600201"/>
            <a:ext cx="10972800" cy="838199"/>
          </a:xfrm>
        </p:spPr>
        <p:txBody>
          <a:bodyPr/>
          <a:lstStyle/>
          <a:p>
            <a:r>
              <a:rPr lang="en-US" dirty="0"/>
              <a:t>There are millions of ways to represent data!</a:t>
            </a:r>
          </a:p>
        </p:txBody>
      </p:sp>
      <p:grpSp>
        <p:nvGrpSpPr>
          <p:cNvPr id="5" name="Group 4">
            <a:extLst>
              <a:ext uri="{FF2B5EF4-FFF2-40B4-BE49-F238E27FC236}">
                <a16:creationId xmlns:a16="http://schemas.microsoft.com/office/drawing/2014/main" id="{0568F259-40F6-F33D-C5D1-6DC438198F91}"/>
              </a:ext>
            </a:extLst>
          </p:cNvPr>
          <p:cNvGrpSpPr/>
          <p:nvPr/>
        </p:nvGrpSpPr>
        <p:grpSpPr>
          <a:xfrm>
            <a:off x="2141775" y="2672917"/>
            <a:ext cx="1676400" cy="1610415"/>
            <a:chOff x="952500" y="2667000"/>
            <a:chExt cx="1676400" cy="1610415"/>
          </a:xfrm>
        </p:grpSpPr>
        <p:sp>
          <p:nvSpPr>
            <p:cNvPr id="6" name="Rectangle 5">
              <a:extLst>
                <a:ext uri="{FF2B5EF4-FFF2-40B4-BE49-F238E27FC236}">
                  <a16:creationId xmlns:a16="http://schemas.microsoft.com/office/drawing/2014/main" id="{54D386EA-257C-A54B-9F92-2C72BEEEE919}"/>
                </a:ext>
              </a:extLst>
            </p:cNvPr>
            <p:cNvSpPr/>
            <p:nvPr/>
          </p:nvSpPr>
          <p:spPr>
            <a:xfrm>
              <a:off x="1219200" y="2667000"/>
              <a:ext cx="1143000" cy="11430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 name="TextBox 6">
              <a:extLst>
                <a:ext uri="{FF2B5EF4-FFF2-40B4-BE49-F238E27FC236}">
                  <a16:creationId xmlns:a16="http://schemas.microsoft.com/office/drawing/2014/main" id="{1ECC8C41-2850-4CFE-996C-41E1E8154790}"/>
                </a:ext>
              </a:extLst>
            </p:cNvPr>
            <p:cNvSpPr txBox="1"/>
            <p:nvPr/>
          </p:nvSpPr>
          <p:spPr>
            <a:xfrm>
              <a:off x="952500" y="3815750"/>
              <a:ext cx="167640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Color</a:t>
              </a:r>
            </a:p>
          </p:txBody>
        </p:sp>
      </p:grpSp>
      <p:sp>
        <p:nvSpPr>
          <p:cNvPr id="8" name="Right Arrow 7">
            <a:extLst>
              <a:ext uri="{FF2B5EF4-FFF2-40B4-BE49-F238E27FC236}">
                <a16:creationId xmlns:a16="http://schemas.microsoft.com/office/drawing/2014/main" id="{8634E712-472A-9A43-A4E1-382B80205187}"/>
              </a:ext>
            </a:extLst>
          </p:cNvPr>
          <p:cNvSpPr/>
          <p:nvPr/>
        </p:nvSpPr>
        <p:spPr>
          <a:xfrm>
            <a:off x="4724400" y="2893529"/>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9" name="Group 8">
            <a:extLst>
              <a:ext uri="{FF2B5EF4-FFF2-40B4-BE49-F238E27FC236}">
                <a16:creationId xmlns:a16="http://schemas.microsoft.com/office/drawing/2014/main" id="{5A06C154-1796-58F4-9804-BF0E86079714}"/>
              </a:ext>
            </a:extLst>
          </p:cNvPr>
          <p:cNvGrpSpPr/>
          <p:nvPr/>
        </p:nvGrpSpPr>
        <p:grpSpPr>
          <a:xfrm>
            <a:off x="7924802" y="2956225"/>
            <a:ext cx="2563266" cy="1327108"/>
            <a:chOff x="4668253" y="3484301"/>
            <a:chExt cx="2563266" cy="1327108"/>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6D65E0D-52D7-B657-1EB4-4D34221322B3}"/>
                    </a:ext>
                  </a:extLst>
                </p:cNvPr>
                <p:cNvSpPr txBox="1"/>
                <p:nvPr/>
              </p:nvSpPr>
              <p:spPr>
                <a:xfrm>
                  <a:off x="4668253" y="3484301"/>
                  <a:ext cx="25632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r>
                              <a:rPr lang="en-US" sz="3600" i="1">
                                <a:latin typeface="Cambria Math" panose="02040503050406030204" pitchFamily="18" charset="0"/>
                              </a:rPr>
                              <m:t>255, 255, 0</m:t>
                            </m:r>
                          </m:e>
                        </m:d>
                      </m:oMath>
                    </m:oMathPara>
                  </a14:m>
                  <a:endParaRPr lang="en-US" dirty="0">
                    <a:latin typeface="Avenir Book" panose="02000503020000020003" pitchFamily="2" charset="0"/>
                  </a:endParaRPr>
                </a:p>
              </p:txBody>
            </p:sp>
          </mc:Choice>
          <mc:Fallback xmlns="">
            <p:sp>
              <p:nvSpPr>
                <p:cNvPr id="10" name="TextBox 9">
                  <a:extLst>
                    <a:ext uri="{FF2B5EF4-FFF2-40B4-BE49-F238E27FC236}">
                      <a16:creationId xmlns:a16="http://schemas.microsoft.com/office/drawing/2014/main" id="{86D65E0D-52D7-B657-1EB4-4D34221322B3}"/>
                    </a:ext>
                  </a:extLst>
                </p:cNvPr>
                <p:cNvSpPr txBox="1">
                  <a:spLocks noRot="1" noChangeAspect="1" noMove="1" noResize="1" noEditPoints="1" noAdjustHandles="1" noChangeArrowheads="1" noChangeShapeType="1" noTextEdit="1"/>
                </p:cNvSpPr>
                <p:nvPr/>
              </p:nvSpPr>
              <p:spPr>
                <a:xfrm>
                  <a:off x="4668253" y="3484301"/>
                  <a:ext cx="2563266" cy="553998"/>
                </a:xfrm>
                <a:prstGeom prst="rect">
                  <a:avLst/>
                </a:prstGeom>
                <a:blipFill>
                  <a:blip r:embed="rId2"/>
                  <a:stretch>
                    <a:fillRect b="-444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645977D-7B9E-997D-4409-416ADCB5A11B}"/>
                </a:ext>
              </a:extLst>
            </p:cNvPr>
            <p:cNvSpPr txBox="1"/>
            <p:nvPr/>
          </p:nvSpPr>
          <p:spPr>
            <a:xfrm>
              <a:off x="4668253" y="4349744"/>
              <a:ext cx="25632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RGB values</a:t>
              </a:r>
            </a:p>
          </p:txBody>
        </p:sp>
      </p:grpSp>
      <p:grpSp>
        <p:nvGrpSpPr>
          <p:cNvPr id="12" name="Group 11">
            <a:extLst>
              <a:ext uri="{FF2B5EF4-FFF2-40B4-BE49-F238E27FC236}">
                <a16:creationId xmlns:a16="http://schemas.microsoft.com/office/drawing/2014/main" id="{E8248E91-152D-4437-CF43-192273D5DF72}"/>
              </a:ext>
            </a:extLst>
          </p:cNvPr>
          <p:cNvGrpSpPr/>
          <p:nvPr/>
        </p:nvGrpSpPr>
        <p:grpSpPr>
          <a:xfrm>
            <a:off x="2141775" y="4862962"/>
            <a:ext cx="1676400" cy="1630172"/>
            <a:chOff x="952500" y="4504276"/>
            <a:chExt cx="1676400" cy="1630172"/>
          </a:xfrm>
        </p:grpSpPr>
        <p:sp>
          <p:nvSpPr>
            <p:cNvPr id="13" name="TextBox 12">
              <a:extLst>
                <a:ext uri="{FF2B5EF4-FFF2-40B4-BE49-F238E27FC236}">
                  <a16:creationId xmlns:a16="http://schemas.microsoft.com/office/drawing/2014/main" id="{DBC18F9E-64AC-9ECC-13DD-E2BF507EA71A}"/>
                </a:ext>
              </a:extLst>
            </p:cNvPr>
            <p:cNvSpPr txBox="1"/>
            <p:nvPr/>
          </p:nvSpPr>
          <p:spPr>
            <a:xfrm>
              <a:off x="952500" y="5672783"/>
              <a:ext cx="167640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Image</a:t>
              </a:r>
            </a:p>
          </p:txBody>
        </p:sp>
        <p:grpSp>
          <p:nvGrpSpPr>
            <p:cNvPr id="14" name="Group 13">
              <a:extLst>
                <a:ext uri="{FF2B5EF4-FFF2-40B4-BE49-F238E27FC236}">
                  <a16:creationId xmlns:a16="http://schemas.microsoft.com/office/drawing/2014/main" id="{C27A6487-4087-9EF9-1522-EC00AE7CEC21}"/>
                </a:ext>
              </a:extLst>
            </p:cNvPr>
            <p:cNvGrpSpPr/>
            <p:nvPr/>
          </p:nvGrpSpPr>
          <p:grpSpPr>
            <a:xfrm>
              <a:off x="1219200" y="4504276"/>
              <a:ext cx="1162732" cy="1168507"/>
              <a:chOff x="1219200" y="4504276"/>
              <a:chExt cx="1162732" cy="1168507"/>
            </a:xfrm>
          </p:grpSpPr>
          <p:sp>
            <p:nvSpPr>
              <p:cNvPr id="15" name="Rectangle 14">
                <a:extLst>
                  <a:ext uri="{FF2B5EF4-FFF2-40B4-BE49-F238E27FC236}">
                    <a16:creationId xmlns:a16="http://schemas.microsoft.com/office/drawing/2014/main" id="{56D5B14B-A380-6D9D-33CE-5553C7DD7FA6}"/>
                  </a:ext>
                </a:extLst>
              </p:cNvPr>
              <p:cNvSpPr>
                <a:spLocks noChangeAspect="1"/>
              </p:cNvSpPr>
              <p:nvPr/>
            </p:nvSpPr>
            <p:spPr>
              <a:xfrm>
                <a:off x="1219506" y="4506201"/>
                <a:ext cx="585216" cy="5852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Rectangle 15">
                <a:extLst>
                  <a:ext uri="{FF2B5EF4-FFF2-40B4-BE49-F238E27FC236}">
                    <a16:creationId xmlns:a16="http://schemas.microsoft.com/office/drawing/2014/main" id="{EBFDCE7E-5507-3AD2-20D2-2FCD3C61525F}"/>
                  </a:ext>
                </a:extLst>
              </p:cNvPr>
              <p:cNvSpPr>
                <a:spLocks noChangeAspect="1"/>
              </p:cNvSpPr>
              <p:nvPr/>
            </p:nvSpPr>
            <p:spPr>
              <a:xfrm>
                <a:off x="1800566" y="4504276"/>
                <a:ext cx="581366" cy="5852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Rectangle 16">
                <a:extLst>
                  <a:ext uri="{FF2B5EF4-FFF2-40B4-BE49-F238E27FC236}">
                    <a16:creationId xmlns:a16="http://schemas.microsoft.com/office/drawing/2014/main" id="{C05537F4-BA26-4EC8-6158-09B48DEDC8BC}"/>
                  </a:ext>
                </a:extLst>
              </p:cNvPr>
              <p:cNvSpPr/>
              <p:nvPr/>
            </p:nvSpPr>
            <p:spPr>
              <a:xfrm>
                <a:off x="1800566" y="5091417"/>
                <a:ext cx="581366" cy="58136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Rectangle 17">
                <a:extLst>
                  <a:ext uri="{FF2B5EF4-FFF2-40B4-BE49-F238E27FC236}">
                    <a16:creationId xmlns:a16="http://schemas.microsoft.com/office/drawing/2014/main" id="{7FB1A209-7389-809F-BEF3-122908CCBD44}"/>
                  </a:ext>
                </a:extLst>
              </p:cNvPr>
              <p:cNvSpPr/>
              <p:nvPr/>
            </p:nvSpPr>
            <p:spPr>
              <a:xfrm>
                <a:off x="1219200" y="5091417"/>
                <a:ext cx="581366" cy="58136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19" name="Right Arrow 18">
            <a:extLst>
              <a:ext uri="{FF2B5EF4-FFF2-40B4-BE49-F238E27FC236}">
                <a16:creationId xmlns:a16="http://schemas.microsoft.com/office/drawing/2014/main" id="{FB0710B7-ACA0-6F0C-D6B3-8BC686B88BF0}"/>
              </a:ext>
            </a:extLst>
          </p:cNvPr>
          <p:cNvSpPr/>
          <p:nvPr/>
        </p:nvSpPr>
        <p:spPr>
          <a:xfrm>
            <a:off x="4724400" y="5073735"/>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20" name="Group 19">
            <a:extLst>
              <a:ext uri="{FF2B5EF4-FFF2-40B4-BE49-F238E27FC236}">
                <a16:creationId xmlns:a16="http://schemas.microsoft.com/office/drawing/2014/main" id="{8EAE82B8-6A1C-8338-E02E-4E81C41FE56C}"/>
              </a:ext>
            </a:extLst>
          </p:cNvPr>
          <p:cNvGrpSpPr/>
          <p:nvPr/>
        </p:nvGrpSpPr>
        <p:grpSpPr>
          <a:xfrm>
            <a:off x="7476645" y="4836765"/>
            <a:ext cx="3459580" cy="1656369"/>
            <a:chOff x="5155032" y="2598688"/>
            <a:chExt cx="3459580" cy="165636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28316F1-7768-D9C1-9420-C8C030760425}"/>
                    </a:ext>
                  </a:extLst>
                </p:cNvPr>
                <p:cNvSpPr txBox="1"/>
                <p:nvPr/>
              </p:nvSpPr>
              <p:spPr>
                <a:xfrm>
                  <a:off x="6097138" y="2598688"/>
                  <a:ext cx="1575368" cy="1153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eqArr>
                              <m:eqArrPr>
                                <m:ctrlPr>
                                  <a:rPr lang="en-US" sz="2000" i="1">
                                    <a:latin typeface="Cambria Math" panose="02040503050406030204" pitchFamily="18" charset="0"/>
                                  </a:rPr>
                                </m:ctrlPr>
                              </m:eqArrPr>
                              <m:e>
                                <m:r>
                                  <a:rPr lang="en-US" sz="2000" b="0" i="1" smtClean="0">
                                    <a:latin typeface="Cambria Math" panose="02040503050406030204" pitchFamily="18" charset="0"/>
                                  </a:rPr>
                                  <m:t> </m:t>
                                </m:r>
                                <m:r>
                                  <a:rPr lang="en-US" sz="2000" i="1">
                                    <a:latin typeface="Cambria Math" panose="02040503050406030204" pitchFamily="18" charset="0"/>
                                  </a:rPr>
                                  <m:t>255, 255, 0</m:t>
                                </m:r>
                                <m:r>
                                  <a:rPr lang="en-US" sz="2000" b="0" i="1" smtClean="0">
                                    <a:latin typeface="Cambria Math" panose="02040503050406030204" pitchFamily="18" charset="0"/>
                                  </a:rPr>
                                  <m:t> </m:t>
                                </m:r>
                              </m:e>
                              <m:e>
                                <m:r>
                                  <a:rPr lang="en-US" sz="2000" i="1">
                                    <a:latin typeface="Cambria Math" panose="02040503050406030204" pitchFamily="18" charset="0"/>
                                  </a:rPr>
                                  <m:t>0, 0, 255</m:t>
                                </m:r>
                              </m:e>
                              <m:e>
                                <m:r>
                                  <a:rPr lang="en-US" sz="2000" i="1">
                                    <a:latin typeface="Cambria Math" panose="02040503050406030204" pitchFamily="18" charset="0"/>
                                  </a:rPr>
                                  <m:t>0, 255, 0</m:t>
                                </m:r>
                              </m:e>
                              <m:e>
                                <m:r>
                                  <a:rPr lang="en-US" sz="2000" i="1">
                                    <a:latin typeface="Cambria Math" panose="02040503050406030204" pitchFamily="18" charset="0"/>
                                  </a:rPr>
                                  <m:t>255, 0, 0</m:t>
                                </m:r>
                              </m:e>
                            </m:eqArr>
                          </m:e>
                        </m:d>
                      </m:oMath>
                    </m:oMathPara>
                  </a14:m>
                  <a:endParaRPr lang="en-US"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28316F1-7768-D9C1-9420-C8C030760425}"/>
                    </a:ext>
                  </a:extLst>
                </p:cNvPr>
                <p:cNvSpPr txBox="1">
                  <a:spLocks noRot="1" noChangeAspect="1" noMove="1" noResize="1" noEditPoints="1" noAdjustHandles="1" noChangeArrowheads="1" noChangeShapeType="1" noTextEdit="1"/>
                </p:cNvSpPr>
                <p:nvPr/>
              </p:nvSpPr>
              <p:spPr>
                <a:xfrm>
                  <a:off x="6097138" y="2598688"/>
                  <a:ext cx="1575368" cy="1153329"/>
                </a:xfrm>
                <a:prstGeom prst="rect">
                  <a:avLst/>
                </a:prstGeom>
                <a:blipFill>
                  <a:blip r:embed="rId3"/>
                  <a:stretch>
                    <a:fillRect t="-4348" b="-4348"/>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0A8EFFA7-3D4E-2F52-39B6-5475918AE386}"/>
                </a:ext>
              </a:extLst>
            </p:cNvPr>
            <p:cNvSpPr txBox="1"/>
            <p:nvPr/>
          </p:nvSpPr>
          <p:spPr>
            <a:xfrm>
              <a:off x="5155032" y="3793392"/>
              <a:ext cx="3459580"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Group of RGB values</a:t>
              </a:r>
            </a:p>
          </p:txBody>
        </p:sp>
      </p:grpSp>
    </p:spTree>
    <p:extLst>
      <p:ext uri="{BB962C8B-B14F-4D97-AF65-F5344CB8AC3E}">
        <p14:creationId xmlns:p14="http://schemas.microsoft.com/office/powerpoint/2010/main" val="117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8"/>
                                        </p:tgtEl>
                                      </p:cBhvr>
                                    </p:animEffect>
                                    <p:set>
                                      <p:cBhvr>
                                        <p:cTn id="36" dur="1" fill="hold">
                                          <p:stCondLst>
                                            <p:cond delay="499"/>
                                          </p:stCondLst>
                                        </p:cTn>
                                        <p:tgtEl>
                                          <p:spTgt spid="8"/>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par>
                                <p:cTn id="46" presetID="10" presetClass="exit" presetSubtype="0" fill="hold" nodeType="withEffect">
                                  <p:stCondLst>
                                    <p:cond delay="0"/>
                                  </p:stCondLst>
                                  <p:childTnLst>
                                    <p:animEffect transition="out" filter="fade">
                                      <p:cBhvr>
                                        <p:cTn id="47" dur="500"/>
                                        <p:tgtEl>
                                          <p:spTgt spid="20"/>
                                        </p:tgtEl>
                                      </p:cBhvr>
                                    </p:animEffect>
                                    <p:set>
                                      <p:cBhvr>
                                        <p:cTn id="4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9" grpId="0" animBg="1"/>
      <p:bldP spid="1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9E2F-B983-FEDF-29E7-2675BA40EF8A}"/>
              </a:ext>
            </a:extLst>
          </p:cNvPr>
          <p:cNvSpPr>
            <a:spLocks noGrp="1"/>
          </p:cNvSpPr>
          <p:nvPr>
            <p:ph type="title"/>
          </p:nvPr>
        </p:nvSpPr>
        <p:spPr/>
        <p:txBody>
          <a:bodyPr/>
          <a:lstStyle/>
          <a:p>
            <a:r>
              <a:rPr lang="en-US" dirty="0"/>
              <a:t>Feature Representations: Sequences</a:t>
            </a:r>
          </a:p>
        </p:txBody>
      </p:sp>
      <p:sp>
        <p:nvSpPr>
          <p:cNvPr id="4" name="Content Placeholder 2">
            <a:extLst>
              <a:ext uri="{FF2B5EF4-FFF2-40B4-BE49-F238E27FC236}">
                <a16:creationId xmlns:a16="http://schemas.microsoft.com/office/drawing/2014/main" id="{B81AF291-F838-9C61-F921-39BD1ADD9410}"/>
              </a:ext>
            </a:extLst>
          </p:cNvPr>
          <p:cNvSpPr>
            <a:spLocks noGrp="1"/>
          </p:cNvSpPr>
          <p:nvPr>
            <p:ph idx="1"/>
          </p:nvPr>
        </p:nvSpPr>
        <p:spPr>
          <a:xfrm>
            <a:off x="609600" y="1600201"/>
            <a:ext cx="10972800" cy="838199"/>
          </a:xfrm>
        </p:spPr>
        <p:txBody>
          <a:bodyPr/>
          <a:lstStyle/>
          <a:p>
            <a:r>
              <a:rPr lang="en-US" dirty="0"/>
              <a:t>There are millions of ways to represent data!</a:t>
            </a:r>
          </a:p>
        </p:txBody>
      </p:sp>
      <p:sp>
        <p:nvSpPr>
          <p:cNvPr id="8" name="Right Arrow 7">
            <a:extLst>
              <a:ext uri="{FF2B5EF4-FFF2-40B4-BE49-F238E27FC236}">
                <a16:creationId xmlns:a16="http://schemas.microsoft.com/office/drawing/2014/main" id="{8634E712-472A-9A43-A4E1-382B80205187}"/>
              </a:ext>
            </a:extLst>
          </p:cNvPr>
          <p:cNvSpPr/>
          <p:nvPr/>
        </p:nvSpPr>
        <p:spPr>
          <a:xfrm>
            <a:off x="4724400" y="2893529"/>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atin typeface="Avenir Book" panose="02000503020000020003" pitchFamily="2" charset="0"/>
              </a:rPr>
              <a:t> </a:t>
            </a:r>
          </a:p>
        </p:txBody>
      </p:sp>
      <p:sp>
        <p:nvSpPr>
          <p:cNvPr id="19" name="Right Arrow 18">
            <a:extLst>
              <a:ext uri="{FF2B5EF4-FFF2-40B4-BE49-F238E27FC236}">
                <a16:creationId xmlns:a16="http://schemas.microsoft.com/office/drawing/2014/main" id="{FB0710B7-ACA0-6F0C-D6B3-8BC686B88BF0}"/>
              </a:ext>
            </a:extLst>
          </p:cNvPr>
          <p:cNvSpPr/>
          <p:nvPr/>
        </p:nvSpPr>
        <p:spPr>
          <a:xfrm>
            <a:off x="4724400" y="5073735"/>
            <a:ext cx="2743200" cy="679391"/>
          </a:xfrm>
          <a:prstGeom prst="rightArrow">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nvGrpSpPr>
          <p:cNvPr id="23" name="Group 22">
            <a:extLst>
              <a:ext uri="{FF2B5EF4-FFF2-40B4-BE49-F238E27FC236}">
                <a16:creationId xmlns:a16="http://schemas.microsoft.com/office/drawing/2014/main" id="{A9CE684C-B858-C394-6DD9-FB7E71006738}"/>
              </a:ext>
            </a:extLst>
          </p:cNvPr>
          <p:cNvGrpSpPr/>
          <p:nvPr/>
        </p:nvGrpSpPr>
        <p:grpSpPr>
          <a:xfrm>
            <a:off x="8045742" y="2811427"/>
            <a:ext cx="3060581" cy="1463414"/>
            <a:chOff x="4657932" y="3195012"/>
            <a:chExt cx="3060581" cy="1463414"/>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E8EC5ED-5F38-37C2-0E5B-41B9019CD063}"/>
                    </a:ext>
                  </a:extLst>
                </p:cNvPr>
                <p:cNvSpPr txBox="1"/>
                <p:nvPr/>
              </p:nvSpPr>
              <p:spPr>
                <a:xfrm>
                  <a:off x="4657932" y="3195012"/>
                  <a:ext cx="30605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10, 12, 8, 5, 3, 5, …</m:t>
                            </m:r>
                          </m:e>
                        </m:d>
                      </m:oMath>
                    </m:oMathPara>
                  </a14:m>
                  <a:endParaRPr lang="en-US" dirty="0">
                    <a:latin typeface="Avenir Book" panose="02000503020000020003" pitchFamily="2" charset="0"/>
                  </a:endParaRPr>
                </a:p>
              </p:txBody>
            </p:sp>
          </mc:Choice>
          <mc:Fallback xmlns="">
            <p:sp>
              <p:nvSpPr>
                <p:cNvPr id="8" name="TextBox 7">
                  <a:extLst>
                    <a:ext uri="{FF2B5EF4-FFF2-40B4-BE49-F238E27FC236}">
                      <a16:creationId xmlns:a16="http://schemas.microsoft.com/office/drawing/2014/main" id="{EB43C09A-EC78-704A-8321-87EC9773A875}"/>
                    </a:ext>
                  </a:extLst>
                </p:cNvPr>
                <p:cNvSpPr txBox="1">
                  <a:spLocks noRot="1" noChangeAspect="1" noMove="1" noResize="1" noEditPoints="1" noAdjustHandles="1" noChangeArrowheads="1" noChangeShapeType="1" noTextEdit="1"/>
                </p:cNvSpPr>
                <p:nvPr/>
              </p:nvSpPr>
              <p:spPr>
                <a:xfrm>
                  <a:off x="4657932" y="3195012"/>
                  <a:ext cx="3060581" cy="430887"/>
                </a:xfrm>
                <a:prstGeom prst="rect">
                  <a:avLst/>
                </a:prstGeom>
                <a:blipFill>
                  <a:blip r:embed="rId2"/>
                  <a:stretch>
                    <a:fillRect b="-5714"/>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54511D0A-B98C-B845-A5F7-B211D2D62070}"/>
                </a:ext>
              </a:extLst>
            </p:cNvPr>
            <p:cNvSpPr txBox="1"/>
            <p:nvPr/>
          </p:nvSpPr>
          <p:spPr>
            <a:xfrm>
              <a:off x="4763234" y="3827429"/>
              <a:ext cx="2849980"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Series of a fixed </a:t>
              </a:r>
              <a:br>
                <a:rPr lang="en-US" sz="2400" dirty="0">
                  <a:latin typeface="Avenir Book" panose="02000503020000020003" pitchFamily="2" charset="0"/>
                  <a:ea typeface="Avenir Book" charset="0"/>
                  <a:cs typeface="Avenir Book" charset="0"/>
                </a:rPr>
              </a:br>
              <a:r>
                <a:rPr lang="en-US" sz="2400" dirty="0">
                  <a:latin typeface="Avenir Book" panose="02000503020000020003" pitchFamily="2" charset="0"/>
                  <a:ea typeface="Avenir Book" charset="0"/>
                  <a:cs typeface="Avenir Book" charset="0"/>
                </a:rPr>
                <a:t>number of samples</a:t>
              </a:r>
            </a:p>
          </p:txBody>
        </p:sp>
      </p:grpSp>
      <p:grpSp>
        <p:nvGrpSpPr>
          <p:cNvPr id="26" name="Group 25">
            <a:extLst>
              <a:ext uri="{FF2B5EF4-FFF2-40B4-BE49-F238E27FC236}">
                <a16:creationId xmlns:a16="http://schemas.microsoft.com/office/drawing/2014/main" id="{6C89E62C-F8F1-8E22-F69A-F7A2B3094A15}"/>
              </a:ext>
            </a:extLst>
          </p:cNvPr>
          <p:cNvGrpSpPr/>
          <p:nvPr/>
        </p:nvGrpSpPr>
        <p:grpSpPr>
          <a:xfrm>
            <a:off x="1235561" y="4631634"/>
            <a:ext cx="3488828" cy="1793683"/>
            <a:chOff x="-315664" y="4716261"/>
            <a:chExt cx="3488828" cy="1793683"/>
          </a:xfrm>
        </p:grpSpPr>
        <p:sp>
          <p:nvSpPr>
            <p:cNvPr id="27" name="TextBox 26">
              <a:extLst>
                <a:ext uri="{FF2B5EF4-FFF2-40B4-BE49-F238E27FC236}">
                  <a16:creationId xmlns:a16="http://schemas.microsoft.com/office/drawing/2014/main" id="{F5B1DBBF-7557-36A4-6C27-629CD66F2B72}"/>
                </a:ext>
              </a:extLst>
            </p:cNvPr>
            <p:cNvSpPr txBox="1"/>
            <p:nvPr/>
          </p:nvSpPr>
          <p:spPr>
            <a:xfrm>
              <a:off x="-315664" y="5678947"/>
              <a:ext cx="3488828"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Time-varying signal (e.g., audio)</a:t>
              </a:r>
            </a:p>
          </p:txBody>
        </p:sp>
        <p:grpSp>
          <p:nvGrpSpPr>
            <p:cNvPr id="28" name="Group 27">
              <a:extLst>
                <a:ext uri="{FF2B5EF4-FFF2-40B4-BE49-F238E27FC236}">
                  <a16:creationId xmlns:a16="http://schemas.microsoft.com/office/drawing/2014/main" id="{F8A22B02-AB84-4914-F189-C16C4363F0BB}"/>
                </a:ext>
              </a:extLst>
            </p:cNvPr>
            <p:cNvGrpSpPr/>
            <p:nvPr/>
          </p:nvGrpSpPr>
          <p:grpSpPr>
            <a:xfrm>
              <a:off x="841008" y="4716261"/>
              <a:ext cx="1175484" cy="862964"/>
              <a:chOff x="609600" y="4716261"/>
              <a:chExt cx="1175484" cy="862964"/>
            </a:xfrm>
          </p:grpSpPr>
          <p:grpSp>
            <p:nvGrpSpPr>
              <p:cNvPr id="29" name="Group 28">
                <a:extLst>
                  <a:ext uri="{FF2B5EF4-FFF2-40B4-BE49-F238E27FC236}">
                    <a16:creationId xmlns:a16="http://schemas.microsoft.com/office/drawing/2014/main" id="{36CAE8BE-0D8A-8154-0EB3-04E74D75F3C2}"/>
                  </a:ext>
                </a:extLst>
              </p:cNvPr>
              <p:cNvGrpSpPr/>
              <p:nvPr/>
            </p:nvGrpSpPr>
            <p:grpSpPr>
              <a:xfrm>
                <a:off x="609600" y="4716261"/>
                <a:ext cx="1143000" cy="862964"/>
                <a:chOff x="609600" y="4716261"/>
                <a:chExt cx="1143000" cy="862964"/>
              </a:xfrm>
            </p:grpSpPr>
            <p:cxnSp>
              <p:nvCxnSpPr>
                <p:cNvPr id="31" name="Straight Connector 30">
                  <a:extLst>
                    <a:ext uri="{FF2B5EF4-FFF2-40B4-BE49-F238E27FC236}">
                      <a16:creationId xmlns:a16="http://schemas.microsoft.com/office/drawing/2014/main" id="{AFB53E02-0C24-0CAE-BCE0-E8735D738D9C}"/>
                    </a:ext>
                  </a:extLst>
                </p:cNvPr>
                <p:cNvCxnSpPr>
                  <a:cxnSpLocks/>
                </p:cNvCxnSpPr>
                <p:nvPr/>
              </p:nvCxnSpPr>
              <p:spPr>
                <a:xfrm flipH="1">
                  <a:off x="609600" y="5573384"/>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D26307-DB36-1EDF-ABDF-C6EA6337C6D3}"/>
                    </a:ext>
                  </a:extLst>
                </p:cNvPr>
                <p:cNvCxnSpPr/>
                <p:nvPr/>
              </p:nvCxnSpPr>
              <p:spPr>
                <a:xfrm>
                  <a:off x="609600" y="4716261"/>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reeform 29">
                <a:extLst>
                  <a:ext uri="{FF2B5EF4-FFF2-40B4-BE49-F238E27FC236}">
                    <a16:creationId xmlns:a16="http://schemas.microsoft.com/office/drawing/2014/main" id="{3F0E983E-3230-A675-3E61-F38BA1A68F92}"/>
                  </a:ext>
                </a:extLst>
              </p:cNvPr>
              <p:cNvSpPr/>
              <p:nvPr/>
            </p:nvSpPr>
            <p:spPr>
              <a:xfrm>
                <a:off x="612029" y="4797385"/>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pSp>
      <p:grpSp>
        <p:nvGrpSpPr>
          <p:cNvPr id="33" name="Group 32">
            <a:extLst>
              <a:ext uri="{FF2B5EF4-FFF2-40B4-BE49-F238E27FC236}">
                <a16:creationId xmlns:a16="http://schemas.microsoft.com/office/drawing/2014/main" id="{B24E4B0D-E545-355D-1CA6-2F5BDAF6CD4F}"/>
              </a:ext>
            </a:extLst>
          </p:cNvPr>
          <p:cNvGrpSpPr/>
          <p:nvPr/>
        </p:nvGrpSpPr>
        <p:grpSpPr>
          <a:xfrm>
            <a:off x="1235555" y="2482107"/>
            <a:ext cx="3488840" cy="1793683"/>
            <a:chOff x="-315670" y="4716261"/>
            <a:chExt cx="3488840" cy="1793683"/>
          </a:xfrm>
        </p:grpSpPr>
        <p:sp>
          <p:nvSpPr>
            <p:cNvPr id="34" name="TextBox 33">
              <a:extLst>
                <a:ext uri="{FF2B5EF4-FFF2-40B4-BE49-F238E27FC236}">
                  <a16:creationId xmlns:a16="http://schemas.microsoft.com/office/drawing/2014/main" id="{73AA301E-0831-1066-DAAD-7649EFEE0364}"/>
                </a:ext>
              </a:extLst>
            </p:cNvPr>
            <p:cNvSpPr txBox="1"/>
            <p:nvPr/>
          </p:nvSpPr>
          <p:spPr>
            <a:xfrm>
              <a:off x="-315670" y="5678947"/>
              <a:ext cx="3488840"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Time-varying signal (e.g., audio)</a:t>
              </a:r>
            </a:p>
          </p:txBody>
        </p:sp>
        <p:grpSp>
          <p:nvGrpSpPr>
            <p:cNvPr id="35" name="Group 34">
              <a:extLst>
                <a:ext uri="{FF2B5EF4-FFF2-40B4-BE49-F238E27FC236}">
                  <a16:creationId xmlns:a16="http://schemas.microsoft.com/office/drawing/2014/main" id="{68D9B565-1E37-EA86-6F2E-9C10932FDB07}"/>
                </a:ext>
              </a:extLst>
            </p:cNvPr>
            <p:cNvGrpSpPr/>
            <p:nvPr/>
          </p:nvGrpSpPr>
          <p:grpSpPr>
            <a:xfrm>
              <a:off x="841008" y="4716261"/>
              <a:ext cx="1175484" cy="862964"/>
              <a:chOff x="609600" y="4716261"/>
              <a:chExt cx="1175484" cy="862964"/>
            </a:xfrm>
          </p:grpSpPr>
          <p:grpSp>
            <p:nvGrpSpPr>
              <p:cNvPr id="36" name="Group 35">
                <a:extLst>
                  <a:ext uri="{FF2B5EF4-FFF2-40B4-BE49-F238E27FC236}">
                    <a16:creationId xmlns:a16="http://schemas.microsoft.com/office/drawing/2014/main" id="{4BF72DDA-7764-62C1-82FD-D3A5D7806760}"/>
                  </a:ext>
                </a:extLst>
              </p:cNvPr>
              <p:cNvGrpSpPr/>
              <p:nvPr/>
            </p:nvGrpSpPr>
            <p:grpSpPr>
              <a:xfrm>
                <a:off x="609600" y="4716261"/>
                <a:ext cx="1143000" cy="862964"/>
                <a:chOff x="609600" y="4716261"/>
                <a:chExt cx="1143000" cy="862964"/>
              </a:xfrm>
            </p:grpSpPr>
            <p:cxnSp>
              <p:nvCxnSpPr>
                <p:cNvPr id="38" name="Straight Connector 37">
                  <a:extLst>
                    <a:ext uri="{FF2B5EF4-FFF2-40B4-BE49-F238E27FC236}">
                      <a16:creationId xmlns:a16="http://schemas.microsoft.com/office/drawing/2014/main" id="{25C9C481-FE8B-89FA-63D2-9A672B2D138F}"/>
                    </a:ext>
                  </a:extLst>
                </p:cNvPr>
                <p:cNvCxnSpPr>
                  <a:cxnSpLocks/>
                </p:cNvCxnSpPr>
                <p:nvPr/>
              </p:nvCxnSpPr>
              <p:spPr>
                <a:xfrm flipH="1">
                  <a:off x="609600" y="5573384"/>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107BD2-1D92-7637-DA79-52E7259BC962}"/>
                    </a:ext>
                  </a:extLst>
                </p:cNvPr>
                <p:cNvCxnSpPr/>
                <p:nvPr/>
              </p:nvCxnSpPr>
              <p:spPr>
                <a:xfrm>
                  <a:off x="609600" y="4716261"/>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Freeform 36">
                <a:extLst>
                  <a:ext uri="{FF2B5EF4-FFF2-40B4-BE49-F238E27FC236}">
                    <a16:creationId xmlns:a16="http://schemas.microsoft.com/office/drawing/2014/main" id="{FD21CAAC-BF5A-DF4A-A3A4-20CDD35EFD88}"/>
                  </a:ext>
                </a:extLst>
              </p:cNvPr>
              <p:cNvSpPr/>
              <p:nvPr/>
            </p:nvSpPr>
            <p:spPr>
              <a:xfrm>
                <a:off x="612029" y="4797385"/>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pSp>
      <p:grpSp>
        <p:nvGrpSpPr>
          <p:cNvPr id="40" name="Group 39">
            <a:extLst>
              <a:ext uri="{FF2B5EF4-FFF2-40B4-BE49-F238E27FC236}">
                <a16:creationId xmlns:a16="http://schemas.microsoft.com/office/drawing/2014/main" id="{79D35956-48D0-6EC0-A838-FFC8952B19B0}"/>
              </a:ext>
            </a:extLst>
          </p:cNvPr>
          <p:cNvGrpSpPr/>
          <p:nvPr/>
        </p:nvGrpSpPr>
        <p:grpSpPr>
          <a:xfrm>
            <a:off x="7788772" y="4678739"/>
            <a:ext cx="3574518" cy="1754327"/>
            <a:chOff x="117741" y="2801029"/>
            <a:chExt cx="3574518" cy="1754327"/>
          </a:xfrm>
        </p:grpSpPr>
        <p:sp>
          <p:nvSpPr>
            <p:cNvPr id="41" name="TextBox 40">
              <a:extLst>
                <a:ext uri="{FF2B5EF4-FFF2-40B4-BE49-F238E27FC236}">
                  <a16:creationId xmlns:a16="http://schemas.microsoft.com/office/drawing/2014/main" id="{D8835252-C9F3-B3A4-1F46-A083312C9298}"/>
                </a:ext>
              </a:extLst>
            </p:cNvPr>
            <p:cNvSpPr txBox="1"/>
            <p:nvPr/>
          </p:nvSpPr>
          <p:spPr>
            <a:xfrm>
              <a:off x="117741" y="3724359"/>
              <a:ext cx="3574518"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Summary features that describe the signal</a:t>
              </a:r>
            </a:p>
          </p:txBody>
        </p:sp>
        <p:sp>
          <p:nvSpPr>
            <p:cNvPr id="43" name="TextBox 42">
              <a:extLst>
                <a:ext uri="{FF2B5EF4-FFF2-40B4-BE49-F238E27FC236}">
                  <a16:creationId xmlns:a16="http://schemas.microsoft.com/office/drawing/2014/main" id="{0DA6C215-C39A-2592-FEFF-B455B8D7F7A3}"/>
                </a:ext>
              </a:extLst>
            </p:cNvPr>
            <p:cNvSpPr txBox="1"/>
            <p:nvPr/>
          </p:nvSpPr>
          <p:spPr>
            <a:xfrm>
              <a:off x="676616" y="2801029"/>
              <a:ext cx="2456768" cy="923330"/>
            </a:xfrm>
            <a:prstGeom prst="rect">
              <a:avLst/>
            </a:prstGeom>
            <a:noFill/>
          </p:spPr>
          <p:txBody>
            <a:bodyPr wrap="square" rtlCol="0">
              <a:spAutoFit/>
            </a:bodyPr>
            <a:lstStyle/>
            <a:p>
              <a:pPr algn="ctr"/>
              <a:r>
                <a:rPr lang="en-US" b="1" dirty="0">
                  <a:latin typeface="Avenir Book" panose="02000503020000020003" pitchFamily="2" charset="0"/>
                  <a:ea typeface="Avenir Book" charset="0"/>
                  <a:cs typeface="Avenir Book" charset="0"/>
                </a:rPr>
                <a:t>Mean = 5</a:t>
              </a:r>
              <a:br>
                <a:rPr lang="en-US" b="1" dirty="0">
                  <a:latin typeface="Avenir Book" panose="02000503020000020003" pitchFamily="2" charset="0"/>
                  <a:ea typeface="Avenir Book" charset="0"/>
                  <a:cs typeface="Avenir Book" charset="0"/>
                </a:rPr>
              </a:br>
              <a:r>
                <a:rPr lang="en-US" b="1" dirty="0">
                  <a:latin typeface="Avenir Book" panose="02000503020000020003" pitchFamily="2" charset="0"/>
                  <a:ea typeface="Avenir Book" charset="0"/>
                  <a:cs typeface="Avenir Book" charset="0"/>
                </a:rPr>
                <a:t>Average slope = -0.1</a:t>
              </a:r>
              <a:br>
                <a:rPr lang="en-US" b="1" dirty="0">
                  <a:latin typeface="Avenir Book" panose="02000503020000020003" pitchFamily="2" charset="0"/>
                  <a:ea typeface="Avenir Book" charset="0"/>
                  <a:cs typeface="Avenir Book" charset="0"/>
                </a:rPr>
              </a:br>
              <a:r>
                <a:rPr lang="en-US" b="1" dirty="0">
                  <a:latin typeface="Avenir Book" panose="02000503020000020003" pitchFamily="2" charset="0"/>
                  <a:ea typeface="Avenir Book" charset="0"/>
                  <a:cs typeface="Avenir Book" charset="0"/>
                </a:rPr>
                <a:t>Kurtosis = 0.1</a:t>
              </a:r>
            </a:p>
          </p:txBody>
        </p:sp>
      </p:grpSp>
    </p:spTree>
    <p:extLst>
      <p:ext uri="{BB962C8B-B14F-4D97-AF65-F5344CB8AC3E}">
        <p14:creationId xmlns:p14="http://schemas.microsoft.com/office/powerpoint/2010/main" val="50719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fade">
                                      <p:cBhvr>
                                        <p:cTn id="20" dur="500"/>
                                        <p:tgtEl>
                                          <p:spTgt spid="26"/>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37696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1" end="1"/>
                                            </p:txEl>
                                          </p:spTgt>
                                        </p:tgtEl>
                                        <p:attrNameLst>
                                          <p:attrName>style.opacity</p:attrName>
                                        </p:attrNameLst>
                                      </p:cBhvr>
                                      <p:to>
                                        <p:strVal val="0.25"/>
                                      </p:to>
                                    </p:set>
                                    <p:animEffect filter="image" prLst="opacity: 0.25">
                                      <p:cBhvr rctx="IE">
                                        <p:cTn id="30" dur="indefinite"/>
                                        <p:tgtEl>
                                          <p:spTgt spid="3">
                                            <p:txEl>
                                              <p:pRg st="1" end="1"/>
                                            </p:txEl>
                                          </p:spTgt>
                                        </p:tgtEl>
                                      </p:cBhvr>
                                    </p:animEffect>
                                  </p:childTnLst>
                                </p:cTn>
                              </p:par>
                              <p:par>
                                <p:cTn id="31" presetID="9" presetClass="emph" presetSubtype="0" grpId="1" nodeType="withEffect">
                                  <p:stCondLst>
                                    <p:cond delay="0"/>
                                  </p:stCondLst>
                                  <p:childTnLst>
                                    <p:set>
                                      <p:cBhvr>
                                        <p:cTn id="32" dur="indefinite"/>
                                        <p:tgtEl>
                                          <p:spTgt spid="3">
                                            <p:txEl>
                                              <p:pRg st="2" end="2"/>
                                            </p:txEl>
                                          </p:spTgt>
                                        </p:tgtEl>
                                        <p:attrNameLst>
                                          <p:attrName>style.opacity</p:attrName>
                                        </p:attrNameLst>
                                      </p:cBhvr>
                                      <p:to>
                                        <p:strVal val="1"/>
                                      </p:to>
                                    </p:set>
                                    <p:animEffect filter="image" prLst="opacity: 1">
                                      <p:cBhvr rctx="IE">
                                        <p:cTn id="33"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2" end="2"/>
                                            </p:txEl>
                                          </p:spTgt>
                                        </p:tgtEl>
                                        <p:attrNameLst>
                                          <p:attrName>style.opacity</p:attrName>
                                        </p:attrNameLst>
                                      </p:cBhvr>
                                      <p:to>
                                        <p:strVal val="0.25"/>
                                      </p:to>
                                    </p:set>
                                    <p:animEffect filter="image" prLst="opacity: 0.25">
                                      <p:cBhvr rctx="IE">
                                        <p:cTn id="30" dur="indefinite"/>
                                        <p:tgtEl>
                                          <p:spTgt spid="3">
                                            <p:txEl>
                                              <p:pRg st="2" end="2"/>
                                            </p:txEl>
                                          </p:spTgt>
                                        </p:tgtEl>
                                      </p:cBhvr>
                                    </p:animEffect>
                                  </p:childTnLst>
                                </p:cTn>
                              </p:par>
                              <p:par>
                                <p:cTn id="31" presetID="9" presetClass="emph" presetSubtype="0" grpId="1" nodeType="withEffect">
                                  <p:stCondLst>
                                    <p:cond delay="0"/>
                                  </p:stCondLst>
                                  <p:childTnLst>
                                    <p:set>
                                      <p:cBhvr>
                                        <p:cTn id="32" dur="indefinite"/>
                                        <p:tgtEl>
                                          <p:spTgt spid="3">
                                            <p:txEl>
                                              <p:pRg st="3" end="3"/>
                                            </p:txEl>
                                          </p:spTgt>
                                        </p:tgtEl>
                                        <p:attrNameLst>
                                          <p:attrName>style.opacity</p:attrName>
                                        </p:attrNameLst>
                                      </p:cBhvr>
                                      <p:to>
                                        <p:strVal val="1"/>
                                      </p:to>
                                    </p:set>
                                    <p:animEffect filter="image" prLst="opacity: 1">
                                      <p:cBhvr rctx="IE">
                                        <p:cTn id="33"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405F1599-5227-890F-B85E-3682823E9C46}"/>
              </a:ext>
            </a:extLst>
          </p:cNvPr>
          <p:cNvSpPr>
            <a:spLocks noGrp="1"/>
          </p:cNvSpPr>
          <p:nvPr>
            <p:ph idx="1"/>
          </p:nvPr>
        </p:nvSpPr>
        <p:spPr>
          <a:xfrm>
            <a:off x="609600" y="1600201"/>
            <a:ext cx="10972800" cy="2564765"/>
          </a:xfrm>
        </p:spPr>
        <p:txBody>
          <a:bodyPr>
            <a:normAutofit fontScale="85000" lnSpcReduction="10000"/>
          </a:bodyPr>
          <a:lstStyle/>
          <a:p>
            <a:pPr>
              <a:spcAft>
                <a:spcPts val="1800"/>
              </a:spcAft>
            </a:pPr>
            <a:r>
              <a:rPr lang="en-US" dirty="0">
                <a:latin typeface="Avenir Book" panose="02000503020000020003" pitchFamily="2" charset="0"/>
              </a:rPr>
              <a:t>Machine learning takes some example data to train a model</a:t>
            </a:r>
          </a:p>
          <a:p>
            <a:pPr>
              <a:spcAft>
                <a:spcPts val="1800"/>
              </a:spcAft>
            </a:pPr>
            <a:r>
              <a:rPr lang="en-US" dirty="0">
                <a:latin typeface="Avenir Book" panose="02000503020000020003" pitchFamily="2" charset="0"/>
              </a:rPr>
              <a:t>It then learns patterns from those examples so that it can produce results for future data </a:t>
            </a:r>
          </a:p>
          <a:p>
            <a:pPr>
              <a:spcAft>
                <a:spcPts val="1800"/>
              </a:spcAft>
            </a:pPr>
            <a:r>
              <a:rPr lang="en-US" dirty="0">
                <a:latin typeface="Avenir Book" panose="02000503020000020003" pitchFamily="2" charset="0"/>
              </a:rPr>
              <a:t>This code (not the patterns) can often be re-used across problems</a:t>
            </a:r>
          </a:p>
        </p:txBody>
      </p:sp>
      <p:sp>
        <p:nvSpPr>
          <p:cNvPr id="4" name="TextBox 3">
            <a:extLst>
              <a:ext uri="{FF2B5EF4-FFF2-40B4-BE49-F238E27FC236}">
                <a16:creationId xmlns:a16="http://schemas.microsoft.com/office/drawing/2014/main" id="{82E38692-C50D-D71D-0BCD-CE91A8B6EDF5}"/>
              </a:ext>
            </a:extLst>
          </p:cNvPr>
          <p:cNvSpPr txBox="1"/>
          <p:nvPr/>
        </p:nvSpPr>
        <p:spPr>
          <a:xfrm>
            <a:off x="620486" y="4398250"/>
            <a:ext cx="5475514" cy="1631216"/>
          </a:xfrm>
          <a:prstGeom prst="rect">
            <a:avLst/>
          </a:prstGeom>
          <a:noFill/>
        </p:spPr>
        <p:txBody>
          <a:bodyPr wrap="square" rtlCol="0">
            <a:spAutoFit/>
          </a:bodyPr>
          <a:lstStyle/>
          <a:p>
            <a:r>
              <a:rPr lang="en-US" sz="2000" dirty="0">
                <a:latin typeface="Courier" pitchFamily="2" charset="0"/>
              </a:rPr>
              <a:t>if email contains “Viagra”:</a:t>
            </a:r>
          </a:p>
          <a:p>
            <a:r>
              <a:rPr lang="en-US" sz="2000" dirty="0">
                <a:latin typeface="Courier" pitchFamily="2" charset="0"/>
              </a:rPr>
              <a:t>    then mark as spam;</a:t>
            </a:r>
          </a:p>
          <a:p>
            <a:r>
              <a:rPr lang="en-US" sz="2000" dirty="0">
                <a:latin typeface="Courier" pitchFamily="2" charset="0"/>
              </a:rPr>
              <a:t>if email contains “limited offer”:</a:t>
            </a:r>
          </a:p>
          <a:p>
            <a:r>
              <a:rPr lang="en-US" sz="2000" dirty="0">
                <a:latin typeface="Courier" pitchFamily="2" charset="0"/>
              </a:rPr>
              <a:t>    then mark as spam;</a:t>
            </a:r>
          </a:p>
          <a:p>
            <a:r>
              <a:rPr lang="en-US" sz="2000" dirty="0">
                <a:latin typeface="Courier" pitchFamily="2" charset="0"/>
              </a:rPr>
              <a:t>...</a:t>
            </a:r>
          </a:p>
        </p:txBody>
      </p:sp>
      <p:sp>
        <p:nvSpPr>
          <p:cNvPr id="5" name="TextBox 4">
            <a:extLst>
              <a:ext uri="{FF2B5EF4-FFF2-40B4-BE49-F238E27FC236}">
                <a16:creationId xmlns:a16="http://schemas.microsoft.com/office/drawing/2014/main" id="{4C0F0E6A-1C70-A444-90EA-505EB20EBBFE}"/>
              </a:ext>
            </a:extLst>
          </p:cNvPr>
          <p:cNvSpPr txBox="1"/>
          <p:nvPr/>
        </p:nvSpPr>
        <p:spPr>
          <a:xfrm>
            <a:off x="721178" y="6096000"/>
            <a:ext cx="5040086" cy="461665"/>
          </a:xfrm>
          <a:prstGeom prst="rect">
            <a:avLst/>
          </a:prstGeom>
          <a:noFill/>
        </p:spPr>
        <p:txBody>
          <a:bodyPr wrap="square" rtlCol="0">
            <a:spAutoFit/>
          </a:bodyPr>
          <a:lstStyle/>
          <a:p>
            <a:pPr algn="ctr"/>
            <a:r>
              <a:rPr lang="en-US" sz="2400" dirty="0">
                <a:latin typeface="Avenir" panose="02000503020000020003" pitchFamily="2" charset="0"/>
              </a:rPr>
              <a:t>“Traditional” Programs</a:t>
            </a:r>
          </a:p>
        </p:txBody>
      </p:sp>
      <p:sp>
        <p:nvSpPr>
          <p:cNvPr id="6" name="TextBox 5">
            <a:extLst>
              <a:ext uri="{FF2B5EF4-FFF2-40B4-BE49-F238E27FC236}">
                <a16:creationId xmlns:a16="http://schemas.microsoft.com/office/drawing/2014/main" id="{9EC8CAA5-4641-083E-DBAD-2097C45557A8}"/>
              </a:ext>
            </a:extLst>
          </p:cNvPr>
          <p:cNvSpPr txBox="1"/>
          <p:nvPr/>
        </p:nvSpPr>
        <p:spPr>
          <a:xfrm>
            <a:off x="6858000" y="4398250"/>
            <a:ext cx="5029200" cy="1631216"/>
          </a:xfrm>
          <a:prstGeom prst="rect">
            <a:avLst/>
          </a:prstGeom>
          <a:noFill/>
        </p:spPr>
        <p:txBody>
          <a:bodyPr wrap="square" rtlCol="0">
            <a:spAutoFit/>
          </a:bodyPr>
          <a:lstStyle/>
          <a:p>
            <a:r>
              <a:rPr lang="en-US" sz="2000" dirty="0">
                <a:latin typeface="Courier" pitchFamily="2" charset="0"/>
              </a:rPr>
              <a:t>while accuracy low:</a:t>
            </a:r>
          </a:p>
          <a:p>
            <a:r>
              <a:rPr lang="en-US" sz="2000" dirty="0">
                <a:latin typeface="Courier" pitchFamily="2" charset="0"/>
              </a:rPr>
              <a:t>    classify some emails;</a:t>
            </a:r>
          </a:p>
          <a:p>
            <a:r>
              <a:rPr lang="en-US" sz="2000" dirty="0">
                <a:latin typeface="Courier" pitchFamily="2" charset="0"/>
              </a:rPr>
              <a:t>    check errors;</a:t>
            </a:r>
          </a:p>
          <a:p>
            <a:r>
              <a:rPr lang="en-US" sz="2000" dirty="0">
                <a:latin typeface="Courier" pitchFamily="2" charset="0"/>
              </a:rPr>
              <a:t>    change to reduce errors;</a:t>
            </a:r>
          </a:p>
        </p:txBody>
      </p:sp>
      <p:sp>
        <p:nvSpPr>
          <p:cNvPr id="7" name="TextBox 6">
            <a:extLst>
              <a:ext uri="{FF2B5EF4-FFF2-40B4-BE49-F238E27FC236}">
                <a16:creationId xmlns:a16="http://schemas.microsoft.com/office/drawing/2014/main" id="{C537DF5D-EE37-6A6F-D644-AF7004AA9126}"/>
              </a:ext>
            </a:extLst>
          </p:cNvPr>
          <p:cNvSpPr txBox="1"/>
          <p:nvPr/>
        </p:nvSpPr>
        <p:spPr>
          <a:xfrm>
            <a:off x="6575502" y="6096000"/>
            <a:ext cx="5029200" cy="461665"/>
          </a:xfrm>
          <a:prstGeom prst="rect">
            <a:avLst/>
          </a:prstGeom>
          <a:noFill/>
        </p:spPr>
        <p:txBody>
          <a:bodyPr wrap="square" rtlCol="0">
            <a:spAutoFit/>
          </a:bodyPr>
          <a:lstStyle/>
          <a:p>
            <a:pPr algn="ctr"/>
            <a:r>
              <a:rPr lang="en-US" sz="2400" dirty="0">
                <a:latin typeface="Avenir" panose="02000503020000020003" pitchFamily="2" charset="0"/>
              </a:rPr>
              <a:t>Machine Learning Programs</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3" end="3"/>
                                            </p:txEl>
                                          </p:spTgt>
                                        </p:tgtEl>
                                        <p:attrNameLst>
                                          <p:attrName>style.opacity</p:attrName>
                                        </p:attrNameLst>
                                      </p:cBhvr>
                                      <p:to>
                                        <p:strVal val="0.25"/>
                                      </p:to>
                                    </p:set>
                                    <p:animEffect filter="image" prLst="opacity: 0.25">
                                      <p:cBhvr rctx="IE">
                                        <p:cTn id="30" dur="indefinite"/>
                                        <p:tgtEl>
                                          <p:spTgt spid="3">
                                            <p:txEl>
                                              <p:pRg st="3" end="3"/>
                                            </p:txEl>
                                          </p:spTgt>
                                        </p:tgtEl>
                                      </p:cBhvr>
                                    </p:animEffect>
                                  </p:childTnLst>
                                </p:cTn>
                              </p:par>
                              <p:par>
                                <p:cTn id="31" presetID="9" presetClass="emph" presetSubtype="0" grpId="1" nodeType="withEffect">
                                  <p:stCondLst>
                                    <p:cond delay="0"/>
                                  </p:stCondLst>
                                  <p:childTnLst>
                                    <p:set>
                                      <p:cBhvr>
                                        <p:cTn id="32" dur="indefinite"/>
                                        <p:tgtEl>
                                          <p:spTgt spid="3">
                                            <p:txEl>
                                              <p:pRg st="4" end="4"/>
                                            </p:txEl>
                                          </p:spTgt>
                                        </p:tgtEl>
                                        <p:attrNameLst>
                                          <p:attrName>style.opacity</p:attrName>
                                        </p:attrNameLst>
                                      </p:cBhvr>
                                      <p:to>
                                        <p:strVal val="1"/>
                                      </p:to>
                                    </p:set>
                                    <p:animEffect filter="image" prLst="opacity: 1">
                                      <p:cBhvr rctx="IE">
                                        <p:cTn id="33"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295399"/>
          </a:xfrm>
        </p:spPr>
        <p:txBody>
          <a:bodyPr/>
          <a:lstStyle/>
          <a:p>
            <a:r>
              <a:rPr lang="en-US" dirty="0"/>
              <a:t>Models for classification often have an analogue for </a:t>
            </a:r>
            <a:br>
              <a:rPr lang="en-US" dirty="0"/>
            </a:br>
            <a:r>
              <a:rPr lang="en-US" dirty="0"/>
              <a:t>doing regression</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777010729"/>
              </p:ext>
            </p:extLst>
          </p:nvPr>
        </p:nvGraphicFramePr>
        <p:xfrm>
          <a:off x="609600" y="3429000"/>
          <a:ext cx="10972800" cy="457200"/>
        </p:xfrm>
        <a:graphic>
          <a:graphicData uri="http://schemas.openxmlformats.org/drawingml/2006/table">
            <a:tbl>
              <a:tblPr firstRow="1"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Classification</a:t>
                      </a:r>
                    </a:p>
                  </a:txBody>
                  <a:tcPr/>
                </a:tc>
                <a:tc>
                  <a:txBody>
                    <a:bodyPr/>
                    <a:lstStyle/>
                    <a:p>
                      <a:pPr algn="ctr"/>
                      <a:r>
                        <a:rPr lang="en-US" sz="2400" dirty="0">
                          <a:latin typeface="Avenir Book" panose="02000503020000020003" pitchFamily="2" charset="0"/>
                        </a:rPr>
                        <a:t>Regression</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3099481523"/>
              </p:ext>
            </p:extLst>
          </p:nvPr>
        </p:nvGraphicFramePr>
        <p:xfrm>
          <a:off x="609600" y="3886200"/>
          <a:ext cx="10972800" cy="1005840"/>
        </p:xfrm>
        <a:graphic>
          <a:graphicData uri="http://schemas.openxmlformats.org/drawingml/2006/table">
            <a:tbl>
              <a:tblPr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939800">
                <a:tc>
                  <a:txBody>
                    <a:bodyPr/>
                    <a:lstStyle/>
                    <a:p>
                      <a:pPr algn="ctr"/>
                      <a:r>
                        <a:rPr lang="en-US" sz="2400" b="1" u="sng" dirty="0">
                          <a:latin typeface="Avenir Book" charset="0"/>
                          <a:ea typeface="Avenir Book" charset="0"/>
                          <a:cs typeface="Avenir Book" charset="0"/>
                        </a:rPr>
                        <a:t>Support Vector Machine (SVM)</a:t>
                      </a:r>
                    </a:p>
                    <a:p>
                      <a:pPr algn="ctr"/>
                      <a:r>
                        <a:rPr lang="en-US" sz="1800" b="0" dirty="0">
                          <a:latin typeface="Avenir Book" charset="0"/>
                          <a:ea typeface="Avenir Book" charset="0"/>
                          <a:cs typeface="Avenir Book" charset="0"/>
                        </a:rPr>
                        <a:t>Classifies</a:t>
                      </a:r>
                      <a:r>
                        <a:rPr lang="en-US" sz="1800" b="0" baseline="0" dirty="0">
                          <a:latin typeface="Avenir Book" charset="0"/>
                          <a:ea typeface="Avenir Book" charset="0"/>
                          <a:cs typeface="Avenir Book" charset="0"/>
                        </a:rPr>
                        <a:t> based on which side of the decision boundary the input is on</a:t>
                      </a:r>
                      <a:endParaRPr lang="en-US" sz="1800" b="0" dirty="0">
                        <a:latin typeface="Avenir Book" charset="0"/>
                        <a:ea typeface="Avenir Book" charset="0"/>
                        <a:cs typeface="Avenir Book" charset="0"/>
                      </a:endParaRPr>
                    </a:p>
                  </a:txBody>
                  <a:tcPr anchor="ctr"/>
                </a:tc>
                <a:tc>
                  <a:txBody>
                    <a:bodyPr/>
                    <a:lstStyle/>
                    <a:p>
                      <a:pPr algn="ctr"/>
                      <a:r>
                        <a:rPr lang="en-US" sz="2400" b="1" u="sng" dirty="0">
                          <a:latin typeface="Avenir Book" charset="0"/>
                          <a:ea typeface="Avenir Book" charset="0"/>
                          <a:cs typeface="Avenir Book" charset="0"/>
                        </a:rPr>
                        <a:t>Support Vector</a:t>
                      </a:r>
                      <a:r>
                        <a:rPr lang="en-US" sz="2400" b="1" u="sng" baseline="0" dirty="0">
                          <a:latin typeface="Avenir Book" charset="0"/>
                          <a:ea typeface="Avenir Book" charset="0"/>
                          <a:cs typeface="Avenir Book" charset="0"/>
                        </a:rPr>
                        <a:t> Regression (SVR)</a:t>
                      </a:r>
                    </a:p>
                    <a:p>
                      <a:pPr algn="ctr"/>
                      <a:r>
                        <a:rPr lang="en-US" sz="1800" b="0" baseline="0" dirty="0">
                          <a:latin typeface="Avenir Book" charset="0"/>
                          <a:ea typeface="Avenir Book" charset="0"/>
                          <a:cs typeface="Avenir Book" charset="0"/>
                        </a:rPr>
                        <a:t>Regresses based on how far away the input is from the decision boundary</a:t>
                      </a:r>
                      <a:endParaRPr lang="en-US" sz="2400" b="0" dirty="0">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3016254553"/>
              </p:ext>
            </p:extLst>
          </p:nvPr>
        </p:nvGraphicFramePr>
        <p:xfrm>
          <a:off x="609600" y="4892040"/>
          <a:ext cx="10972800" cy="1005840"/>
        </p:xfrm>
        <a:graphic>
          <a:graphicData uri="http://schemas.openxmlformats.org/drawingml/2006/table">
            <a:tbl>
              <a:tblPr bandRow="1">
                <a:tableStyleId>{073A0DAA-6AF3-43AB-8588-CEC1D06C72B9}</a:tableStyleId>
              </a:tblPr>
              <a:tblGrid>
                <a:gridCol w="5486400">
                  <a:extLst>
                    <a:ext uri="{9D8B030D-6E8A-4147-A177-3AD203B41FA5}">
                      <a16:colId xmlns:a16="http://schemas.microsoft.com/office/drawing/2014/main" val="105605146"/>
                    </a:ext>
                  </a:extLst>
                </a:gridCol>
                <a:gridCol w="5486400">
                  <a:extLst>
                    <a:ext uri="{9D8B030D-6E8A-4147-A177-3AD203B41FA5}">
                      <a16:colId xmlns:a16="http://schemas.microsoft.com/office/drawing/2014/main" val="946416150"/>
                    </a:ext>
                  </a:extLst>
                </a:gridCol>
              </a:tblGrid>
              <a:tr h="939800">
                <a:tc>
                  <a:txBody>
                    <a:bodyPr/>
                    <a:lstStyle/>
                    <a:p>
                      <a:pPr algn="ctr"/>
                      <a:r>
                        <a:rPr lang="en-US" sz="2400" b="1" u="sng" dirty="0">
                          <a:latin typeface="Avenir Book" charset="0"/>
                          <a:ea typeface="Avenir Book" charset="0"/>
                          <a:cs typeface="Avenir Book" charset="0"/>
                        </a:rPr>
                        <a:t>Decision Tree</a:t>
                      </a:r>
                      <a:endParaRPr lang="en-US" sz="2400" b="1" u="none" dirty="0">
                        <a:latin typeface="Avenir Book" charset="0"/>
                        <a:ea typeface="Avenir Book" charset="0"/>
                        <a:cs typeface="Avenir Book" charset="0"/>
                      </a:endParaRPr>
                    </a:p>
                    <a:p>
                      <a:pPr algn="ctr"/>
                      <a:r>
                        <a:rPr lang="en-US" sz="1800" b="0" u="none" dirty="0">
                          <a:latin typeface="Avenir Book" charset="0"/>
                          <a:ea typeface="Avenir Book" charset="0"/>
                          <a:cs typeface="Avenir Book" charset="0"/>
                        </a:rPr>
                        <a:t>Leaf</a:t>
                      </a:r>
                      <a:r>
                        <a:rPr lang="en-US" sz="1800" b="0" u="none" baseline="0" dirty="0">
                          <a:latin typeface="Avenir Book" charset="0"/>
                          <a:ea typeface="Avenir Book" charset="0"/>
                          <a:cs typeface="Avenir Book" charset="0"/>
                        </a:rPr>
                        <a:t> nodes correspond to classes</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ctr"/>
                      <a:r>
                        <a:rPr lang="en-US" sz="2400" b="1" u="sng" dirty="0">
                          <a:latin typeface="Avenir Book" charset="0"/>
                          <a:ea typeface="Avenir Book" charset="0"/>
                          <a:cs typeface="Avenir Book" charset="0"/>
                        </a:rPr>
                        <a:t>Decision</a:t>
                      </a:r>
                      <a:r>
                        <a:rPr lang="en-US" sz="2400" b="1" u="sng" baseline="0" dirty="0">
                          <a:latin typeface="Avenir Book" charset="0"/>
                          <a:ea typeface="Avenir Book" charset="0"/>
                          <a:cs typeface="Avenir Book" charset="0"/>
                        </a:rPr>
                        <a:t> Tree Regression</a:t>
                      </a:r>
                      <a:endParaRPr lang="en-US" sz="2400" b="1" u="none" baseline="0" dirty="0">
                        <a:latin typeface="Avenir Book" charset="0"/>
                        <a:ea typeface="Avenir Book" charset="0"/>
                        <a:cs typeface="Avenir Book" charset="0"/>
                      </a:endParaRPr>
                    </a:p>
                    <a:p>
                      <a:pPr algn="ctr"/>
                      <a:r>
                        <a:rPr lang="en-US" sz="1800" b="0" u="none" dirty="0">
                          <a:latin typeface="Avenir Book" charset="0"/>
                          <a:ea typeface="Avenir Book" charset="0"/>
                          <a:cs typeface="Avenir Book" charset="0"/>
                        </a:rPr>
                        <a:t>Leaf nodes correspond to </a:t>
                      </a:r>
                      <a:br>
                        <a:rPr lang="en-US" sz="1800" b="0" u="none" dirty="0">
                          <a:latin typeface="Avenir Book" charset="0"/>
                          <a:ea typeface="Avenir Book" charset="0"/>
                          <a:cs typeface="Avenir Book" charset="0"/>
                        </a:rPr>
                      </a:br>
                      <a:r>
                        <a:rPr lang="en-US" sz="1800" b="0" u="none" dirty="0">
                          <a:latin typeface="Avenir Book" charset="0"/>
                          <a:ea typeface="Avenir Book" charset="0"/>
                          <a:cs typeface="Avenir Book" charset="0"/>
                        </a:rPr>
                        <a:t>continuous</a:t>
                      </a:r>
                      <a:r>
                        <a:rPr lang="en-US" sz="1800" b="0" u="none" baseline="0" dirty="0">
                          <a:latin typeface="Avenir Book" charset="0"/>
                          <a:ea typeface="Avenir Book" charset="0"/>
                          <a:cs typeface="Avenir Book" charset="0"/>
                        </a:rPr>
                        <a:t> values</a:t>
                      </a:r>
                      <a:endParaRPr lang="en-US" sz="1800" b="0" u="none"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297771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0.25"/>
                                      </p:to>
                                    </p:set>
                                    <p:animEffect filter="image" prLst="opacity: 0.25">
                                      <p:cBhvr rctx="IE">
                                        <p:cTn id="36" dur="indefinite"/>
                                        <p:tgtEl>
                                          <p:spTgt spid="3">
                                            <p:txEl>
                                              <p:pRg st="2" end="2"/>
                                            </p:txEl>
                                          </p:spTgt>
                                        </p:tgtEl>
                                      </p:cBhvr>
                                    </p:animEffect>
                                  </p:childTnLst>
                                </p:cTn>
                              </p:par>
                              <p:par>
                                <p:cTn id="37" presetID="9" presetClass="emph" presetSubtype="0" grpId="1" nodeType="withEffect">
                                  <p:stCondLst>
                                    <p:cond delay="0"/>
                                  </p:stCondLst>
                                  <p:childTnLst>
                                    <p:set>
                                      <p:cBhvr>
                                        <p:cTn id="38" dur="indefinite"/>
                                        <p:tgtEl>
                                          <p:spTgt spid="3">
                                            <p:txEl>
                                              <p:pRg st="3" end="3"/>
                                            </p:txEl>
                                          </p:spTgt>
                                        </p:tgtEl>
                                        <p:attrNameLst>
                                          <p:attrName>style.opacity</p:attrName>
                                        </p:attrNameLst>
                                      </p:cBhvr>
                                      <p:to>
                                        <p:strVal val="0.25"/>
                                      </p:to>
                                    </p:set>
                                    <p:animEffect filter="image" prLst="opacity: 0.25">
                                      <p:cBhvr rctx="IE">
                                        <p:cTn id="39" dur="indefinite"/>
                                        <p:tgtEl>
                                          <p:spTgt spid="3">
                                            <p:txEl>
                                              <p:pRg st="3" end="3"/>
                                            </p:txEl>
                                          </p:spTgt>
                                        </p:tgtEl>
                                      </p:cBhvr>
                                    </p:animEffect>
                                  </p:childTnLst>
                                </p:cTn>
                              </p:par>
                              <p:par>
                                <p:cTn id="40" presetID="9" presetClass="emph" presetSubtype="0" grpId="1" nodeType="withEffect">
                                  <p:stCondLst>
                                    <p:cond delay="0"/>
                                  </p:stCondLst>
                                  <p:childTnLst>
                                    <p:set>
                                      <p:cBhvr>
                                        <p:cTn id="41" dur="indefinite"/>
                                        <p:tgtEl>
                                          <p:spTgt spid="3">
                                            <p:txEl>
                                              <p:pRg st="4" end="4"/>
                                            </p:txEl>
                                          </p:spTgt>
                                        </p:tgtEl>
                                        <p:attrNameLst>
                                          <p:attrName>style.opacity</p:attrName>
                                        </p:attrNameLst>
                                      </p:cBhvr>
                                      <p:to>
                                        <p:strVal val="0.25"/>
                                      </p:to>
                                    </p:set>
                                    <p:animEffect filter="image" prLst="opacity: 0.25">
                                      <p:cBhvr rctx="IE">
                                        <p:cTn id="42" dur="indefinite"/>
                                        <p:tgtEl>
                                          <p:spTgt spid="3">
                                            <p:txEl>
                                              <p:pRg st="4" end="4"/>
                                            </p:txEl>
                                          </p:spTgt>
                                        </p:tgtEl>
                                      </p:cBhvr>
                                    </p:animEffect>
                                  </p:childTnLst>
                                </p:cTn>
                              </p:par>
                              <p:par>
                                <p:cTn id="43" presetID="9" presetClass="emph" presetSubtype="0" grpId="1" nodeType="withEffect">
                                  <p:stCondLst>
                                    <p:cond delay="0"/>
                                  </p:stCondLst>
                                  <p:childTnLst>
                                    <p:set>
                                      <p:cBhvr>
                                        <p:cTn id="44" dur="indefinite"/>
                                        <p:tgtEl>
                                          <p:spTgt spid="3">
                                            <p:txEl>
                                              <p:pRg st="5" end="5"/>
                                            </p:txEl>
                                          </p:spTgt>
                                        </p:tgtEl>
                                        <p:attrNameLst>
                                          <p:attrName>style.opacity</p:attrName>
                                        </p:attrNameLst>
                                      </p:cBhvr>
                                      <p:to>
                                        <p:strVal val="0.25"/>
                                      </p:to>
                                    </p:set>
                                    <p:animEffect filter="image" prLst="opacity: 0.25">
                                      <p:cBhvr rctx="IE">
                                        <p:cTn id="45" dur="indefinite"/>
                                        <p:tgtEl>
                                          <p:spTgt spid="3">
                                            <p:txEl>
                                              <p:pRg st="5" end="5"/>
                                            </p:txEl>
                                          </p:spTgt>
                                        </p:tgtEl>
                                      </p:cBhvr>
                                    </p:animEffect>
                                  </p:childTnLst>
                                </p:cTn>
                              </p:par>
                              <p:par>
                                <p:cTn id="46" presetID="9" presetClass="emph" presetSubtype="0" grpId="1" nodeType="withEffect">
                                  <p:stCondLst>
                                    <p:cond delay="0"/>
                                  </p:stCondLst>
                                  <p:childTnLst>
                                    <p:set>
                                      <p:cBhvr>
                                        <p:cTn id="47" dur="indefinite"/>
                                        <p:tgtEl>
                                          <p:spTgt spid="3">
                                            <p:txEl>
                                              <p:pRg st="6" end="6"/>
                                            </p:txEl>
                                          </p:spTgt>
                                        </p:tgtEl>
                                        <p:attrNameLst>
                                          <p:attrName>style.opacity</p:attrName>
                                        </p:attrNameLst>
                                      </p:cBhvr>
                                      <p:to>
                                        <p:strVal val="0.25"/>
                                      </p:to>
                                    </p:set>
                                    <p:animEffect filter="image" prLst="opacity: 0.25">
                                      <p:cBhvr rctx="IE">
                                        <p:cTn id="48" dur="indefinite"/>
                                        <p:tgtEl>
                                          <p:spTgt spid="3">
                                            <p:txEl>
                                              <p:pRg st="6" end="6"/>
                                            </p:txEl>
                                          </p:spTgt>
                                        </p:tgtEl>
                                      </p:cBhvr>
                                    </p:animEffect>
                                  </p:childTnLst>
                                </p:cTn>
                              </p:par>
                              <p:par>
                                <p:cTn id="49" presetID="9" presetClass="emph" presetSubtype="0" grpId="1" nodeType="withEffect">
                                  <p:stCondLst>
                                    <p:cond delay="0"/>
                                  </p:stCondLst>
                                  <p:childTnLst>
                                    <p:set>
                                      <p:cBhvr>
                                        <p:cTn id="50" dur="indefinite"/>
                                        <p:tgtEl>
                                          <p:spTgt spid="3">
                                            <p:txEl>
                                              <p:pRg st="7" end="7"/>
                                            </p:txEl>
                                          </p:spTgt>
                                        </p:tgtEl>
                                        <p:attrNameLst>
                                          <p:attrName>style.opacity</p:attrName>
                                        </p:attrNameLst>
                                      </p:cBhvr>
                                      <p:to>
                                        <p:strVal val="0.25"/>
                                      </p:to>
                                    </p:set>
                                    <p:animEffect filter="image" prLst="opacity: 0.25">
                                      <p:cBhvr rctx="IE">
                                        <p:cTn id="51"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72AF-7130-2621-783C-7E84DC9F472B}"/>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8F394C-22B7-49D7-B7B3-BFA97397DCB1}"/>
                  </a:ext>
                </a:extLst>
              </p:cNvPr>
              <p:cNvSpPr>
                <a:spLocks noGrp="1"/>
              </p:cNvSpPr>
              <p:nvPr>
                <p:ph idx="1"/>
              </p:nvPr>
            </p:nvSpPr>
            <p:spPr/>
            <p:txBody>
              <a:bodyPr anchor="t">
                <a:normAutofit/>
              </a:bodyPr>
              <a:lstStyle/>
              <a:p>
                <a:r>
                  <a:rPr lang="en-US" dirty="0">
                    <a:latin typeface="Avenir Book" panose="02000503020000020003" pitchFamily="2" charset="0"/>
                  </a:rPr>
                  <a:t>Regression can be changed to classification with thresholds </a:t>
                </a:r>
              </a:p>
              <a:p>
                <a:pPr marL="457200" indent="-457200">
                  <a:buFont typeface="Arial" panose="020B0604020202020204" pitchFamily="34" charset="0"/>
                  <a:buChar char="•"/>
                </a:pPr>
                <a:r>
                  <a:rPr lang="en-US" dirty="0">
                    <a:latin typeface="Avenir Book" panose="02000503020000020003" pitchFamily="2" charset="0"/>
                  </a:rPr>
                  <a:t>Assuming logistic regression is trained to predict the probability that a person is sick, you may label the patient as sick if the regression output is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Avenir Book" panose="02000503020000020003" pitchFamily="2" charset="0"/>
                  </a:rPr>
                  <a:t> 0.5</a:t>
                </a:r>
              </a:p>
              <a:p>
                <a:pPr marL="457200" indent="-457200">
                  <a:spcAft>
                    <a:spcPts val="1800"/>
                  </a:spcAft>
                  <a:buFont typeface="Arial" panose="020B0604020202020204" pitchFamily="34" charset="0"/>
                  <a:buChar char="•"/>
                </a:pPr>
                <a:r>
                  <a:rPr lang="en-US" dirty="0">
                    <a:latin typeface="Avenir Book" panose="02000503020000020003" pitchFamily="2" charset="0"/>
                  </a:rPr>
                  <a:t>The patient should be considered sick and stay in hospital if the predicted number of future days with symptoms is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latin typeface="Avenir Book" panose="02000503020000020003" pitchFamily="2" charset="0"/>
                  </a:rPr>
                  <a:t> 3</a:t>
                </a:r>
              </a:p>
            </p:txBody>
          </p:sp>
        </mc:Choice>
        <mc:Fallback xmlns="">
          <p:sp>
            <p:nvSpPr>
              <p:cNvPr id="3" name="Content Placeholder 2">
                <a:extLst>
                  <a:ext uri="{FF2B5EF4-FFF2-40B4-BE49-F238E27FC236}">
                    <a16:creationId xmlns:a16="http://schemas.microsoft.com/office/drawing/2014/main" id="{328F394C-22B7-49D7-B7B3-BFA97397DCB1}"/>
                  </a:ext>
                </a:extLst>
              </p:cNvPr>
              <p:cNvSpPr>
                <a:spLocks noGrp="1" noRot="1" noChangeAspect="1" noMove="1" noResize="1" noEditPoints="1" noAdjustHandles="1" noChangeArrowheads="1" noChangeShapeType="1" noTextEdit="1"/>
              </p:cNvSpPr>
              <p:nvPr>
                <p:ph idx="1"/>
              </p:nvPr>
            </p:nvSpPr>
            <p:spPr>
              <a:blipFill>
                <a:blip r:embed="rId2"/>
                <a:stretch>
                  <a:fillRect l="-1387" t="-1681" r="-1618"/>
                </a:stretch>
              </a:blipFill>
            </p:spPr>
            <p:txBody>
              <a:bodyPr/>
              <a:lstStyle/>
              <a:p>
                <a:r>
                  <a:rPr lang="en-US">
                    <a:noFill/>
                  </a:rPr>
                  <a:t> </a:t>
                </a:r>
              </a:p>
            </p:txBody>
          </p:sp>
        </mc:Fallback>
      </mc:AlternateContent>
    </p:spTree>
    <p:extLst>
      <p:ext uri="{BB962C8B-B14F-4D97-AF65-F5344CB8AC3E}">
        <p14:creationId xmlns:p14="http://schemas.microsoft.com/office/powerpoint/2010/main" val="98472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fontScale="92500" lnSpcReduction="20000"/>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Imagine if one patient is predicted to have 4 future days of symptoms and another patient is predicted to have 8 future days of symptoms</a:t>
            </a:r>
          </a:p>
          <a:p>
            <a:pPr marL="457200" indent="-457200">
              <a:spcAft>
                <a:spcPts val="1800"/>
              </a:spcAft>
              <a:buFont typeface="Arial" panose="020B0604020202020204" pitchFamily="34" charset="0"/>
              <a:buChar char="•"/>
            </a:pPr>
            <a:r>
              <a:rPr lang="en-US" dirty="0">
                <a:latin typeface="Avenir Book" panose="02000503020000020003" pitchFamily="2" charset="0"/>
              </a:rPr>
              <a:t>Both would be considered “sick” and may be asked to stay in the hospital, but I may want to prioritize treating the latter</a:t>
            </a:r>
          </a:p>
          <a:p>
            <a:r>
              <a:rPr lang="en-US" dirty="0"/>
              <a:t>Classification may be “easier” in some cases since there is less room for making mistakes</a:t>
            </a:r>
          </a:p>
          <a:p>
            <a:pPr marL="457200" indent="-457200">
              <a:buFont typeface="Arial" panose="020B0604020202020204" pitchFamily="34" charset="0"/>
              <a:buChar char="•"/>
            </a:pPr>
            <a:r>
              <a:rPr lang="en-US" dirty="0"/>
              <a:t>Telling the difference between 1…2…3… future days of symptoms may be harder than telling the difference between sick and healthy patients</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4" end="4"/>
                                            </p:txEl>
                                          </p:spTgt>
                                        </p:tgtEl>
                                        <p:attrNameLst>
                                          <p:attrName>style.opacity</p:attrName>
                                        </p:attrNameLst>
                                      </p:cBhvr>
                                      <p:to>
                                        <p:strVal val="0.25"/>
                                      </p:to>
                                    </p:set>
                                    <p:animEffect filter="image" prLst="opacity: 0.25">
                                      <p:cBhvr rctx="IE">
                                        <p:cTn id="30" dur="indefinite"/>
                                        <p:tgtEl>
                                          <p:spTgt spid="3">
                                            <p:txEl>
                                              <p:pRg st="4" end="4"/>
                                            </p:txEl>
                                          </p:spTgt>
                                        </p:tgtEl>
                                      </p:cBhvr>
                                    </p:animEffect>
                                  </p:childTnLst>
                                </p:cTn>
                              </p:par>
                              <p:par>
                                <p:cTn id="31" presetID="9" presetClass="emph" presetSubtype="0" grpId="1" nodeType="withEffect">
                                  <p:stCondLst>
                                    <p:cond delay="0"/>
                                  </p:stCondLst>
                                  <p:childTnLst>
                                    <p:set>
                                      <p:cBhvr>
                                        <p:cTn id="32" dur="indefinite"/>
                                        <p:tgtEl>
                                          <p:spTgt spid="3">
                                            <p:txEl>
                                              <p:pRg st="5" end="5"/>
                                            </p:txEl>
                                          </p:spTgt>
                                        </p:tgtEl>
                                        <p:attrNameLst>
                                          <p:attrName>style.opacity</p:attrName>
                                        </p:attrNameLst>
                                      </p:cBhvr>
                                      <p:to>
                                        <p:strVal val="1"/>
                                      </p:to>
                                    </p:set>
                                    <p:animEffect filter="image" prLst="opacity: 1">
                                      <p:cBhvr rctx="IE">
                                        <p:cTn id="33"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a:p>
            <a:pPr>
              <a:spcAft>
                <a:spcPts val="1800"/>
              </a:spcAft>
            </a:pPr>
            <a:r>
              <a:rPr lang="en-US" dirty="0"/>
              <a:t>This is known as “overfitting”</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F79ADC27-149F-8F65-65C3-2A7FA00FA542}"/>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FD533A9-A165-5E9A-CF6C-3A0CB527363B}"/>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61A6A61F-41E4-CF9C-611D-F4AACE699962}"/>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3184C9C3-13A5-45C7-DC91-954157C1C1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8ECBA0F5-C3A0-0538-2672-53F3ED78F4D4}"/>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8CB5AAFE-D098-6A59-0AD6-48120108745B}"/>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4404BBEE-6F61-2673-0178-74C54DB54984}"/>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5DF70CF9-5D4B-E6A7-D6A5-51D009D4E44E}"/>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D7A3028-735D-27EF-D1DE-61976D01C9FC}"/>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AF0989E-CB2B-0FAB-CE6F-6AD12271BF07}"/>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9128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B2F8B4A-4232-D78A-E3D6-D63224FF7385}"/>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29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5" end="5"/>
                                            </p:txEl>
                                          </p:spTgt>
                                        </p:tgtEl>
                                        <p:attrNameLst>
                                          <p:attrName>style.opacity</p:attrName>
                                        </p:attrNameLst>
                                      </p:cBhvr>
                                      <p:to>
                                        <p:strVal val="0.25"/>
                                      </p:to>
                                    </p:set>
                                    <p:animEffect filter="image" prLst="opacity: 0.25">
                                      <p:cBhvr rctx="IE">
                                        <p:cTn id="30" dur="indefinite"/>
                                        <p:tgtEl>
                                          <p:spTgt spid="3">
                                            <p:txEl>
                                              <p:pRg st="5" end="5"/>
                                            </p:txEl>
                                          </p:spTgt>
                                        </p:tgtEl>
                                      </p:cBhvr>
                                    </p:animEffect>
                                  </p:childTnLst>
                                </p:cTn>
                              </p:par>
                              <p:par>
                                <p:cTn id="31" presetID="9" presetClass="emph" presetSubtype="0" grpId="1" nodeType="withEffect">
                                  <p:stCondLst>
                                    <p:cond delay="0"/>
                                  </p:stCondLst>
                                  <p:childTnLst>
                                    <p:set>
                                      <p:cBhvr>
                                        <p:cTn id="32" dur="indefinite"/>
                                        <p:tgtEl>
                                          <p:spTgt spid="3">
                                            <p:txEl>
                                              <p:pRg st="6" end="6"/>
                                            </p:txEl>
                                          </p:spTgt>
                                        </p:tgtEl>
                                        <p:attrNameLst>
                                          <p:attrName>style.opacity</p:attrName>
                                        </p:attrNameLst>
                                      </p:cBhvr>
                                      <p:to>
                                        <p:strVal val="1"/>
                                      </p:to>
                                    </p:set>
                                    <p:animEffect filter="image" prLst="opacity: 1">
                                      <p:cBhvr rctx="IE">
                                        <p:cTn id="33"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10000"/>
          </a:bodyPr>
          <a:lstStyle/>
          <a:p>
            <a:pPr>
              <a:spcAft>
                <a:spcPts val="1800"/>
              </a:spcAft>
            </a:pPr>
            <a:r>
              <a:rPr lang="en-US" dirty="0"/>
              <a:t>You will train your model by only feeding in the features and labels in your training dataset</a:t>
            </a:r>
          </a:p>
          <a:p>
            <a:r>
              <a:rPr lang="en-US" dirty="0"/>
              <a:t>You can generate model predictions and compare them to the known labels for both the train and test features</a:t>
            </a:r>
          </a:p>
          <a:p>
            <a:pPr marL="457200" indent="-457200">
              <a:buFont typeface="Arial" panose="020B0604020202020204" pitchFamily="34" charset="0"/>
              <a:buChar char="•"/>
            </a:pPr>
            <a:r>
              <a:rPr lang="en-US" b="1" dirty="0"/>
              <a:t>Evaluating on training dataset: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dataset: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6" end="6"/>
                                            </p:txEl>
                                          </p:spTgt>
                                        </p:tgtEl>
                                        <p:attrNameLst>
                                          <p:attrName>style.opacity</p:attrName>
                                        </p:attrNameLst>
                                      </p:cBhvr>
                                      <p:to>
                                        <p:strVal val="0.25"/>
                                      </p:to>
                                    </p:set>
                                    <p:animEffect filter="image" prLst="opacity: 0.25">
                                      <p:cBhvr rctx="IE">
                                        <p:cTn id="30" dur="indefinite"/>
                                        <p:tgtEl>
                                          <p:spTgt spid="3">
                                            <p:txEl>
                                              <p:pRg st="6" end="6"/>
                                            </p:txEl>
                                          </p:spTgt>
                                        </p:tgtEl>
                                      </p:cBhvr>
                                    </p:animEffect>
                                  </p:childTnLst>
                                </p:cTn>
                              </p:par>
                              <p:par>
                                <p:cTn id="31" presetID="9" presetClass="emph" presetSubtype="0" grpId="1" nodeType="withEffect">
                                  <p:stCondLst>
                                    <p:cond delay="0"/>
                                  </p:stCondLst>
                                  <p:childTnLst>
                                    <p:set>
                                      <p:cBhvr>
                                        <p:cTn id="32" dur="indefinite"/>
                                        <p:tgtEl>
                                          <p:spTgt spid="3">
                                            <p:txEl>
                                              <p:pRg st="7" end="7"/>
                                            </p:txEl>
                                          </p:spTgt>
                                        </p:tgtEl>
                                        <p:attrNameLst>
                                          <p:attrName>style.opacity</p:attrName>
                                        </p:attrNameLst>
                                      </p:cBhvr>
                                      <p:to>
                                        <p:strVal val="1"/>
                                      </p:to>
                                    </p:set>
                                    <p:animEffect filter="image" prLst="opacity: 1">
                                      <p:cBhvr rctx="IE">
                                        <p:cTn id="33"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1214193722"/>
              </p:ext>
            </p:extLst>
          </p:nvPr>
        </p:nvGraphicFramePr>
        <p:xfrm>
          <a:off x="457200" y="2028439"/>
          <a:ext cx="2997200" cy="410973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(days)</a:t>
                      </a:r>
                    </a:p>
                  </a:txBody>
                  <a:tcPr anchor="ctr"/>
                </a:tc>
                <a:tc>
                  <a:txBody>
                    <a:bodyPr/>
                    <a:lstStyle/>
                    <a:p>
                      <a:pPr algn="ctr"/>
                      <a:r>
                        <a:rPr lang="en-US" sz="2400" dirty="0"/>
                        <a:t>Predicted</a:t>
                      </a:r>
                      <a:br>
                        <a:rPr lang="en-US" sz="2400" dirty="0"/>
                      </a:br>
                      <a:r>
                        <a:rPr lang="en-US" sz="2400" dirty="0"/>
                        <a:t>(days)</a:t>
                      </a:r>
                    </a:p>
                  </a:txBody>
                  <a:tcPr anchor="ctr"/>
                </a:tc>
                <a:extLst>
                  <a:ext uri="{0D108BD9-81ED-4DB2-BD59-A6C34878D82A}">
                    <a16:rowId xmlns:a16="http://schemas.microsoft.com/office/drawing/2014/main" val="2668513280"/>
                  </a:ext>
                </a:extLst>
              </a:tr>
              <a:tr h="657354">
                <a:tc>
                  <a:txBody>
                    <a:bodyPr/>
                    <a:lstStyle/>
                    <a:p>
                      <a:pPr algn="ctr"/>
                      <a:r>
                        <a:rPr lang="en-US" sz="24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3</a:t>
                      </a:r>
                    </a:p>
                  </a:txBody>
                  <a:tcPr anchor="ctr"/>
                </a:tc>
                <a:extLst>
                  <a:ext uri="{0D108BD9-81ED-4DB2-BD59-A6C34878D82A}">
                    <a16:rowId xmlns:a16="http://schemas.microsoft.com/office/drawing/2014/main" val="2796125423"/>
                  </a:ext>
                </a:extLst>
              </a:tr>
              <a:tr h="657354">
                <a:tc>
                  <a:txBody>
                    <a:bodyPr/>
                    <a:lstStyle/>
                    <a:p>
                      <a:pPr algn="ctr"/>
                      <a:r>
                        <a:rPr lang="en-US" sz="2400" dirty="0"/>
                        <a:t>5</a:t>
                      </a:r>
                    </a:p>
                  </a:txBody>
                  <a:tcPr anchor="ctr"/>
                </a:tc>
                <a:tc>
                  <a:txBody>
                    <a:bodyPr/>
                    <a:lstStyle/>
                    <a:p>
                      <a:pPr algn="ctr"/>
                      <a:r>
                        <a:rPr lang="en-US" sz="2400" dirty="0"/>
                        <a:t>5</a:t>
                      </a:r>
                    </a:p>
                  </a:txBody>
                  <a:tcPr anchor="ctr"/>
                </a:tc>
                <a:extLst>
                  <a:ext uri="{0D108BD9-81ED-4DB2-BD59-A6C34878D82A}">
                    <a16:rowId xmlns:a16="http://schemas.microsoft.com/office/drawing/2014/main" val="3875812655"/>
                  </a:ext>
                </a:extLst>
              </a:tr>
              <a:tr h="657354">
                <a:tc>
                  <a:txBody>
                    <a:bodyPr/>
                    <a:lstStyle/>
                    <a:p>
                      <a:pPr algn="ctr"/>
                      <a:r>
                        <a:rPr lang="en-US" sz="2400" dirty="0"/>
                        <a:t>5</a:t>
                      </a:r>
                    </a:p>
                  </a:txBody>
                  <a:tcPr anchor="ctr"/>
                </a:tc>
                <a:tc>
                  <a:txBody>
                    <a:bodyPr/>
                    <a:lstStyle/>
                    <a:p>
                      <a:pPr algn="ctr"/>
                      <a:r>
                        <a:rPr lang="en-US" sz="2400" dirty="0"/>
                        <a:t>10</a:t>
                      </a:r>
                    </a:p>
                  </a:txBody>
                  <a:tcPr anchor="ctr"/>
                </a:tc>
                <a:extLst>
                  <a:ext uri="{0D108BD9-81ED-4DB2-BD59-A6C34878D82A}">
                    <a16:rowId xmlns:a16="http://schemas.microsoft.com/office/drawing/2014/main" val="783740732"/>
                  </a:ext>
                </a:extLst>
              </a:tr>
              <a:tr h="657354">
                <a:tc>
                  <a:txBody>
                    <a:bodyPr/>
                    <a:lstStyle/>
                    <a:p>
                      <a:pPr algn="ctr"/>
                      <a:r>
                        <a:rPr lang="en-US" sz="2400" dirty="0"/>
                        <a:t>3</a:t>
                      </a:r>
                    </a:p>
                  </a:txBody>
                  <a:tcPr anchor="ctr"/>
                </a:tc>
                <a:tc>
                  <a:txBody>
                    <a:bodyPr/>
                    <a:lstStyle/>
                    <a:p>
                      <a:pPr algn="ctr"/>
                      <a:r>
                        <a:rPr lang="en-US" sz="2400" dirty="0"/>
                        <a:t>2</a:t>
                      </a:r>
                    </a:p>
                  </a:txBody>
                  <a:tcPr anchor="ctr"/>
                </a:tc>
                <a:extLst>
                  <a:ext uri="{0D108BD9-81ED-4DB2-BD59-A6C34878D82A}">
                    <a16:rowId xmlns:a16="http://schemas.microsoft.com/office/drawing/2014/main" val="3690459075"/>
                  </a:ext>
                </a:extLst>
              </a:tr>
              <a:tr h="657354">
                <a:tc>
                  <a:txBody>
                    <a:bodyPr/>
                    <a:lstStyle/>
                    <a:p>
                      <a:pPr algn="ctr"/>
                      <a:r>
                        <a:rPr lang="en-US" sz="2400" dirty="0"/>
                        <a:t>4</a:t>
                      </a:r>
                    </a:p>
                  </a:txBody>
                  <a:tcPr anchor="ctr"/>
                </a:tc>
                <a:tc>
                  <a:txBody>
                    <a:bodyPr/>
                    <a:lstStyle/>
                    <a:p>
                      <a:pPr algn="ctr"/>
                      <a:r>
                        <a:rPr lang="en-US" sz="24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1601551620"/>
              </p:ext>
            </p:extLst>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2839722262"/>
              </p:ext>
            </p:extLst>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nvGraphicFramePr>
        <p:xfrm>
          <a:off x="457200" y="2028439"/>
          <a:ext cx="3352800" cy="410973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400" dirty="0"/>
                        <a:t>Actual</a:t>
                      </a:r>
                      <a:br>
                        <a:rPr lang="en-US" sz="2400" dirty="0"/>
                      </a:br>
                      <a:r>
                        <a:rPr lang="en-US" sz="2400" dirty="0"/>
                        <a:t>(diagnosis)</a:t>
                      </a:r>
                    </a:p>
                  </a:txBody>
                  <a:tcPr anchor="ctr"/>
                </a:tc>
                <a:tc>
                  <a:txBody>
                    <a:bodyPr/>
                    <a:lstStyle/>
                    <a:p>
                      <a:pPr algn="ctr"/>
                      <a:r>
                        <a:rPr lang="en-US" sz="2400" dirty="0"/>
                        <a:t>Predicted</a:t>
                      </a:r>
                      <a:br>
                        <a:rPr lang="en-US" sz="2400" dirty="0"/>
                      </a:br>
                      <a:r>
                        <a:rPr lang="en-US" sz="2400" dirty="0"/>
                        <a:t>(diagnosis)</a:t>
                      </a:r>
                    </a:p>
                  </a:txBody>
                  <a:tcPr anchor="ctr"/>
                </a:tc>
                <a:extLst>
                  <a:ext uri="{0D108BD9-81ED-4DB2-BD59-A6C34878D82A}">
                    <a16:rowId xmlns:a16="http://schemas.microsoft.com/office/drawing/2014/main" val="2668513280"/>
                  </a:ext>
                </a:extLst>
              </a:tr>
              <a:tr h="657354">
                <a:tc>
                  <a:txBody>
                    <a:bodyPr/>
                    <a:lstStyle/>
                    <a:p>
                      <a:pPr algn="ctr"/>
                      <a:r>
                        <a:rPr lang="en-US" sz="24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healthy</a:t>
                      </a:r>
                    </a:p>
                  </a:txBody>
                  <a:tcPr anchor="ctr"/>
                </a:tc>
                <a:extLst>
                  <a:ext uri="{0D108BD9-81ED-4DB2-BD59-A6C34878D82A}">
                    <a16:rowId xmlns:a16="http://schemas.microsoft.com/office/drawing/2014/main" val="2796125423"/>
                  </a:ext>
                </a:extLst>
              </a:tr>
              <a:tr h="657354">
                <a:tc>
                  <a:txBody>
                    <a:bodyPr/>
                    <a:lstStyle/>
                    <a:p>
                      <a:pPr algn="ctr"/>
                      <a:r>
                        <a:rPr lang="en-US" sz="2400" dirty="0"/>
                        <a:t>sick</a:t>
                      </a:r>
                    </a:p>
                  </a:txBody>
                  <a:tcPr anchor="ctr"/>
                </a:tc>
                <a:tc>
                  <a:txBody>
                    <a:bodyPr/>
                    <a:lstStyle/>
                    <a:p>
                      <a:pPr algn="ctr"/>
                      <a:r>
                        <a:rPr lang="en-US" sz="2400" dirty="0"/>
                        <a:t>healthy</a:t>
                      </a:r>
                    </a:p>
                  </a:txBody>
                  <a:tcPr anchor="ctr"/>
                </a:tc>
                <a:extLst>
                  <a:ext uri="{0D108BD9-81ED-4DB2-BD59-A6C34878D82A}">
                    <a16:rowId xmlns:a16="http://schemas.microsoft.com/office/drawing/2014/main" val="3875812655"/>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783740732"/>
                  </a:ext>
                </a:extLst>
              </a:tr>
              <a:tr h="657354">
                <a:tc>
                  <a:txBody>
                    <a:bodyPr/>
                    <a:lstStyle/>
                    <a:p>
                      <a:pPr algn="ctr"/>
                      <a:r>
                        <a:rPr lang="en-US" sz="2400" dirty="0"/>
                        <a:t>sick</a:t>
                      </a:r>
                    </a:p>
                  </a:txBody>
                  <a:tcPr anchor="ctr"/>
                </a:tc>
                <a:tc>
                  <a:txBody>
                    <a:bodyPr/>
                    <a:lstStyle/>
                    <a:p>
                      <a:pPr algn="ctr"/>
                      <a:r>
                        <a:rPr lang="en-US" sz="2400" dirty="0"/>
                        <a:t>sick</a:t>
                      </a:r>
                    </a:p>
                  </a:txBody>
                  <a:tcPr anchor="ctr"/>
                </a:tc>
                <a:extLst>
                  <a:ext uri="{0D108BD9-81ED-4DB2-BD59-A6C34878D82A}">
                    <a16:rowId xmlns:a16="http://schemas.microsoft.com/office/drawing/2014/main" val="3690459075"/>
                  </a:ext>
                </a:extLst>
              </a:tr>
              <a:tr h="657354">
                <a:tc>
                  <a:txBody>
                    <a:bodyPr/>
                    <a:lstStyle/>
                    <a:p>
                      <a:pPr algn="ctr"/>
                      <a:r>
                        <a:rPr lang="en-US" sz="2400" dirty="0"/>
                        <a:t>healthy</a:t>
                      </a:r>
                    </a:p>
                  </a:txBody>
                  <a:tcPr anchor="ctr"/>
                </a:tc>
                <a:tc>
                  <a:txBody>
                    <a:bodyPr/>
                    <a:lstStyle/>
                    <a:p>
                      <a:pPr algn="ctr"/>
                      <a:r>
                        <a:rPr lang="en-US" sz="24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fontScale="90000"/>
          </a:bodyPr>
          <a:lstStyle/>
          <a:p>
            <a:r>
              <a:rPr lang="en-US" dirty="0"/>
              <a:t>How to Do Machine Learning </a:t>
            </a:r>
            <a:br>
              <a:rPr lang="en-US" dirty="0"/>
            </a:br>
            <a:r>
              <a:rPr lang="en-US" dirty="0"/>
              <a:t>in 6–8 Easy Steps</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p:txBody>
          <a:bodyPr>
            <a:normAutofit/>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mph" presetSubtype="0" grpId="1" nodeType="clickEffect">
                                  <p:stCondLst>
                                    <p:cond delay="0"/>
                                  </p:stCondLst>
                                  <p:childTnLst>
                                    <p:set>
                                      <p:cBhvr>
                                        <p:cTn id="29" dur="indefinite"/>
                                        <p:tgtEl>
                                          <p:spTgt spid="3">
                                            <p:txEl>
                                              <p:pRg st="0" end="0"/>
                                            </p:txEl>
                                          </p:spTgt>
                                        </p:tgtEl>
                                        <p:attrNameLst>
                                          <p:attrName>style.opacity</p:attrName>
                                        </p:attrNameLst>
                                      </p:cBhvr>
                                      <p:to>
                                        <p:strVal val="0.25"/>
                                      </p:to>
                                    </p:set>
                                    <p:animEffect filter="image" prLst="opacity: 0.25">
                                      <p:cBhvr rctx="IE">
                                        <p:cTn id="30" dur="indefinite"/>
                                        <p:tgtEl>
                                          <p:spTgt spid="3">
                                            <p:txEl>
                                              <p:pRg st="0" end="0"/>
                                            </p:txEl>
                                          </p:spTgt>
                                        </p:tgtEl>
                                      </p:cBhvr>
                                    </p:animEffect>
                                  </p:childTnLst>
                                </p:cTn>
                              </p:par>
                              <p:par>
                                <p:cTn id="31" presetID="9" presetClass="emph" presetSubtype="0" grpId="1" nodeType="withEffect">
                                  <p:stCondLst>
                                    <p:cond delay="0"/>
                                  </p:stCondLst>
                                  <p:childTnLst>
                                    <p:set>
                                      <p:cBhvr>
                                        <p:cTn id="32" dur="indefinite"/>
                                        <p:tgtEl>
                                          <p:spTgt spid="3">
                                            <p:txEl>
                                              <p:pRg st="1" end="1"/>
                                            </p:txEl>
                                          </p:spTgt>
                                        </p:tgtEl>
                                        <p:attrNameLst>
                                          <p:attrName>style.opacity</p:attrName>
                                        </p:attrNameLst>
                                      </p:cBhvr>
                                      <p:to>
                                        <p:strVal val="1"/>
                                      </p:to>
                                    </p:set>
                                    <p:animEffect filter="image" prLst="opacity: 1">
                                      <p:cBhvr rctx="IE">
                                        <p:cTn id="33"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106185</TotalTime>
  <Words>3599</Words>
  <Application>Microsoft Macintosh PowerPoint</Application>
  <PresentationFormat>Widescreen</PresentationFormat>
  <Paragraphs>667</Paragraphs>
  <Slides>57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Avenir</vt:lpstr>
      <vt:lpstr>Avenir Book</vt:lpstr>
      <vt:lpstr>Calibri</vt:lpstr>
      <vt:lpstr>Cambria Math</vt:lpstr>
      <vt:lpstr>Courier</vt:lpstr>
      <vt:lpstr>Office Theme</vt:lpstr>
      <vt:lpstr>Crash Course on Machine Learning</vt:lpstr>
      <vt:lpstr>Outline</vt:lpstr>
      <vt:lpstr>What Is Machine Learning?</vt:lpstr>
      <vt:lpstr>How to Do Machine Learning  in 6–8 Easy Steps</vt:lpstr>
      <vt:lpstr>Types of Learning</vt:lpstr>
      <vt:lpstr>Types of Supervised Learning</vt:lpstr>
      <vt:lpstr>Example of Unsupervised Learning</vt:lpstr>
      <vt:lpstr>What We Will Cover</vt:lpstr>
      <vt:lpstr>How to Do Machine Learning  in 6–8 Easy Steps</vt:lpstr>
      <vt:lpstr>Feature Representations</vt:lpstr>
      <vt:lpstr>Feature Representations: Images</vt:lpstr>
      <vt:lpstr>Feature Representations: Sequences</vt:lpstr>
      <vt:lpstr>What Does Our Data Look Like</vt:lpstr>
      <vt:lpstr>What Does Our Data Look Like</vt:lpstr>
      <vt:lpstr>What Does Our Data Look Like</vt:lpstr>
      <vt:lpstr>Dealing with Missing Data</vt:lpstr>
      <vt:lpstr>How to Do Machine Learning  in 6–8 Easy Steps</vt:lpstr>
      <vt:lpstr>Dataset Splitting</vt:lpstr>
      <vt:lpstr>Standard Methods of Dataset Splitting</vt:lpstr>
      <vt:lpstr>Considerations for Dataset Splitting</vt:lpstr>
      <vt:lpstr>Considerations for Dataset Splitting</vt:lpstr>
      <vt:lpstr>Considerations for Dataset Splitting</vt:lpstr>
      <vt:lpstr>How to Do Machine Learning  in 6–8 Easy Steps</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How to Do Machine Learning  in 6–8 Easy Steps</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 Classification</vt:lpstr>
      <vt:lpstr>Regression ⟷ Classification</vt:lpstr>
      <vt:lpstr>Regression ⟷ Classification</vt:lpstr>
      <vt:lpstr>How to Do Machine Learning  in 6–8 Easy Steps</vt:lpstr>
      <vt:lpstr>Hyperparameters</vt:lpstr>
      <vt:lpstr>Why Care About Hyperparameters?</vt:lpstr>
      <vt:lpstr>Why Care About Hyperparameters?</vt:lpstr>
      <vt:lpstr>Why Care About Hyperparameters?</vt:lpstr>
      <vt:lpstr>How to Do Machine Learning  in 6–8 Easy Steps</vt:lpstr>
      <vt:lpstr>Training and Testing Your Model</vt:lpstr>
      <vt:lpstr>How to Do Machine Learning  in 6–8 Easy Steps</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How to Do Machine Learning  in 6–8 Easy Steps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T Mariakakis</cp:lastModifiedBy>
  <cp:revision>1316</cp:revision>
  <dcterms:created xsi:type="dcterms:W3CDTF">2019-01-31T00:55:19Z</dcterms:created>
  <dcterms:modified xsi:type="dcterms:W3CDTF">2023-07-25T17:42:35Z</dcterms:modified>
</cp:coreProperties>
</file>