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24384000" cy="1574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Helvetica Neue" panose="020B0604020202020204" charset="0"/>
      <p:regular r:id="rId20"/>
      <p:bold r:id="rId21"/>
      <p:italic r:id="rId22"/>
      <p:boldItalic r:id="rId23"/>
    </p:embeddedFont>
    <p:embeddedFont>
      <p:font typeface="Helvetica Neue Light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96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iRF9QqgmOwsJlqFQYq63u9Ef2M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" d="100"/>
          <a:sy n="20" d="100"/>
        </p:scale>
        <p:origin x="1282" y="34"/>
      </p:cViewPr>
      <p:guideLst>
        <p:guide orient="horz" pos="496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david mercado torres" userId="4c7f5dae58cac8d6" providerId="LiveId" clId="{999EF266-D90E-4F79-8DFE-E92D2742C72F}"/>
    <pc:docChg chg="modSld">
      <pc:chgData name="juan david mercado torres" userId="4c7f5dae58cac8d6" providerId="LiveId" clId="{999EF266-D90E-4F79-8DFE-E92D2742C72F}" dt="2022-03-22T15:59:17.762" v="1" actId="1076"/>
      <pc:docMkLst>
        <pc:docMk/>
      </pc:docMkLst>
      <pc:sldChg chg="modSp mod">
        <pc:chgData name="juan david mercado torres" userId="4c7f5dae58cac8d6" providerId="LiveId" clId="{999EF266-D90E-4F79-8DFE-E92D2742C72F}" dt="2022-03-22T15:59:17.762" v="1" actId="1076"/>
        <pc:sldMkLst>
          <pc:docMk/>
          <pc:sldMk cId="0" sldId="257"/>
        </pc:sldMkLst>
        <pc:spChg chg="mod">
          <ac:chgData name="juan david mercado torres" userId="4c7f5dae58cac8d6" providerId="LiveId" clId="{999EF266-D90E-4F79-8DFE-E92D2742C72F}" dt="2022-03-22T15:59:17.762" v="1" actId="1076"/>
          <ac:spMkLst>
            <pc:docMk/>
            <pc:sldMk cId="0" sldId="257"/>
            <ac:spMk id="67" creationId="{00000000-0000-0000-0000-000000000000}"/>
          </ac:spMkLst>
        </pc:spChg>
        <pc:spChg chg="mod">
          <ac:chgData name="juan david mercado torres" userId="4c7f5dae58cac8d6" providerId="LiveId" clId="{999EF266-D90E-4F79-8DFE-E92D2742C72F}" dt="2022-03-22T15:58:58.980" v="0" actId="20577"/>
          <ac:spMkLst>
            <pc:docMk/>
            <pc:sldMk cId="0" sldId="257"/>
            <ac:spMk id="6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f145aebea_0_3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gcf145aebea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f145aebea_1_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8" name="Google Shape;138;gcf145aebea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f145aebea_1_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8" name="Google Shape;138;gcf145aebea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3685402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f145aebea_0_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" name="Google Shape;65;gcf145aebe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" name="Google Shape;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f145aebea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" name="Google Shape;88;gcf145aebea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f145aebea_0_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cf145aebe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f145aebea_0_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gcf145aebe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f145aebea_0_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" name="Google Shape;112;gcf145aebea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f145aebea_0_4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gcf145aebea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subtítulo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4833937" y="3319859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4833937" y="8088312"/>
            <a:ext cx="14716126" cy="1589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">
  <p:cSld name="Cita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6"/>
          <p:cNvSpPr txBox="1">
            <a:spLocks noGrp="1"/>
          </p:cNvSpPr>
          <p:nvPr>
            <p:ph type="body" idx="1"/>
          </p:nvPr>
        </p:nvSpPr>
        <p:spPr>
          <a:xfrm>
            <a:off x="4833937" y="9963546"/>
            <a:ext cx="14716126" cy="67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  <a:defRPr sz="3600" i="1"/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body" idx="2"/>
          </p:nvPr>
        </p:nvSpPr>
        <p:spPr>
          <a:xfrm>
            <a:off x="4833937" y="7035456"/>
            <a:ext cx="14716126" cy="93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">
  <p:cSld name="Fo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>
            <a:spLocks noGrp="1"/>
          </p:cNvSpPr>
          <p:nvPr>
            <p:ph type="pic" idx="2"/>
          </p:nvPr>
        </p:nvSpPr>
        <p:spPr>
          <a:xfrm>
            <a:off x="3048000" y="1016000"/>
            <a:ext cx="18288001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>
  <p:cSld name="En blanco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8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(horizontal)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8"/>
          <p:cNvSpPr>
            <a:spLocks noGrp="1"/>
          </p:cNvSpPr>
          <p:nvPr>
            <p:ph type="pic" idx="2"/>
          </p:nvPr>
        </p:nvSpPr>
        <p:spPr>
          <a:xfrm>
            <a:off x="5325070" y="1962546"/>
            <a:ext cx="13722210" cy="8304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title"/>
          </p:nvPr>
        </p:nvSpPr>
        <p:spPr>
          <a:xfrm>
            <a:off x="4833937" y="10463609"/>
            <a:ext cx="14716126" cy="200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8"/>
          <p:cNvSpPr txBox="1">
            <a:spLocks noGrp="1"/>
          </p:cNvSpPr>
          <p:nvPr>
            <p:ph type="body" idx="1"/>
          </p:nvPr>
        </p:nvSpPr>
        <p:spPr>
          <a:xfrm>
            <a:off x="4833937" y="12481718"/>
            <a:ext cx="14716126" cy="1589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(centro)">
  <p:cSld name="Título (centro)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9"/>
          <p:cNvSpPr txBox="1">
            <a:spLocks noGrp="1"/>
          </p:cNvSpPr>
          <p:nvPr>
            <p:ph type="title"/>
          </p:nvPr>
        </p:nvSpPr>
        <p:spPr>
          <a:xfrm>
            <a:off x="4833937" y="5552281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(vertical)">
  <p:cSld name="Foto (vertical)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>
            <a:spLocks noGrp="1"/>
          </p:cNvSpPr>
          <p:nvPr>
            <p:ph type="pic" idx="2"/>
          </p:nvPr>
        </p:nvSpPr>
        <p:spPr>
          <a:xfrm>
            <a:off x="12495609" y="1914481"/>
            <a:ext cx="7500939" cy="11555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title"/>
          </p:nvPr>
        </p:nvSpPr>
        <p:spPr>
          <a:xfrm>
            <a:off x="4387453" y="1908968"/>
            <a:ext cx="7500938" cy="560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Helvetica Neue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body" idx="1"/>
          </p:nvPr>
        </p:nvSpPr>
        <p:spPr>
          <a:xfrm>
            <a:off x="4387453" y="7659687"/>
            <a:ext cx="7500938" cy="5786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(arriba)">
  <p:cSld name="Título (arriba)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1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viñetas">
  <p:cSld name="Título y viñeta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body" idx="1"/>
          </p:nvPr>
        </p:nvSpPr>
        <p:spPr>
          <a:xfrm>
            <a:off x="4387453" y="4659312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, viñetas y foto">
  <p:cSld name="Título, viñetas y fo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>
            <a:spLocks noGrp="1"/>
          </p:cNvSpPr>
          <p:nvPr>
            <p:ph type="pic" idx="2"/>
          </p:nvPr>
        </p:nvSpPr>
        <p:spPr>
          <a:xfrm>
            <a:off x="12495609" y="4659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1"/>
          </p:nvPr>
        </p:nvSpPr>
        <p:spPr>
          <a:xfrm>
            <a:off x="4387453" y="4659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615315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1pPr>
            <a:lvl2pPr marL="914400" lvl="1" indent="-615315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2pPr>
            <a:lvl3pPr marL="1371600" lvl="2" indent="-615315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3pPr>
            <a:lvl4pPr marL="1828800" lvl="3" indent="-615314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4pPr>
            <a:lvl5pPr marL="2286000" lvl="4" indent="-615314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ñetas">
  <p:cSld name="Viñeta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4"/>
          <p:cNvSpPr txBox="1">
            <a:spLocks noGrp="1"/>
          </p:cNvSpPr>
          <p:nvPr>
            <p:ph type="body" idx="1"/>
          </p:nvPr>
        </p:nvSpPr>
        <p:spPr>
          <a:xfrm>
            <a:off x="4387453" y="2801937"/>
            <a:ext cx="15609095" cy="1014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fotos">
  <p:cSld name="3 foto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5"/>
          <p:cNvSpPr>
            <a:spLocks noGrp="1"/>
          </p:cNvSpPr>
          <p:nvPr>
            <p:ph type="pic" idx="2"/>
          </p:nvPr>
        </p:nvSpPr>
        <p:spPr>
          <a:xfrm>
            <a:off x="12513468" y="7999015"/>
            <a:ext cx="7500939" cy="548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" name="Google Shape;43;p25"/>
          <p:cNvSpPr>
            <a:spLocks noGrp="1"/>
          </p:cNvSpPr>
          <p:nvPr>
            <p:ph type="pic" idx="3"/>
          </p:nvPr>
        </p:nvSpPr>
        <p:spPr>
          <a:xfrm>
            <a:off x="12513468" y="1908968"/>
            <a:ext cx="7500939" cy="548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4" name="Google Shape;44;p25"/>
          <p:cNvSpPr>
            <a:spLocks noGrp="1"/>
          </p:cNvSpPr>
          <p:nvPr>
            <p:ph type="pic" idx="4"/>
          </p:nvPr>
        </p:nvSpPr>
        <p:spPr>
          <a:xfrm>
            <a:off x="4387453" y="1908968"/>
            <a:ext cx="7500938" cy="11572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5" name="Google Shape;45;p25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body" idx="1"/>
          </p:nvPr>
        </p:nvSpPr>
        <p:spPr>
          <a:xfrm>
            <a:off x="4387453" y="2801937"/>
            <a:ext cx="15609095" cy="1014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marR="0" lvl="0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google.com/document/d/1XGL_AVxF3KaETeXnw3GAsRBHMyn9g89ZFS9OyNxZ7xY/edit?usp=sharing" TargetMode="Externa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/>
        </p:nvSpPr>
        <p:spPr>
          <a:xfrm>
            <a:off x="4785900" y="3093450"/>
            <a:ext cx="14812200" cy="22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0" marR="36574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r>
              <a:rPr lang="en-US" sz="8160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Servicio Nacional De Aprendizaje </a:t>
            </a:r>
            <a:br>
              <a:rPr lang="en-US" sz="8160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8160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SENA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4117800" y="5668700"/>
            <a:ext cx="16148400" cy="22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0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Centro De Electricidad Electrónica y Telecomunicaciones.</a:t>
            </a:r>
            <a:endParaRPr sz="14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9045600" y="11103675"/>
            <a:ext cx="6292800" cy="22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0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Bogotá D.C.</a:t>
            </a:r>
            <a:br>
              <a:rPr lang="en-US" sz="8000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8000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2021</a:t>
            </a:r>
            <a:endParaRPr sz="14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 txBox="1"/>
          <p:nvPr/>
        </p:nvSpPr>
        <p:spPr>
          <a:xfrm>
            <a:off x="4447050" y="8491450"/>
            <a:ext cx="15489900" cy="22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0" b="1" dirty="0" err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Análisis</a:t>
            </a:r>
            <a:r>
              <a:rPr lang="en-US" sz="8000" b="1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y Desarrollo de Sistema de Información</a:t>
            </a:r>
            <a:endParaRPr sz="1400" b="0" i="0" u="none" strike="noStrike" cap="none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f145aebea_0_35"/>
          <p:cNvSpPr txBox="1"/>
          <p:nvPr/>
        </p:nvSpPr>
        <p:spPr>
          <a:xfrm>
            <a:off x="1134850" y="1470025"/>
            <a:ext cx="19852500" cy="27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10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istema </a:t>
            </a:r>
            <a:r>
              <a:rPr lang="en-US" sz="10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sz="10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rganizacional </a:t>
            </a:r>
            <a:r>
              <a:rPr lang="en-US" sz="10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0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ducativo SOE</a:t>
            </a:r>
            <a:endParaRPr sz="100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endParaRPr sz="10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cf145aebea_0_35"/>
          <p:cNvSpPr/>
          <p:nvPr/>
        </p:nvSpPr>
        <p:spPr>
          <a:xfrm>
            <a:off x="1134842" y="2777423"/>
            <a:ext cx="1033500" cy="9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gcf145aebea_0_35"/>
          <p:cNvSpPr txBox="1"/>
          <p:nvPr/>
        </p:nvSpPr>
        <p:spPr>
          <a:xfrm>
            <a:off x="533225" y="4483675"/>
            <a:ext cx="13131300" cy="2724300"/>
          </a:xfrm>
          <a:prstGeom prst="rect">
            <a:avLst/>
          </a:prstGeom>
          <a:solidFill>
            <a:srgbClr val="B6D7A8"/>
          </a:solidFill>
          <a:ln>
            <a:noFill/>
          </a:ln>
          <a:effectLst>
            <a:outerShdw blurRad="185738" dist="476250" dir="2220000" algn="bl" rotWithShape="0">
              <a:srgbClr val="B6D7A8">
                <a:alpha val="75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546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Char char="●"/>
            </a:pPr>
            <a:r>
              <a:rPr lang="en-US" sz="5000" dirty="0" err="1">
                <a:solidFill>
                  <a:schemeClr val="dk1"/>
                </a:solidFill>
              </a:rPr>
              <a:t>Proporcionar</a:t>
            </a:r>
            <a:r>
              <a:rPr lang="en-US" sz="5000" dirty="0">
                <a:solidFill>
                  <a:schemeClr val="dk1"/>
                </a:solidFill>
              </a:rPr>
              <a:t> </a:t>
            </a:r>
            <a:r>
              <a:rPr lang="en-US" sz="5000" dirty="0" err="1">
                <a:solidFill>
                  <a:schemeClr val="dk1"/>
                </a:solidFill>
              </a:rPr>
              <a:t>información</a:t>
            </a:r>
            <a:r>
              <a:rPr lang="en-US" sz="5000" dirty="0">
                <a:solidFill>
                  <a:schemeClr val="dk1"/>
                </a:solidFill>
              </a:rPr>
              <a:t> </a:t>
            </a:r>
            <a:r>
              <a:rPr lang="en-US" sz="5000" dirty="0" err="1">
                <a:solidFill>
                  <a:schemeClr val="dk1"/>
                </a:solidFill>
              </a:rPr>
              <a:t>verídica</a:t>
            </a:r>
            <a:r>
              <a:rPr lang="en-US" sz="5000" dirty="0">
                <a:solidFill>
                  <a:schemeClr val="dk1"/>
                </a:solidFill>
              </a:rPr>
              <a:t>, </a:t>
            </a:r>
            <a:r>
              <a:rPr lang="en-US" sz="5000" dirty="0" err="1">
                <a:solidFill>
                  <a:schemeClr val="dk1"/>
                </a:solidFill>
              </a:rPr>
              <a:t>segura</a:t>
            </a:r>
            <a:r>
              <a:rPr lang="en-US" sz="5000" dirty="0">
                <a:solidFill>
                  <a:schemeClr val="dk1"/>
                </a:solidFill>
              </a:rPr>
              <a:t>, </a:t>
            </a:r>
            <a:r>
              <a:rPr lang="en-US" sz="5000" dirty="0" err="1">
                <a:solidFill>
                  <a:schemeClr val="dk1"/>
                </a:solidFill>
              </a:rPr>
              <a:t>mediante</a:t>
            </a:r>
            <a:r>
              <a:rPr lang="en-US" sz="5000" dirty="0">
                <a:solidFill>
                  <a:schemeClr val="dk1"/>
                </a:solidFill>
              </a:rPr>
              <a:t> </a:t>
            </a:r>
            <a:r>
              <a:rPr lang="en-US" sz="5000" dirty="0" err="1">
                <a:solidFill>
                  <a:schemeClr val="dk1"/>
                </a:solidFill>
              </a:rPr>
              <a:t>el</a:t>
            </a:r>
            <a:r>
              <a:rPr lang="en-US" sz="5000" dirty="0">
                <a:solidFill>
                  <a:schemeClr val="dk1"/>
                </a:solidFill>
              </a:rPr>
              <a:t> </a:t>
            </a:r>
            <a:r>
              <a:rPr lang="en-US" sz="5000" dirty="0" err="1">
                <a:solidFill>
                  <a:schemeClr val="dk1"/>
                </a:solidFill>
              </a:rPr>
              <a:t>cifrado</a:t>
            </a:r>
            <a:r>
              <a:rPr lang="en-US" sz="5000" dirty="0">
                <a:solidFill>
                  <a:schemeClr val="dk1"/>
                </a:solidFill>
              </a:rPr>
              <a:t> y </a:t>
            </a:r>
            <a:r>
              <a:rPr lang="en-US" sz="5000" dirty="0" err="1">
                <a:solidFill>
                  <a:schemeClr val="dk1"/>
                </a:solidFill>
              </a:rPr>
              <a:t>respaldo</a:t>
            </a:r>
            <a:r>
              <a:rPr lang="en-US" sz="5000" dirty="0">
                <a:solidFill>
                  <a:schemeClr val="dk1"/>
                </a:solidFill>
              </a:rPr>
              <a:t> de la </a:t>
            </a:r>
            <a:r>
              <a:rPr lang="en-US" sz="5000" dirty="0" err="1">
                <a:solidFill>
                  <a:schemeClr val="dk1"/>
                </a:solidFill>
              </a:rPr>
              <a:t>información</a:t>
            </a:r>
            <a:r>
              <a:rPr lang="en-US" sz="5000" dirty="0">
                <a:solidFill>
                  <a:schemeClr val="dk1"/>
                </a:solidFill>
              </a:rPr>
              <a:t>.</a:t>
            </a:r>
            <a:endParaRPr sz="5500" dirty="0">
              <a:solidFill>
                <a:schemeClr val="dk1"/>
              </a:solidFill>
            </a:endParaRPr>
          </a:p>
        </p:txBody>
      </p:sp>
      <p:sp>
        <p:nvSpPr>
          <p:cNvPr id="133" name="Google Shape;133;gcf145aebea_0_35"/>
          <p:cNvSpPr txBox="1"/>
          <p:nvPr/>
        </p:nvSpPr>
        <p:spPr>
          <a:xfrm>
            <a:off x="533225" y="11659075"/>
            <a:ext cx="16789800" cy="3609600"/>
          </a:xfrm>
          <a:prstGeom prst="rect">
            <a:avLst/>
          </a:prstGeom>
          <a:solidFill>
            <a:srgbClr val="B4A7D6"/>
          </a:solidFill>
          <a:ln>
            <a:noFill/>
          </a:ln>
          <a:effectLst>
            <a:outerShdw blurRad="200025" dist="438150" dir="13860000" algn="bl" rotWithShape="0">
              <a:srgbClr val="B4A7D6">
                <a:alpha val="6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546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Char char="●"/>
            </a:pPr>
            <a:r>
              <a:rPr lang="en-US" sz="5000" dirty="0" err="1">
                <a:solidFill>
                  <a:schemeClr val="dk1"/>
                </a:solidFill>
              </a:rPr>
              <a:t>Brindar</a:t>
            </a:r>
            <a:r>
              <a:rPr lang="en-US" sz="5000" dirty="0">
                <a:solidFill>
                  <a:schemeClr val="dk1"/>
                </a:solidFill>
              </a:rPr>
              <a:t> </a:t>
            </a:r>
            <a:r>
              <a:rPr lang="en-US" sz="5000" dirty="0" err="1">
                <a:solidFill>
                  <a:schemeClr val="dk1"/>
                </a:solidFill>
              </a:rPr>
              <a:t>información</a:t>
            </a:r>
            <a:r>
              <a:rPr lang="en-US" sz="5000" dirty="0">
                <a:solidFill>
                  <a:schemeClr val="dk1"/>
                </a:solidFill>
              </a:rPr>
              <a:t> </a:t>
            </a:r>
            <a:r>
              <a:rPr lang="en-US" sz="5000" dirty="0" err="1">
                <a:solidFill>
                  <a:schemeClr val="dk1"/>
                </a:solidFill>
              </a:rPr>
              <a:t>específica</a:t>
            </a:r>
            <a:r>
              <a:rPr lang="en-US" sz="5000" dirty="0">
                <a:solidFill>
                  <a:schemeClr val="dk1"/>
                </a:solidFill>
              </a:rPr>
              <a:t> </a:t>
            </a:r>
            <a:r>
              <a:rPr lang="en-US" sz="5000" dirty="0" err="1">
                <a:solidFill>
                  <a:schemeClr val="dk1"/>
                </a:solidFill>
              </a:rPr>
              <a:t>dependiendo</a:t>
            </a:r>
            <a:r>
              <a:rPr lang="en-US" sz="5000" dirty="0">
                <a:solidFill>
                  <a:schemeClr val="dk1"/>
                </a:solidFill>
              </a:rPr>
              <a:t> de la </a:t>
            </a:r>
            <a:r>
              <a:rPr lang="en-US" sz="5000" dirty="0" err="1">
                <a:solidFill>
                  <a:schemeClr val="dk1"/>
                </a:solidFill>
              </a:rPr>
              <a:t>función</a:t>
            </a:r>
            <a:r>
              <a:rPr lang="en-US" sz="5000" dirty="0">
                <a:solidFill>
                  <a:schemeClr val="dk1"/>
                </a:solidFill>
              </a:rPr>
              <a:t> del </a:t>
            </a:r>
            <a:r>
              <a:rPr lang="en-US" sz="5000" dirty="0" err="1">
                <a:solidFill>
                  <a:schemeClr val="dk1"/>
                </a:solidFill>
              </a:rPr>
              <a:t>usuario</a:t>
            </a:r>
            <a:r>
              <a:rPr lang="en-US" sz="5000" dirty="0">
                <a:solidFill>
                  <a:schemeClr val="dk1"/>
                </a:solidFill>
              </a:rPr>
              <a:t>, </a:t>
            </a:r>
            <a:r>
              <a:rPr lang="en-US" sz="5000" dirty="0" err="1">
                <a:solidFill>
                  <a:schemeClr val="dk1"/>
                </a:solidFill>
              </a:rPr>
              <a:t>basándose</a:t>
            </a:r>
            <a:r>
              <a:rPr lang="en-US" sz="5000" dirty="0">
                <a:solidFill>
                  <a:schemeClr val="dk1"/>
                </a:solidFill>
              </a:rPr>
              <a:t> </a:t>
            </a:r>
            <a:r>
              <a:rPr lang="en-US" sz="5000" dirty="0" err="1">
                <a:solidFill>
                  <a:schemeClr val="dk1"/>
                </a:solidFill>
              </a:rPr>
              <a:t>en</a:t>
            </a:r>
            <a:r>
              <a:rPr lang="en-US" sz="5000" dirty="0">
                <a:solidFill>
                  <a:schemeClr val="dk1"/>
                </a:solidFill>
              </a:rPr>
              <a:t> los </a:t>
            </a:r>
            <a:r>
              <a:rPr lang="en-US" sz="5000" dirty="0" err="1">
                <a:solidFill>
                  <a:schemeClr val="dk1"/>
                </a:solidFill>
              </a:rPr>
              <a:t>diferentes</a:t>
            </a:r>
            <a:r>
              <a:rPr lang="en-US" sz="5000" dirty="0">
                <a:solidFill>
                  <a:schemeClr val="dk1"/>
                </a:solidFill>
              </a:rPr>
              <a:t> cargos de la </a:t>
            </a:r>
            <a:r>
              <a:rPr lang="en-US" sz="5000" dirty="0" err="1">
                <a:solidFill>
                  <a:schemeClr val="dk1"/>
                </a:solidFill>
              </a:rPr>
              <a:t>institución</a:t>
            </a:r>
            <a:r>
              <a:rPr lang="en-US" sz="5000" dirty="0">
                <a:solidFill>
                  <a:schemeClr val="dk1"/>
                </a:solidFill>
              </a:rPr>
              <a:t>, por medio de un </a:t>
            </a:r>
            <a:r>
              <a:rPr lang="en-US" sz="5000" dirty="0" err="1">
                <a:solidFill>
                  <a:schemeClr val="dk1"/>
                </a:solidFill>
              </a:rPr>
              <a:t>sistema</a:t>
            </a:r>
            <a:r>
              <a:rPr lang="en-US" sz="5000" dirty="0">
                <a:solidFill>
                  <a:schemeClr val="dk1"/>
                </a:solidFill>
              </a:rPr>
              <a:t> de </a:t>
            </a:r>
            <a:r>
              <a:rPr lang="en-US" sz="5000" dirty="0" err="1">
                <a:solidFill>
                  <a:schemeClr val="dk1"/>
                </a:solidFill>
              </a:rPr>
              <a:t>registro</a:t>
            </a:r>
            <a:r>
              <a:rPr lang="en-US" sz="5000" dirty="0">
                <a:solidFill>
                  <a:schemeClr val="dk1"/>
                </a:solidFill>
              </a:rPr>
              <a:t> e </a:t>
            </a:r>
            <a:r>
              <a:rPr lang="en-US" sz="5000" dirty="0" err="1">
                <a:solidFill>
                  <a:schemeClr val="dk1"/>
                </a:solidFill>
              </a:rPr>
              <a:t>inicio</a:t>
            </a:r>
            <a:r>
              <a:rPr lang="en-US" sz="5000" dirty="0">
                <a:solidFill>
                  <a:schemeClr val="dk1"/>
                </a:solidFill>
              </a:rPr>
              <a:t> de </a:t>
            </a:r>
            <a:r>
              <a:rPr lang="en-US" sz="5000" dirty="0" err="1">
                <a:solidFill>
                  <a:schemeClr val="dk1"/>
                </a:solidFill>
              </a:rPr>
              <a:t>sesión</a:t>
            </a:r>
            <a:r>
              <a:rPr lang="en-US" sz="5000" dirty="0">
                <a:solidFill>
                  <a:schemeClr val="dk1"/>
                </a:solidFill>
              </a:rPr>
              <a:t>.</a:t>
            </a:r>
            <a:endParaRPr sz="9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4" name="Google Shape;134;gcf145aebea_0_35"/>
          <p:cNvSpPr txBox="1"/>
          <p:nvPr/>
        </p:nvSpPr>
        <p:spPr>
          <a:xfrm>
            <a:off x="11951600" y="7594525"/>
            <a:ext cx="11870400" cy="3678000"/>
          </a:xfrm>
          <a:prstGeom prst="rect">
            <a:avLst/>
          </a:prstGeom>
          <a:solidFill>
            <a:srgbClr val="A4C2F4"/>
          </a:solidFill>
          <a:ln>
            <a:noFill/>
          </a:ln>
          <a:effectLst>
            <a:outerShdw blurRad="257175" dist="447675" dir="11040000" algn="bl" rotWithShape="0">
              <a:srgbClr val="A4C2F4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Char char="●"/>
            </a:pPr>
            <a:r>
              <a:rPr lang="en-US" sz="5100" dirty="0" err="1">
                <a:solidFill>
                  <a:schemeClr val="dk1"/>
                </a:solidFill>
              </a:rPr>
              <a:t>Estructurar</a:t>
            </a:r>
            <a:r>
              <a:rPr lang="en-US" sz="5100" dirty="0">
                <a:solidFill>
                  <a:schemeClr val="dk1"/>
                </a:solidFill>
              </a:rPr>
              <a:t> de forma </a:t>
            </a:r>
            <a:r>
              <a:rPr lang="en-US" sz="5100" dirty="0" err="1">
                <a:solidFill>
                  <a:schemeClr val="dk1"/>
                </a:solidFill>
              </a:rPr>
              <a:t>eficaz</a:t>
            </a:r>
            <a:r>
              <a:rPr lang="en-US" sz="5100" dirty="0">
                <a:solidFill>
                  <a:schemeClr val="dk1"/>
                </a:solidFill>
              </a:rPr>
              <a:t>, </a:t>
            </a:r>
            <a:r>
              <a:rPr lang="en-US" sz="5100" dirty="0" err="1">
                <a:solidFill>
                  <a:schemeClr val="dk1"/>
                </a:solidFill>
              </a:rPr>
              <a:t>sencilla</a:t>
            </a:r>
            <a:r>
              <a:rPr lang="en-US" sz="5100" dirty="0">
                <a:solidFill>
                  <a:schemeClr val="dk1"/>
                </a:solidFill>
              </a:rPr>
              <a:t> y </a:t>
            </a:r>
            <a:r>
              <a:rPr lang="en-US" sz="5100" dirty="0" err="1">
                <a:solidFill>
                  <a:schemeClr val="dk1"/>
                </a:solidFill>
              </a:rPr>
              <a:t>dinámica</a:t>
            </a:r>
            <a:r>
              <a:rPr lang="en-US" sz="5100" dirty="0">
                <a:solidFill>
                  <a:schemeClr val="dk1"/>
                </a:solidFill>
              </a:rPr>
              <a:t> la forma </a:t>
            </a:r>
            <a:r>
              <a:rPr lang="en-US" sz="5100" dirty="0" err="1">
                <a:solidFill>
                  <a:schemeClr val="dk1"/>
                </a:solidFill>
              </a:rPr>
              <a:t>en</a:t>
            </a:r>
            <a:r>
              <a:rPr lang="en-US" sz="5100" dirty="0">
                <a:solidFill>
                  <a:schemeClr val="dk1"/>
                </a:solidFill>
              </a:rPr>
              <a:t> que se </a:t>
            </a:r>
            <a:r>
              <a:rPr lang="en-US" sz="5100" dirty="0" err="1">
                <a:solidFill>
                  <a:schemeClr val="dk1"/>
                </a:solidFill>
              </a:rPr>
              <a:t>brinda</a:t>
            </a:r>
            <a:r>
              <a:rPr lang="en-US" sz="5100" dirty="0">
                <a:solidFill>
                  <a:schemeClr val="dk1"/>
                </a:solidFill>
              </a:rPr>
              <a:t> la </a:t>
            </a:r>
            <a:r>
              <a:rPr lang="en-US" sz="5100" dirty="0" err="1">
                <a:solidFill>
                  <a:schemeClr val="dk1"/>
                </a:solidFill>
              </a:rPr>
              <a:t>información</a:t>
            </a:r>
            <a:r>
              <a:rPr lang="en-US" sz="5100" dirty="0">
                <a:solidFill>
                  <a:schemeClr val="dk1"/>
                </a:solidFill>
              </a:rPr>
              <a:t> </a:t>
            </a:r>
            <a:r>
              <a:rPr lang="en-US" sz="5100" dirty="0" err="1">
                <a:solidFill>
                  <a:schemeClr val="dk1"/>
                </a:solidFill>
              </a:rPr>
              <a:t>mediante</a:t>
            </a:r>
            <a:r>
              <a:rPr lang="en-US" sz="5100" dirty="0">
                <a:solidFill>
                  <a:schemeClr val="dk1"/>
                </a:solidFill>
              </a:rPr>
              <a:t> la </a:t>
            </a:r>
            <a:r>
              <a:rPr lang="en-US" sz="5100" dirty="0" err="1">
                <a:solidFill>
                  <a:schemeClr val="dk1"/>
                </a:solidFill>
              </a:rPr>
              <a:t>utilización</a:t>
            </a:r>
            <a:r>
              <a:rPr lang="en-US" sz="5100" dirty="0">
                <a:solidFill>
                  <a:schemeClr val="dk1"/>
                </a:solidFill>
              </a:rPr>
              <a:t> de </a:t>
            </a:r>
            <a:r>
              <a:rPr lang="en-US" sz="5100" dirty="0" err="1">
                <a:solidFill>
                  <a:schemeClr val="dk1"/>
                </a:solidFill>
              </a:rPr>
              <a:t>funciones</a:t>
            </a:r>
            <a:r>
              <a:rPr lang="en-US" sz="5100" dirty="0">
                <a:solidFill>
                  <a:schemeClr val="dk1"/>
                </a:solidFill>
              </a:rPr>
              <a:t> </a:t>
            </a:r>
            <a:r>
              <a:rPr lang="en-US" sz="5100" dirty="0" err="1">
                <a:solidFill>
                  <a:schemeClr val="dk1"/>
                </a:solidFill>
              </a:rPr>
              <a:t>interactivas</a:t>
            </a:r>
            <a:r>
              <a:rPr lang="en-US" sz="5100" dirty="0">
                <a:solidFill>
                  <a:schemeClr val="dk1"/>
                </a:solidFill>
              </a:rPr>
              <a:t>. </a:t>
            </a:r>
            <a:endParaRPr sz="1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5" name="Google Shape;135;gcf145aebea_0_35"/>
          <p:cNvSpPr txBox="1"/>
          <p:nvPr/>
        </p:nvSpPr>
        <p:spPr>
          <a:xfrm>
            <a:off x="7851150" y="3375475"/>
            <a:ext cx="86817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000" b="1">
                <a:solidFill>
                  <a:schemeClr val="dk1"/>
                </a:solidFill>
              </a:rPr>
              <a:t>Objetivos Específicos:</a:t>
            </a:r>
            <a:r>
              <a:rPr lang="en-US" sz="5500">
                <a:solidFill>
                  <a:schemeClr val="dk1"/>
                </a:solidFill>
              </a:rPr>
              <a:t>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f145aebea_1_5"/>
          <p:cNvSpPr txBox="1"/>
          <p:nvPr/>
        </p:nvSpPr>
        <p:spPr>
          <a:xfrm>
            <a:off x="1134850" y="1470025"/>
            <a:ext cx="19852500" cy="27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10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istema </a:t>
            </a:r>
            <a:r>
              <a:rPr lang="en-US" sz="10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sz="10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rganizacional </a:t>
            </a:r>
            <a:r>
              <a:rPr lang="en-US" sz="10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0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ducativo SOE</a:t>
            </a:r>
            <a:endParaRPr sz="100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endParaRPr sz="10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cf145aebea_1_5"/>
          <p:cNvSpPr/>
          <p:nvPr/>
        </p:nvSpPr>
        <p:spPr>
          <a:xfrm>
            <a:off x="1134842" y="2777423"/>
            <a:ext cx="1033500" cy="9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2" name="Google Shape;142;gcf145aebea_1_5"/>
          <p:cNvSpPr txBox="1"/>
          <p:nvPr/>
        </p:nvSpPr>
        <p:spPr>
          <a:xfrm>
            <a:off x="6938750" y="5691000"/>
            <a:ext cx="15956700" cy="1031400"/>
          </a:xfrm>
          <a:prstGeom prst="rect">
            <a:avLst/>
          </a:prstGeom>
          <a:solidFill>
            <a:srgbClr val="D5A6BD"/>
          </a:solidFill>
          <a:ln>
            <a:noFill/>
          </a:ln>
          <a:effectLst>
            <a:outerShdw blurRad="228600" dist="447675" dir="8460000" algn="bl" rotWithShape="0">
              <a:srgbClr val="D5A6BD">
                <a:alpha val="62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577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Char char="●"/>
            </a:pPr>
            <a:r>
              <a:rPr lang="en-US" sz="5500">
                <a:solidFill>
                  <a:schemeClr val="dk1"/>
                </a:solidFill>
              </a:rPr>
              <a:t>Presentar una interfaz amigable para el usuario.</a:t>
            </a:r>
            <a:endParaRPr sz="6000">
              <a:solidFill>
                <a:schemeClr val="dk1"/>
              </a:solidFill>
            </a:endParaRPr>
          </a:p>
        </p:txBody>
      </p:sp>
      <p:sp>
        <p:nvSpPr>
          <p:cNvPr id="143" name="Google Shape;143;gcf145aebea_1_5"/>
          <p:cNvSpPr txBox="1"/>
          <p:nvPr/>
        </p:nvSpPr>
        <p:spPr>
          <a:xfrm>
            <a:off x="10636175" y="12963400"/>
            <a:ext cx="10902600" cy="2131322"/>
          </a:xfrm>
          <a:prstGeom prst="rect">
            <a:avLst/>
          </a:prstGeom>
          <a:solidFill>
            <a:srgbClr val="DD7E6B"/>
          </a:solidFill>
          <a:ln>
            <a:noFill/>
          </a:ln>
          <a:effectLst>
            <a:outerShdw blurRad="371475" dist="466725" dir="7920000" algn="bl" rotWithShape="0">
              <a:srgbClr val="EA9999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577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Char char="●"/>
            </a:pPr>
            <a:r>
              <a:rPr lang="en-US" sz="5500" dirty="0" err="1">
                <a:solidFill>
                  <a:schemeClr val="dk1"/>
                </a:solidFill>
              </a:rPr>
              <a:t>Visualizar</a:t>
            </a:r>
            <a:r>
              <a:rPr lang="en-US" sz="5500" dirty="0">
                <a:solidFill>
                  <a:schemeClr val="dk1"/>
                </a:solidFill>
              </a:rPr>
              <a:t> </a:t>
            </a:r>
            <a:r>
              <a:rPr lang="en-US" sz="5500" dirty="0" err="1">
                <a:solidFill>
                  <a:schemeClr val="dk1"/>
                </a:solidFill>
              </a:rPr>
              <a:t>matrículas</a:t>
            </a:r>
            <a:r>
              <a:rPr lang="en-US" sz="5500" dirty="0">
                <a:solidFill>
                  <a:schemeClr val="dk1"/>
                </a:solidFill>
              </a:rPr>
              <a:t> </a:t>
            </a:r>
            <a:r>
              <a:rPr lang="en-US" sz="5500" dirty="0" err="1">
                <a:solidFill>
                  <a:schemeClr val="dk1"/>
                </a:solidFill>
              </a:rPr>
              <a:t>educativas</a:t>
            </a:r>
            <a:r>
              <a:rPr lang="en-US" sz="5500" dirty="0">
                <a:solidFill>
                  <a:schemeClr val="dk1"/>
                </a:solidFill>
              </a:rPr>
              <a:t> de forma </a:t>
            </a:r>
            <a:r>
              <a:rPr lang="en-US" sz="5500" dirty="0" err="1">
                <a:solidFill>
                  <a:schemeClr val="dk1"/>
                </a:solidFill>
              </a:rPr>
              <a:t>clara</a:t>
            </a:r>
            <a:r>
              <a:rPr lang="en-US" sz="5500" dirty="0">
                <a:solidFill>
                  <a:schemeClr val="dk1"/>
                </a:solidFill>
              </a:rPr>
              <a:t> y </a:t>
            </a:r>
            <a:r>
              <a:rPr lang="en-US" sz="5500" dirty="0" err="1">
                <a:solidFill>
                  <a:schemeClr val="dk1"/>
                </a:solidFill>
              </a:rPr>
              <a:t>efectiva</a:t>
            </a:r>
            <a:r>
              <a:rPr lang="en-US" sz="5500" dirty="0">
                <a:solidFill>
                  <a:schemeClr val="dk1"/>
                </a:solidFill>
              </a:rPr>
              <a:t>.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4" name="Google Shape;144;gcf145aebea_1_5"/>
          <p:cNvSpPr txBox="1"/>
          <p:nvPr/>
        </p:nvSpPr>
        <p:spPr>
          <a:xfrm>
            <a:off x="848150" y="8731413"/>
            <a:ext cx="12525600" cy="2131322"/>
          </a:xfrm>
          <a:prstGeom prst="rect">
            <a:avLst/>
          </a:prstGeom>
          <a:solidFill>
            <a:srgbClr val="F9CB9C"/>
          </a:solidFill>
          <a:ln>
            <a:noFill/>
          </a:ln>
          <a:effectLst>
            <a:outerShdw blurRad="285750" dist="504825" dir="18720000" algn="bl" rotWithShape="0">
              <a:srgbClr val="FFE599">
                <a:alpha val="67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577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Char char="●"/>
            </a:pPr>
            <a:r>
              <a:rPr lang="en-US" sz="5500" dirty="0" err="1">
                <a:solidFill>
                  <a:schemeClr val="dk1"/>
                </a:solidFill>
              </a:rPr>
              <a:t>Emitir</a:t>
            </a:r>
            <a:r>
              <a:rPr lang="en-US" sz="5500" dirty="0">
                <a:solidFill>
                  <a:schemeClr val="dk1"/>
                </a:solidFill>
              </a:rPr>
              <a:t> control de </a:t>
            </a:r>
            <a:r>
              <a:rPr lang="en-US" sz="5500" dirty="0" err="1">
                <a:solidFill>
                  <a:schemeClr val="dk1"/>
                </a:solidFill>
              </a:rPr>
              <a:t>horario</a:t>
            </a:r>
            <a:r>
              <a:rPr lang="en-US" sz="5500" dirty="0">
                <a:solidFill>
                  <a:schemeClr val="dk1"/>
                </a:solidFill>
              </a:rPr>
              <a:t> de </a:t>
            </a:r>
            <a:r>
              <a:rPr lang="en-US" sz="5500" dirty="0" err="1">
                <a:solidFill>
                  <a:schemeClr val="dk1"/>
                </a:solidFill>
              </a:rPr>
              <a:t>clases</a:t>
            </a:r>
            <a:r>
              <a:rPr lang="en-US" sz="5500" dirty="0">
                <a:solidFill>
                  <a:schemeClr val="dk1"/>
                </a:solidFill>
              </a:rPr>
              <a:t>. / </a:t>
            </a:r>
            <a:r>
              <a:rPr lang="en-US" sz="5500" dirty="0" err="1">
                <a:solidFill>
                  <a:schemeClr val="dk1"/>
                </a:solidFill>
              </a:rPr>
              <a:t>Gestionar</a:t>
            </a:r>
            <a:r>
              <a:rPr lang="en-US" sz="5500" dirty="0">
                <a:solidFill>
                  <a:schemeClr val="dk1"/>
                </a:solidFill>
              </a:rPr>
              <a:t> </a:t>
            </a:r>
            <a:r>
              <a:rPr lang="en-US" sz="5500" dirty="0" err="1">
                <a:solidFill>
                  <a:schemeClr val="dk1"/>
                </a:solidFill>
              </a:rPr>
              <a:t>horario</a:t>
            </a:r>
            <a:r>
              <a:rPr lang="en-US" sz="5500" dirty="0">
                <a:solidFill>
                  <a:schemeClr val="dk1"/>
                </a:solidFill>
              </a:rPr>
              <a:t> de </a:t>
            </a:r>
            <a:r>
              <a:rPr lang="en-US" sz="5500" dirty="0" err="1">
                <a:solidFill>
                  <a:schemeClr val="dk1"/>
                </a:solidFill>
              </a:rPr>
              <a:t>clases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5" name="Google Shape;145;gcf145aebea_1_5"/>
          <p:cNvSpPr txBox="1"/>
          <p:nvPr/>
        </p:nvSpPr>
        <p:spPr>
          <a:xfrm>
            <a:off x="6560850" y="3565225"/>
            <a:ext cx="112623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000" b="1">
                <a:solidFill>
                  <a:schemeClr val="dk1"/>
                </a:solidFill>
              </a:rPr>
              <a:t>Objetivos Específicos: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f145aebea_1_5"/>
          <p:cNvSpPr txBox="1"/>
          <p:nvPr/>
        </p:nvSpPr>
        <p:spPr>
          <a:xfrm>
            <a:off x="1134850" y="1470025"/>
            <a:ext cx="19852500" cy="27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10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istema </a:t>
            </a:r>
            <a:r>
              <a:rPr lang="en-US" sz="10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sz="10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rganizacional </a:t>
            </a:r>
            <a:r>
              <a:rPr lang="en-US" sz="10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0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ducativo SOE</a:t>
            </a:r>
            <a:endParaRPr sz="100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endParaRPr sz="10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cf145aebea_1_5"/>
          <p:cNvSpPr/>
          <p:nvPr/>
        </p:nvSpPr>
        <p:spPr>
          <a:xfrm>
            <a:off x="1134842" y="2777423"/>
            <a:ext cx="1033500" cy="9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5" name="Google Shape;145;gcf145aebea_1_5"/>
          <p:cNvSpPr txBox="1"/>
          <p:nvPr/>
        </p:nvSpPr>
        <p:spPr>
          <a:xfrm>
            <a:off x="5932967" y="3480165"/>
            <a:ext cx="12421810" cy="124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000" b="1" dirty="0">
                <a:solidFill>
                  <a:schemeClr val="dk1"/>
                </a:solidFill>
              </a:rPr>
              <a:t>Levantamiento de Información: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CA61B38-9FA6-4260-AE0E-81DE55842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3568" y="4420458"/>
            <a:ext cx="12836028" cy="1080575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3B9E402-E232-4A71-808D-94276C5ED801}"/>
              </a:ext>
            </a:extLst>
          </p:cNvPr>
          <p:cNvSpPr txBox="1"/>
          <p:nvPr/>
        </p:nvSpPr>
        <p:spPr>
          <a:xfrm>
            <a:off x="10869457" y="15226212"/>
            <a:ext cx="14460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hlinkClick r:id="rId5"/>
              </a:rPr>
              <a:t>https://docs.google.com/document/d/1XGL_AVxF3KaETeXnw3GAsRBHMyn9g89ZFS9OyNxZ7xY/edit?usp=sharing</a:t>
            </a:r>
            <a:endParaRPr lang="es-CO" sz="2000" dirty="0"/>
          </a:p>
          <a:p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560068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f145aebea_0_5"/>
          <p:cNvSpPr txBox="1"/>
          <p:nvPr/>
        </p:nvSpPr>
        <p:spPr>
          <a:xfrm>
            <a:off x="3852375" y="6618775"/>
            <a:ext cx="18098100" cy="3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0" marR="36573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endParaRPr dirty="0"/>
          </a:p>
          <a:p>
            <a:pPr marL="0" marR="36573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r>
              <a:rPr lang="en-US" sz="7760" b="1" dirty="0" err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Integrantes</a:t>
            </a:r>
            <a:r>
              <a:rPr lang="en-US" sz="7760" b="1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br>
              <a:rPr lang="en-US" sz="7760" b="1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7200" b="1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Juan Camilo Rojas </a:t>
            </a:r>
            <a:r>
              <a:rPr lang="en-US" sz="7200" b="1" dirty="0" err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Rojas</a:t>
            </a:r>
            <a:br>
              <a:rPr lang="en-US" sz="7200" b="1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7200" b="1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Justin </a:t>
            </a:r>
            <a:r>
              <a:rPr lang="en-US" sz="7200" b="1" dirty="0" err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Jarnol</a:t>
            </a:r>
            <a:r>
              <a:rPr lang="en-US" sz="7200" b="1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Garzón Cardenas</a:t>
            </a:r>
            <a:br>
              <a:rPr lang="en-US" sz="7200" b="1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7200" b="1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Jairo </a:t>
            </a:r>
            <a:r>
              <a:rPr lang="en-US" sz="7200" b="1" dirty="0" err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Styp</a:t>
            </a:r>
            <a:r>
              <a:rPr lang="en-US" sz="7200" b="1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Rodriguez </a:t>
            </a:r>
            <a:r>
              <a:rPr lang="en-US" sz="7200" b="1" dirty="0" err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Patiño</a:t>
            </a:r>
            <a:br>
              <a:rPr lang="en-US" sz="7200" b="1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7200" b="1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Juan David Mercado Torres</a:t>
            </a:r>
            <a:endParaRPr sz="7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gcf145aebea_0_5"/>
          <p:cNvSpPr txBox="1"/>
          <p:nvPr/>
        </p:nvSpPr>
        <p:spPr>
          <a:xfrm>
            <a:off x="4215800" y="8269825"/>
            <a:ext cx="18098100" cy="22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72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gcf145aebea_0_5"/>
          <p:cNvSpPr txBox="1"/>
          <p:nvPr/>
        </p:nvSpPr>
        <p:spPr>
          <a:xfrm>
            <a:off x="3216859" y="8996650"/>
            <a:ext cx="19369132" cy="22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7200" b="0" i="0" u="none" strike="noStrike" cap="none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"/>
          <p:cNvSpPr txBox="1"/>
          <p:nvPr/>
        </p:nvSpPr>
        <p:spPr>
          <a:xfrm>
            <a:off x="-803525" y="4333450"/>
            <a:ext cx="11682000" cy="27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2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Sistema Organizacional</a:t>
            </a:r>
            <a:br>
              <a:rPr lang="en-US" sz="72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72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Educativo.</a:t>
            </a:r>
            <a:endParaRPr sz="72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2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SOE</a:t>
            </a:r>
            <a:endParaRPr sz="72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5"/>
          <p:cNvSpPr/>
          <p:nvPr/>
        </p:nvSpPr>
        <p:spPr>
          <a:xfrm>
            <a:off x="3224254" y="7085662"/>
            <a:ext cx="1033500" cy="98700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6" name="Google Shape;76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9625" y="0"/>
            <a:ext cx="15731524" cy="1574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417961" y="625170"/>
            <a:ext cx="1397001" cy="1371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"/>
          <p:cNvSpPr txBox="1"/>
          <p:nvPr/>
        </p:nvSpPr>
        <p:spPr>
          <a:xfrm>
            <a:off x="964900" y="1470025"/>
            <a:ext cx="19852500" cy="27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10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istema </a:t>
            </a:r>
            <a:r>
              <a:rPr lang="en-US" sz="10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sz="10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rganizacional </a:t>
            </a:r>
            <a:r>
              <a:rPr lang="en-US" sz="10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0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ducativo SOE</a:t>
            </a:r>
            <a:endParaRPr sz="100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endParaRPr sz="10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6"/>
          <p:cNvSpPr/>
          <p:nvPr/>
        </p:nvSpPr>
        <p:spPr>
          <a:xfrm>
            <a:off x="1134842" y="2777423"/>
            <a:ext cx="1033500" cy="9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4" name="Google Shape;84;p6"/>
          <p:cNvSpPr txBox="1"/>
          <p:nvPr/>
        </p:nvSpPr>
        <p:spPr>
          <a:xfrm>
            <a:off x="964900" y="3504800"/>
            <a:ext cx="227769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dk1"/>
                </a:solidFill>
              </a:rPr>
              <a:t>Antecedentes:</a:t>
            </a:r>
            <a:endParaRPr sz="4800" b="1">
              <a:solidFill>
                <a:schemeClr val="dk1"/>
              </a:solidFill>
            </a:endParaRPr>
          </a:p>
        </p:txBody>
      </p:sp>
      <p:sp>
        <p:nvSpPr>
          <p:cNvPr id="85" name="Google Shape;85;p6"/>
          <p:cNvSpPr txBox="1"/>
          <p:nvPr/>
        </p:nvSpPr>
        <p:spPr>
          <a:xfrm>
            <a:off x="1458625" y="4613000"/>
            <a:ext cx="22067100" cy="10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>
                <a:solidFill>
                  <a:schemeClr val="dk1"/>
                </a:solidFill>
              </a:rPr>
              <a:t>En los últimos años con la evolución y desarrollo de la tecnología la educación se ha visto en una constante virtualización, con el hecho del crecimiento del internet y el abandono de los libros, los colegios e instituciones universitarias se han basado en utilizar distintas plataformas virtuales para la realización de las actividades y trabajos propuestos, muchas de estas siendo deficientes, hoy en día, en donde el mundo se ve envuelto en una pandemia y los estudiantes no asisten presencialmente, el crecimiento abrupto de dichas plataformas fue inevitable, a si la deficiencia de estas salió a la luz.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f145aebea_0_41"/>
          <p:cNvSpPr txBox="1"/>
          <p:nvPr/>
        </p:nvSpPr>
        <p:spPr>
          <a:xfrm>
            <a:off x="903600" y="1470025"/>
            <a:ext cx="19852500" cy="27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10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istema </a:t>
            </a:r>
            <a:r>
              <a:rPr lang="en-US" sz="10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sz="10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rganizacional </a:t>
            </a:r>
            <a:r>
              <a:rPr lang="en-US" sz="10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0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ducativo SOE</a:t>
            </a:r>
            <a:endParaRPr sz="100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endParaRPr sz="10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gcf145aebea_0_41"/>
          <p:cNvSpPr/>
          <p:nvPr/>
        </p:nvSpPr>
        <p:spPr>
          <a:xfrm>
            <a:off x="1134842" y="2777423"/>
            <a:ext cx="1033500" cy="9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2" name="Google Shape;92;gcf145aebea_0_41"/>
          <p:cNvSpPr txBox="1"/>
          <p:nvPr/>
        </p:nvSpPr>
        <p:spPr>
          <a:xfrm>
            <a:off x="903600" y="5333000"/>
            <a:ext cx="208602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0" b="1">
              <a:solidFill>
                <a:schemeClr val="dk1"/>
              </a:solidFill>
            </a:endParaRPr>
          </a:p>
        </p:txBody>
      </p:sp>
      <p:sp>
        <p:nvSpPr>
          <p:cNvPr id="93" name="Google Shape;93;gcf145aebea_0_41"/>
          <p:cNvSpPr txBox="1"/>
          <p:nvPr/>
        </p:nvSpPr>
        <p:spPr>
          <a:xfrm>
            <a:off x="1687950" y="6118500"/>
            <a:ext cx="21008100" cy="46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</a:rPr>
              <a:t>Las diferentes plataformas tienen un solo enfoque educativo, limitando el dinamismo en la comunicación institución estudiante, a diferencia de estas no hay alguna que tenga un enfoque general y comparta diferentes ámbitos educativos.</a:t>
            </a:r>
            <a:endParaRPr sz="6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f145aebea_0_17"/>
          <p:cNvSpPr txBox="1"/>
          <p:nvPr/>
        </p:nvSpPr>
        <p:spPr>
          <a:xfrm>
            <a:off x="903575" y="1470025"/>
            <a:ext cx="19852500" cy="27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10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istema </a:t>
            </a:r>
            <a:r>
              <a:rPr lang="en-US" sz="10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sz="10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rganizacional </a:t>
            </a:r>
            <a:r>
              <a:rPr lang="en-US" sz="10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0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ducativo SOE</a:t>
            </a:r>
            <a:endParaRPr sz="100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endParaRPr sz="10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cf145aebea_0_17"/>
          <p:cNvSpPr/>
          <p:nvPr/>
        </p:nvSpPr>
        <p:spPr>
          <a:xfrm>
            <a:off x="1134842" y="2777423"/>
            <a:ext cx="1033500" cy="9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Google Shape;100;gcf145aebea_0_17"/>
          <p:cNvSpPr txBox="1"/>
          <p:nvPr/>
        </p:nvSpPr>
        <p:spPr>
          <a:xfrm>
            <a:off x="1134850" y="6242700"/>
            <a:ext cx="144396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dk1"/>
                </a:solidFill>
              </a:rPr>
              <a:t>Planteamiento problema:</a:t>
            </a:r>
            <a:endParaRPr sz="6000" b="1">
              <a:solidFill>
                <a:schemeClr val="dk1"/>
              </a:solidFill>
            </a:endParaRPr>
          </a:p>
        </p:txBody>
      </p:sp>
      <p:sp>
        <p:nvSpPr>
          <p:cNvPr id="101" name="Google Shape;101;gcf145aebea_0_17"/>
          <p:cNvSpPr txBox="1"/>
          <p:nvPr/>
        </p:nvSpPr>
        <p:spPr>
          <a:xfrm>
            <a:off x="2168350" y="7554975"/>
            <a:ext cx="21072600" cy="46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000" dirty="0">
                <a:solidFill>
                  <a:schemeClr val="dk1"/>
                </a:solidFill>
              </a:rPr>
              <a:t>¿</a:t>
            </a:r>
            <a:r>
              <a:rPr lang="en-US" sz="6000" dirty="0" err="1">
                <a:solidFill>
                  <a:schemeClr val="dk1"/>
                </a:solidFill>
              </a:rPr>
              <a:t>Cómo</a:t>
            </a:r>
            <a:r>
              <a:rPr lang="en-US" sz="6000" dirty="0">
                <a:solidFill>
                  <a:schemeClr val="dk1"/>
                </a:solidFill>
              </a:rPr>
              <a:t> las </a:t>
            </a:r>
            <a:r>
              <a:rPr lang="en-US" sz="6000" dirty="0" err="1">
                <a:solidFill>
                  <a:schemeClr val="dk1"/>
                </a:solidFill>
              </a:rPr>
              <a:t>instituciones</a:t>
            </a:r>
            <a:r>
              <a:rPr lang="en-US" sz="6000" dirty="0">
                <a:solidFill>
                  <a:schemeClr val="dk1"/>
                </a:solidFill>
              </a:rPr>
              <a:t> </a:t>
            </a:r>
            <a:r>
              <a:rPr lang="en-US" sz="6000" dirty="0" err="1">
                <a:solidFill>
                  <a:schemeClr val="dk1"/>
                </a:solidFill>
              </a:rPr>
              <a:t>manejan</a:t>
            </a:r>
            <a:r>
              <a:rPr lang="en-US" sz="6000" dirty="0">
                <a:solidFill>
                  <a:schemeClr val="dk1"/>
                </a:solidFill>
              </a:rPr>
              <a:t> la </a:t>
            </a:r>
            <a:r>
              <a:rPr lang="en-US" sz="6000" dirty="0" err="1">
                <a:solidFill>
                  <a:schemeClr val="dk1"/>
                </a:solidFill>
              </a:rPr>
              <a:t>información</a:t>
            </a:r>
            <a:r>
              <a:rPr lang="en-US" sz="6000" dirty="0">
                <a:solidFill>
                  <a:schemeClr val="dk1"/>
                </a:solidFill>
              </a:rPr>
              <a:t> </a:t>
            </a:r>
            <a:r>
              <a:rPr lang="en-US" sz="6000" dirty="0" err="1">
                <a:solidFill>
                  <a:schemeClr val="dk1"/>
                </a:solidFill>
              </a:rPr>
              <a:t>académica</a:t>
            </a:r>
            <a:r>
              <a:rPr lang="en-US" sz="6000" dirty="0">
                <a:solidFill>
                  <a:schemeClr val="dk1"/>
                </a:solidFill>
              </a:rPr>
              <a:t> y personal de los </a:t>
            </a:r>
            <a:r>
              <a:rPr lang="en-US" sz="6000" dirty="0" err="1">
                <a:solidFill>
                  <a:schemeClr val="dk1"/>
                </a:solidFill>
              </a:rPr>
              <a:t>estudiantes</a:t>
            </a:r>
            <a:r>
              <a:rPr lang="en-US" sz="6000" dirty="0">
                <a:solidFill>
                  <a:schemeClr val="dk1"/>
                </a:solidFill>
              </a:rPr>
              <a:t>, </a:t>
            </a:r>
            <a:r>
              <a:rPr lang="en-US" sz="6000" dirty="0" err="1">
                <a:solidFill>
                  <a:schemeClr val="dk1"/>
                </a:solidFill>
              </a:rPr>
              <a:t>profesores</a:t>
            </a:r>
            <a:r>
              <a:rPr lang="en-US" sz="6000" dirty="0">
                <a:solidFill>
                  <a:schemeClr val="dk1"/>
                </a:solidFill>
              </a:rPr>
              <a:t> y </a:t>
            </a:r>
            <a:r>
              <a:rPr lang="en-US" sz="6000" dirty="0" err="1">
                <a:solidFill>
                  <a:schemeClr val="dk1"/>
                </a:solidFill>
              </a:rPr>
              <a:t>secretaría</a:t>
            </a:r>
            <a:r>
              <a:rPr lang="en-US" sz="6000" dirty="0">
                <a:solidFill>
                  <a:schemeClr val="dk1"/>
                </a:solidFill>
              </a:rPr>
              <a:t> para </a:t>
            </a:r>
            <a:r>
              <a:rPr lang="en-US" sz="6000" dirty="0" err="1">
                <a:solidFill>
                  <a:schemeClr val="dk1"/>
                </a:solidFill>
              </a:rPr>
              <a:t>su</a:t>
            </a:r>
            <a:r>
              <a:rPr lang="en-US" sz="6000" dirty="0">
                <a:solidFill>
                  <a:schemeClr val="dk1"/>
                </a:solidFill>
              </a:rPr>
              <a:t> </a:t>
            </a:r>
            <a:r>
              <a:rPr lang="en-US" sz="6000" dirty="0" err="1">
                <a:solidFill>
                  <a:schemeClr val="dk1"/>
                </a:solidFill>
              </a:rPr>
              <a:t>visualización</a:t>
            </a:r>
            <a:r>
              <a:rPr lang="en-US" sz="6000" dirty="0">
                <a:solidFill>
                  <a:schemeClr val="dk1"/>
                </a:solidFill>
              </a:rPr>
              <a:t> y </a:t>
            </a:r>
            <a:r>
              <a:rPr lang="en-US" sz="6000" dirty="0" err="1">
                <a:solidFill>
                  <a:schemeClr val="dk1"/>
                </a:solidFill>
              </a:rPr>
              <a:t>uso</a:t>
            </a:r>
            <a:r>
              <a:rPr lang="en-US" sz="6000" dirty="0">
                <a:solidFill>
                  <a:schemeClr val="dk1"/>
                </a:solidFill>
              </a:rPr>
              <a:t> </a:t>
            </a:r>
            <a:r>
              <a:rPr lang="en-US" sz="6000" dirty="0" err="1">
                <a:solidFill>
                  <a:schemeClr val="dk1"/>
                </a:solidFill>
              </a:rPr>
              <a:t>mediante</a:t>
            </a:r>
            <a:r>
              <a:rPr lang="en-US" sz="6000" dirty="0">
                <a:solidFill>
                  <a:schemeClr val="dk1"/>
                </a:solidFill>
              </a:rPr>
              <a:t> las </a:t>
            </a:r>
            <a:r>
              <a:rPr lang="en-US" sz="6000" dirty="0" err="1">
                <a:solidFill>
                  <a:schemeClr val="dk1"/>
                </a:solidFill>
              </a:rPr>
              <a:t>plataformas</a:t>
            </a:r>
            <a:r>
              <a:rPr lang="en-US" sz="6000" dirty="0">
                <a:solidFill>
                  <a:schemeClr val="dk1"/>
                </a:solidFill>
              </a:rPr>
              <a:t> </a:t>
            </a:r>
            <a:r>
              <a:rPr lang="en-US" sz="6000" dirty="0" err="1">
                <a:solidFill>
                  <a:schemeClr val="dk1"/>
                </a:solidFill>
              </a:rPr>
              <a:t>virtuales</a:t>
            </a:r>
            <a:r>
              <a:rPr lang="en-US" sz="6000" dirty="0">
                <a:solidFill>
                  <a:schemeClr val="dk1"/>
                </a:solidFill>
              </a:rPr>
              <a:t> </a:t>
            </a:r>
            <a:r>
              <a:rPr lang="en-US" sz="6000" dirty="0" err="1">
                <a:solidFill>
                  <a:schemeClr val="dk1"/>
                </a:solidFill>
              </a:rPr>
              <a:t>en</a:t>
            </a:r>
            <a:r>
              <a:rPr lang="en-US" sz="6000" dirty="0">
                <a:solidFill>
                  <a:schemeClr val="dk1"/>
                </a:solidFill>
              </a:rPr>
              <a:t> </a:t>
            </a:r>
            <a:r>
              <a:rPr lang="en-US" sz="6000" dirty="0" err="1">
                <a:solidFill>
                  <a:schemeClr val="dk1"/>
                </a:solidFill>
              </a:rPr>
              <a:t>tiempos</a:t>
            </a:r>
            <a:r>
              <a:rPr lang="en-US" sz="6000" dirty="0">
                <a:solidFill>
                  <a:schemeClr val="dk1"/>
                </a:solidFill>
              </a:rPr>
              <a:t> de </a:t>
            </a:r>
            <a:r>
              <a:rPr lang="en-US" sz="6000" dirty="0" err="1">
                <a:solidFill>
                  <a:schemeClr val="dk1"/>
                </a:solidFill>
              </a:rPr>
              <a:t>pandemia</a:t>
            </a:r>
            <a:r>
              <a:rPr lang="en-US" sz="6000" dirty="0">
                <a:solidFill>
                  <a:schemeClr val="dk1"/>
                </a:solidFill>
              </a:rPr>
              <a:t> y </a:t>
            </a:r>
            <a:r>
              <a:rPr lang="en-US" sz="6000" dirty="0" err="1">
                <a:solidFill>
                  <a:schemeClr val="dk1"/>
                </a:solidFill>
              </a:rPr>
              <a:t>digitalización</a:t>
            </a:r>
            <a:r>
              <a:rPr lang="en-US" sz="6000" dirty="0">
                <a:solidFill>
                  <a:schemeClr val="dk1"/>
                </a:solidFill>
              </a:rPr>
              <a:t>?</a:t>
            </a:r>
            <a:endParaRPr sz="60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f145aebea_0_23"/>
          <p:cNvSpPr txBox="1"/>
          <p:nvPr/>
        </p:nvSpPr>
        <p:spPr>
          <a:xfrm>
            <a:off x="995350" y="1470025"/>
            <a:ext cx="19852500" cy="27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10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istema </a:t>
            </a:r>
            <a:r>
              <a:rPr lang="en-US" sz="10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sz="10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rganizacional </a:t>
            </a:r>
            <a:r>
              <a:rPr lang="en-US" sz="10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0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ducativo SOE</a:t>
            </a:r>
            <a:endParaRPr sz="100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endParaRPr sz="10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cf145aebea_0_23"/>
          <p:cNvSpPr/>
          <p:nvPr/>
        </p:nvSpPr>
        <p:spPr>
          <a:xfrm>
            <a:off x="1134842" y="2777423"/>
            <a:ext cx="1033500" cy="9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Google Shape;108;gcf145aebea_0_23"/>
          <p:cNvSpPr txBox="1"/>
          <p:nvPr/>
        </p:nvSpPr>
        <p:spPr>
          <a:xfrm>
            <a:off x="1134850" y="3585925"/>
            <a:ext cx="186795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dk1"/>
                </a:solidFill>
              </a:rPr>
              <a:t>Justificación:</a:t>
            </a:r>
            <a:endParaRPr sz="6000" b="1">
              <a:solidFill>
                <a:schemeClr val="dk1"/>
              </a:solidFill>
            </a:endParaRPr>
          </a:p>
        </p:txBody>
      </p:sp>
      <p:sp>
        <p:nvSpPr>
          <p:cNvPr id="109" name="Google Shape;109;gcf145aebea_0_23"/>
          <p:cNvSpPr txBox="1"/>
          <p:nvPr/>
        </p:nvSpPr>
        <p:spPr>
          <a:xfrm>
            <a:off x="2071775" y="4892200"/>
            <a:ext cx="20846700" cy="96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000" dirty="0">
                <a:solidFill>
                  <a:schemeClr val="dk1"/>
                </a:solidFill>
              </a:rPr>
              <a:t>SOE </a:t>
            </a:r>
            <a:r>
              <a:rPr lang="en-US" sz="6000" dirty="0" err="1">
                <a:solidFill>
                  <a:schemeClr val="dk1"/>
                </a:solidFill>
              </a:rPr>
              <a:t>permitirá</a:t>
            </a:r>
            <a:r>
              <a:rPr lang="en-US" sz="6000" dirty="0">
                <a:solidFill>
                  <a:schemeClr val="dk1"/>
                </a:solidFill>
              </a:rPr>
              <a:t> </a:t>
            </a:r>
            <a:r>
              <a:rPr lang="en-US" sz="6000" dirty="0" err="1">
                <a:solidFill>
                  <a:schemeClr val="dk1"/>
                </a:solidFill>
              </a:rPr>
              <a:t>obtener</a:t>
            </a:r>
            <a:r>
              <a:rPr lang="en-US" sz="6000" dirty="0">
                <a:solidFill>
                  <a:schemeClr val="dk1"/>
                </a:solidFill>
              </a:rPr>
              <a:t> una </a:t>
            </a:r>
            <a:r>
              <a:rPr lang="en-US" sz="6000" dirty="0" err="1">
                <a:solidFill>
                  <a:schemeClr val="dk1"/>
                </a:solidFill>
              </a:rPr>
              <a:t>administración</a:t>
            </a:r>
            <a:r>
              <a:rPr lang="en-US" sz="6000" dirty="0">
                <a:solidFill>
                  <a:schemeClr val="dk1"/>
                </a:solidFill>
              </a:rPr>
              <a:t> de </a:t>
            </a:r>
            <a:r>
              <a:rPr lang="en-US" sz="6000" dirty="0" err="1">
                <a:solidFill>
                  <a:schemeClr val="dk1"/>
                </a:solidFill>
              </a:rPr>
              <a:t>datos</a:t>
            </a:r>
            <a:r>
              <a:rPr lang="en-US" sz="6000" dirty="0">
                <a:solidFill>
                  <a:schemeClr val="dk1"/>
                </a:solidFill>
              </a:rPr>
              <a:t> </a:t>
            </a:r>
            <a:r>
              <a:rPr lang="en-US" sz="6000" dirty="0" err="1">
                <a:solidFill>
                  <a:schemeClr val="dk1"/>
                </a:solidFill>
              </a:rPr>
              <a:t>eficiente</a:t>
            </a:r>
            <a:r>
              <a:rPr lang="en-US" sz="6000" dirty="0">
                <a:solidFill>
                  <a:schemeClr val="dk1"/>
                </a:solidFill>
              </a:rPr>
              <a:t> y </a:t>
            </a:r>
            <a:r>
              <a:rPr lang="en-US" sz="6000" dirty="0" err="1">
                <a:solidFill>
                  <a:schemeClr val="dk1"/>
                </a:solidFill>
              </a:rPr>
              <a:t>sencilla</a:t>
            </a:r>
            <a:r>
              <a:rPr lang="en-US" sz="6000" dirty="0">
                <a:solidFill>
                  <a:schemeClr val="dk1"/>
                </a:solidFill>
              </a:rPr>
              <a:t> la </a:t>
            </a:r>
            <a:r>
              <a:rPr lang="en-US" sz="6000" dirty="0" err="1">
                <a:solidFill>
                  <a:schemeClr val="dk1"/>
                </a:solidFill>
              </a:rPr>
              <a:t>cual</a:t>
            </a:r>
            <a:r>
              <a:rPr lang="en-US" sz="6000" dirty="0">
                <a:solidFill>
                  <a:schemeClr val="dk1"/>
                </a:solidFill>
              </a:rPr>
              <a:t> </a:t>
            </a:r>
            <a:r>
              <a:rPr lang="en-US" sz="6000" dirty="0" err="1">
                <a:solidFill>
                  <a:schemeClr val="dk1"/>
                </a:solidFill>
              </a:rPr>
              <a:t>gestionará</a:t>
            </a:r>
            <a:r>
              <a:rPr lang="en-US" sz="6000" dirty="0">
                <a:solidFill>
                  <a:schemeClr val="dk1"/>
                </a:solidFill>
              </a:rPr>
              <a:t> </a:t>
            </a:r>
            <a:r>
              <a:rPr lang="en-US" sz="6000" dirty="0" err="1">
                <a:solidFill>
                  <a:schemeClr val="dk1"/>
                </a:solidFill>
              </a:rPr>
              <a:t>diferentes</a:t>
            </a:r>
            <a:r>
              <a:rPr lang="en-US" sz="6000" dirty="0">
                <a:solidFill>
                  <a:schemeClr val="dk1"/>
                </a:solidFill>
              </a:rPr>
              <a:t> </a:t>
            </a:r>
            <a:r>
              <a:rPr lang="en-US" sz="6000" dirty="0" err="1">
                <a:solidFill>
                  <a:schemeClr val="dk1"/>
                </a:solidFill>
              </a:rPr>
              <a:t>ámbitos</a:t>
            </a:r>
            <a:r>
              <a:rPr lang="en-US" sz="6000" dirty="0">
                <a:solidFill>
                  <a:schemeClr val="dk1"/>
                </a:solidFill>
              </a:rPr>
              <a:t> del </a:t>
            </a:r>
            <a:r>
              <a:rPr lang="en-US" sz="6000" dirty="0" err="1">
                <a:solidFill>
                  <a:schemeClr val="dk1"/>
                </a:solidFill>
              </a:rPr>
              <a:t>espacio</a:t>
            </a:r>
            <a:r>
              <a:rPr lang="en-US" sz="6000" dirty="0">
                <a:solidFill>
                  <a:schemeClr val="dk1"/>
                </a:solidFill>
              </a:rPr>
              <a:t> </a:t>
            </a:r>
            <a:r>
              <a:rPr lang="en-US" sz="6000" dirty="0" err="1">
                <a:solidFill>
                  <a:schemeClr val="dk1"/>
                </a:solidFill>
              </a:rPr>
              <a:t>estudiantil</a:t>
            </a:r>
            <a:r>
              <a:rPr lang="en-US" sz="6000" dirty="0">
                <a:solidFill>
                  <a:schemeClr val="dk1"/>
                </a:solidFill>
              </a:rPr>
              <a:t>, </a:t>
            </a:r>
            <a:r>
              <a:rPr lang="en-US" sz="6000" dirty="0" err="1">
                <a:solidFill>
                  <a:schemeClr val="dk1"/>
                </a:solidFill>
              </a:rPr>
              <a:t>donde</a:t>
            </a:r>
            <a:r>
              <a:rPr lang="en-US" sz="6000" dirty="0">
                <a:solidFill>
                  <a:schemeClr val="dk1"/>
                </a:solidFill>
              </a:rPr>
              <a:t> </a:t>
            </a:r>
            <a:r>
              <a:rPr lang="en-US" sz="6000" dirty="0" err="1">
                <a:solidFill>
                  <a:schemeClr val="dk1"/>
                </a:solidFill>
              </a:rPr>
              <a:t>profesores</a:t>
            </a:r>
            <a:r>
              <a:rPr lang="en-US" sz="6000" dirty="0">
                <a:solidFill>
                  <a:schemeClr val="dk1"/>
                </a:solidFill>
              </a:rPr>
              <a:t>, </a:t>
            </a:r>
            <a:r>
              <a:rPr lang="en-US" sz="6000" dirty="0" err="1">
                <a:solidFill>
                  <a:schemeClr val="dk1"/>
                </a:solidFill>
              </a:rPr>
              <a:t>estudiantes</a:t>
            </a:r>
            <a:r>
              <a:rPr lang="en-US" sz="6000" dirty="0">
                <a:solidFill>
                  <a:schemeClr val="dk1"/>
                </a:solidFill>
              </a:rPr>
              <a:t> y </a:t>
            </a:r>
            <a:r>
              <a:rPr lang="en-US" sz="6000" dirty="0" err="1">
                <a:solidFill>
                  <a:schemeClr val="dk1"/>
                </a:solidFill>
              </a:rPr>
              <a:t>directivos</a:t>
            </a:r>
            <a:r>
              <a:rPr lang="en-US" sz="6000" dirty="0">
                <a:solidFill>
                  <a:schemeClr val="dk1"/>
                </a:solidFill>
              </a:rPr>
              <a:t> </a:t>
            </a:r>
            <a:r>
              <a:rPr lang="en-US" sz="6000" dirty="0" err="1">
                <a:solidFill>
                  <a:schemeClr val="dk1"/>
                </a:solidFill>
              </a:rPr>
              <a:t>podrán</a:t>
            </a:r>
            <a:r>
              <a:rPr lang="en-US" sz="6000" dirty="0">
                <a:solidFill>
                  <a:schemeClr val="dk1"/>
                </a:solidFill>
              </a:rPr>
              <a:t> </a:t>
            </a:r>
            <a:r>
              <a:rPr lang="en-US" sz="6000" dirty="0" err="1">
                <a:solidFill>
                  <a:schemeClr val="dk1"/>
                </a:solidFill>
              </a:rPr>
              <a:t>ver</a:t>
            </a:r>
            <a:r>
              <a:rPr lang="en-US" sz="6000" dirty="0">
                <a:solidFill>
                  <a:schemeClr val="dk1"/>
                </a:solidFill>
              </a:rPr>
              <a:t> y </a:t>
            </a:r>
            <a:r>
              <a:rPr lang="en-US" sz="6000" dirty="0" err="1">
                <a:solidFill>
                  <a:schemeClr val="dk1"/>
                </a:solidFill>
              </a:rPr>
              <a:t>administrar</a:t>
            </a:r>
            <a:r>
              <a:rPr lang="en-US" sz="6000" dirty="0">
                <a:solidFill>
                  <a:schemeClr val="dk1"/>
                </a:solidFill>
              </a:rPr>
              <a:t> </a:t>
            </a:r>
            <a:r>
              <a:rPr lang="en-US" sz="6000" dirty="0" err="1">
                <a:solidFill>
                  <a:schemeClr val="dk1"/>
                </a:solidFill>
              </a:rPr>
              <a:t>dicha</a:t>
            </a:r>
            <a:r>
              <a:rPr lang="en-US" sz="6000" dirty="0">
                <a:solidFill>
                  <a:schemeClr val="dk1"/>
                </a:solidFill>
              </a:rPr>
              <a:t> </a:t>
            </a:r>
            <a:r>
              <a:rPr lang="en-US" sz="6000" dirty="0" err="1">
                <a:solidFill>
                  <a:schemeClr val="dk1"/>
                </a:solidFill>
              </a:rPr>
              <a:t>información</a:t>
            </a:r>
            <a:r>
              <a:rPr lang="en-US" sz="6000" dirty="0">
                <a:solidFill>
                  <a:schemeClr val="dk1"/>
                </a:solidFill>
              </a:rPr>
              <a:t>, </a:t>
            </a:r>
            <a:r>
              <a:rPr lang="en-US" sz="6000" dirty="0" err="1">
                <a:solidFill>
                  <a:schemeClr val="dk1"/>
                </a:solidFill>
              </a:rPr>
              <a:t>como</a:t>
            </a:r>
            <a:r>
              <a:rPr lang="en-US" sz="6000" dirty="0">
                <a:solidFill>
                  <a:schemeClr val="dk1"/>
                </a:solidFill>
              </a:rPr>
              <a:t> lo es </a:t>
            </a:r>
            <a:r>
              <a:rPr lang="en-US" sz="6000" dirty="0" err="1">
                <a:solidFill>
                  <a:schemeClr val="dk1"/>
                </a:solidFill>
              </a:rPr>
              <a:t>horarios</a:t>
            </a:r>
            <a:r>
              <a:rPr lang="en-US" sz="6000" dirty="0">
                <a:solidFill>
                  <a:schemeClr val="dk1"/>
                </a:solidFill>
              </a:rPr>
              <a:t>, matriculas, </a:t>
            </a:r>
            <a:r>
              <a:rPr lang="en-US" sz="6000" dirty="0" err="1">
                <a:solidFill>
                  <a:schemeClr val="dk1"/>
                </a:solidFill>
              </a:rPr>
              <a:t>información</a:t>
            </a:r>
            <a:r>
              <a:rPr lang="en-US" sz="6000" dirty="0">
                <a:solidFill>
                  <a:schemeClr val="dk1"/>
                </a:solidFill>
              </a:rPr>
              <a:t> </a:t>
            </a:r>
            <a:r>
              <a:rPr lang="en-US" sz="6000" dirty="0" err="1">
                <a:solidFill>
                  <a:schemeClr val="dk1"/>
                </a:solidFill>
              </a:rPr>
              <a:t>pública</a:t>
            </a:r>
            <a:r>
              <a:rPr lang="en-US" sz="6000" dirty="0">
                <a:solidFill>
                  <a:schemeClr val="dk1"/>
                </a:solidFill>
              </a:rPr>
              <a:t>, circulares </a:t>
            </a:r>
            <a:r>
              <a:rPr lang="en-US" sz="6000" dirty="0" err="1">
                <a:solidFill>
                  <a:schemeClr val="dk1"/>
                </a:solidFill>
              </a:rPr>
              <a:t>informativas</a:t>
            </a:r>
            <a:r>
              <a:rPr lang="en-US" sz="6000" dirty="0">
                <a:solidFill>
                  <a:schemeClr val="dk1"/>
                </a:solidFill>
              </a:rPr>
              <a:t>, </a:t>
            </a:r>
            <a:r>
              <a:rPr lang="en-US" sz="6000" dirty="0" err="1">
                <a:solidFill>
                  <a:schemeClr val="dk1"/>
                </a:solidFill>
              </a:rPr>
              <a:t>eventos</a:t>
            </a:r>
            <a:r>
              <a:rPr lang="en-US" sz="6000" dirty="0">
                <a:solidFill>
                  <a:schemeClr val="dk1"/>
                </a:solidFill>
              </a:rPr>
              <a:t> </a:t>
            </a:r>
            <a:r>
              <a:rPr lang="en-US" sz="6000" dirty="0" err="1">
                <a:solidFill>
                  <a:schemeClr val="dk1"/>
                </a:solidFill>
              </a:rPr>
              <a:t>especiales</a:t>
            </a:r>
            <a:r>
              <a:rPr lang="en-US" sz="6000" dirty="0">
                <a:solidFill>
                  <a:schemeClr val="dk1"/>
                </a:solidFill>
              </a:rPr>
              <a:t>, etc. </a:t>
            </a:r>
            <a:r>
              <a:rPr lang="en-US" sz="6000" dirty="0" err="1">
                <a:solidFill>
                  <a:schemeClr val="dk1"/>
                </a:solidFill>
              </a:rPr>
              <a:t>Está</a:t>
            </a:r>
            <a:r>
              <a:rPr lang="en-US" sz="6000" dirty="0">
                <a:solidFill>
                  <a:schemeClr val="dk1"/>
                </a:solidFill>
              </a:rPr>
              <a:t> </a:t>
            </a:r>
            <a:r>
              <a:rPr lang="en-US" sz="6000" dirty="0" err="1">
                <a:solidFill>
                  <a:schemeClr val="dk1"/>
                </a:solidFill>
              </a:rPr>
              <a:t>en</a:t>
            </a:r>
            <a:r>
              <a:rPr lang="en-US" sz="6000" dirty="0">
                <a:solidFill>
                  <a:schemeClr val="dk1"/>
                </a:solidFill>
              </a:rPr>
              <a:t> una base de </a:t>
            </a:r>
            <a:r>
              <a:rPr lang="en-US" sz="6000" dirty="0" err="1">
                <a:solidFill>
                  <a:schemeClr val="dk1"/>
                </a:solidFill>
              </a:rPr>
              <a:t>datos</a:t>
            </a:r>
            <a:r>
              <a:rPr lang="en-US" sz="6000" dirty="0">
                <a:solidFill>
                  <a:schemeClr val="dk1"/>
                </a:solidFill>
              </a:rPr>
              <a:t> </a:t>
            </a:r>
            <a:r>
              <a:rPr lang="en-US" sz="6000" dirty="0" err="1">
                <a:solidFill>
                  <a:schemeClr val="dk1"/>
                </a:solidFill>
              </a:rPr>
              <a:t>estable</a:t>
            </a:r>
            <a:r>
              <a:rPr lang="en-US" sz="6000" dirty="0">
                <a:solidFill>
                  <a:schemeClr val="dk1"/>
                </a:solidFill>
              </a:rPr>
              <a:t> con </a:t>
            </a:r>
            <a:r>
              <a:rPr lang="en-US" sz="6000" dirty="0" err="1">
                <a:solidFill>
                  <a:schemeClr val="dk1"/>
                </a:solidFill>
              </a:rPr>
              <a:t>buen</a:t>
            </a:r>
            <a:r>
              <a:rPr lang="en-US" sz="6000" dirty="0">
                <a:solidFill>
                  <a:schemeClr val="dk1"/>
                </a:solidFill>
              </a:rPr>
              <a:t> </a:t>
            </a:r>
            <a:r>
              <a:rPr lang="en-US" sz="6000" dirty="0" err="1">
                <a:solidFill>
                  <a:schemeClr val="dk1"/>
                </a:solidFill>
              </a:rPr>
              <a:t>rendimiento</a:t>
            </a:r>
            <a:r>
              <a:rPr lang="en-US" sz="6000" dirty="0">
                <a:solidFill>
                  <a:schemeClr val="dk1"/>
                </a:solidFill>
              </a:rPr>
              <a:t>, </a:t>
            </a:r>
            <a:r>
              <a:rPr lang="en-US" sz="6000" dirty="0" err="1">
                <a:solidFill>
                  <a:schemeClr val="dk1"/>
                </a:solidFill>
              </a:rPr>
              <a:t>donde</a:t>
            </a:r>
            <a:r>
              <a:rPr lang="en-US" sz="6000" dirty="0">
                <a:solidFill>
                  <a:schemeClr val="dk1"/>
                </a:solidFill>
              </a:rPr>
              <a:t> </a:t>
            </a:r>
            <a:r>
              <a:rPr lang="en-US" sz="6000" dirty="0" err="1">
                <a:solidFill>
                  <a:schemeClr val="dk1"/>
                </a:solidFill>
              </a:rPr>
              <a:t>exista</a:t>
            </a:r>
            <a:r>
              <a:rPr lang="en-US" sz="6000" dirty="0">
                <a:solidFill>
                  <a:schemeClr val="dk1"/>
                </a:solidFill>
              </a:rPr>
              <a:t> </a:t>
            </a:r>
            <a:r>
              <a:rPr lang="en-US" sz="6000" dirty="0" err="1">
                <a:solidFill>
                  <a:schemeClr val="dk1"/>
                </a:solidFill>
              </a:rPr>
              <a:t>registro</a:t>
            </a:r>
            <a:r>
              <a:rPr lang="en-US" sz="6000" dirty="0">
                <a:solidFill>
                  <a:schemeClr val="dk1"/>
                </a:solidFill>
              </a:rPr>
              <a:t> de </a:t>
            </a:r>
            <a:r>
              <a:rPr lang="en-US" sz="6000" dirty="0" err="1">
                <a:solidFill>
                  <a:schemeClr val="dk1"/>
                </a:solidFill>
              </a:rPr>
              <a:t>usuarios</a:t>
            </a:r>
            <a:r>
              <a:rPr lang="en-US" sz="6000" dirty="0">
                <a:solidFill>
                  <a:schemeClr val="dk1"/>
                </a:solidFill>
              </a:rPr>
              <a:t> e </a:t>
            </a:r>
            <a:r>
              <a:rPr lang="en-US" sz="6000" dirty="0" err="1">
                <a:solidFill>
                  <a:schemeClr val="dk1"/>
                </a:solidFill>
              </a:rPr>
              <a:t>inicios</a:t>
            </a:r>
            <a:r>
              <a:rPr lang="en-US" sz="6000" dirty="0">
                <a:solidFill>
                  <a:schemeClr val="dk1"/>
                </a:solidFill>
              </a:rPr>
              <a:t> </a:t>
            </a:r>
            <a:r>
              <a:rPr lang="en-US" sz="6000" dirty="0" err="1">
                <a:solidFill>
                  <a:schemeClr val="dk1"/>
                </a:solidFill>
              </a:rPr>
              <a:t>correspondientes</a:t>
            </a:r>
            <a:r>
              <a:rPr lang="en-US" sz="6000" dirty="0">
                <a:solidFill>
                  <a:schemeClr val="dk1"/>
                </a:solidFill>
              </a:rPr>
              <a:t> para </a:t>
            </a:r>
            <a:r>
              <a:rPr lang="en-US" sz="6000" dirty="0" err="1">
                <a:solidFill>
                  <a:schemeClr val="dk1"/>
                </a:solidFill>
              </a:rPr>
              <a:t>cada</a:t>
            </a:r>
            <a:r>
              <a:rPr lang="en-US" sz="6000" dirty="0">
                <a:solidFill>
                  <a:schemeClr val="dk1"/>
                </a:solidFill>
              </a:rPr>
              <a:t> </a:t>
            </a:r>
            <a:r>
              <a:rPr lang="en-US" sz="6000" dirty="0" err="1">
                <a:solidFill>
                  <a:schemeClr val="dk1"/>
                </a:solidFill>
              </a:rPr>
              <a:t>participante</a:t>
            </a:r>
            <a:r>
              <a:rPr lang="en-US" sz="6000" dirty="0">
                <a:solidFill>
                  <a:schemeClr val="dk1"/>
                </a:solidFill>
              </a:rPr>
              <a:t>, con los </a:t>
            </a:r>
            <a:r>
              <a:rPr lang="en-US" sz="6000" dirty="0" err="1">
                <a:solidFill>
                  <a:schemeClr val="dk1"/>
                </a:solidFill>
              </a:rPr>
              <a:t>distintos</a:t>
            </a:r>
            <a:r>
              <a:rPr lang="en-US" sz="6000" dirty="0">
                <a:solidFill>
                  <a:schemeClr val="dk1"/>
                </a:solidFill>
              </a:rPr>
              <a:t> </a:t>
            </a:r>
            <a:r>
              <a:rPr lang="en-US" sz="6000" dirty="0" err="1">
                <a:solidFill>
                  <a:schemeClr val="dk1"/>
                </a:solidFill>
              </a:rPr>
              <a:t>accesos</a:t>
            </a:r>
            <a:r>
              <a:rPr lang="en-US" sz="6000" dirty="0">
                <a:solidFill>
                  <a:schemeClr val="dk1"/>
                </a:solidFill>
              </a:rPr>
              <a:t> de </a:t>
            </a:r>
            <a:r>
              <a:rPr lang="en-US" sz="6000" dirty="0" err="1">
                <a:solidFill>
                  <a:schemeClr val="dk1"/>
                </a:solidFill>
              </a:rPr>
              <a:t>información</a:t>
            </a:r>
            <a:r>
              <a:rPr lang="en-US" sz="6000" dirty="0">
                <a:solidFill>
                  <a:schemeClr val="dk1"/>
                </a:solidFill>
              </a:rPr>
              <a:t>.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f145aebea_0_29"/>
          <p:cNvSpPr txBox="1"/>
          <p:nvPr/>
        </p:nvSpPr>
        <p:spPr>
          <a:xfrm>
            <a:off x="995350" y="1470025"/>
            <a:ext cx="19852500" cy="27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10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istema </a:t>
            </a:r>
            <a:r>
              <a:rPr lang="en-US" sz="10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sz="10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rganizacional </a:t>
            </a:r>
            <a:r>
              <a:rPr lang="en-US" sz="10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0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ducativo SOE</a:t>
            </a:r>
            <a:endParaRPr sz="100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endParaRPr sz="10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cf145aebea_0_29"/>
          <p:cNvSpPr/>
          <p:nvPr/>
        </p:nvSpPr>
        <p:spPr>
          <a:xfrm>
            <a:off x="1134842" y="2777423"/>
            <a:ext cx="1033500" cy="9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6" name="Google Shape;116;gcf145aebea_0_29"/>
          <p:cNvSpPr txBox="1"/>
          <p:nvPr/>
        </p:nvSpPr>
        <p:spPr>
          <a:xfrm>
            <a:off x="1134850" y="4532363"/>
            <a:ext cx="186795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dk1"/>
                </a:solidFill>
              </a:rPr>
              <a:t>Alcance del proyecto:</a:t>
            </a:r>
            <a:endParaRPr sz="6000" b="1">
              <a:solidFill>
                <a:schemeClr val="dk1"/>
              </a:solidFill>
            </a:endParaRPr>
          </a:p>
        </p:txBody>
      </p:sp>
      <p:sp>
        <p:nvSpPr>
          <p:cNvPr id="117" name="Google Shape;117;gcf145aebea_0_29"/>
          <p:cNvSpPr txBox="1"/>
          <p:nvPr/>
        </p:nvSpPr>
        <p:spPr>
          <a:xfrm>
            <a:off x="2168350" y="5989400"/>
            <a:ext cx="20911200" cy="74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000">
                <a:solidFill>
                  <a:schemeClr val="dk1"/>
                </a:solidFill>
              </a:rPr>
              <a:t>Poder completar la población total de la institución Ciudadela Educativa de Bosa, teniendo en cuenta los estudiantes de los grados de primaria y secundaria, hasta educación media, esto en lo jornada de la mañana, los cuales son aproximadamente 4000 estudiantes, de esta manera se busca que esta cantidad de estudiantes están interactuando con SOE.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f145aebea_0_48"/>
          <p:cNvSpPr txBox="1"/>
          <p:nvPr/>
        </p:nvSpPr>
        <p:spPr>
          <a:xfrm>
            <a:off x="995350" y="1470025"/>
            <a:ext cx="19852500" cy="27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10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istema </a:t>
            </a:r>
            <a:r>
              <a:rPr lang="en-US" sz="10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sz="10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rganizacional </a:t>
            </a:r>
            <a:r>
              <a:rPr lang="en-US" sz="10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0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ducativo SOE</a:t>
            </a:r>
            <a:endParaRPr sz="100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endParaRPr sz="10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cf145aebea_0_48"/>
          <p:cNvSpPr/>
          <p:nvPr/>
        </p:nvSpPr>
        <p:spPr>
          <a:xfrm>
            <a:off x="1134842" y="2777423"/>
            <a:ext cx="1033500" cy="9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Google Shape;124;gcf145aebea_0_48"/>
          <p:cNvSpPr txBox="1"/>
          <p:nvPr/>
        </p:nvSpPr>
        <p:spPr>
          <a:xfrm>
            <a:off x="1134850" y="4532363"/>
            <a:ext cx="186795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dk1"/>
                </a:solidFill>
              </a:rPr>
              <a:t>Objetivo General:</a:t>
            </a:r>
            <a:endParaRPr sz="6000" b="1">
              <a:solidFill>
                <a:schemeClr val="dk1"/>
              </a:solidFill>
            </a:endParaRPr>
          </a:p>
        </p:txBody>
      </p:sp>
      <p:sp>
        <p:nvSpPr>
          <p:cNvPr id="125" name="Google Shape;125;gcf145aebea_0_48"/>
          <p:cNvSpPr txBox="1"/>
          <p:nvPr/>
        </p:nvSpPr>
        <p:spPr>
          <a:xfrm>
            <a:off x="2168350" y="5989425"/>
            <a:ext cx="20911200" cy="85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000">
                <a:solidFill>
                  <a:schemeClr val="dk1"/>
                </a:solidFill>
              </a:rPr>
              <a:t>Brindar un  servicio de manejo de datos para la institución educativa Ciudadela Educativa de Bosa, el cual facilite la gestión, recolección y organización de datos de forma dinámica, a través de una plataforma web privada para los integrantes de una institución, ya sean estudiantes, profesores y directivos.</a:t>
            </a:r>
            <a:endParaRPr sz="6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000">
                <a:solidFill>
                  <a:schemeClr val="dk1"/>
                </a:solidFill>
              </a:rPr>
              <a:t> </a:t>
            </a:r>
            <a:endParaRPr sz="6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604</Words>
  <Application>Microsoft Office PowerPoint</Application>
  <PresentationFormat>Personalizado</PresentationFormat>
  <Paragraphs>39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Helvetica Neue</vt:lpstr>
      <vt:lpstr>Calibri</vt:lpstr>
      <vt:lpstr>Arial</vt:lpstr>
      <vt:lpstr>Helvetica Neue Light</vt:lpstr>
      <vt:lpstr>Black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juan david mercado torres</cp:lastModifiedBy>
  <cp:revision>3</cp:revision>
  <dcterms:modified xsi:type="dcterms:W3CDTF">2022-03-22T15:59:22Z</dcterms:modified>
</cp:coreProperties>
</file>