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24384000" cy="1574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96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RF9QqgmOwsJlqFQYq63u9Ef2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075" y="43"/>
      </p:cViewPr>
      <p:guideLst>
        <p:guide orient="horz" pos="496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f145aebea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cf145aeb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145aebea_1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cf145aeb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f145aebea_1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cf145aebe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8540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f145aebea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gcf145aeb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685800"/>
            <a:ext cx="5308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145aebea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cf145aebe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f145aebea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cf145aebe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145aebea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cf145aebe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145aebe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cf145aebe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f145aebea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cf145aebe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833937" y="3319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833937" y="8088312"/>
            <a:ext cx="14716126" cy="15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">
  <p:cSld name="Cita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>
            <a:off x="4833937" y="9963546"/>
            <a:ext cx="14716126" cy="67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 i="1"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2"/>
          </p:nvPr>
        </p:nvSpPr>
        <p:spPr>
          <a:xfrm>
            <a:off x="4833937" y="7035456"/>
            <a:ext cx="14716126" cy="93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>
            <a:spLocks noGrp="1"/>
          </p:cNvSpPr>
          <p:nvPr>
            <p:ph type="pic" idx="2"/>
          </p:nvPr>
        </p:nvSpPr>
        <p:spPr>
          <a:xfrm>
            <a:off x="3048000" y="101600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horizontal)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>
            <a:spLocks noGrp="1"/>
          </p:cNvSpPr>
          <p:nvPr>
            <p:ph type="pic" idx="2"/>
          </p:nvPr>
        </p:nvSpPr>
        <p:spPr>
          <a:xfrm>
            <a:off x="5325070" y="1962546"/>
            <a:ext cx="13722210" cy="83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4833937" y="10463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4833937" y="12481718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centro)">
  <p:cSld name="Título (centro)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833937" y="5552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(vertical)">
  <p:cSld name="Foto (vertical)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>
            <a:spLocks noGrp="1"/>
          </p:cNvSpPr>
          <p:nvPr>
            <p:ph type="pic" idx="2"/>
          </p:nvPr>
        </p:nvSpPr>
        <p:spPr>
          <a:xfrm>
            <a:off x="12495609" y="1914481"/>
            <a:ext cx="7500939" cy="1155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4387453" y="1908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Helvetica Neue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87453" y="7659687"/>
            <a:ext cx="7500938" cy="5786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Helvetica Neue"/>
              <a:buNone/>
              <a:defRPr sz="58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(arriba)">
  <p:cSld name="Título (arriba)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viñetas">
  <p:cSld name="Título y viñeta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viñetas y foto">
  <p:cSld name="Título, viñetas y f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>
            <a:spLocks noGrp="1"/>
          </p:cNvSpPr>
          <p:nvPr>
            <p:ph type="pic" idx="2"/>
          </p:nvPr>
        </p:nvSpPr>
        <p:spPr>
          <a:xfrm>
            <a:off x="12495609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4387453" y="4659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1pPr>
            <a:lvl2pPr marL="914400" lvl="1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2pPr>
            <a:lvl3pPr marL="1371600" lvl="2" indent="-615315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3pPr>
            <a:lvl4pPr marL="1828800" lvl="3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4pPr>
            <a:lvl5pPr marL="2286000" lvl="4" indent="-615314" algn="l">
              <a:lnSpc>
                <a:spcPct val="100000"/>
              </a:lnSpc>
              <a:spcBef>
                <a:spcPts val="5100"/>
              </a:spcBef>
              <a:spcAft>
                <a:spcPts val="0"/>
              </a:spcAft>
              <a:buClr>
                <a:srgbClr val="FFFFFF"/>
              </a:buClr>
              <a:buSzPts val="6090"/>
              <a:buFont typeface="Helvetica Neue"/>
              <a:buChar char="•"/>
              <a:defRPr sz="4200"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ñetas">
  <p:cSld name="Viñeta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lvl="0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fotos">
  <p:cSld name="3 fo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>
            <a:spLocks noGrp="1"/>
          </p:cNvSpPr>
          <p:nvPr>
            <p:ph type="pic" idx="2"/>
          </p:nvPr>
        </p:nvSpPr>
        <p:spPr>
          <a:xfrm>
            <a:off x="12513468" y="7999015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>
            <a:spLocks noGrp="1"/>
          </p:cNvSpPr>
          <p:nvPr>
            <p:ph type="pic" idx="3"/>
          </p:nvPr>
        </p:nvSpPr>
        <p:spPr>
          <a:xfrm>
            <a:off x="12513468" y="1908968"/>
            <a:ext cx="7500939" cy="548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>
            <a:spLocks noGrp="1"/>
          </p:cNvSpPr>
          <p:nvPr>
            <p:ph type="pic" idx="4"/>
          </p:nvPr>
        </p:nvSpPr>
        <p:spPr>
          <a:xfrm>
            <a:off x="4387453" y="1908968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body" idx="1"/>
          </p:nvPr>
        </p:nvSpPr>
        <p:spPr>
          <a:xfrm>
            <a:off x="4387453" y="2801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L="457200" marR="0" lvl="0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88975" algn="l" rtl="0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FFFFFF"/>
              </a:buClr>
              <a:buSzPts val="7250"/>
              <a:buFont typeface="Helvetica Neue"/>
              <a:buChar char="•"/>
              <a:defRPr sz="5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4387453" y="1373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0"/>
              <a:buFont typeface="Helvetica Neue"/>
              <a:buNone/>
              <a:defRPr sz="1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11939981" y="14089063"/>
            <a:ext cx="494513" cy="5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document/d/1XGL_AVxF3KaETeXnw3GAsRBHMyn9g89ZFS9OyNxZ7xY/edit?usp=sharing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4785900" y="3093450"/>
            <a:ext cx="148122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36574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</a:t>
            </a:r>
            <a:b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1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SENA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117800" y="5668700"/>
            <a:ext cx="161484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Centro De Electricidad Electrónica y Telecomunicaciones.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9045600" y="11103675"/>
            <a:ext cx="62928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Bogotá D.C.</a:t>
            </a:r>
            <a:b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447050" y="8491450"/>
            <a:ext cx="154899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0" b="1" dirty="0" err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lang="en-US" sz="80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y Desarrollo de Sistema de Información</a:t>
            </a:r>
            <a:endParaRPr sz="14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f145aebea_0_3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cf145aebea_0_3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gcf145aebea_0_35"/>
          <p:cNvSpPr txBox="1"/>
          <p:nvPr/>
        </p:nvSpPr>
        <p:spPr>
          <a:xfrm>
            <a:off x="533225" y="4483675"/>
            <a:ext cx="13131300" cy="2724300"/>
          </a:xfrm>
          <a:prstGeom prst="rect">
            <a:avLst/>
          </a:prstGeom>
          <a:solidFill>
            <a:srgbClr val="B6D7A8"/>
          </a:solidFill>
          <a:ln>
            <a:noFill/>
          </a:ln>
          <a:effectLst>
            <a:outerShdw blurRad="185738" dist="476250" dir="2220000" algn="bl" rotWithShape="0">
              <a:srgbClr val="B6D7A8">
                <a:alpha val="75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 dirty="0" err="1">
                <a:solidFill>
                  <a:schemeClr val="dk1"/>
                </a:solidFill>
              </a:rPr>
              <a:t>Proporcionar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información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verídica</a:t>
            </a:r>
            <a:r>
              <a:rPr lang="en-US" sz="5000" dirty="0">
                <a:solidFill>
                  <a:schemeClr val="dk1"/>
                </a:solidFill>
              </a:rPr>
              <a:t>, </a:t>
            </a:r>
            <a:r>
              <a:rPr lang="en-US" sz="5000" dirty="0" err="1">
                <a:solidFill>
                  <a:schemeClr val="dk1"/>
                </a:solidFill>
              </a:rPr>
              <a:t>segura</a:t>
            </a:r>
            <a:r>
              <a:rPr lang="en-US" sz="5000" dirty="0">
                <a:solidFill>
                  <a:schemeClr val="dk1"/>
                </a:solidFill>
              </a:rPr>
              <a:t>, </a:t>
            </a:r>
            <a:r>
              <a:rPr lang="en-US" sz="5000" dirty="0" err="1">
                <a:solidFill>
                  <a:schemeClr val="dk1"/>
                </a:solidFill>
              </a:rPr>
              <a:t>mediante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el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cifrado</a:t>
            </a:r>
            <a:r>
              <a:rPr lang="en-US" sz="5000" dirty="0">
                <a:solidFill>
                  <a:schemeClr val="dk1"/>
                </a:solidFill>
              </a:rPr>
              <a:t> y </a:t>
            </a:r>
            <a:r>
              <a:rPr lang="en-US" sz="5000" dirty="0" err="1">
                <a:solidFill>
                  <a:schemeClr val="dk1"/>
                </a:solidFill>
              </a:rPr>
              <a:t>respaldo</a:t>
            </a:r>
            <a:r>
              <a:rPr lang="en-US" sz="5000" dirty="0">
                <a:solidFill>
                  <a:schemeClr val="dk1"/>
                </a:solidFill>
              </a:rPr>
              <a:t> de la </a:t>
            </a:r>
            <a:r>
              <a:rPr lang="en-US" sz="5000" dirty="0" err="1">
                <a:solidFill>
                  <a:schemeClr val="dk1"/>
                </a:solidFill>
              </a:rPr>
              <a:t>información</a:t>
            </a:r>
            <a:r>
              <a:rPr lang="en-US" sz="5000" dirty="0">
                <a:solidFill>
                  <a:schemeClr val="dk1"/>
                </a:solidFill>
              </a:rPr>
              <a:t>.</a:t>
            </a:r>
            <a:endParaRPr sz="5500" dirty="0">
              <a:solidFill>
                <a:schemeClr val="dk1"/>
              </a:solidFill>
            </a:endParaRPr>
          </a:p>
        </p:txBody>
      </p:sp>
      <p:sp>
        <p:nvSpPr>
          <p:cNvPr id="133" name="Google Shape;133;gcf145aebea_0_35"/>
          <p:cNvSpPr txBox="1"/>
          <p:nvPr/>
        </p:nvSpPr>
        <p:spPr>
          <a:xfrm>
            <a:off x="533225" y="11659075"/>
            <a:ext cx="16789800" cy="3609600"/>
          </a:xfrm>
          <a:prstGeom prst="rect">
            <a:avLst/>
          </a:prstGeom>
          <a:solidFill>
            <a:srgbClr val="B4A7D6"/>
          </a:solidFill>
          <a:ln>
            <a:noFill/>
          </a:ln>
          <a:effectLst>
            <a:outerShdw blurRad="200025" dist="438150" dir="13860000" algn="bl" rotWithShape="0">
              <a:srgbClr val="B4A7D6">
                <a:alpha val="6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●"/>
            </a:pPr>
            <a:r>
              <a:rPr lang="en-US" sz="5000" dirty="0" err="1">
                <a:solidFill>
                  <a:schemeClr val="dk1"/>
                </a:solidFill>
              </a:rPr>
              <a:t>Brindar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información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específica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dependiendo</a:t>
            </a:r>
            <a:r>
              <a:rPr lang="en-US" sz="5000" dirty="0">
                <a:solidFill>
                  <a:schemeClr val="dk1"/>
                </a:solidFill>
              </a:rPr>
              <a:t> de la </a:t>
            </a:r>
            <a:r>
              <a:rPr lang="en-US" sz="5000" dirty="0" err="1">
                <a:solidFill>
                  <a:schemeClr val="dk1"/>
                </a:solidFill>
              </a:rPr>
              <a:t>función</a:t>
            </a:r>
            <a:r>
              <a:rPr lang="en-US" sz="5000" dirty="0">
                <a:solidFill>
                  <a:schemeClr val="dk1"/>
                </a:solidFill>
              </a:rPr>
              <a:t> del </a:t>
            </a:r>
            <a:r>
              <a:rPr lang="en-US" sz="5000" dirty="0" err="1">
                <a:solidFill>
                  <a:schemeClr val="dk1"/>
                </a:solidFill>
              </a:rPr>
              <a:t>usuario</a:t>
            </a:r>
            <a:r>
              <a:rPr lang="en-US" sz="5000" dirty="0">
                <a:solidFill>
                  <a:schemeClr val="dk1"/>
                </a:solidFill>
              </a:rPr>
              <a:t>, </a:t>
            </a:r>
            <a:r>
              <a:rPr lang="en-US" sz="5000" dirty="0" err="1">
                <a:solidFill>
                  <a:schemeClr val="dk1"/>
                </a:solidFill>
              </a:rPr>
              <a:t>basándose</a:t>
            </a:r>
            <a:r>
              <a:rPr lang="en-US" sz="5000" dirty="0">
                <a:solidFill>
                  <a:schemeClr val="dk1"/>
                </a:solidFill>
              </a:rPr>
              <a:t> </a:t>
            </a:r>
            <a:r>
              <a:rPr lang="en-US" sz="5000" dirty="0" err="1">
                <a:solidFill>
                  <a:schemeClr val="dk1"/>
                </a:solidFill>
              </a:rPr>
              <a:t>en</a:t>
            </a:r>
            <a:r>
              <a:rPr lang="en-US" sz="5000" dirty="0">
                <a:solidFill>
                  <a:schemeClr val="dk1"/>
                </a:solidFill>
              </a:rPr>
              <a:t> los </a:t>
            </a:r>
            <a:r>
              <a:rPr lang="en-US" sz="5000" dirty="0" err="1">
                <a:solidFill>
                  <a:schemeClr val="dk1"/>
                </a:solidFill>
              </a:rPr>
              <a:t>diferentes</a:t>
            </a:r>
            <a:r>
              <a:rPr lang="en-US" sz="5000" dirty="0">
                <a:solidFill>
                  <a:schemeClr val="dk1"/>
                </a:solidFill>
              </a:rPr>
              <a:t> cargos de la </a:t>
            </a:r>
            <a:r>
              <a:rPr lang="en-US" sz="5000" dirty="0" err="1">
                <a:solidFill>
                  <a:schemeClr val="dk1"/>
                </a:solidFill>
              </a:rPr>
              <a:t>institución</a:t>
            </a:r>
            <a:r>
              <a:rPr lang="en-US" sz="5000" dirty="0">
                <a:solidFill>
                  <a:schemeClr val="dk1"/>
                </a:solidFill>
              </a:rPr>
              <a:t>, por medio de un </a:t>
            </a:r>
            <a:r>
              <a:rPr lang="en-US" sz="5000" dirty="0" err="1">
                <a:solidFill>
                  <a:schemeClr val="dk1"/>
                </a:solidFill>
              </a:rPr>
              <a:t>sistema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registro</a:t>
            </a:r>
            <a:r>
              <a:rPr lang="en-US" sz="5000" dirty="0">
                <a:solidFill>
                  <a:schemeClr val="dk1"/>
                </a:solidFill>
              </a:rPr>
              <a:t> e </a:t>
            </a:r>
            <a:r>
              <a:rPr lang="en-US" sz="5000" dirty="0" err="1">
                <a:solidFill>
                  <a:schemeClr val="dk1"/>
                </a:solidFill>
              </a:rPr>
              <a:t>inicio</a:t>
            </a:r>
            <a:r>
              <a:rPr lang="en-US" sz="5000" dirty="0">
                <a:solidFill>
                  <a:schemeClr val="dk1"/>
                </a:solidFill>
              </a:rPr>
              <a:t> de </a:t>
            </a:r>
            <a:r>
              <a:rPr lang="en-US" sz="5000" dirty="0" err="1">
                <a:solidFill>
                  <a:schemeClr val="dk1"/>
                </a:solidFill>
              </a:rPr>
              <a:t>sesión</a:t>
            </a:r>
            <a:r>
              <a:rPr lang="en-US" sz="5000" dirty="0">
                <a:solidFill>
                  <a:schemeClr val="dk1"/>
                </a:solidFill>
              </a:rPr>
              <a:t>.</a:t>
            </a:r>
            <a:endParaRPr sz="9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cf145aebea_0_35"/>
          <p:cNvSpPr txBox="1"/>
          <p:nvPr/>
        </p:nvSpPr>
        <p:spPr>
          <a:xfrm>
            <a:off x="11951600" y="7594525"/>
            <a:ext cx="11870400" cy="3678000"/>
          </a:xfrm>
          <a:prstGeom prst="rect">
            <a:avLst/>
          </a:prstGeom>
          <a:solidFill>
            <a:srgbClr val="A4C2F4"/>
          </a:solidFill>
          <a:ln>
            <a:noFill/>
          </a:ln>
          <a:effectLst>
            <a:outerShdw blurRad="257175" dist="447675" dir="11040000" algn="bl" rotWithShape="0">
              <a:srgbClr val="A4C2F4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Char char="●"/>
            </a:pPr>
            <a:r>
              <a:rPr lang="en-US" sz="5100" dirty="0" err="1">
                <a:solidFill>
                  <a:schemeClr val="dk1"/>
                </a:solidFill>
              </a:rPr>
              <a:t>Estructurar</a:t>
            </a:r>
            <a:r>
              <a:rPr lang="en-US" sz="5100" dirty="0">
                <a:solidFill>
                  <a:schemeClr val="dk1"/>
                </a:solidFill>
              </a:rPr>
              <a:t> de forma </a:t>
            </a:r>
            <a:r>
              <a:rPr lang="en-US" sz="5100" dirty="0" err="1">
                <a:solidFill>
                  <a:schemeClr val="dk1"/>
                </a:solidFill>
              </a:rPr>
              <a:t>eficaz</a:t>
            </a:r>
            <a:r>
              <a:rPr lang="en-US" sz="5100" dirty="0">
                <a:solidFill>
                  <a:schemeClr val="dk1"/>
                </a:solidFill>
              </a:rPr>
              <a:t>, </a:t>
            </a:r>
            <a:r>
              <a:rPr lang="en-US" sz="5100" dirty="0" err="1">
                <a:solidFill>
                  <a:schemeClr val="dk1"/>
                </a:solidFill>
              </a:rPr>
              <a:t>sencilla</a:t>
            </a:r>
            <a:r>
              <a:rPr lang="en-US" sz="5100" dirty="0">
                <a:solidFill>
                  <a:schemeClr val="dk1"/>
                </a:solidFill>
              </a:rPr>
              <a:t> y </a:t>
            </a:r>
            <a:r>
              <a:rPr lang="en-US" sz="5100" dirty="0" err="1">
                <a:solidFill>
                  <a:schemeClr val="dk1"/>
                </a:solidFill>
              </a:rPr>
              <a:t>dinámica</a:t>
            </a:r>
            <a:r>
              <a:rPr lang="en-US" sz="5100" dirty="0">
                <a:solidFill>
                  <a:schemeClr val="dk1"/>
                </a:solidFill>
              </a:rPr>
              <a:t> la forma </a:t>
            </a:r>
            <a:r>
              <a:rPr lang="en-US" sz="5100" dirty="0" err="1">
                <a:solidFill>
                  <a:schemeClr val="dk1"/>
                </a:solidFill>
              </a:rPr>
              <a:t>en</a:t>
            </a:r>
            <a:r>
              <a:rPr lang="en-US" sz="5100" dirty="0">
                <a:solidFill>
                  <a:schemeClr val="dk1"/>
                </a:solidFill>
              </a:rPr>
              <a:t> que se </a:t>
            </a:r>
            <a:r>
              <a:rPr lang="en-US" sz="5100" dirty="0" err="1">
                <a:solidFill>
                  <a:schemeClr val="dk1"/>
                </a:solidFill>
              </a:rPr>
              <a:t>brinda</a:t>
            </a:r>
            <a:r>
              <a:rPr lang="en-US" sz="5100" dirty="0">
                <a:solidFill>
                  <a:schemeClr val="dk1"/>
                </a:solidFill>
              </a:rPr>
              <a:t> la </a:t>
            </a:r>
            <a:r>
              <a:rPr lang="en-US" sz="5100" dirty="0" err="1">
                <a:solidFill>
                  <a:schemeClr val="dk1"/>
                </a:solidFill>
              </a:rPr>
              <a:t>información</a:t>
            </a:r>
            <a:r>
              <a:rPr lang="en-US" sz="5100" dirty="0">
                <a:solidFill>
                  <a:schemeClr val="dk1"/>
                </a:solidFill>
              </a:rPr>
              <a:t> </a:t>
            </a:r>
            <a:r>
              <a:rPr lang="en-US" sz="5100" dirty="0" err="1">
                <a:solidFill>
                  <a:schemeClr val="dk1"/>
                </a:solidFill>
              </a:rPr>
              <a:t>mediante</a:t>
            </a:r>
            <a:r>
              <a:rPr lang="en-US" sz="5100" dirty="0">
                <a:solidFill>
                  <a:schemeClr val="dk1"/>
                </a:solidFill>
              </a:rPr>
              <a:t> la </a:t>
            </a:r>
            <a:r>
              <a:rPr lang="en-US" sz="5100" dirty="0" err="1">
                <a:solidFill>
                  <a:schemeClr val="dk1"/>
                </a:solidFill>
              </a:rPr>
              <a:t>utilización</a:t>
            </a:r>
            <a:r>
              <a:rPr lang="en-US" sz="5100" dirty="0">
                <a:solidFill>
                  <a:schemeClr val="dk1"/>
                </a:solidFill>
              </a:rPr>
              <a:t> de </a:t>
            </a:r>
            <a:r>
              <a:rPr lang="en-US" sz="5100" dirty="0" err="1">
                <a:solidFill>
                  <a:schemeClr val="dk1"/>
                </a:solidFill>
              </a:rPr>
              <a:t>funciones</a:t>
            </a:r>
            <a:r>
              <a:rPr lang="en-US" sz="5100" dirty="0">
                <a:solidFill>
                  <a:schemeClr val="dk1"/>
                </a:solidFill>
              </a:rPr>
              <a:t> </a:t>
            </a:r>
            <a:r>
              <a:rPr lang="en-US" sz="5100" dirty="0" err="1">
                <a:solidFill>
                  <a:schemeClr val="dk1"/>
                </a:solidFill>
              </a:rPr>
              <a:t>interactivas</a:t>
            </a:r>
            <a:r>
              <a:rPr lang="en-US" sz="5100" dirty="0">
                <a:solidFill>
                  <a:schemeClr val="dk1"/>
                </a:solidFill>
              </a:rPr>
              <a:t>. </a:t>
            </a:r>
            <a:endParaRPr sz="1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gcf145aebea_0_35"/>
          <p:cNvSpPr txBox="1"/>
          <p:nvPr/>
        </p:nvSpPr>
        <p:spPr>
          <a:xfrm>
            <a:off x="7851150" y="3375475"/>
            <a:ext cx="868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</a:rPr>
              <a:t>Objetivos Específicos:</a:t>
            </a:r>
            <a:r>
              <a:rPr lang="en-US" sz="5500">
                <a:solidFill>
                  <a:schemeClr val="dk1"/>
                </a:solidFill>
              </a:rPr>
              <a:t>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145aebea_1_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cf145aebea_1_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gcf145aebea_1_5"/>
          <p:cNvSpPr txBox="1"/>
          <p:nvPr/>
        </p:nvSpPr>
        <p:spPr>
          <a:xfrm>
            <a:off x="6938750" y="5691000"/>
            <a:ext cx="15956700" cy="1031400"/>
          </a:xfrm>
          <a:prstGeom prst="rect">
            <a:avLst/>
          </a:prstGeom>
          <a:solidFill>
            <a:srgbClr val="D5A6BD"/>
          </a:solidFill>
          <a:ln>
            <a:noFill/>
          </a:ln>
          <a:effectLst>
            <a:outerShdw blurRad="228600" dist="447675" dir="8460000" algn="bl" rotWithShape="0">
              <a:srgbClr val="D5A6BD">
                <a:alpha val="62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>
                <a:solidFill>
                  <a:schemeClr val="dk1"/>
                </a:solidFill>
              </a:rPr>
              <a:t>Presentar una interfaz amigable para el usuario.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143" name="Google Shape;143;gcf145aebea_1_5"/>
          <p:cNvSpPr txBox="1"/>
          <p:nvPr/>
        </p:nvSpPr>
        <p:spPr>
          <a:xfrm>
            <a:off x="10636175" y="12963400"/>
            <a:ext cx="10902600" cy="2131322"/>
          </a:xfrm>
          <a:prstGeom prst="rect">
            <a:avLst/>
          </a:prstGeom>
          <a:solidFill>
            <a:srgbClr val="DD7E6B"/>
          </a:solidFill>
          <a:ln>
            <a:noFill/>
          </a:ln>
          <a:effectLst>
            <a:outerShdw blurRad="371475" dist="466725" dir="7920000" algn="bl" rotWithShape="0">
              <a:srgbClr val="EA9999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 dirty="0" err="1">
                <a:solidFill>
                  <a:schemeClr val="dk1"/>
                </a:solidFill>
              </a:rPr>
              <a:t>Visualizar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matrículas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educativas</a:t>
            </a:r>
            <a:r>
              <a:rPr lang="en-US" sz="5500" dirty="0">
                <a:solidFill>
                  <a:schemeClr val="dk1"/>
                </a:solidFill>
              </a:rPr>
              <a:t> de forma </a:t>
            </a:r>
            <a:r>
              <a:rPr lang="en-US" sz="5500" dirty="0" err="1">
                <a:solidFill>
                  <a:schemeClr val="dk1"/>
                </a:solidFill>
              </a:rPr>
              <a:t>clara</a:t>
            </a:r>
            <a:r>
              <a:rPr lang="en-US" sz="5500" dirty="0">
                <a:solidFill>
                  <a:schemeClr val="dk1"/>
                </a:solidFill>
              </a:rPr>
              <a:t> y </a:t>
            </a:r>
            <a:r>
              <a:rPr lang="en-US" sz="5500" dirty="0" err="1">
                <a:solidFill>
                  <a:schemeClr val="dk1"/>
                </a:solidFill>
              </a:rPr>
              <a:t>efectiva</a:t>
            </a:r>
            <a:r>
              <a:rPr lang="en-US" sz="5500" dirty="0">
                <a:solidFill>
                  <a:schemeClr val="dk1"/>
                </a:solidFill>
              </a:rPr>
              <a:t>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cf145aebea_1_5"/>
          <p:cNvSpPr txBox="1"/>
          <p:nvPr/>
        </p:nvSpPr>
        <p:spPr>
          <a:xfrm>
            <a:off x="848150" y="8731413"/>
            <a:ext cx="12525600" cy="2131322"/>
          </a:xfrm>
          <a:prstGeom prst="rect">
            <a:avLst/>
          </a:prstGeom>
          <a:solidFill>
            <a:srgbClr val="F9CB9C"/>
          </a:solidFill>
          <a:ln>
            <a:noFill/>
          </a:ln>
          <a:effectLst>
            <a:outerShdw blurRad="285750" dist="504825" dir="18720000" algn="bl" rotWithShape="0">
              <a:srgbClr val="FFE599">
                <a:alpha val="67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77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Char char="●"/>
            </a:pPr>
            <a:r>
              <a:rPr lang="en-US" sz="5500" dirty="0" err="1">
                <a:solidFill>
                  <a:schemeClr val="dk1"/>
                </a:solidFill>
              </a:rPr>
              <a:t>Emitir</a:t>
            </a:r>
            <a:r>
              <a:rPr lang="en-US" sz="5500" dirty="0">
                <a:solidFill>
                  <a:schemeClr val="dk1"/>
                </a:solidFill>
              </a:rPr>
              <a:t> control de </a:t>
            </a:r>
            <a:r>
              <a:rPr lang="en-US" sz="5500" dirty="0" err="1">
                <a:solidFill>
                  <a:schemeClr val="dk1"/>
                </a:solidFill>
              </a:rPr>
              <a:t>horario</a:t>
            </a:r>
            <a:r>
              <a:rPr lang="en-US" sz="5500" dirty="0">
                <a:solidFill>
                  <a:schemeClr val="dk1"/>
                </a:solidFill>
              </a:rPr>
              <a:t> de </a:t>
            </a:r>
            <a:r>
              <a:rPr lang="en-US" sz="5500" dirty="0" err="1">
                <a:solidFill>
                  <a:schemeClr val="dk1"/>
                </a:solidFill>
              </a:rPr>
              <a:t>clases</a:t>
            </a:r>
            <a:r>
              <a:rPr lang="en-US" sz="5500" dirty="0">
                <a:solidFill>
                  <a:schemeClr val="dk1"/>
                </a:solidFill>
              </a:rPr>
              <a:t>. / </a:t>
            </a:r>
            <a:r>
              <a:rPr lang="en-US" sz="5500" dirty="0" err="1">
                <a:solidFill>
                  <a:schemeClr val="dk1"/>
                </a:solidFill>
              </a:rPr>
              <a:t>Gestionar</a:t>
            </a:r>
            <a:r>
              <a:rPr lang="en-US" sz="5500" dirty="0">
                <a:solidFill>
                  <a:schemeClr val="dk1"/>
                </a:solidFill>
              </a:rPr>
              <a:t> </a:t>
            </a:r>
            <a:r>
              <a:rPr lang="en-US" sz="5500" dirty="0" err="1">
                <a:solidFill>
                  <a:schemeClr val="dk1"/>
                </a:solidFill>
              </a:rPr>
              <a:t>horario</a:t>
            </a:r>
            <a:r>
              <a:rPr lang="en-US" sz="5500" dirty="0">
                <a:solidFill>
                  <a:schemeClr val="dk1"/>
                </a:solidFill>
              </a:rPr>
              <a:t> de </a:t>
            </a:r>
            <a:r>
              <a:rPr lang="en-US" sz="5500" dirty="0" err="1">
                <a:solidFill>
                  <a:schemeClr val="dk1"/>
                </a:solidFill>
              </a:rPr>
              <a:t>clases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cf145aebea_1_5"/>
          <p:cNvSpPr txBox="1"/>
          <p:nvPr/>
        </p:nvSpPr>
        <p:spPr>
          <a:xfrm>
            <a:off x="6560850" y="3565225"/>
            <a:ext cx="1126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>
                <a:solidFill>
                  <a:schemeClr val="dk1"/>
                </a:solidFill>
              </a:rPr>
              <a:t>Objetivos Específicos: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f145aebea_1_5"/>
          <p:cNvSpPr txBox="1"/>
          <p:nvPr/>
        </p:nvSpPr>
        <p:spPr>
          <a:xfrm>
            <a:off x="11348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cf145aebea_1_5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gcf145aebea_1_5"/>
          <p:cNvSpPr txBox="1"/>
          <p:nvPr/>
        </p:nvSpPr>
        <p:spPr>
          <a:xfrm>
            <a:off x="5932967" y="3480165"/>
            <a:ext cx="1242181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b="1" dirty="0">
                <a:solidFill>
                  <a:schemeClr val="dk1"/>
                </a:solidFill>
              </a:rPr>
              <a:t>Levantamiento de Información: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A61B38-9FA6-4260-AE0E-81DE5584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8" y="4420458"/>
            <a:ext cx="12836028" cy="108057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B9E402-E232-4A71-808D-94276C5ED801}"/>
              </a:ext>
            </a:extLst>
          </p:cNvPr>
          <p:cNvSpPr txBox="1"/>
          <p:nvPr/>
        </p:nvSpPr>
        <p:spPr>
          <a:xfrm>
            <a:off x="10869457" y="15226212"/>
            <a:ext cx="14460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hlinkClick r:id="rId5"/>
              </a:rPr>
              <a:t>https://docs.google.com/document/d/1XGL_AVxF3KaETeXnw3GAsRBHMyn9g89ZFS9OyNxZ7xY/edit?usp=sharing</a:t>
            </a:r>
            <a:endParaRPr lang="es-CO" sz="2000" dirty="0"/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560068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f145aebea_0_5"/>
          <p:cNvSpPr txBox="1"/>
          <p:nvPr/>
        </p:nvSpPr>
        <p:spPr>
          <a:xfrm>
            <a:off x="3852375" y="4240900"/>
            <a:ext cx="180981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marR="36573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endParaRPr/>
          </a:p>
          <a:p>
            <a:pPr marL="0" marR="36573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160"/>
              <a:buFont typeface="Calibri"/>
              <a:buNone/>
            </a:pPr>
            <a:r>
              <a:rPr lang="en-US" sz="77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br>
              <a:rPr lang="en-US" sz="776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Camilo Rojas Rojas</a:t>
            </a:r>
            <a:b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Justin Jarnol Garzón Cardenas</a:t>
            </a:r>
            <a:b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Jairo Styp Rodriguez Patiño</a:t>
            </a:r>
            <a:b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Juan David Mercado Torres</a:t>
            </a:r>
            <a:endParaRPr sz="7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cf145aebea_0_5"/>
          <p:cNvSpPr txBox="1"/>
          <p:nvPr/>
        </p:nvSpPr>
        <p:spPr>
          <a:xfrm>
            <a:off x="4215800" y="8269825"/>
            <a:ext cx="180981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cf145aebea_0_5"/>
          <p:cNvSpPr txBox="1"/>
          <p:nvPr/>
        </p:nvSpPr>
        <p:spPr>
          <a:xfrm>
            <a:off x="3216859" y="8996650"/>
            <a:ext cx="19369132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b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RICARDO AUGUSTO CASTELBLANCO SEPULVEDA</a:t>
            </a:r>
            <a:endParaRPr sz="7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-803525" y="4333450"/>
            <a:ext cx="116820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Organizacional</a:t>
            </a:r>
            <a:b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Educativo.</a:t>
            </a:r>
            <a:endParaRPr sz="72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SOE</a:t>
            </a:r>
            <a:endParaRPr sz="72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3224254" y="7085662"/>
            <a:ext cx="1033500" cy="98700"/>
          </a:xfrm>
          <a:prstGeom prst="rect">
            <a:avLst/>
          </a:prstGeom>
          <a:solidFill>
            <a:srgbClr val="FC672D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6" name="Google Shape;7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9625" y="0"/>
            <a:ext cx="15731524" cy="157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17961" y="625170"/>
            <a:ext cx="1397001" cy="137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/>
        </p:nvSpPr>
        <p:spPr>
          <a:xfrm>
            <a:off x="9649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964900" y="3504800"/>
            <a:ext cx="22776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Antecedentes:</a:t>
            </a:r>
            <a:endParaRPr sz="4800" b="1">
              <a:solidFill>
                <a:schemeClr val="dk1"/>
              </a:solidFill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1458625" y="4613000"/>
            <a:ext cx="22067100" cy="10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dk1"/>
                </a:solidFill>
              </a:rPr>
              <a:t>En los últimos años con la evolución y desarrollo de la tecnología la educación se ha visto en una constante virtualización, con el hecho del crecimiento del internet y el abandono de los libros, los colegios e instituciones universitarias se han basado en utilizar distintas plataformas virtuales para la realización de las actividades y trabajos propuestos, muchas de estas siendo deficientes, hoy en día, en donde el mundo se ve envuelto en una pandemia y los estudiantes no asisten presencialmente, el crecimiento abrupto de dichas plataformas fue inevitable, a si la deficiencia de estas salió a la luz.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f145aebea_0_41"/>
          <p:cNvSpPr txBox="1"/>
          <p:nvPr/>
        </p:nvSpPr>
        <p:spPr>
          <a:xfrm>
            <a:off x="90360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cf145aebea_0_41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gcf145aebea_0_41"/>
          <p:cNvSpPr txBox="1"/>
          <p:nvPr/>
        </p:nvSpPr>
        <p:spPr>
          <a:xfrm>
            <a:off x="903600" y="5333000"/>
            <a:ext cx="2086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chemeClr val="dk1"/>
              </a:solidFill>
            </a:endParaRPr>
          </a:p>
        </p:txBody>
      </p:sp>
      <p:sp>
        <p:nvSpPr>
          <p:cNvPr id="93" name="Google Shape;93;gcf145aebea_0_41"/>
          <p:cNvSpPr txBox="1"/>
          <p:nvPr/>
        </p:nvSpPr>
        <p:spPr>
          <a:xfrm>
            <a:off x="1687950" y="6118500"/>
            <a:ext cx="210081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</a:rPr>
              <a:t>Las diferentes plataformas tienen un solo enfoque educativo, limitando el dinamismo en la comunicación institución estudiante, a diferencia de estas no hay alguna que tenga un enfoque general y comparta diferentes ámbitos educativos.</a:t>
            </a:r>
            <a:endParaRPr sz="6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f145aebea_0_17"/>
          <p:cNvSpPr txBox="1"/>
          <p:nvPr/>
        </p:nvSpPr>
        <p:spPr>
          <a:xfrm>
            <a:off x="903575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cf145aebea_0_17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gcf145aebea_0_17"/>
          <p:cNvSpPr txBox="1"/>
          <p:nvPr/>
        </p:nvSpPr>
        <p:spPr>
          <a:xfrm>
            <a:off x="1134850" y="6242700"/>
            <a:ext cx="14439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Planteamiento problema: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01" name="Google Shape;101;gcf145aebea_0_17"/>
          <p:cNvSpPr txBox="1"/>
          <p:nvPr/>
        </p:nvSpPr>
        <p:spPr>
          <a:xfrm>
            <a:off x="2168350" y="7554975"/>
            <a:ext cx="21072600" cy="46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dirty="0">
                <a:solidFill>
                  <a:schemeClr val="dk1"/>
                </a:solidFill>
              </a:rPr>
              <a:t>¿</a:t>
            </a:r>
            <a:r>
              <a:rPr lang="en-US" sz="6000" dirty="0" err="1">
                <a:solidFill>
                  <a:schemeClr val="dk1"/>
                </a:solidFill>
              </a:rPr>
              <a:t>Cómo</a:t>
            </a:r>
            <a:r>
              <a:rPr lang="en-US" sz="6000" dirty="0">
                <a:solidFill>
                  <a:schemeClr val="dk1"/>
                </a:solidFill>
              </a:rPr>
              <a:t> las </a:t>
            </a:r>
            <a:r>
              <a:rPr lang="en-US" sz="6000" dirty="0" err="1">
                <a:solidFill>
                  <a:schemeClr val="dk1"/>
                </a:solidFill>
              </a:rPr>
              <a:t>instituciones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manejan</a:t>
            </a:r>
            <a:r>
              <a:rPr lang="en-US" sz="6000" dirty="0">
                <a:solidFill>
                  <a:schemeClr val="dk1"/>
                </a:solidFill>
              </a:rPr>
              <a:t> la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académica</a:t>
            </a:r>
            <a:r>
              <a:rPr lang="en-US" sz="6000" dirty="0">
                <a:solidFill>
                  <a:schemeClr val="dk1"/>
                </a:solidFill>
              </a:rPr>
              <a:t> y personal de los </a:t>
            </a:r>
            <a:r>
              <a:rPr lang="en-US" sz="6000" dirty="0" err="1">
                <a:solidFill>
                  <a:schemeClr val="dk1"/>
                </a:solidFill>
              </a:rPr>
              <a:t>estudiantes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profesores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secretaría</a:t>
            </a:r>
            <a:r>
              <a:rPr lang="en-US" sz="6000" dirty="0">
                <a:solidFill>
                  <a:schemeClr val="dk1"/>
                </a:solidFill>
              </a:rPr>
              <a:t> para </a:t>
            </a:r>
            <a:r>
              <a:rPr lang="en-US" sz="6000" dirty="0" err="1">
                <a:solidFill>
                  <a:schemeClr val="dk1"/>
                </a:solidFill>
              </a:rPr>
              <a:t>su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visualización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uso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mediante</a:t>
            </a:r>
            <a:r>
              <a:rPr lang="en-US" sz="6000" dirty="0">
                <a:solidFill>
                  <a:schemeClr val="dk1"/>
                </a:solidFill>
              </a:rPr>
              <a:t> las </a:t>
            </a:r>
            <a:r>
              <a:rPr lang="en-US" sz="6000" dirty="0" err="1">
                <a:solidFill>
                  <a:schemeClr val="dk1"/>
                </a:solidFill>
              </a:rPr>
              <a:t>plataformas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virtuales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tiempos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pandemia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digitalización</a:t>
            </a:r>
            <a:r>
              <a:rPr lang="en-US" sz="6000" dirty="0">
                <a:solidFill>
                  <a:schemeClr val="dk1"/>
                </a:solidFill>
              </a:rPr>
              <a:t>?</a:t>
            </a:r>
            <a:endParaRPr sz="6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f145aebea_0_23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cf145aebea_0_23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gcf145aebea_0_23"/>
          <p:cNvSpPr txBox="1"/>
          <p:nvPr/>
        </p:nvSpPr>
        <p:spPr>
          <a:xfrm>
            <a:off x="1134850" y="3585925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Justificación: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09" name="Google Shape;109;gcf145aebea_0_23"/>
          <p:cNvSpPr txBox="1"/>
          <p:nvPr/>
        </p:nvSpPr>
        <p:spPr>
          <a:xfrm>
            <a:off x="2071775" y="4892200"/>
            <a:ext cx="20846700" cy="9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 dirty="0">
                <a:solidFill>
                  <a:schemeClr val="dk1"/>
                </a:solidFill>
              </a:rPr>
              <a:t>SOE </a:t>
            </a:r>
            <a:r>
              <a:rPr lang="en-US" sz="6000" dirty="0" err="1">
                <a:solidFill>
                  <a:schemeClr val="dk1"/>
                </a:solidFill>
              </a:rPr>
              <a:t>permitirá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obtener</a:t>
            </a:r>
            <a:r>
              <a:rPr lang="en-US" sz="6000" dirty="0">
                <a:solidFill>
                  <a:schemeClr val="dk1"/>
                </a:solidFill>
              </a:rPr>
              <a:t> una </a:t>
            </a:r>
            <a:r>
              <a:rPr lang="en-US" sz="6000" dirty="0" err="1">
                <a:solidFill>
                  <a:schemeClr val="dk1"/>
                </a:solidFill>
              </a:rPr>
              <a:t>administración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datos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eficiente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sencilla</a:t>
            </a:r>
            <a:r>
              <a:rPr lang="en-US" sz="6000" dirty="0">
                <a:solidFill>
                  <a:schemeClr val="dk1"/>
                </a:solidFill>
              </a:rPr>
              <a:t> la </a:t>
            </a:r>
            <a:r>
              <a:rPr lang="en-US" sz="6000" dirty="0" err="1">
                <a:solidFill>
                  <a:schemeClr val="dk1"/>
                </a:solidFill>
              </a:rPr>
              <a:t>cual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gestionará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diferentes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ámbitos</a:t>
            </a:r>
            <a:r>
              <a:rPr lang="en-US" sz="6000" dirty="0">
                <a:solidFill>
                  <a:schemeClr val="dk1"/>
                </a:solidFill>
              </a:rPr>
              <a:t> del </a:t>
            </a:r>
            <a:r>
              <a:rPr lang="en-US" sz="6000" dirty="0" err="1">
                <a:solidFill>
                  <a:schemeClr val="dk1"/>
                </a:solidFill>
              </a:rPr>
              <a:t>espacio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estudiantil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donde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profesores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estudiantes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directivos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podrán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ver</a:t>
            </a:r>
            <a:r>
              <a:rPr lang="en-US" sz="6000" dirty="0">
                <a:solidFill>
                  <a:schemeClr val="dk1"/>
                </a:solidFill>
              </a:rPr>
              <a:t> y </a:t>
            </a:r>
            <a:r>
              <a:rPr lang="en-US" sz="6000" dirty="0" err="1">
                <a:solidFill>
                  <a:schemeClr val="dk1"/>
                </a:solidFill>
              </a:rPr>
              <a:t>administrar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dicha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como</a:t>
            </a:r>
            <a:r>
              <a:rPr lang="en-US" sz="6000" dirty="0">
                <a:solidFill>
                  <a:schemeClr val="dk1"/>
                </a:solidFill>
              </a:rPr>
              <a:t> lo es </a:t>
            </a:r>
            <a:r>
              <a:rPr lang="en-US" sz="6000" dirty="0" err="1">
                <a:solidFill>
                  <a:schemeClr val="dk1"/>
                </a:solidFill>
              </a:rPr>
              <a:t>horarios</a:t>
            </a:r>
            <a:r>
              <a:rPr lang="en-US" sz="6000" dirty="0">
                <a:solidFill>
                  <a:schemeClr val="dk1"/>
                </a:solidFill>
              </a:rPr>
              <a:t>, matriculas,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pública</a:t>
            </a:r>
            <a:r>
              <a:rPr lang="en-US" sz="6000" dirty="0">
                <a:solidFill>
                  <a:schemeClr val="dk1"/>
                </a:solidFill>
              </a:rPr>
              <a:t>, circulares </a:t>
            </a:r>
            <a:r>
              <a:rPr lang="en-US" sz="6000" dirty="0" err="1">
                <a:solidFill>
                  <a:schemeClr val="dk1"/>
                </a:solidFill>
              </a:rPr>
              <a:t>informativas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eventos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especiales</a:t>
            </a:r>
            <a:r>
              <a:rPr lang="en-US" sz="6000" dirty="0">
                <a:solidFill>
                  <a:schemeClr val="dk1"/>
                </a:solidFill>
              </a:rPr>
              <a:t>, etc. </a:t>
            </a:r>
            <a:r>
              <a:rPr lang="en-US" sz="6000" dirty="0" err="1">
                <a:solidFill>
                  <a:schemeClr val="dk1"/>
                </a:solidFill>
              </a:rPr>
              <a:t>Está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en</a:t>
            </a:r>
            <a:r>
              <a:rPr lang="en-US" sz="6000" dirty="0">
                <a:solidFill>
                  <a:schemeClr val="dk1"/>
                </a:solidFill>
              </a:rPr>
              <a:t> una base de </a:t>
            </a:r>
            <a:r>
              <a:rPr lang="en-US" sz="6000" dirty="0" err="1">
                <a:solidFill>
                  <a:schemeClr val="dk1"/>
                </a:solidFill>
              </a:rPr>
              <a:t>datos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estable</a:t>
            </a:r>
            <a:r>
              <a:rPr lang="en-US" sz="6000" dirty="0">
                <a:solidFill>
                  <a:schemeClr val="dk1"/>
                </a:solidFill>
              </a:rPr>
              <a:t> con </a:t>
            </a:r>
            <a:r>
              <a:rPr lang="en-US" sz="6000" dirty="0" err="1">
                <a:solidFill>
                  <a:schemeClr val="dk1"/>
                </a:solidFill>
              </a:rPr>
              <a:t>buen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rendimiento</a:t>
            </a:r>
            <a:r>
              <a:rPr lang="en-US" sz="6000" dirty="0">
                <a:solidFill>
                  <a:schemeClr val="dk1"/>
                </a:solidFill>
              </a:rPr>
              <a:t>, </a:t>
            </a:r>
            <a:r>
              <a:rPr lang="en-US" sz="6000" dirty="0" err="1">
                <a:solidFill>
                  <a:schemeClr val="dk1"/>
                </a:solidFill>
              </a:rPr>
              <a:t>donde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exista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registro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usuarios</a:t>
            </a:r>
            <a:r>
              <a:rPr lang="en-US" sz="6000" dirty="0">
                <a:solidFill>
                  <a:schemeClr val="dk1"/>
                </a:solidFill>
              </a:rPr>
              <a:t> e </a:t>
            </a:r>
            <a:r>
              <a:rPr lang="en-US" sz="6000" dirty="0" err="1">
                <a:solidFill>
                  <a:schemeClr val="dk1"/>
                </a:solidFill>
              </a:rPr>
              <a:t>inicios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correspondientes</a:t>
            </a:r>
            <a:r>
              <a:rPr lang="en-US" sz="6000" dirty="0">
                <a:solidFill>
                  <a:schemeClr val="dk1"/>
                </a:solidFill>
              </a:rPr>
              <a:t> para </a:t>
            </a:r>
            <a:r>
              <a:rPr lang="en-US" sz="6000" dirty="0" err="1">
                <a:solidFill>
                  <a:schemeClr val="dk1"/>
                </a:solidFill>
              </a:rPr>
              <a:t>cada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participante</a:t>
            </a:r>
            <a:r>
              <a:rPr lang="en-US" sz="6000" dirty="0">
                <a:solidFill>
                  <a:schemeClr val="dk1"/>
                </a:solidFill>
              </a:rPr>
              <a:t>, con los </a:t>
            </a:r>
            <a:r>
              <a:rPr lang="en-US" sz="6000" dirty="0" err="1">
                <a:solidFill>
                  <a:schemeClr val="dk1"/>
                </a:solidFill>
              </a:rPr>
              <a:t>distintos</a:t>
            </a:r>
            <a:r>
              <a:rPr lang="en-US" sz="6000" dirty="0">
                <a:solidFill>
                  <a:schemeClr val="dk1"/>
                </a:solidFill>
              </a:rPr>
              <a:t> </a:t>
            </a:r>
            <a:r>
              <a:rPr lang="en-US" sz="6000" dirty="0" err="1">
                <a:solidFill>
                  <a:schemeClr val="dk1"/>
                </a:solidFill>
              </a:rPr>
              <a:t>accesos</a:t>
            </a:r>
            <a:r>
              <a:rPr lang="en-US" sz="6000" dirty="0">
                <a:solidFill>
                  <a:schemeClr val="dk1"/>
                </a:solidFill>
              </a:rPr>
              <a:t> de </a:t>
            </a:r>
            <a:r>
              <a:rPr lang="en-US" sz="6000" dirty="0" err="1">
                <a:solidFill>
                  <a:schemeClr val="dk1"/>
                </a:solidFill>
              </a:rPr>
              <a:t>información</a:t>
            </a:r>
            <a:r>
              <a:rPr lang="en-US" sz="6000" dirty="0">
                <a:solidFill>
                  <a:schemeClr val="dk1"/>
                </a:solidFill>
              </a:rPr>
              <a:t>.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f145aebea_0_29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cf145aebea_0_29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gcf145aebea_0_29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Alcance del proyecto: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17" name="Google Shape;117;gcf145aebea_0_29"/>
          <p:cNvSpPr txBox="1"/>
          <p:nvPr/>
        </p:nvSpPr>
        <p:spPr>
          <a:xfrm>
            <a:off x="2168350" y="5989400"/>
            <a:ext cx="20911200" cy="7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Poder completar la población total de la institución Ciudadela Educativa de Bosa, teniendo en cuenta los estudiantes de los grados de primaria y secundaria, hasta educación media, esto en lo jornada de la mañana, los cuales son aproximadamente 4000 estudiantes, de esta manera se busca que esta cantidad de estudiantes están interactuando con SOE.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145aebea_0_48"/>
          <p:cNvSpPr txBox="1"/>
          <p:nvPr/>
        </p:nvSpPr>
        <p:spPr>
          <a:xfrm>
            <a:off x="995350" y="1470025"/>
            <a:ext cx="19852500" cy="2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/>
          <a:p>
            <a:pPr marL="38100" marR="38100" lvl="0" indent="12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istema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rganizacional </a:t>
            </a:r>
            <a:r>
              <a:rPr lang="en-US" sz="10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0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ducativo SOE</a:t>
            </a:r>
            <a:endParaRPr sz="100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marR="38100" lvl="0" indent="12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Calibri"/>
              <a:buNone/>
            </a:pPr>
            <a:endParaRPr sz="10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cf145aebea_0_48"/>
          <p:cNvSpPr/>
          <p:nvPr/>
        </p:nvSpPr>
        <p:spPr>
          <a:xfrm>
            <a:off x="1134842" y="2777423"/>
            <a:ext cx="1033500" cy="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1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gcf145aebea_0_48"/>
          <p:cNvSpPr txBox="1"/>
          <p:nvPr/>
        </p:nvSpPr>
        <p:spPr>
          <a:xfrm>
            <a:off x="1134850" y="4532363"/>
            <a:ext cx="18679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</a:rPr>
              <a:t>Objetivo General: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25" name="Google Shape;125;gcf145aebea_0_48"/>
          <p:cNvSpPr txBox="1"/>
          <p:nvPr/>
        </p:nvSpPr>
        <p:spPr>
          <a:xfrm>
            <a:off x="2168350" y="5989425"/>
            <a:ext cx="20911200" cy="8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Brindar un  servicio de manejo de datos para la institución educativa Ciudadela Educativa de Bosa, el cual facilite la gestión, recolección y organización de datos de forma dinámica, a través de una plataforma web privada para los integrantes de una institución, ya sean estudiantes, profesores y directivos.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solidFill>
                  <a:schemeClr val="dk1"/>
                </a:solidFill>
              </a:rPr>
              <a:t> </a:t>
            </a:r>
            <a:endParaRPr sz="6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611</Words>
  <Application>Microsoft Office PowerPoint</Application>
  <PresentationFormat>Personalizado</PresentationFormat>
  <Paragraphs>40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Helvetica Neue Light</vt:lpstr>
      <vt:lpstr>Calibri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juan david mercado torres</cp:lastModifiedBy>
  <cp:revision>3</cp:revision>
  <dcterms:modified xsi:type="dcterms:W3CDTF">2021-09-28T16:19:36Z</dcterms:modified>
</cp:coreProperties>
</file>