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5748000" cx="2438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RF9QqgmOwsJlqFQYq63u9Ef2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6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145aebea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cf145aebea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145aebea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cf145aebea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145aebea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cf145aebea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145aebea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cf145aebea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145aebea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cf145aebea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145aebea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cf145aebea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145aebea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cf145aebea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145aebea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cf145aebea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i="1" sz="3600"/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>
            <p:ph idx="2" type="pic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>
            <p:ph idx="2" type="pic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>
            <p:ph idx="2" type="pic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>
            <p:ph idx="2" type="pic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615315" lvl="0" marL="4572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indent="-615315" lvl="1" marL="9144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indent="-615315" lvl="2" marL="13716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indent="-615314" lvl="3" marL="18288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indent="-615314" lvl="4" marL="2286000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>
            <p:ph idx="2" type="pic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25"/>
          <p:cNvSpPr/>
          <p:nvPr>
            <p:ph idx="3" type="pic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25"/>
          <p:cNvSpPr/>
          <p:nvPr>
            <p:ph idx="4" type="pic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idx="1" type="body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688975" lvl="0" marL="4572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8975" lvl="1" marL="9144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88975" lvl="2" marL="13716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88975" lvl="3" marL="18288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88975" lvl="4" marL="22860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88975" lvl="5" marL="27432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88975" lvl="6" marL="32004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88975" lvl="7" marL="36576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88975" lvl="8" marL="4114800" marR="0" rtl="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b="0" i="0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b="0" i="0" sz="1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4785900" y="3093450"/>
            <a:ext cx="148122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657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b="1" lang="en-US"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b="1" lang="en-US"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Nacional De Aprendizaje </a:t>
            </a:r>
            <a:br>
              <a:rPr b="1" lang="en-US"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117800" y="5668700"/>
            <a:ext cx="161484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 Electrónica y Telecomunicaciones.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045600" y="11103675"/>
            <a:ext cx="62928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Bogotá D.C.</a:t>
            </a:r>
            <a:br>
              <a:rPr b="1" lang="en-US" sz="8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8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447050" y="8491450"/>
            <a:ext cx="154899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b="1" lang="en-US" sz="8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 Desarrollo de Sistema de Información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145aebea_0_3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t/>
            </a:r>
            <a:endParaRPr b="1" sz="10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cf145aebea_0_3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gcf145aebea_0_35"/>
          <p:cNvSpPr txBox="1"/>
          <p:nvPr/>
        </p:nvSpPr>
        <p:spPr>
          <a:xfrm>
            <a:off x="533225" y="4483675"/>
            <a:ext cx="13131300" cy="27243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85738" rotWithShape="0" algn="bl" dir="2220000" dist="476250">
              <a:srgbClr val="B6D7A8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>
                <a:solidFill>
                  <a:schemeClr val="dk1"/>
                </a:solidFill>
              </a:rPr>
              <a:t>Proporcionar información verídica, segura, mediante el cifrado y respaldo de la información.</a:t>
            </a:r>
            <a:endParaRPr sz="5500">
              <a:solidFill>
                <a:schemeClr val="dk1"/>
              </a:solidFill>
            </a:endParaRPr>
          </a:p>
        </p:txBody>
      </p:sp>
      <p:sp>
        <p:nvSpPr>
          <p:cNvPr id="133" name="Google Shape;133;gcf145aebea_0_35"/>
          <p:cNvSpPr txBox="1"/>
          <p:nvPr/>
        </p:nvSpPr>
        <p:spPr>
          <a:xfrm>
            <a:off x="533225" y="11659075"/>
            <a:ext cx="16789800" cy="36096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200025" rotWithShape="0" algn="bl" dir="13860000" dist="438150">
              <a:srgbClr val="B4A7D6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>
                <a:solidFill>
                  <a:schemeClr val="dk1"/>
                </a:solidFill>
              </a:rPr>
              <a:t>Brindar información específica dependiendo de la función del usuario, basándose en los diferentes cargos de la institución, por medio de un sistema de registro e inicio de sesión.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gcf145aebea_0_35"/>
          <p:cNvSpPr txBox="1"/>
          <p:nvPr/>
        </p:nvSpPr>
        <p:spPr>
          <a:xfrm>
            <a:off x="11951600" y="7594525"/>
            <a:ext cx="11870400" cy="36780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257175" rotWithShape="0" algn="bl" dir="11040000" dist="447675">
              <a:srgbClr val="A4C2F4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52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Char char="●"/>
            </a:pPr>
            <a:r>
              <a:rPr lang="en-US" sz="5100">
                <a:solidFill>
                  <a:schemeClr val="dk1"/>
                </a:solidFill>
              </a:rPr>
              <a:t>Estructurar de forma eficaz, sencilla y dinámica la forma en que se brinda la información mediante la utilización de funciones interactivas. 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gcf145aebea_0_35"/>
          <p:cNvSpPr txBox="1"/>
          <p:nvPr/>
        </p:nvSpPr>
        <p:spPr>
          <a:xfrm>
            <a:off x="7851150" y="3375475"/>
            <a:ext cx="868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</a:rPr>
              <a:t>Objetivos Específicos:</a:t>
            </a:r>
            <a:r>
              <a:rPr lang="en-US" sz="5500">
                <a:solidFill>
                  <a:schemeClr val="dk1"/>
                </a:solidFill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145aebea_1_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t/>
            </a:r>
            <a:endParaRPr b="1" sz="10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cf145aebea_1_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gcf145aebea_1_5"/>
          <p:cNvSpPr txBox="1"/>
          <p:nvPr/>
        </p:nvSpPr>
        <p:spPr>
          <a:xfrm>
            <a:off x="6938750" y="5691000"/>
            <a:ext cx="15956700" cy="1031400"/>
          </a:xfrm>
          <a:prstGeom prst="rect">
            <a:avLst/>
          </a:prstGeom>
          <a:solidFill>
            <a:srgbClr val="D5A6BD"/>
          </a:solidFill>
          <a:ln>
            <a:noFill/>
          </a:ln>
          <a:effectLst>
            <a:outerShdw blurRad="228600" rotWithShape="0" algn="bl" dir="8460000" dist="447675">
              <a:srgbClr val="D5A6BD">
                <a:alpha val="62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7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>
                <a:solidFill>
                  <a:schemeClr val="dk1"/>
                </a:solidFill>
              </a:rPr>
              <a:t>Presentar una interfaz amigable para el usuario.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43" name="Google Shape;143;gcf145aebea_1_5"/>
          <p:cNvSpPr txBox="1"/>
          <p:nvPr/>
        </p:nvSpPr>
        <p:spPr>
          <a:xfrm>
            <a:off x="10636175" y="12963400"/>
            <a:ext cx="10902600" cy="1031400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371475" rotWithShape="0" algn="bl" dir="7920000" dist="466725">
              <a:srgbClr val="EA999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7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>
                <a:solidFill>
                  <a:schemeClr val="dk1"/>
                </a:solidFill>
              </a:rPr>
              <a:t>Gestionar matrículas educativas.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gcf145aebea_1_5"/>
          <p:cNvSpPr txBox="1"/>
          <p:nvPr/>
        </p:nvSpPr>
        <p:spPr>
          <a:xfrm>
            <a:off x="848150" y="8731413"/>
            <a:ext cx="12525600" cy="2004900"/>
          </a:xfrm>
          <a:prstGeom prst="rect">
            <a:avLst/>
          </a:prstGeom>
          <a:solidFill>
            <a:srgbClr val="F9CB9C"/>
          </a:solidFill>
          <a:ln>
            <a:noFill/>
          </a:ln>
          <a:effectLst>
            <a:outerShdw blurRad="285750" rotWithShape="0" algn="bl" dir="18720000" dist="504825">
              <a:srgbClr val="FFE599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7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>
                <a:solidFill>
                  <a:schemeClr val="dk1"/>
                </a:solidFill>
              </a:rPr>
              <a:t>Emitir control de horario de clases / Gestionar horarios académicos.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gcf145aebea_1_5"/>
          <p:cNvSpPr txBox="1"/>
          <p:nvPr/>
        </p:nvSpPr>
        <p:spPr>
          <a:xfrm>
            <a:off x="6560850" y="3565225"/>
            <a:ext cx="1126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</a:rPr>
              <a:t>Objetivos Específicos: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145aebea_0_5"/>
          <p:cNvSpPr txBox="1"/>
          <p:nvPr/>
        </p:nvSpPr>
        <p:spPr>
          <a:xfrm>
            <a:off x="3852375" y="4240900"/>
            <a:ext cx="180981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3657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t/>
            </a:r>
            <a:endParaRPr/>
          </a:p>
          <a:p>
            <a:pPr indent="0" lvl="0" marL="0" marR="3657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b="1" lang="en-US" sz="77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br>
              <a:rPr b="1" lang="en-US" sz="77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Camilo Rojas Rojas</a:t>
            </a:r>
            <a:b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Justin Jarnol Garzón Cardenas</a:t>
            </a:r>
            <a:b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Jairo Styp Rodriguez Patiño</a:t>
            </a:r>
            <a:b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David Mercado Torres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cf145aebea_0_5"/>
          <p:cNvSpPr txBox="1"/>
          <p:nvPr/>
        </p:nvSpPr>
        <p:spPr>
          <a:xfrm>
            <a:off x="4215800" y="8269825"/>
            <a:ext cx="180981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cf145aebea_0_5"/>
          <p:cNvSpPr txBox="1"/>
          <p:nvPr/>
        </p:nvSpPr>
        <p:spPr>
          <a:xfrm>
            <a:off x="3852375" y="8495025"/>
            <a:ext cx="180981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b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Demetrio Mauricio Estupiñan Fino</a:t>
            </a:r>
            <a:endParaRPr b="0" i="0" sz="7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-803525" y="4333450"/>
            <a:ext cx="116820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Sistema Organizacional</a:t>
            </a:r>
            <a:br>
              <a:rPr b="1" lang="en-US" sz="7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7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Educativo.</a:t>
            </a:r>
            <a:endParaRPr b="1" sz="7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SOE</a:t>
            </a:r>
            <a:endParaRPr b="1" sz="7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3224254" y="7085662"/>
            <a:ext cx="1033500" cy="987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625" y="0"/>
            <a:ext cx="15731524" cy="157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17961" y="625170"/>
            <a:ext cx="1397001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/>
        </p:nvSpPr>
        <p:spPr>
          <a:xfrm>
            <a:off x="96490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t/>
            </a:r>
            <a:endParaRPr b="1" sz="10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964900" y="3504800"/>
            <a:ext cx="2277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Antecedentes: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1458625" y="4613000"/>
            <a:ext cx="22067100" cy="10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</a:rPr>
              <a:t>En los últimos años con la evolución y desarrollo de la tecnología la educación se ha visto en una constante virtualización, con el hecho del crecimiento del internet y el abandono de los libros, los colegios e instituciones universitarias se han basado en utilizar distintas plataformas virtuales para la realización de las actividades y trabajos propuestos, muchas de estas siendo deficientes, hoy en día, en donde el mundo se ve envuelto en una pandemia y los estudiantes no asisten presencialmente, el crecimiento abrupto de dichas plataformas fue inevitable, a si la deficiencia de estas salió a la luz.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145aebea_0_41"/>
          <p:cNvSpPr txBox="1"/>
          <p:nvPr/>
        </p:nvSpPr>
        <p:spPr>
          <a:xfrm>
            <a:off x="90360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t/>
            </a:r>
            <a:endParaRPr b="1" sz="10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cf145aebea_0_41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gcf145aebea_0_41"/>
          <p:cNvSpPr txBox="1"/>
          <p:nvPr/>
        </p:nvSpPr>
        <p:spPr>
          <a:xfrm>
            <a:off x="903600" y="5333000"/>
            <a:ext cx="2086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93" name="Google Shape;93;gcf145aebea_0_41"/>
          <p:cNvSpPr txBox="1"/>
          <p:nvPr/>
        </p:nvSpPr>
        <p:spPr>
          <a:xfrm>
            <a:off x="1687950" y="6118500"/>
            <a:ext cx="21008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Las diferentes plataformas tienen un solo enfoque educativo, limitando el dinamismo en la comunicación institución estudiante, a diferencia de estas no hay alguna que tenga un enfoque general y comparta diferentes ámbitos educativos.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145aebea_0_17"/>
          <p:cNvSpPr txBox="1"/>
          <p:nvPr/>
        </p:nvSpPr>
        <p:spPr>
          <a:xfrm>
            <a:off x="903575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t/>
            </a:r>
            <a:endParaRPr b="1" sz="10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cf145aebea_0_17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gcf145aebea_0_17"/>
          <p:cNvSpPr txBox="1"/>
          <p:nvPr/>
        </p:nvSpPr>
        <p:spPr>
          <a:xfrm>
            <a:off x="1134850" y="6242700"/>
            <a:ext cx="1443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Planteamiento problema</a:t>
            </a:r>
            <a:r>
              <a:rPr b="1" lang="en-US" sz="6000">
                <a:solidFill>
                  <a:schemeClr val="dk1"/>
                </a:solidFill>
              </a:rPr>
              <a:t>: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101" name="Google Shape;101;gcf145aebea_0_17"/>
          <p:cNvSpPr txBox="1"/>
          <p:nvPr/>
        </p:nvSpPr>
        <p:spPr>
          <a:xfrm>
            <a:off x="2168350" y="7554975"/>
            <a:ext cx="210726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¿Cómo las instituciones manejan la información académica y personal de los estudiantes, profesores y secretaría para su visualización y uso mediante las plataformas virtuales en tiempos de pandemia y digitalización?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145aebea_0_23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t/>
            </a:r>
            <a:endParaRPr b="1" sz="10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f145aebea_0_23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gcf145aebea_0_23"/>
          <p:cNvSpPr txBox="1"/>
          <p:nvPr/>
        </p:nvSpPr>
        <p:spPr>
          <a:xfrm>
            <a:off x="1134850" y="3585925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Justificación: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109" name="Google Shape;109;gcf145aebea_0_23"/>
          <p:cNvSpPr txBox="1"/>
          <p:nvPr/>
        </p:nvSpPr>
        <p:spPr>
          <a:xfrm>
            <a:off x="2071775" y="4892200"/>
            <a:ext cx="20846700" cy="9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SOE permitirá obtener una administración de datos eficiente y sencilla la cual gestionará diferentes ámbitos del espacio estudiantil, donde profesores, estudiantes y directivos podrán ver y administrar dicha información, como lo es horarios, matriculas, información pública, circulares informativas, eventos especiales, etc. Está en una base de datos estable con buen rendimiento, donde exista registro de usuarios e inicios correspondientes para cada participante, con los distintos accesos de información.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145aebea_0_29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t/>
            </a:r>
            <a:endParaRPr b="1" sz="10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f145aebea_0_29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gcf145aebea_0_29"/>
          <p:cNvSpPr txBox="1"/>
          <p:nvPr/>
        </p:nvSpPr>
        <p:spPr>
          <a:xfrm>
            <a:off x="1134850" y="4532363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Alcance del proyecto</a:t>
            </a:r>
            <a:r>
              <a:rPr b="1" lang="en-US" sz="6000">
                <a:solidFill>
                  <a:schemeClr val="dk1"/>
                </a:solidFill>
              </a:rPr>
              <a:t>: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117" name="Google Shape;117;gcf145aebea_0_29"/>
          <p:cNvSpPr txBox="1"/>
          <p:nvPr/>
        </p:nvSpPr>
        <p:spPr>
          <a:xfrm>
            <a:off x="2168350" y="5989400"/>
            <a:ext cx="209112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Poder completar la población total de la institución Ciudadela Educativa de Bosa, teniendo en cuenta los estudiantes de los grados de primaria y secundaria, hasta educación media, esto en lo jornada de la mañana, los cuales son aproximadamente 4000 estudiantes, de esta manera se busca que esta cantidad de estudiantes están interactuando con SOE.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145aebea_0_48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12700" lvl="0" marL="38100" marR="38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b="1" i="0" lang="en-US" sz="10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b="1" i="0" sz="10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8100" marR="381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t/>
            </a:r>
            <a:endParaRPr b="1" sz="10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cf145aebea_0_48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gcf145aebea_0_48"/>
          <p:cNvSpPr txBox="1"/>
          <p:nvPr/>
        </p:nvSpPr>
        <p:spPr>
          <a:xfrm>
            <a:off x="1134850" y="4532363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Objetivo General: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125" name="Google Shape;125;gcf145aebea_0_48"/>
          <p:cNvSpPr txBox="1"/>
          <p:nvPr/>
        </p:nvSpPr>
        <p:spPr>
          <a:xfrm>
            <a:off x="2168350" y="5989425"/>
            <a:ext cx="20911200" cy="8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Brindar un  servicio de manejo de datos para la institución educativa Ciudadela Educativa de Bosa, el cual facilite la gestión, recolección y organización de datos de forma dinámica, a través de una plataforma web privada para los integrantes de una institución, ya sean estudiantes, profesores y directivos.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 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