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574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RF9QqgmOwsJlqFQYq63u9Ef2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1314" y="108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145aebea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cf145aeb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145aebea_1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cf145aebe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145aebea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gcf145aeb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145aebea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cf145aebe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145aebea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cf145aebe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145aebea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cf145aebe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145aebea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cf145aeb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145aebea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cf145aebe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4785900" y="3093450"/>
            <a:ext cx="148122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36574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</a:t>
            </a:r>
            <a:br>
              <a:rPr lang="en-US" sz="81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1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117800" y="5668700"/>
            <a:ext cx="161484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Centro De Electricidad Electrónica y Telecomunicaciones.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045600" y="11103675"/>
            <a:ext cx="62928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Bogotá D.C.</a:t>
            </a:r>
            <a:b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4447050" y="8491450"/>
            <a:ext cx="154899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 de Información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145aebea_0_35"/>
          <p:cNvSpPr txBox="1"/>
          <p:nvPr/>
        </p:nvSpPr>
        <p:spPr>
          <a:xfrm>
            <a:off x="11348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cf145aebea_0_35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gcf145aebea_0_35"/>
          <p:cNvSpPr txBox="1"/>
          <p:nvPr/>
        </p:nvSpPr>
        <p:spPr>
          <a:xfrm>
            <a:off x="533225" y="4483675"/>
            <a:ext cx="13131300" cy="27243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85738" dist="476250" dir="2220000" algn="bl" rotWithShape="0">
              <a:srgbClr val="B6D7A8">
                <a:alpha val="75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>
                <a:solidFill>
                  <a:schemeClr val="dk1"/>
                </a:solidFill>
              </a:rPr>
              <a:t>Proporcionar información verídica, segura, mediante el cifrado y respaldo de la información.</a:t>
            </a:r>
            <a:endParaRPr sz="5500">
              <a:solidFill>
                <a:schemeClr val="dk1"/>
              </a:solidFill>
            </a:endParaRPr>
          </a:p>
        </p:txBody>
      </p:sp>
      <p:sp>
        <p:nvSpPr>
          <p:cNvPr id="133" name="Google Shape;133;gcf145aebea_0_35"/>
          <p:cNvSpPr txBox="1"/>
          <p:nvPr/>
        </p:nvSpPr>
        <p:spPr>
          <a:xfrm>
            <a:off x="533225" y="11659075"/>
            <a:ext cx="16789800" cy="36096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200025" dist="438150" dir="13860000" algn="bl" rotWithShape="0">
              <a:srgbClr val="B4A7D6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>
                <a:solidFill>
                  <a:schemeClr val="dk1"/>
                </a:solidFill>
              </a:rPr>
              <a:t>Brindar información específica dependiendo de la función del usuario, basándose en los diferentes cargos de la institución, por medio de un sistema de registro e inicio de sesión.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gcf145aebea_0_35"/>
          <p:cNvSpPr txBox="1"/>
          <p:nvPr/>
        </p:nvSpPr>
        <p:spPr>
          <a:xfrm>
            <a:off x="11951600" y="7594525"/>
            <a:ext cx="11870400" cy="36780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257175" dist="447675" dir="11040000" algn="bl" rotWithShape="0">
              <a:srgbClr val="A4C2F4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Char char="●"/>
            </a:pPr>
            <a:r>
              <a:rPr lang="en-US" sz="5100">
                <a:solidFill>
                  <a:schemeClr val="dk1"/>
                </a:solidFill>
              </a:rPr>
              <a:t>Estructurar de forma eficaz, sencilla y dinámica la forma en que se brinda la información mediante la utilización de funciones interactivas. 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gcf145aebea_0_35"/>
          <p:cNvSpPr txBox="1"/>
          <p:nvPr/>
        </p:nvSpPr>
        <p:spPr>
          <a:xfrm>
            <a:off x="7851150" y="3375475"/>
            <a:ext cx="8681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</a:rPr>
              <a:t>Objetivos Específicos:</a:t>
            </a:r>
            <a:r>
              <a:rPr lang="en-US" sz="5500">
                <a:solidFill>
                  <a:schemeClr val="dk1"/>
                </a:solidFill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145aebea_1_5"/>
          <p:cNvSpPr txBox="1"/>
          <p:nvPr/>
        </p:nvSpPr>
        <p:spPr>
          <a:xfrm>
            <a:off x="11348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cf145aebea_1_5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gcf145aebea_1_5"/>
          <p:cNvSpPr txBox="1"/>
          <p:nvPr/>
        </p:nvSpPr>
        <p:spPr>
          <a:xfrm>
            <a:off x="6938750" y="5691000"/>
            <a:ext cx="15956700" cy="1031400"/>
          </a:xfrm>
          <a:prstGeom prst="rect">
            <a:avLst/>
          </a:prstGeom>
          <a:solidFill>
            <a:srgbClr val="D5A6BD"/>
          </a:solidFill>
          <a:ln>
            <a:noFill/>
          </a:ln>
          <a:effectLst>
            <a:outerShdw blurRad="228600" dist="447675" dir="8460000" algn="bl" rotWithShape="0">
              <a:srgbClr val="D5A6BD">
                <a:alpha val="62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77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>
                <a:solidFill>
                  <a:schemeClr val="dk1"/>
                </a:solidFill>
              </a:rPr>
              <a:t>Presentar una interfaz amigable para el usuario.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43" name="Google Shape;143;gcf145aebea_1_5"/>
          <p:cNvSpPr txBox="1"/>
          <p:nvPr/>
        </p:nvSpPr>
        <p:spPr>
          <a:xfrm>
            <a:off x="10636175" y="12963400"/>
            <a:ext cx="10902600" cy="2131322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371475" dist="466725" dir="7920000" algn="bl" rotWithShape="0">
              <a:srgbClr val="EA999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77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 dirty="0" err="1">
                <a:solidFill>
                  <a:schemeClr val="dk1"/>
                </a:solidFill>
              </a:rPr>
              <a:t>Visualizar</a:t>
            </a:r>
            <a:r>
              <a:rPr lang="en-US" sz="5500" dirty="0">
                <a:solidFill>
                  <a:schemeClr val="dk1"/>
                </a:solidFill>
              </a:rPr>
              <a:t> </a:t>
            </a:r>
            <a:r>
              <a:rPr lang="en-US" sz="5500" dirty="0" err="1">
                <a:solidFill>
                  <a:schemeClr val="dk1"/>
                </a:solidFill>
              </a:rPr>
              <a:t>matrículas</a:t>
            </a:r>
            <a:r>
              <a:rPr lang="en-US" sz="5500" dirty="0">
                <a:solidFill>
                  <a:schemeClr val="dk1"/>
                </a:solidFill>
              </a:rPr>
              <a:t> </a:t>
            </a:r>
            <a:r>
              <a:rPr lang="en-US" sz="5500" dirty="0" err="1">
                <a:solidFill>
                  <a:schemeClr val="dk1"/>
                </a:solidFill>
              </a:rPr>
              <a:t>educativas</a:t>
            </a:r>
            <a:r>
              <a:rPr lang="en-US" sz="5500" dirty="0">
                <a:solidFill>
                  <a:schemeClr val="dk1"/>
                </a:solidFill>
              </a:rPr>
              <a:t> de forma </a:t>
            </a:r>
            <a:r>
              <a:rPr lang="en-US" sz="5500" dirty="0" err="1">
                <a:solidFill>
                  <a:schemeClr val="dk1"/>
                </a:solidFill>
              </a:rPr>
              <a:t>clara</a:t>
            </a:r>
            <a:r>
              <a:rPr lang="en-US" sz="5500" dirty="0">
                <a:solidFill>
                  <a:schemeClr val="dk1"/>
                </a:solidFill>
              </a:rPr>
              <a:t> y </a:t>
            </a:r>
            <a:r>
              <a:rPr lang="en-US" sz="5500" dirty="0" err="1">
                <a:solidFill>
                  <a:schemeClr val="dk1"/>
                </a:solidFill>
              </a:rPr>
              <a:t>efectiva</a:t>
            </a:r>
            <a:r>
              <a:rPr lang="en-US" sz="5500" dirty="0">
                <a:solidFill>
                  <a:schemeClr val="dk1"/>
                </a:solidFill>
              </a:rPr>
              <a:t>.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gcf145aebea_1_5"/>
          <p:cNvSpPr txBox="1"/>
          <p:nvPr/>
        </p:nvSpPr>
        <p:spPr>
          <a:xfrm>
            <a:off x="848150" y="8731413"/>
            <a:ext cx="12525600" cy="2131322"/>
          </a:xfrm>
          <a:prstGeom prst="rect">
            <a:avLst/>
          </a:prstGeom>
          <a:solidFill>
            <a:srgbClr val="F9CB9C"/>
          </a:solidFill>
          <a:ln>
            <a:noFill/>
          </a:ln>
          <a:effectLst>
            <a:outerShdw blurRad="285750" dist="504825" dir="18720000" algn="bl" rotWithShape="0">
              <a:srgbClr val="FFE599">
                <a:alpha val="67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77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 dirty="0" err="1">
                <a:solidFill>
                  <a:schemeClr val="dk1"/>
                </a:solidFill>
              </a:rPr>
              <a:t>Emitir</a:t>
            </a:r>
            <a:r>
              <a:rPr lang="en-US" sz="5500" dirty="0">
                <a:solidFill>
                  <a:schemeClr val="dk1"/>
                </a:solidFill>
              </a:rPr>
              <a:t> control de </a:t>
            </a:r>
            <a:r>
              <a:rPr lang="en-US" sz="5500" dirty="0" err="1">
                <a:solidFill>
                  <a:schemeClr val="dk1"/>
                </a:solidFill>
              </a:rPr>
              <a:t>horario</a:t>
            </a:r>
            <a:r>
              <a:rPr lang="en-US" sz="5500" dirty="0">
                <a:solidFill>
                  <a:schemeClr val="dk1"/>
                </a:solidFill>
              </a:rPr>
              <a:t> de </a:t>
            </a:r>
            <a:r>
              <a:rPr lang="en-US" sz="5500" dirty="0" err="1">
                <a:solidFill>
                  <a:schemeClr val="dk1"/>
                </a:solidFill>
              </a:rPr>
              <a:t>clases</a:t>
            </a:r>
            <a:r>
              <a:rPr lang="en-US" sz="5500" dirty="0">
                <a:solidFill>
                  <a:schemeClr val="dk1"/>
                </a:solidFill>
              </a:rPr>
              <a:t>. / </a:t>
            </a:r>
            <a:r>
              <a:rPr lang="en-US" sz="5500" dirty="0" err="1">
                <a:solidFill>
                  <a:schemeClr val="dk1"/>
                </a:solidFill>
              </a:rPr>
              <a:t>Gestionar</a:t>
            </a:r>
            <a:r>
              <a:rPr lang="en-US" sz="5500" dirty="0">
                <a:solidFill>
                  <a:schemeClr val="dk1"/>
                </a:solidFill>
              </a:rPr>
              <a:t> </a:t>
            </a:r>
            <a:r>
              <a:rPr lang="en-US" sz="5500" dirty="0" err="1">
                <a:solidFill>
                  <a:schemeClr val="dk1"/>
                </a:solidFill>
              </a:rPr>
              <a:t>horario</a:t>
            </a:r>
            <a:r>
              <a:rPr lang="en-US" sz="5500" dirty="0">
                <a:solidFill>
                  <a:schemeClr val="dk1"/>
                </a:solidFill>
              </a:rPr>
              <a:t> de </a:t>
            </a:r>
            <a:r>
              <a:rPr lang="en-US" sz="5500" dirty="0" err="1">
                <a:solidFill>
                  <a:schemeClr val="dk1"/>
                </a:solidFill>
              </a:rPr>
              <a:t>clases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gcf145aebea_1_5"/>
          <p:cNvSpPr txBox="1"/>
          <p:nvPr/>
        </p:nvSpPr>
        <p:spPr>
          <a:xfrm>
            <a:off x="6560850" y="3565225"/>
            <a:ext cx="11262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</a:rPr>
              <a:t>Objetivos Específicos: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145aebea_0_5"/>
          <p:cNvSpPr txBox="1"/>
          <p:nvPr/>
        </p:nvSpPr>
        <p:spPr>
          <a:xfrm>
            <a:off x="3852375" y="4240900"/>
            <a:ext cx="18098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36573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/>
          </a:p>
          <a:p>
            <a:pPr marL="0" marR="36573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77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br>
              <a:rPr lang="en-US" sz="77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Camilo Rojas Rojas</a:t>
            </a:r>
            <a:b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Justin Jarnol Garzón Cardenas</a:t>
            </a:r>
            <a:b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Jairo Styp Rodriguez Patiño</a:t>
            </a:r>
            <a:b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David Mercado Torres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cf145aebea_0_5"/>
          <p:cNvSpPr txBox="1"/>
          <p:nvPr/>
        </p:nvSpPr>
        <p:spPr>
          <a:xfrm>
            <a:off x="4215800" y="8269825"/>
            <a:ext cx="180981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cf145aebea_0_5"/>
          <p:cNvSpPr txBox="1"/>
          <p:nvPr/>
        </p:nvSpPr>
        <p:spPr>
          <a:xfrm>
            <a:off x="3852375" y="8495025"/>
            <a:ext cx="180981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b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Demetrio Mauricio Estupiñan Fino</a:t>
            </a:r>
            <a:endParaRPr sz="72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-803525" y="4333450"/>
            <a:ext cx="11682000" cy="27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Sistema Organizacional</a:t>
            </a:r>
            <a:b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Educativo.</a:t>
            </a:r>
            <a:endParaRPr sz="72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SOE</a:t>
            </a:r>
            <a:endParaRPr sz="72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3224254" y="7085662"/>
            <a:ext cx="1033500" cy="987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9625" y="0"/>
            <a:ext cx="15731524" cy="157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17961" y="625170"/>
            <a:ext cx="1397001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/>
        </p:nvSpPr>
        <p:spPr>
          <a:xfrm>
            <a:off x="96490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964900" y="3504800"/>
            <a:ext cx="22776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Antecedentes:</a:t>
            </a:r>
            <a:endParaRPr sz="4800" b="1">
              <a:solidFill>
                <a:schemeClr val="dk1"/>
              </a:solidFill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1458625" y="4613000"/>
            <a:ext cx="22067100" cy="10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</a:rPr>
              <a:t>En los últimos años con la evolución y desarrollo de la tecnología la educación se ha visto en una constante virtualización, con el hecho del crecimiento del internet y el abandono de los libros, los colegios e instituciones universitarias se han basado en utilizar distintas plataformas virtuales para la realización de las actividades y trabajos propuestos, muchas de estas siendo deficientes, hoy en día, en donde el mundo se ve envuelto en una pandemia y los estudiantes no asisten presencialmente, el crecimiento abrupto de dichas plataformas fue inevitable, a si la deficiencia de estas salió a la luz.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145aebea_0_41"/>
          <p:cNvSpPr txBox="1"/>
          <p:nvPr/>
        </p:nvSpPr>
        <p:spPr>
          <a:xfrm>
            <a:off x="90360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cf145aebea_0_41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gcf145aebea_0_41"/>
          <p:cNvSpPr txBox="1"/>
          <p:nvPr/>
        </p:nvSpPr>
        <p:spPr>
          <a:xfrm>
            <a:off x="903600" y="5333000"/>
            <a:ext cx="2086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</a:endParaRPr>
          </a:p>
        </p:txBody>
      </p:sp>
      <p:sp>
        <p:nvSpPr>
          <p:cNvPr id="93" name="Google Shape;93;gcf145aebea_0_41"/>
          <p:cNvSpPr txBox="1"/>
          <p:nvPr/>
        </p:nvSpPr>
        <p:spPr>
          <a:xfrm>
            <a:off x="1687950" y="6118500"/>
            <a:ext cx="210081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Las diferentes plataformas tienen un solo enfoque educativo, limitando el dinamismo en la comunicación institución estudiante, a diferencia de estas no hay alguna que tenga un enfoque general y comparta diferentes ámbitos educativos.</a:t>
            </a:r>
            <a:endParaRPr sz="6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145aebea_0_17"/>
          <p:cNvSpPr txBox="1"/>
          <p:nvPr/>
        </p:nvSpPr>
        <p:spPr>
          <a:xfrm>
            <a:off x="903575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cf145aebea_0_17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gcf145aebea_0_17"/>
          <p:cNvSpPr txBox="1"/>
          <p:nvPr/>
        </p:nvSpPr>
        <p:spPr>
          <a:xfrm>
            <a:off x="1134850" y="6242700"/>
            <a:ext cx="14439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Planteamiento problema: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01" name="Google Shape;101;gcf145aebea_0_17"/>
          <p:cNvSpPr txBox="1"/>
          <p:nvPr/>
        </p:nvSpPr>
        <p:spPr>
          <a:xfrm>
            <a:off x="2168350" y="7554975"/>
            <a:ext cx="210726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¿Cómo las instituciones manejan la información académica y personal de los estudiantes, profesores y secretaría para su visualización y uso mediante las plataformas virtuales en tiempos de pandemia y digitalización?</a:t>
            </a:r>
            <a:endParaRPr sz="6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145aebea_0_23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f145aebea_0_23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gcf145aebea_0_23"/>
          <p:cNvSpPr txBox="1"/>
          <p:nvPr/>
        </p:nvSpPr>
        <p:spPr>
          <a:xfrm>
            <a:off x="1134850" y="3585925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Justificación: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09" name="Google Shape;109;gcf145aebea_0_23"/>
          <p:cNvSpPr txBox="1"/>
          <p:nvPr/>
        </p:nvSpPr>
        <p:spPr>
          <a:xfrm>
            <a:off x="2071775" y="4892200"/>
            <a:ext cx="20846700" cy="9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SOE permitirá obtener una administración de datos eficiente y sencilla la cual gestionará diferentes ámbitos del espacio estudiantil, donde profesores, estudiantes y directivos podrán ver y administrar dicha información, como lo es horarios, matriculas, información pública, circulares informativas, eventos especiales, etc. Está en una base de datos estable con buen rendimiento, donde exista registro de usuarios e inicios correspondientes para cada participante, con los distintos accesos de información.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145aebea_0_29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f145aebea_0_29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gcf145aebea_0_29"/>
          <p:cNvSpPr txBox="1"/>
          <p:nvPr/>
        </p:nvSpPr>
        <p:spPr>
          <a:xfrm>
            <a:off x="1134850" y="4532363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Alcance del proyecto: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17" name="Google Shape;117;gcf145aebea_0_29"/>
          <p:cNvSpPr txBox="1"/>
          <p:nvPr/>
        </p:nvSpPr>
        <p:spPr>
          <a:xfrm>
            <a:off x="2168350" y="5989400"/>
            <a:ext cx="20911200" cy="7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Poder completar la población total de la institución Ciudadela Educativa de Bosa, teniendo en cuenta los estudiantes de los grados de primaria y secundaria, hasta educación media, esto en lo jornada de la mañana, los cuales son aproximadamente 4000 estudiantes, de esta manera se busca que esta cantidad de estudiantes están interactuando con SOE.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145aebea_0_48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cf145aebea_0_48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gcf145aebea_0_48"/>
          <p:cNvSpPr txBox="1"/>
          <p:nvPr/>
        </p:nvSpPr>
        <p:spPr>
          <a:xfrm>
            <a:off x="1134850" y="4532363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Objetivo General: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25" name="Google Shape;125;gcf145aebea_0_48"/>
          <p:cNvSpPr txBox="1"/>
          <p:nvPr/>
        </p:nvSpPr>
        <p:spPr>
          <a:xfrm>
            <a:off x="2168350" y="5989425"/>
            <a:ext cx="20911200" cy="8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Brindar un  servicio de manejo de datos para la institución educativa Ciudadela Educativa de Bosa, el cual facilite la gestión, recolección y organización de datos de forma dinámica, a través de una plataforma web privada para los integrantes de una institución, ya sean estudiantes, profesores y directivos.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 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582</Words>
  <Application>Microsoft Office PowerPoint</Application>
  <PresentationFormat>Personalizado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Helvetica Neue Light</vt:lpstr>
      <vt:lpstr>Arial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Johanna Patiño</cp:lastModifiedBy>
  <cp:revision>2</cp:revision>
  <dcterms:modified xsi:type="dcterms:W3CDTF">2021-09-10T15:00:12Z</dcterms:modified>
</cp:coreProperties>
</file>