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image" Target="../media/image3.png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32301"/>
          <c:y val="0.0726408"/>
          <c:w val="0.96177"/>
          <c:h val="0.8140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noFill/>
            <a:ln w="76200" cap="flat">
              <a:solidFill>
                <a:srgbClr val="2E82B2">
                  <a:alpha val="63000"/>
                </a:srgbClr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2E82B2">
                    <a:alpha val="63000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74711" dir="5400000">
                        <a:srgbClr val="000000">
                          <a:alpha val="61651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Sheet1!$A$2:$A$62</c:f>
              <c:strCache>
                <c:ptCount val="6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</c:strCache>
            </c:strRef>
          </c:cat>
          <c:val>
            <c:numRef>
              <c:f>Sheet1!$B$2:$B$62</c:f>
              <c:numCache>
                <c:ptCount val="61"/>
                <c:pt idx="0">
                  <c:v>0.000443</c:v>
                </c:pt>
                <c:pt idx="1">
                  <c:v>0.000595</c:v>
                </c:pt>
                <c:pt idx="2">
                  <c:v>0.000792</c:v>
                </c:pt>
                <c:pt idx="3">
                  <c:v>0.001042</c:v>
                </c:pt>
                <c:pt idx="4">
                  <c:v>0.001358</c:v>
                </c:pt>
                <c:pt idx="5">
                  <c:v>0.001753</c:v>
                </c:pt>
                <c:pt idx="6">
                  <c:v>0.002239</c:v>
                </c:pt>
                <c:pt idx="7">
                  <c:v>0.002833</c:v>
                </c:pt>
                <c:pt idx="8">
                  <c:v>0.003547</c:v>
                </c:pt>
                <c:pt idx="9">
                  <c:v>0.004398</c:v>
                </c:pt>
                <c:pt idx="10">
                  <c:v>0.005399</c:v>
                </c:pt>
                <c:pt idx="11">
                  <c:v>0.006562</c:v>
                </c:pt>
                <c:pt idx="12">
                  <c:v>0.007895</c:v>
                </c:pt>
                <c:pt idx="13">
                  <c:v>0.009405</c:v>
                </c:pt>
                <c:pt idx="14">
                  <c:v>0.011092</c:v>
                </c:pt>
                <c:pt idx="15">
                  <c:v>0.012952</c:v>
                </c:pt>
                <c:pt idx="16">
                  <c:v>0.014973</c:v>
                </c:pt>
                <c:pt idx="17">
                  <c:v>0.017137</c:v>
                </c:pt>
                <c:pt idx="18">
                  <c:v>0.019419</c:v>
                </c:pt>
                <c:pt idx="19">
                  <c:v>0.021785</c:v>
                </c:pt>
                <c:pt idx="20">
                  <c:v>0.024197</c:v>
                </c:pt>
                <c:pt idx="21">
                  <c:v>0.026609</c:v>
                </c:pt>
                <c:pt idx="22">
                  <c:v>0.028969</c:v>
                </c:pt>
                <c:pt idx="23">
                  <c:v>0.031225</c:v>
                </c:pt>
                <c:pt idx="24">
                  <c:v>0.033322</c:v>
                </c:pt>
                <c:pt idx="25">
                  <c:v>0.035207</c:v>
                </c:pt>
                <c:pt idx="26">
                  <c:v>0.036827</c:v>
                </c:pt>
                <c:pt idx="27">
                  <c:v>0.038139</c:v>
                </c:pt>
                <c:pt idx="28">
                  <c:v>0.039104</c:v>
                </c:pt>
                <c:pt idx="29">
                  <c:v>0.039695</c:v>
                </c:pt>
                <c:pt idx="30">
                  <c:v>0.039894</c:v>
                </c:pt>
                <c:pt idx="31">
                  <c:v>0.039695</c:v>
                </c:pt>
                <c:pt idx="32">
                  <c:v>0.039104</c:v>
                </c:pt>
                <c:pt idx="33">
                  <c:v>0.038139</c:v>
                </c:pt>
                <c:pt idx="34">
                  <c:v>0.036827</c:v>
                </c:pt>
                <c:pt idx="35">
                  <c:v>0.035207</c:v>
                </c:pt>
                <c:pt idx="36">
                  <c:v>0.033322</c:v>
                </c:pt>
                <c:pt idx="37">
                  <c:v>0.031225</c:v>
                </c:pt>
                <c:pt idx="38">
                  <c:v>0.028969</c:v>
                </c:pt>
                <c:pt idx="39">
                  <c:v>0.026609</c:v>
                </c:pt>
                <c:pt idx="40">
                  <c:v>0.024197</c:v>
                </c:pt>
                <c:pt idx="41">
                  <c:v>0.021785</c:v>
                </c:pt>
                <c:pt idx="42">
                  <c:v>0.019419</c:v>
                </c:pt>
                <c:pt idx="43">
                  <c:v>0.017137</c:v>
                </c:pt>
                <c:pt idx="44">
                  <c:v>0.014973</c:v>
                </c:pt>
                <c:pt idx="45">
                  <c:v>0.012952</c:v>
                </c:pt>
                <c:pt idx="46">
                  <c:v>0.011092</c:v>
                </c:pt>
                <c:pt idx="47">
                  <c:v>0.009405</c:v>
                </c:pt>
                <c:pt idx="48">
                  <c:v>0.007895</c:v>
                </c:pt>
                <c:pt idx="49">
                  <c:v>0.006562</c:v>
                </c:pt>
                <c:pt idx="50">
                  <c:v>0.005399</c:v>
                </c:pt>
                <c:pt idx="51">
                  <c:v>0.004398</c:v>
                </c:pt>
                <c:pt idx="52">
                  <c:v>0.003547</c:v>
                </c:pt>
                <c:pt idx="53">
                  <c:v>0.002833</c:v>
                </c:pt>
                <c:pt idx="54">
                  <c:v>0.002239</c:v>
                </c:pt>
                <c:pt idx="55">
                  <c:v>0.001753</c:v>
                </c:pt>
                <c:pt idx="56">
                  <c:v>0.001358</c:v>
                </c:pt>
                <c:pt idx="57">
                  <c:v>0.001042</c:v>
                </c:pt>
                <c:pt idx="58">
                  <c:v>0.000792</c:v>
                </c:pt>
                <c:pt idx="59">
                  <c:v>0.000595</c:v>
                </c:pt>
                <c:pt idx="60">
                  <c:v>0.000443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8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800" u="none">
                <a:solidFill>
                  <a:srgbClr val="4C4946"/>
                </a:solidFill>
                <a:latin typeface="Palatino"/>
              </a:defRPr>
            </a:pPr>
          </a:p>
        </c:txPr>
        <c:crossAx val="2094734552"/>
        <c:crosses val="autoZero"/>
        <c:crossBetween val="midCat"/>
        <c:majorUnit val="0.01"/>
        <c:minorUnit val="0.0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0859"/>
          <c:y val="0.0721168"/>
          <c:w val="0.874141"/>
          <c:h val="0.7071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Distribution of Grades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74711" dir="5400000">
                        <a:srgbClr val="000000">
                          <a:alpha val="61651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strCache>
            </c:strRef>
          </c:cat>
          <c:val>
            <c:numRef>
              <c:f>Sheet1!$B$2:$B$21</c:f>
              <c:numCache>
                <c:ptCount val="20"/>
                <c:pt idx="0">
                  <c:v>0.003806</c:v>
                </c:pt>
                <c:pt idx="1">
                  <c:v>0.005013</c:v>
                </c:pt>
                <c:pt idx="2">
                  <c:v>0.006394</c:v>
                </c:pt>
                <c:pt idx="3">
                  <c:v>0.007898</c:v>
                </c:pt>
                <c:pt idx="4">
                  <c:v>0.009447</c:v>
                </c:pt>
                <c:pt idx="5">
                  <c:v>0.010944</c:v>
                </c:pt>
                <c:pt idx="6">
                  <c:v>0.012277</c:v>
                </c:pt>
                <c:pt idx="7">
                  <c:v>0.013337</c:v>
                </c:pt>
                <c:pt idx="8">
                  <c:v>0.014030</c:v>
                </c:pt>
                <c:pt idx="9">
                  <c:v>0.014294</c:v>
                </c:pt>
                <c:pt idx="10">
                  <c:v>0.014103</c:v>
                </c:pt>
                <c:pt idx="11">
                  <c:v>0.013474</c:v>
                </c:pt>
                <c:pt idx="12">
                  <c:v>0.012467</c:v>
                </c:pt>
                <c:pt idx="13">
                  <c:v>0.011171</c:v>
                </c:pt>
                <c:pt idx="14">
                  <c:v>0.009693</c:v>
                </c:pt>
                <c:pt idx="15">
                  <c:v>0.008145</c:v>
                </c:pt>
                <c:pt idx="16">
                  <c:v>0.006628</c:v>
                </c:pt>
                <c:pt idx="17">
                  <c:v>0.005223</c:v>
                </c:pt>
                <c:pt idx="18">
                  <c:v>0.003986</c:v>
                </c:pt>
                <c:pt idx="19">
                  <c:v>0.002946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8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3800" u="none">
                    <a:solidFill>
                      <a:srgbClr val="3B3936"/>
                    </a:solidFill>
                    <a:latin typeface="Palatino"/>
                  </a:rPr>
                  <a:t>Normal Distribution of Grades of students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8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5C5C5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C5C5C5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800" u="none">
                <a:solidFill>
                  <a:srgbClr val="4C4946"/>
                </a:solidFill>
                <a:latin typeface="Palatino"/>
              </a:defRPr>
            </a:pPr>
          </a:p>
        </c:txPr>
        <c:crossAx val="2094734552"/>
        <c:crosses val="autoZero"/>
        <c:crossBetween val="between"/>
        <c:majorUnit val="0.0032"/>
        <c:minorUnit val="0.0016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 표지</a:t>
            </a:r>
          </a:p>
          <a:p>
            <a:pPr/>
          </a:p>
          <a:p>
            <a:pPr/>
            <a:r>
              <a:t>Hello, my name is Hyo Jae Jeon.</a:t>
            </a:r>
          </a:p>
          <a:p>
            <a:pPr/>
            <a:r>
              <a:t>오늘은 Normal Distribution에 대하여 발표하려고 합니다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 목차</a:t>
            </a:r>
          </a:p>
          <a:p>
            <a:pPr/>
          </a:p>
          <a:p>
            <a:pPr marL="363219" indent="-363219">
              <a:buSzPct val="100000"/>
              <a:buAutoNum type="arabicPeriod" startAt="1"/>
            </a:pPr>
            <a:r>
              <a:t>우리는 정규분포가 무엇인지 알아볼것이다</a:t>
            </a:r>
          </a:p>
          <a:p>
            <a:pPr marL="363219" indent="-363219">
              <a:buSzPct val="100000"/>
              <a:buAutoNum type="arabicPeriod" startAt="1"/>
            </a:pPr>
            <a:r>
              <a:t>정규분포의 공식에 대해 설명할것이고</a:t>
            </a:r>
          </a:p>
          <a:p>
            <a:pPr marL="363219" indent="-363219">
              <a:buSzPct val="100000"/>
              <a:buAutoNum type="arabicPeriod" startAt="1"/>
            </a:pPr>
            <a:r>
              <a:t>정규분포의 활용 방식에 대한 예제를 2~3가지 설명할것이다</a:t>
            </a:r>
          </a:p>
          <a:p>
            <a:pPr marL="363219" indent="-363219">
              <a:buSzPct val="100000"/>
              <a:buAutoNum type="arabicPeriod" startAt="1"/>
            </a:pPr>
            <a:r>
              <a:t>예제에는</a:t>
            </a:r>
          </a:p>
          <a:p>
            <a:pPr lvl="1" marL="1188719" indent="-363219">
              <a:buSzPct val="100000"/>
              <a:buAutoNum type="arabicPeriod" startAt="1"/>
            </a:pPr>
            <a:r>
              <a:t>학생들의 성적에 대한 정규분포</a:t>
            </a:r>
          </a:p>
          <a:p>
            <a:pPr lvl="1" marL="1188719" indent="-363219">
              <a:buSzPct val="100000"/>
              <a:buAutoNum type="arabicPeriod" startAt="1"/>
            </a:pPr>
            <a:r>
              <a:t>상품의 생명 주기</a:t>
            </a:r>
          </a:p>
          <a:p>
            <a:pPr lvl="1" marL="1188719" indent="-363219">
              <a:buSzPct val="100000"/>
              <a:buAutoNum type="arabicPeriod" startAt="1"/>
            </a:pPr>
            <a:r>
              <a:t>사람들의 평균적인 근로기간</a:t>
            </a:r>
          </a:p>
          <a:p>
            <a:pPr marL="363219" indent="-363219">
              <a:buSzPct val="100000"/>
              <a:buAutoNum type="arabicPeriod" startAt="1"/>
            </a:pPr>
            <a:r>
              <a:t>이 포함될것이다.</a:t>
            </a:r>
          </a:p>
          <a:p>
            <a:pPr marL="363219" indent="-363219">
              <a:buSzPct val="100000"/>
              <a:buAutoNum type="arabicPeriod" startAt="1"/>
            </a:pPr>
            <a:r>
              <a:t>정규분포의 정의 부터 살펴보자.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 정규분포 소개</a:t>
            </a:r>
          </a:p>
          <a:p>
            <a:pPr/>
            <a:r>
              <a:t>Normal Distribution이란 무엇일까요?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Normal Distribution Graph.</a:t>
            </a:r>
          </a:p>
          <a:p>
            <a:pPr/>
          </a:p>
          <a:p>
            <a:pPr/>
            <a:r>
              <a:t>It looks like bell shaped, people often call it as ‘bell curve’.</a:t>
            </a:r>
          </a:p>
          <a:p>
            <a:pPr/>
          </a:p>
          <a:p>
            <a:pPr/>
            <a:r>
              <a:t>그래프는 Average를 기준으로 대칭이며, Average와 Standard Deviation에 의해 생김새가 결정된다.</a:t>
            </a:r>
          </a:p>
          <a:p>
            <a:pPr/>
            <a:r>
              <a:t>Average의 값이 클수록 축이 오른쪽으로 움직이며, Average의 값이 작을수록 왼쪽으로 움직인다.</a:t>
            </a:r>
          </a:p>
          <a:p>
            <a:pPr/>
            <a:r>
              <a:t>Standard Deviation이 클수록 높이가 낮아지며, Standard Deviation이 작을수록 높이가 높아진다.</a:t>
            </a:r>
          </a:p>
          <a:p>
            <a:pPr/>
          </a:p>
          <a:p>
            <a:pPr/>
            <a:r>
              <a:t>그래프의 범위는 -무한대에서 +무한대 까지이다.</a:t>
            </a:r>
          </a:p>
          <a:p>
            <a:pPr/>
          </a:p>
          <a:p>
            <a:pPr/>
            <a:r>
              <a:t>곡선과 X 축 사이의 넓이는 항상 1이다.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example of the normal distribution.</a:t>
            </a:r>
          </a:p>
          <a:p>
            <a:pPr/>
            <a:r>
              <a:t>20 students took the test. </a:t>
            </a:r>
            <a:br/>
            <a:r>
              <a:t>The values ​​of the test scores are the same as those in the table. </a:t>
            </a:r>
          </a:p>
          <a:p>
            <a:pPr/>
            <a:br/>
            <a:r>
              <a:t>Using the normal distribution, find the probability that there is a student with a score between 80 and 90.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시험 성적의 값들입니다.</a:t>
            </a:r>
          </a:p>
          <a:p>
            <a:pPr/>
            <a:r>
              <a:t>성적 데이터를 통해 정규 분포를 구하기 위해 필요한 값들을 정리했습니다.</a:t>
            </a:r>
          </a:p>
          <a:p>
            <a:pPr/>
            <a:r>
              <a:t>Average와 Standard Deviation값을 활용할겁니다.</a:t>
            </a:r>
          </a:p>
          <a:p>
            <a:pPr/>
          </a:p>
          <a:p>
            <a:pPr/>
            <a:r>
              <a:t>5 단위로 계급을 나누어 각각의 빈도를 계산했습니다.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정규분포 계산된 값 입니다.</a:t>
            </a:r>
          </a:p>
          <a:p>
            <a:pPr/>
            <a:r>
              <a:t>우리가 구할 것은 80점 이상, 90점 이하의 학생이 나올 확률입니다.</a:t>
            </a:r>
          </a:p>
          <a:p>
            <a:pPr/>
          </a:p>
          <a:p>
            <a:pPr/>
            <a:r>
              <a:t>90점 이하의 학생의 표준값은 0.8770~ 입니다.</a:t>
            </a:r>
          </a:p>
          <a:p>
            <a:pPr/>
            <a:r>
              <a:t>80점 이하의 학생의 표준값은 0.8055~ 입니다.</a:t>
            </a:r>
          </a:p>
          <a:p>
            <a:pPr/>
          </a:p>
          <a:p>
            <a:pPr/>
            <a:r>
              <a:t>90점 이하의 학생의 표준값에서 80점 이하의 학생의 표준값을 뺀 값은 0.0715, 확률로 환산시 7.15%가 됩니다.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another example of the normal distribution.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선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선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선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샘플 텍스트"/>
          <p:cNvSpPr txBox="1"/>
          <p:nvPr>
            <p:ph type="body" sz="quarter" idx="21"/>
          </p:nvPr>
        </p:nvSpPr>
        <p:spPr>
          <a:xfrm>
            <a:off x="952500" y="4957427"/>
            <a:ext cx="13500100" cy="651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샘플 텍스트</a:t>
            </a:r>
          </a:p>
        </p:txBody>
      </p:sp>
      <p:sp>
        <p:nvSpPr>
          <p:cNvPr id="17" name="제목 텍스트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18" name="본문 첫 번째 줄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여기에 인용을 입력하십시오.”"/>
          <p:cNvSpPr txBox="1"/>
          <p:nvPr>
            <p:ph type="body" sz="quarter" idx="22"/>
          </p:nvPr>
        </p:nvSpPr>
        <p:spPr>
          <a:xfrm>
            <a:off x="2374900" y="5987824"/>
            <a:ext cx="19621500" cy="96565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구름을 배경으로 현수교의 케이블을 위로 올려다보며 찍은 흑백 사진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선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7" name="선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8" name="선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9" name="선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0" name="샘플 텍스트"/>
          <p:cNvSpPr txBox="1"/>
          <p:nvPr>
            <p:ph type="body" sz="quarter" idx="21"/>
          </p:nvPr>
        </p:nvSpPr>
        <p:spPr>
          <a:xfrm>
            <a:off x="952500" y="8602327"/>
            <a:ext cx="13500100" cy="651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샘플 텍스트</a:t>
            </a:r>
          </a:p>
        </p:txBody>
      </p:sp>
      <p:sp>
        <p:nvSpPr>
          <p:cNvPr id="31" name="네덜란드의 제일란트 다리를 찍은 흑백 사진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제목 텍스트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제목 텍스트</a:t>
            </a:r>
          </a:p>
        </p:txBody>
      </p:sp>
      <p:sp>
        <p:nvSpPr>
          <p:cNvPr id="33" name="본문 첫 번째 줄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선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0" name="선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1" name="샘플 텍스트"/>
          <p:cNvSpPr txBox="1"/>
          <p:nvPr>
            <p:ph type="body" sz="quarter" idx="21"/>
          </p:nvPr>
        </p:nvSpPr>
        <p:spPr>
          <a:xfrm>
            <a:off x="952500" y="3107655"/>
            <a:ext cx="10642600" cy="65154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샘플 텍스트</a:t>
            </a:r>
          </a:p>
        </p:txBody>
      </p:sp>
      <p:sp>
        <p:nvSpPr>
          <p:cNvPr id="52" name="하늘을 배경으로 강을 가로지르는 다리의 아랫면을 찍은 흑백 사진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제목 텍스트</a:t>
            </a:r>
          </a:p>
        </p:txBody>
      </p:sp>
      <p:sp>
        <p:nvSpPr>
          <p:cNvPr id="54" name="본문 첫 번째 줄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선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1" name="선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선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2" name="선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3" name="하늘을 배경으로 강을 가로지르는 다리의 아랫면을 찍은 흑백 사진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5" name="본문 첫 번째 줄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구름을 배경으로 현수교의 케이블을 위로 올려다보며 찍은 흑백 사진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네덜란드의 제일란트 다리를 찍은 흑백 사진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하늘을 배경으로 강을 가로지르는 다리의 아랫면을 찍은 흑백 사진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선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ormal Distribu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 Distribution</a:t>
            </a:r>
          </a:p>
        </p:txBody>
      </p:sp>
      <p:sp>
        <p:nvSpPr>
          <p:cNvPr id="138" name="18010714 Hyo Jae Je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400"/>
              </a:spcBef>
              <a:defRPr sz="5000"/>
            </a:pPr>
            <a:r>
              <a:t>18010714</a:t>
            </a:r>
            <a:br/>
            <a:r>
              <a:rPr sz="3200"/>
              <a:t>Hyo Jae Jeon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graphicFrame>
        <p:nvGraphicFramePr>
          <p:cNvPr id="195" name="표 3"/>
          <p:cNvGraphicFramePr/>
          <p:nvPr/>
        </p:nvGraphicFramePr>
        <p:xfrm>
          <a:off x="2482350" y="3289300"/>
          <a:ext cx="10795001" cy="89281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66123"/>
                <a:gridCol w="1753241"/>
              </a:tblGrid>
              <a:tr h="4381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Grade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81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6" name="표 3-1"/>
          <p:cNvGraphicFramePr/>
          <p:nvPr/>
        </p:nvGraphicFramePr>
        <p:xfrm>
          <a:off x="6972652" y="3289299"/>
          <a:ext cx="10795001" cy="89281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19364"/>
              </a:tblGrid>
              <a:tr h="4381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Normal Distribution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81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0.0840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0.1095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0.1401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0.1761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0.2174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0.2638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0.3148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0.3696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0.4271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0.4863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0.5458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0.6042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0.6604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0.7133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0.7619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42E8A"/>
                          </a:solidFill>
                        </a:rPr>
                        <a:t>0.8056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0.8440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chemeClr val="accent5">
                              <a:hueOff val="-411174"/>
                              <a:satOff val="4030"/>
                              <a:lumOff val="-29867"/>
                            </a:schemeClr>
                          </a:solidFill>
                        </a:rPr>
                        <a:t>0.8771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0.9049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0.9277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7" name="2D 누적 세로형 막대 차트"/>
          <p:cNvGraphicFramePr/>
          <p:nvPr/>
        </p:nvGraphicFramePr>
        <p:xfrm>
          <a:off x="10867378" y="3426971"/>
          <a:ext cx="11863871" cy="88051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  <p:bldP build="whole" bldLvl="1" animBg="1" rev="0" advAuto="0" spid="196" grpId="2"/>
      <p:bldP build="whole" bldLvl="1" animBg="1" rev="0" advAuto="0" spid="19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mployment period of peo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Employment period of people</a:t>
            </a:r>
          </a:p>
        </p:txBody>
      </p:sp>
      <p:sp>
        <p:nvSpPr>
          <p:cNvPr id="202" name="This is a data set that examines the length of service of 20 employees.…"/>
          <p:cNvSpPr txBox="1"/>
          <p:nvPr>
            <p:ph type="body" sz="half" idx="1"/>
          </p:nvPr>
        </p:nvSpPr>
        <p:spPr>
          <a:xfrm>
            <a:off x="952500" y="3695700"/>
            <a:ext cx="11791706" cy="8572500"/>
          </a:xfrm>
          <a:prstGeom prst="rect">
            <a:avLst/>
          </a:prstGeom>
        </p:spPr>
        <p:txBody>
          <a:bodyPr/>
          <a:lstStyle/>
          <a:p>
            <a:pPr/>
            <a:r>
              <a:t>This is a data set that examines the length of service of 20 employees.</a:t>
            </a:r>
          </a:p>
          <a:p>
            <a:pPr/>
            <a:r>
              <a:t>Find the percentage of employees with more than 15 years of service.</a:t>
            </a:r>
          </a:p>
        </p:txBody>
      </p:sp>
      <p:graphicFrame>
        <p:nvGraphicFramePr>
          <p:cNvPr id="203" name="표 1"/>
          <p:cNvGraphicFramePr/>
          <p:nvPr/>
        </p:nvGraphicFramePr>
        <p:xfrm>
          <a:off x="16431307" y="4384383"/>
          <a:ext cx="5511880" cy="72078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35298"/>
                <a:gridCol w="1528264"/>
                <a:gridCol w="1531195"/>
                <a:gridCol w="1528983"/>
              </a:tblGrid>
              <a:tr h="1199188">
                <a:tc gridSpan="4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Data set of Employment Period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  <p:bldP build="whole" bldLvl="1" animBg="1" rev="0" advAuto="0" spid="20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208" name="편집하려면 이중 클릭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211" name="Get Average (μ), Standard Deviation (σ) from data she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Average (μ), Standard Deviation (σ) from data sheet.</a:t>
            </a:r>
          </a:p>
          <a:p>
            <a:pPr/>
            <a:r>
              <a:t>Standardization it.</a:t>
            </a:r>
          </a:p>
          <a:p>
            <a:pPr lvl="1"/>
            <a14:m>
              <m:oMath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4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σ</m:t>
                    </m:r>
                  </m:den>
                </m:f>
              </m:oMath>
            </a14:m>
            <a:r>
              <a:t>, </a:t>
            </a:r>
            <a14:m>
              <m:oMath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45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Find Z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ank You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43" name="Definition of Normal Distribution…"/>
          <p:cNvSpPr txBox="1"/>
          <p:nvPr>
            <p:ph type="body" sz="half" idx="4294967295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/>
          <a:p>
            <a:pPr marL="508000" indent="-508000">
              <a:spcBef>
                <a:spcPts val="2500"/>
              </a:spcBef>
              <a:buSzPct val="65000"/>
              <a:defRPr sz="4200"/>
            </a:pPr>
            <a:r>
              <a:t>Definition of Normal Distribution</a:t>
            </a:r>
          </a:p>
          <a:p>
            <a:pPr marL="508000" indent="-508000">
              <a:spcBef>
                <a:spcPts val="2500"/>
              </a:spcBef>
              <a:buSzPct val="65000"/>
              <a:defRPr sz="4200"/>
            </a:pPr>
            <a:r>
              <a:t>Formula of Normal Distribution</a:t>
            </a:r>
          </a:p>
          <a:p>
            <a:pPr marL="508000" indent="-508000">
              <a:spcBef>
                <a:spcPts val="2500"/>
              </a:spcBef>
              <a:buSzPct val="65000"/>
              <a:defRPr sz="4200"/>
            </a:pPr>
            <a:r>
              <a:t>Samples of Normal Distribution</a:t>
            </a:r>
          </a:p>
          <a:p>
            <a:pPr lvl="1" marL="1016000" indent="-508000">
              <a:spcBef>
                <a:spcPts val="2500"/>
              </a:spcBef>
              <a:buSzPct val="65000"/>
              <a:defRPr sz="4200"/>
            </a:pPr>
            <a:r>
              <a:t>Grade of students</a:t>
            </a:r>
          </a:p>
          <a:p>
            <a:pPr lvl="1" marL="1016000" indent="-508000">
              <a:spcBef>
                <a:spcPts val="2500"/>
              </a:spcBef>
              <a:buSzPct val="65000"/>
              <a:defRPr sz="4200"/>
            </a:pPr>
            <a:r>
              <a:t>Lifetime of products</a:t>
            </a:r>
          </a:p>
          <a:p>
            <a:pPr lvl="1" marL="1016000" indent="-508000">
              <a:spcBef>
                <a:spcPts val="2500"/>
              </a:spcBef>
              <a:buSzPct val="65000"/>
              <a:defRPr sz="4200"/>
            </a:pPr>
            <a:r>
              <a:t>Employment period of people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10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p" bldLvl="5" animBg="1" rev="0" advAuto="0" spid="14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Normal Distribu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Normal Distribution?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ormal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Normal Distribution</a:t>
            </a:r>
          </a:p>
        </p:txBody>
      </p:sp>
      <p:sp>
        <p:nvSpPr>
          <p:cNvPr id="152" name="Graph…"/>
          <p:cNvSpPr txBox="1"/>
          <p:nvPr>
            <p:ph type="body" sz="half" idx="1"/>
          </p:nvPr>
        </p:nvSpPr>
        <p:spPr>
          <a:xfrm>
            <a:off x="958850" y="3803650"/>
            <a:ext cx="10909300" cy="8928101"/>
          </a:xfrm>
          <a:prstGeom prst="rect">
            <a:avLst/>
          </a:prstGeom>
        </p:spPr>
        <p:txBody>
          <a:bodyPr/>
          <a:lstStyle/>
          <a:p>
            <a:pPr marL="502919" indent="-502919" defTabSz="817244">
              <a:spcBef>
                <a:spcPts val="2400"/>
              </a:spcBef>
              <a:defRPr sz="4158"/>
            </a:pPr>
            <a:r>
              <a:t>Graph</a:t>
            </a:r>
          </a:p>
          <a:p>
            <a:pPr lvl="1" marL="1005839" indent="-502919" defTabSz="817244">
              <a:spcBef>
                <a:spcPts val="2400"/>
              </a:spcBef>
              <a:defRPr sz="4158"/>
            </a:pPr>
            <a:r>
              <a:t>Bell Shaped.</a:t>
            </a:r>
          </a:p>
          <a:p>
            <a:pPr lvl="1" marL="1005839" indent="-502919" defTabSz="817244">
              <a:spcBef>
                <a:spcPts val="2400"/>
              </a:spcBef>
              <a:defRPr sz="4158"/>
            </a:pPr>
            <a:r>
              <a:t>Symmetrical Shaped.</a:t>
            </a:r>
          </a:p>
          <a:p>
            <a:pPr marL="502919" indent="-502919" defTabSz="817244">
              <a:spcBef>
                <a:spcPts val="2400"/>
              </a:spcBef>
              <a:defRPr sz="4158"/>
            </a:pPr>
            <a:r>
              <a:t>Average</a:t>
            </a:r>
          </a:p>
          <a:p>
            <a:pPr lvl="1" marL="1005839" indent="-502919" defTabSz="817244">
              <a:spcBef>
                <a:spcPts val="2400"/>
              </a:spcBef>
              <a:defRPr sz="4158"/>
            </a:pPr>
            <a:r>
              <a:t>Determines the location of the axis.</a:t>
            </a:r>
          </a:p>
          <a:p>
            <a:pPr marL="502919" indent="-502919" defTabSz="817244">
              <a:spcBef>
                <a:spcPts val="2400"/>
              </a:spcBef>
              <a:defRPr sz="4158"/>
            </a:pPr>
            <a:r>
              <a:t>Standard Deviation</a:t>
            </a:r>
          </a:p>
          <a:p>
            <a:pPr lvl="1" marL="1005839" indent="-502919" defTabSz="817244">
              <a:spcBef>
                <a:spcPts val="2400"/>
              </a:spcBef>
              <a:defRPr sz="4158"/>
            </a:pPr>
            <a:r>
              <a:t>Determines the height of the graph.</a:t>
            </a:r>
          </a:p>
          <a:p>
            <a:pPr marL="502919" indent="-502919" defTabSz="817244">
              <a:spcBef>
                <a:spcPts val="2400"/>
              </a:spcBef>
              <a:defRPr sz="4158"/>
            </a:pPr>
            <a:r>
              <a:t>Range</a:t>
            </a:r>
          </a:p>
          <a:p>
            <a:pPr lvl="1" marL="1005839" indent="-502919" defTabSz="817244">
              <a:spcBef>
                <a:spcPts val="2400"/>
              </a:spcBef>
              <a:defRPr sz="4158"/>
            </a:pPr>
            <a14:m>
              <m:oMath>
                <m:r>
                  <a:rPr xmlns:a="http://schemas.openxmlformats.org/drawingml/2006/main" sz="470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∞</m:t>
                </m:r>
                <m:r>
                  <a:rPr xmlns:a="http://schemas.openxmlformats.org/drawingml/2006/main" sz="470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70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o</m:t>
                </m:r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41404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.</a:t>
            </a:r>
            <a:endParaRPr sz="4200"/>
          </a:p>
        </p:txBody>
      </p:sp>
      <p:grpSp>
        <p:nvGrpSpPr>
          <p:cNvPr id="163" name="그룹"/>
          <p:cNvGrpSpPr/>
          <p:nvPr/>
        </p:nvGrpSpPr>
        <p:grpSpPr>
          <a:xfrm>
            <a:off x="6968810" y="3289299"/>
            <a:ext cx="10446380" cy="9475160"/>
            <a:chOff x="0" y="0"/>
            <a:chExt cx="10446379" cy="9475158"/>
          </a:xfrm>
        </p:grpSpPr>
        <p:grpSp>
          <p:nvGrpSpPr>
            <p:cNvPr id="155" name="그룹"/>
            <p:cNvGrpSpPr/>
            <p:nvPr/>
          </p:nvGrpSpPr>
          <p:grpSpPr>
            <a:xfrm>
              <a:off x="37983" y="22317"/>
              <a:ext cx="10090366" cy="9452842"/>
              <a:chOff x="-335303" y="-635000"/>
              <a:chExt cx="10090364" cy="9452841"/>
            </a:xfrm>
          </p:grpSpPr>
          <p:graphicFrame>
            <p:nvGraphicFramePr>
              <p:cNvPr id="153" name="2D 꺾은선 차트"/>
              <p:cNvGraphicFramePr/>
              <p:nvPr/>
            </p:nvGraphicFramePr>
            <p:xfrm>
              <a:off x="-335304" y="-635000"/>
              <a:ext cx="10090366" cy="8741642"/>
            </p:xfrm>
            <a:graphic xmlns:a="http://schemas.openxmlformats.org/drawingml/2006/main">
              <a:graphicData uri="http://schemas.openxmlformats.org/drawingml/2006/chart">
                <c:chart xmlns:c="http://schemas.openxmlformats.org/drawingml/2006/chart" r:id="rId3"/>
              </a:graphicData>
            </a:graphic>
          </p:graphicFrame>
          <p:sp>
            <p:nvSpPr>
              <p:cNvPr id="154" name="Caption"/>
              <p:cNvSpPr/>
              <p:nvPr/>
            </p:nvSpPr>
            <p:spPr>
              <a:xfrm>
                <a:off x="0" y="8208241"/>
                <a:ext cx="9709342" cy="609601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20000"/>
                  </a:lnSpc>
                  <a:defRPr sz="3000"/>
                </a:lvl1pPr>
              </a:lstStyle>
              <a:p>
                <a:pPr/>
                <a:r>
                  <a:t>Normal Distribution Graph</a:t>
                </a:r>
              </a:p>
            </p:txBody>
          </p:sp>
        </p:grpSp>
        <p:sp>
          <p:nvSpPr>
            <p:cNvPr id="156" name="선"/>
            <p:cNvSpPr/>
            <p:nvPr/>
          </p:nvSpPr>
          <p:spPr>
            <a:xfrm flipV="1">
              <a:off x="5218377" y="657136"/>
              <a:ext cx="1" cy="722560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400"/>
              </a:pPr>
            </a:p>
          </p:txBody>
        </p:sp>
        <p:sp>
          <p:nvSpPr>
            <p:cNvPr id="157" name="선"/>
            <p:cNvSpPr/>
            <p:nvPr/>
          </p:nvSpPr>
          <p:spPr>
            <a:xfrm>
              <a:off x="5200533" y="4297399"/>
              <a:ext cx="1908945" cy="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400"/>
              </a:pPr>
            </a:p>
          </p:txBody>
        </p:sp>
        <p:sp>
          <p:nvSpPr>
            <p:cNvPr id="158" name="Standard Deviation"/>
            <p:cNvSpPr txBox="1"/>
            <p:nvPr/>
          </p:nvSpPr>
          <p:spPr>
            <a:xfrm>
              <a:off x="5074699" y="4504163"/>
              <a:ext cx="2440013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Standard Deviation</a:t>
              </a:r>
            </a:p>
          </p:txBody>
        </p:sp>
        <p:sp>
          <p:nvSpPr>
            <p:cNvPr id="159" name="Mean (Average)"/>
            <p:cNvSpPr txBox="1"/>
            <p:nvPr/>
          </p:nvSpPr>
          <p:spPr>
            <a:xfrm>
              <a:off x="4271266" y="7905053"/>
              <a:ext cx="191338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Mean (Average)</a:t>
              </a:r>
            </a:p>
          </p:txBody>
        </p:sp>
        <p:sp>
          <p:nvSpPr>
            <p:cNvPr id="160" name="선"/>
            <p:cNvSpPr/>
            <p:nvPr/>
          </p:nvSpPr>
          <p:spPr>
            <a:xfrm flipV="1">
              <a:off x="365026" y="642372"/>
              <a:ext cx="1" cy="7255129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400"/>
              </a:pPr>
            </a:p>
          </p:txBody>
        </p:sp>
        <p:sp>
          <p:nvSpPr>
            <p:cNvPr id="161" name="f(x)"/>
            <p:cNvSpPr txBox="1"/>
            <p:nvPr/>
          </p:nvSpPr>
          <p:spPr>
            <a:xfrm>
              <a:off x="0" y="0"/>
              <a:ext cx="730052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f(x)</a:t>
              </a:r>
            </a:p>
          </p:txBody>
        </p:sp>
        <p:sp>
          <p:nvSpPr>
            <p:cNvPr id="162" name="x"/>
            <p:cNvSpPr txBox="1"/>
            <p:nvPr/>
          </p:nvSpPr>
          <p:spPr>
            <a:xfrm>
              <a:off x="10122330" y="7252354"/>
              <a:ext cx="32405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80A4BE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6039 -0.000463" origin="layout" pathEditMode="relative">
                                      <p:cBhvr>
                                        <p:cTn id="1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10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63" grpId="2"/>
      <p:bldP build="p" bldLvl="1" animBg="1" rev="0" advAuto="0" spid="15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rmula of Normal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Formula of Normal Distribution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ula of Normal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Formula of Normal Distribution</a:t>
            </a:r>
          </a:p>
        </p:txBody>
      </p:sp>
      <p:sp>
        <p:nvSpPr>
          <p:cNvPr id="170" name="X is ~N(\mu, \sigma^2)"/>
          <p:cNvSpPr txBox="1"/>
          <p:nvPr>
            <p:ph type="body" sz="half" idx="1"/>
          </p:nvPr>
        </p:nvSpPr>
        <p:spPr>
          <a:xfrm>
            <a:off x="12786999" y="3803650"/>
            <a:ext cx="10909301" cy="8928101"/>
          </a:xfrm>
          <a:prstGeom prst="rect">
            <a:avLst/>
          </a:prstGeom>
        </p:spPr>
        <p:txBody>
          <a:bodyPr/>
          <a:lstStyle/>
          <a:p>
            <a:pPr/>
            <a:r>
              <a:t>X is ~N(\mu, \sigma^2)</a:t>
            </a:r>
          </a:p>
        </p:txBody>
      </p:sp>
      <p:grpSp>
        <p:nvGrpSpPr>
          <p:cNvPr id="177" name="그룹"/>
          <p:cNvGrpSpPr/>
          <p:nvPr/>
        </p:nvGrpSpPr>
        <p:grpSpPr>
          <a:xfrm>
            <a:off x="2206728" y="6729221"/>
            <a:ext cx="8413544" cy="3783490"/>
            <a:chOff x="0" y="0"/>
            <a:chExt cx="8413543" cy="3783488"/>
          </a:xfrm>
        </p:grpSpPr>
        <p:sp>
          <p:nvSpPr>
            <p:cNvPr id="171" name="방정식"/>
            <p:cNvSpPr txBox="1"/>
            <p:nvPr/>
          </p:nvSpPr>
          <p:spPr>
            <a:xfrm>
              <a:off x="0" y="0"/>
              <a:ext cx="8413544" cy="1757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5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45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5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45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5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4500" i="1">
                            <a:solidFill>
                              <a:srgbClr val="41404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500" i="1">
                            <a:solidFill>
                              <a:srgbClr val="41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500" i="1">
                            <a:solidFill>
                              <a:srgbClr val="41404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ad>
                          <m:radPr>
                            <m:ctrlP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xmlns:a="http://schemas.openxmlformats.org/drawingml/2006/main" sz="45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xmlns:a="http://schemas.openxmlformats.org/drawingml/2006/main" sz="4500" i="1">
                            <a:solidFill>
                              <a:srgbClr val="41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4500" i="1">
                            <a:solidFill>
                              <a:srgbClr val="41404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e>
                            <m:d>
                              <m:dPr>
                                <m:ctrlPr>
                                  <a:rPr xmlns:a="http://schemas.openxmlformats.org/drawingml/2006/main" sz="4500" i="1">
                                    <a:solidFill>
                                      <a:srgbClr val="41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xmlns:a="http://schemas.openxmlformats.org/drawingml/2006/main" sz="4500" i="1">
                                        <a:solidFill>
                                          <a:srgbClr val="41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4500" i="1">
                                        <a:solidFill>
                                          <a:srgbClr val="41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4500" i="1">
                                        <a:solidFill>
                                          <a:srgbClr val="41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4500" i="1">
                                        <a:solidFill>
                                          <a:srgbClr val="41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4500" i="1">
                                        <a:solidFill>
                                          <a:srgbClr val="41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xmlns:a="http://schemas.openxmlformats.org/drawingml/2006/main" sz="4500" i="1">
                                <a:solidFill>
                                  <a:srgbClr val="41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m:oMathPara>
              </a14:m>
              <a:endParaRPr sz="4500">
                <a:solidFill>
                  <a:srgbClr val="414141"/>
                </a:solidFill>
              </a:endParaRPr>
            </a:p>
          </p:txBody>
        </p:sp>
        <p:sp>
          <p:nvSpPr>
            <p:cNvPr id="172" name="방정식"/>
            <p:cNvSpPr txBox="1"/>
            <p:nvPr/>
          </p:nvSpPr>
          <p:spPr>
            <a:xfrm>
              <a:off x="5377874" y="2782044"/>
              <a:ext cx="1864077" cy="270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m:oMathPara>
              </a14:m>
              <a:endParaRPr sz="3200">
                <a:solidFill>
                  <a:srgbClr val="414141"/>
                </a:solidFill>
              </a:endParaRPr>
            </a:p>
          </p:txBody>
        </p:sp>
        <p:sp>
          <p:nvSpPr>
            <p:cNvPr id="173" name="방정식"/>
            <p:cNvSpPr txBox="1"/>
            <p:nvPr/>
          </p:nvSpPr>
          <p:spPr>
            <a:xfrm>
              <a:off x="309270" y="2139588"/>
              <a:ext cx="3485276" cy="362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3.14159</m:t>
                    </m:r>
                  </m:oMath>
                </m:oMathPara>
              </a14:m>
              <a:endParaRPr sz="3200">
                <a:solidFill>
                  <a:srgbClr val="414141"/>
                </a:solidFill>
              </a:endParaRPr>
            </a:p>
          </p:txBody>
        </p:sp>
        <p:sp>
          <p:nvSpPr>
            <p:cNvPr id="174" name="방정식"/>
            <p:cNvSpPr txBox="1"/>
            <p:nvPr/>
          </p:nvSpPr>
          <p:spPr>
            <a:xfrm>
              <a:off x="309270" y="2774729"/>
              <a:ext cx="3446146" cy="35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2.71828</m:t>
                    </m:r>
                  </m:oMath>
                </m:oMathPara>
              </a14:m>
              <a:endParaRPr sz="3200">
                <a:solidFill>
                  <a:srgbClr val="414141"/>
                </a:solidFill>
              </a:endParaRPr>
            </a:p>
          </p:txBody>
        </p:sp>
        <p:sp>
          <p:nvSpPr>
            <p:cNvPr id="175" name="방정식"/>
            <p:cNvSpPr txBox="1"/>
            <p:nvPr/>
          </p:nvSpPr>
          <p:spPr>
            <a:xfrm>
              <a:off x="4479724" y="2127260"/>
              <a:ext cx="3660377" cy="284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m:oMathPara>
              </a14:m>
              <a:endParaRPr sz="3200">
                <a:solidFill>
                  <a:srgbClr val="414141"/>
                </a:solidFill>
              </a:endParaRPr>
            </a:p>
          </p:txBody>
        </p:sp>
        <p:sp>
          <p:nvSpPr>
            <p:cNvPr id="176" name="방정식"/>
            <p:cNvSpPr txBox="1"/>
            <p:nvPr/>
          </p:nvSpPr>
          <p:spPr>
            <a:xfrm>
              <a:off x="1591714" y="3422198"/>
              <a:ext cx="5230116" cy="36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xmlns:a="http://schemas.openxmlformats.org/drawingml/2006/main" sz="32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200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2"/>
      <p:bldP build="whole" bldLvl="1" animBg="1" rev="0" advAuto="0" spid="170" grpId="3"/>
      <p:bldP build="whole" bldLvl="1" animBg="1" rev="0" advAuto="0" spid="16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amples of Normal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Samples of Normal Distribution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rade of stud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Grade of students</a:t>
            </a:r>
          </a:p>
        </p:txBody>
      </p:sp>
      <p:sp>
        <p:nvSpPr>
          <p:cNvPr id="182" name="20 students took the test.  The values   of the test scores are the same as those in the table.…"/>
          <p:cNvSpPr txBox="1"/>
          <p:nvPr>
            <p:ph type="body" sz="half" idx="1"/>
          </p:nvPr>
        </p:nvSpPr>
        <p:spPr>
          <a:xfrm>
            <a:off x="952500" y="3695700"/>
            <a:ext cx="11791706" cy="8572500"/>
          </a:xfrm>
          <a:prstGeom prst="rect">
            <a:avLst/>
          </a:prstGeom>
        </p:spPr>
        <p:txBody>
          <a:bodyPr/>
          <a:lstStyle/>
          <a:p>
            <a:pPr/>
            <a:r>
              <a:t>20 students took the test. </a:t>
            </a:r>
            <a:br/>
            <a:r>
              <a:t>The values ​​of the test scores are the same as those in the table. </a:t>
            </a:r>
          </a:p>
          <a:p>
            <a:pPr/>
            <a:r>
              <a:t>Using the Normal Distribution, find the probability that there is a student with a score between 80 and 90.</a:t>
            </a:r>
          </a:p>
        </p:txBody>
      </p:sp>
      <p:graphicFrame>
        <p:nvGraphicFramePr>
          <p:cNvPr id="183" name="표 1"/>
          <p:cNvGraphicFramePr/>
          <p:nvPr/>
        </p:nvGraphicFramePr>
        <p:xfrm>
          <a:off x="16431307" y="4384383"/>
          <a:ext cx="5511880" cy="72078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74794"/>
                <a:gridCol w="1374794"/>
                <a:gridCol w="1374794"/>
                <a:gridCol w="1374794"/>
              </a:tblGrid>
              <a:tr h="1199188">
                <a:tc gridSpan="4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Data set of grade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19918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  <p:bldP build="whole" bldLvl="1" animBg="1" rev="0" advAuto="0" spid="18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graphicFrame>
        <p:nvGraphicFramePr>
          <p:cNvPr id="188" name="표 1"/>
          <p:cNvGraphicFramePr/>
          <p:nvPr/>
        </p:nvGraphicFramePr>
        <p:xfrm>
          <a:off x="2402494" y="5200650"/>
          <a:ext cx="3799463" cy="5727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46690"/>
                <a:gridCol w="946690"/>
                <a:gridCol w="946690"/>
                <a:gridCol w="946690"/>
              </a:tblGrid>
              <a:tr h="952500">
                <a:tc gridSpan="4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Data set of grade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414141"/>
                          </a:solidFill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표 2"/>
          <p:cNvGraphicFramePr/>
          <p:nvPr/>
        </p:nvGraphicFramePr>
        <p:xfrm>
          <a:off x="8607712" y="5194300"/>
          <a:ext cx="10795001" cy="89281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955768"/>
                <a:gridCol w="4902475"/>
              </a:tblGrid>
              <a:tr h="723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Numbers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Average (μ)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51.15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Standard 
Deviation (σ)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33.48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93.00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3.00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Median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49.50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Variance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414141"/>
                          </a:solidFill>
                        </a:rPr>
                        <a:t>1120.98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표 3"/>
          <p:cNvGraphicFramePr/>
          <p:nvPr/>
        </p:nvGraphicFramePr>
        <p:xfrm>
          <a:off x="18878062" y="3492500"/>
          <a:ext cx="10795001" cy="89281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66123"/>
                <a:gridCol w="1753241"/>
              </a:tblGrid>
              <a:tr h="4381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Grade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81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41414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89" grpId="2"/>
      <p:bldP build="whole" bldLvl="1" animBg="1" rev="0" advAuto="0" spid="190" grpId="3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