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Instruction is computer’s language to command computer hardwares.</a:t>
            </a:r>
          </a:p>
          <a:p>
            <a:pPr/>
            <a:r>
              <a:t>Vocabulary of Instructions are called Instruction Set.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Register mode is use ‘registers’ to use data.</a:t>
            </a:r>
          </a:p>
          <a:p>
            <a:pPr/>
            <a:r>
              <a:t>So we can use registers in the operands and don’t need to use effective address.</a:t>
            </a:r>
          </a:p>
          <a:p>
            <a:pPr/>
          </a:p>
          <a:p>
            <a:pPr/>
            <a:r>
              <a:t>Advantages of register mode is shorter, faster use.</a:t>
            </a:r>
          </a:p>
          <a:p>
            <a:pPr/>
            <a:r>
              <a:t>Operand is shorter than effective address modes, and its faster than memory address.</a:t>
            </a:r>
          </a:p>
          <a:p>
            <a:pPr/>
          </a:p>
          <a:p>
            <a:pPr/>
            <a:r>
              <a:t>However, registers are limited, so we cannot use infinitly.</a:t>
            </a:r>
          </a:p>
          <a:p>
            <a:pPr/>
          </a:p>
          <a:p>
            <a:pPr/>
            <a:r>
              <a:t>Example of register mode is LD R1.</a:t>
            </a:r>
          </a:p>
          <a:p>
            <a:pPr/>
            <a:r>
              <a:t>It means Load register data (R1) into accumulator.</a:t>
            </a:r>
          </a:p>
          <a:p>
            <a:pPr/>
          </a:p>
          <a:p>
            <a:pPr/>
            <a:r>
              <a:t>But,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Register mode has indirect mode too.</a:t>
            </a:r>
          </a:p>
          <a:p>
            <a:pPr/>
          </a:p>
          <a:p>
            <a:pPr/>
            <a:r>
              <a:t>Register have address data inside, and if you call Instructions, then register calls address data inside the register.</a:t>
            </a:r>
          </a:p>
          <a:p>
            <a:pPr/>
          </a:p>
          <a:p>
            <a:pPr/>
            <a:r>
              <a:t>Therefore, effective address is the address in the register.</a:t>
            </a:r>
          </a:p>
          <a:p>
            <a:pPr/>
          </a:p>
          <a:p>
            <a:pPr/>
            <a:r>
              <a:t>Example of Register Indirect Mode.</a:t>
            </a:r>
          </a:p>
          <a:p>
            <a:pPr/>
          </a:p>
          <a:p>
            <a:pPr/>
            <a:r>
              <a:t>It’s load register’s data as Memory address, and load it to accumulator.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Relative Addressing mode is quiet different.</a:t>
            </a:r>
          </a:p>
          <a:p>
            <a:pPr/>
          </a:p>
          <a:p>
            <a:pPr/>
            <a:r>
              <a:t>It has calculation to get address of effective address.</a:t>
            </a:r>
          </a:p>
          <a:p>
            <a:pPr/>
            <a:r>
              <a:t>We use Program counter for calculation.</a:t>
            </a:r>
          </a:p>
          <a:p>
            <a:pPr/>
          </a:p>
          <a:p>
            <a:pPr/>
            <a:r>
              <a:t>The advantage of relative addressing mode is short to use it.</a:t>
            </a:r>
          </a:p>
          <a:p>
            <a:pPr/>
          </a:p>
          <a:p>
            <a:pPr/>
            <a:r>
              <a:t>This is example of relative addressing mode.</a:t>
            </a:r>
          </a:p>
          <a:p>
            <a:pPr/>
          </a:p>
          <a:p>
            <a:pPr/>
            <a:r>
              <a:t>Load address of memory, and add with program counter. And store calculation data at accumulator.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Last, Indexed Addressing mode.</a:t>
            </a:r>
          </a:p>
          <a:p>
            <a:pPr/>
            <a:r>
              <a:t>Similar to Relative addressing mode, but it calls Register to calculate effective address.</a:t>
            </a:r>
          </a:p>
          <a:p>
            <a:pPr/>
          </a:p>
          <a:p>
            <a:pPr/>
            <a:r>
              <a:t>Effective address can be instrurction operand plus index register.</a:t>
            </a:r>
          </a:p>
          <a:p>
            <a:pPr/>
          </a:p>
          <a:p>
            <a:pPr/>
            <a:r>
              <a:t>Example of Indexed Addressing mode.</a:t>
            </a:r>
          </a:p>
          <a:p>
            <a:pPr/>
          </a:p>
          <a:p>
            <a:pPr/>
            <a:r>
              <a:t>Get address of memory, and plus register value. And store at accumulator.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binary numbers for calculate addresses.</a:t>
            </a:r>
          </a:p>
          <a:p>
            <a:pPr/>
          </a:p>
          <a:p>
            <a:pPr/>
            <a:r>
              <a:t>What you've heard about signed and unsigned in C, JAVA, or any other high level language.</a:t>
            </a:r>
          </a:p>
          <a:p>
            <a:pPr/>
          </a:p>
          <a:p>
            <a:pPr/>
            <a:r>
              <a:t>Use in assembly language, if you input decimal numbers, then it change into binary numbers.</a:t>
            </a:r>
          </a:p>
          <a:p>
            <a:pPr/>
          </a:p>
          <a:p>
            <a:pPr/>
            <a:r>
              <a:t>Signed numbers can use in -2 square 31 to 2 square 31, left number can be used as sign. So Allows you to distinguish between negative and positive values.</a:t>
            </a:r>
          </a:p>
          <a:p>
            <a:pPr/>
          </a:p>
          <a:p>
            <a:pPr/>
            <a:r>
              <a:t>However, unsigned numbers can use in 0 to 2 square 32. Left number can be used as figure, so allows you to use full size in positive values.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MIPS Assembly Language is low level language control computer hardwares.</a:t>
            </a:r>
          </a:p>
          <a:p>
            <a:pPr/>
          </a:p>
          <a:p>
            <a:pPr/>
            <a:r>
              <a:t>This is sample of MIPS Assembly Language.</a:t>
            </a:r>
          </a:p>
          <a:p>
            <a:pPr/>
            <a:r>
              <a:t>“add a, b, c”</a:t>
            </a:r>
          </a:p>
          <a:p>
            <a:pPr/>
            <a:r>
              <a:t>It’s 3-address format assembly language.</a:t>
            </a:r>
          </a:p>
          <a:p>
            <a:pPr/>
          </a:p>
          <a:p>
            <a:pPr/>
            <a:r>
              <a:t>It means add b and c snd put their sum value in (a) address.</a:t>
            </a:r>
          </a:p>
          <a:p>
            <a:pPr/>
          </a:p>
          <a:p>
            <a:pPr/>
            <a:r>
              <a:t>Sharp Symbol is comments for human readers.</a:t>
            </a:r>
          </a:p>
          <a:p>
            <a:pPr/>
            <a:r>
              <a:t>It’s just like \ in C, or # (Hashtag) in python.</a:t>
            </a:r>
          </a:p>
          <a:p>
            <a:pPr/>
          </a:p>
          <a:p>
            <a:pPr/>
            <a:r>
              <a:t>Each line of this language can contain at most one instruction.</a:t>
            </a:r>
          </a:p>
          <a:p>
            <a:pPr/>
          </a:p>
          <a:p>
            <a:pPr/>
            <a:r>
              <a:t>Comments always terminate at the end of a line.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two ways in MIPS Operands.</a:t>
            </a:r>
          </a:p>
          <a:p>
            <a:pPr/>
          </a:p>
          <a:p>
            <a:pPr/>
            <a:r>
              <a:t>First one is register.</a:t>
            </a:r>
          </a:p>
          <a:p>
            <a:pPr/>
            <a:r>
              <a:t>In MIPS, data must be in register to perform arithmetic Instructions like add, sub.</a:t>
            </a:r>
          </a:p>
          <a:p>
            <a:pPr/>
            <a:r>
              <a:t>ZERO register always be 0, and $at register is reserved by assembler.</a:t>
            </a:r>
          </a:p>
          <a:p>
            <a:pPr/>
          </a:p>
          <a:p>
            <a:pPr/>
            <a:r>
              <a:t>second one is memory words.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arithmetic part of assembly language.</a:t>
            </a:r>
          </a:p>
          <a:p>
            <a:pPr/>
            <a:r>
              <a:t>S1, S2, S3 is register operands, and we have to use in MIPS assembly language.</a:t>
            </a:r>
          </a:p>
          <a:p>
            <a:pPr/>
          </a:p>
          <a:p>
            <a:pPr/>
            <a:r>
              <a:t>Add immediate is for using at add constants, and the table for add immediate in constants is 20.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data transfer instructions.</a:t>
            </a:r>
          </a:p>
          <a:p>
            <a:pPr/>
          </a:p>
          <a:p>
            <a:pPr/>
            <a:r>
              <a:t>It can use memory address or registers.</a:t>
            </a:r>
          </a:p>
          <a:p>
            <a:pPr/>
          </a:p>
          <a:p>
            <a:pPr/>
            <a:r>
              <a:t>Using unsigned methods can add ‘u’ in instructions, and you can use word, half, byte.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Logical Operations can call as shift.</a:t>
            </a:r>
          </a:p>
          <a:p>
            <a:pPr/>
            <a:r>
              <a:t>They use in binary shifts.</a:t>
            </a:r>
          </a:p>
          <a:p>
            <a:pPr/>
          </a:p>
          <a:p>
            <a:pPr/>
            <a:r>
              <a:t>Assembly use binary numbers to calculate, so it’s very useful.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 Program Concept is designed by John von Neumann.</a:t>
            </a:r>
          </a:p>
          <a:p>
            <a:pPr/>
          </a:p>
          <a:p>
            <a:pPr/>
            <a:r>
              <a:t>This is running process.</a:t>
            </a:r>
          </a:p>
          <a:p>
            <a:pPr/>
          </a:p>
          <a:p>
            <a:pPr/>
            <a:r>
              <a:t>The executable file is loaded into RAM.</a:t>
            </a:r>
          </a:p>
          <a:p>
            <a:pPr/>
            <a:r>
              <a:t>Among the instructions of the loaded executable file, the first-order instruction is fetched to the CPU.</a:t>
            </a:r>
          </a:p>
          <a:p>
            <a:pPr/>
            <a:r>
              <a:t>The Fetch process proceeds through the import BUS (I/O BUS).</a:t>
            </a:r>
          </a:p>
          <a:p>
            <a:pPr/>
            <a:r>
              <a:t>Commands are decoded (interpreted) by the Control Unit inside the CPU.</a:t>
            </a:r>
          </a:p>
          <a:p>
            <a:pPr/>
            <a:r>
              <a:t>The interpreted commands are executed through ALU (Arithmetic Logic Unit).</a:t>
            </a:r>
          </a:p>
          <a:p>
            <a:pPr/>
          </a:p>
          <a:p>
            <a:pPr/>
            <a:r>
              <a:t>We will show more about this in later.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Branch can use in making decisions.</a:t>
            </a:r>
          </a:p>
          <a:p>
            <a:pPr/>
          </a:p>
          <a:p>
            <a:pPr/>
            <a:r>
              <a:t>You can use branch as if, else, loop in like C language.</a:t>
            </a:r>
          </a:p>
          <a:p>
            <a:p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jump method.</a:t>
            </a:r>
          </a:p>
          <a:p>
            <a:pPr/>
          </a:p>
          <a:p>
            <a:pPr/>
            <a:r>
              <a:t>In c, you can use goto() functions to move lines, it’s same function as C.</a:t>
            </a:r>
          </a:p>
          <a:p>
            <a:pPr/>
          </a:p>
          <a:p>
            <a:pPr/>
            <a:r>
              <a:t>It’s useful in functions, like sort function or using at loop section.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ARM is the most popular instruction set architecture for embedded devices, like smartphones.</a:t>
            </a:r>
          </a:p>
          <a:p>
            <a:pPr/>
          </a:p>
          <a:p>
            <a:pPr/>
            <a:r>
              <a:t>ARM is Advanced RISC Machine, ARM came out the same year as MIPS and followed similar philosophies.</a:t>
            </a:r>
          </a:p>
          <a:p>
            <a:pPr/>
          </a:p>
          <a:p>
            <a:pPr/>
            <a:r>
              <a:t>The principle difference is that MIPS has more registers and ARM has more addressing modes.</a:t>
            </a:r>
          </a:p>
          <a:p>
            <a:pPr/>
          </a:p>
          <a:p>
            <a:pPr/>
            <a:r>
              <a:t>There is a similar core of instruction sets for arithmetic-logical and data transfer instructions for MIPS and ARM.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are ARM Processors instructions.</a:t>
            </a:r>
          </a:p>
          <a:p>
            <a:pPr/>
          </a:p>
          <a:p>
            <a:pPr/>
            <a:r>
              <a:t>Quite similar with MIPS processor instructions.</a:t>
            </a:r>
          </a:p>
          <a:p>
            <a:pPr/>
          </a:p>
          <a:p>
            <a:pPr/>
            <a:r>
              <a:t>Unlike MIPS, ARM doesn’t have $zero reserved registers.</a:t>
            </a:r>
          </a:p>
          <a:p>
            <a:pPr/>
          </a:p>
          <a:p>
            <a:pPr/>
            <a:r>
              <a:t>And Memory addressing modes in ARM has 9, and MIPS addressing modes are 3.</a:t>
            </a:r>
          </a:p>
          <a:p>
            <a:pPr/>
          </a:p>
          <a:p>
            <a:pPr/>
            <a:r>
              <a:t>These are addressing mode that supports arm and mips.</a:t>
            </a:r>
          </a:p>
          <a:p>
            <a:pPr/>
          </a:p>
          <a:p>
            <a:pPr/>
            <a:r>
              <a:t>ARM has separate register indirect and register + offset addressing modes, rather than just putting 0 in the offset of the latter mode. To get greater addressing range, ARM shifts the offset left 1 or 2 bits if the data size is halfword or word.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 Program Computer designing has fallacy and pitfalls.</a:t>
            </a:r>
          </a:p>
          <a:p>
            <a:pPr/>
          </a:p>
          <a:p>
            <a:pPr/>
            <a:r>
              <a:t>Fallacies for designing stored program computers, first one is ‘More powerful instructions mean higher performance.’</a:t>
            </a:r>
          </a:p>
          <a:p>
            <a:pPr/>
            <a:r>
              <a:t>However, powerful instructions tend to be complex and difficult to execute in hardware.</a:t>
            </a:r>
            <a:br/>
            <a:r>
              <a:t>This penalizes all commands.</a:t>
            </a:r>
          </a:p>
          <a:p>
            <a:pPr/>
          </a:p>
          <a:p>
            <a:pPr/>
            <a:r>
              <a:t>Second one is ‘write in assembly language to obtain the highest performance’</a:t>
            </a:r>
          </a:p>
          <a:p>
            <a:pPr/>
            <a:r>
              <a:t>In the old days, it was true.</a:t>
            </a:r>
          </a:p>
          <a:p>
            <a:pPr/>
            <a:r>
              <a:t>Because back then, there was no guarantee that compilers would produce fast code.</a:t>
            </a:r>
          </a:p>
          <a:p>
            <a:pPr/>
            <a:r>
              <a:t>But modern compilers know what code to generate for modern processors.</a:t>
            </a:r>
          </a:p>
          <a:p>
            <a:pPr/>
          </a:p>
          <a:p>
            <a:pPr/>
            <a:r>
              <a:t>Third one is ‘The importance of commercial binary compatibility means successful instruction sets don’t change.’</a:t>
            </a:r>
          </a:p>
          <a:p>
            <a:pPr/>
            <a:r>
              <a:t>However, new commands are slowly emerging. That said, the x86, ARM instruction set is getting bigger and bigger.</a:t>
            </a:r>
          </a:p>
          <a:p>
            <a:pPr/>
            <a:r>
              <a:t>It's nice to have backwards compatibility, but you have to put up with a huge instruction set.</a:t>
            </a:r>
          </a:p>
          <a:p>
            <a:pPr/>
          </a:p>
          <a:p>
            <a:pPr/>
            <a:r>
              <a:t>Pitfalls have two.</a:t>
            </a:r>
          </a:p>
          <a:p>
            <a:pPr/>
            <a:r>
              <a:t>Forgetting that sequential word addresses in machines with byte addressing do not differ by one.</a:t>
            </a:r>
          </a:p>
          <a:p>
            <a:pPr/>
            <a:r>
              <a:t>It’s an error that find the address of the word by passing the address of the register one more space.</a:t>
            </a:r>
          </a:p>
          <a:p>
            <a:pPr/>
          </a:p>
          <a:p>
            <a:pPr/>
            <a:r>
              <a:t>Using a pointer to an automatic variable outside its defining procedure. </a:t>
            </a:r>
          </a:p>
          <a:p>
            <a:pPr/>
            <a:r>
              <a:t>Pointers to automatic variables can lead to chaos.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Away from pitfalls and fallacy, we should think about design principles.</a:t>
            </a:r>
          </a:p>
          <a:p>
            <a:pPr/>
            <a:r>
              <a:t>These are four design principles for architecture.</a:t>
            </a:r>
          </a:p>
          <a:p>
            <a:pPr/>
          </a:p>
          <a:p>
            <a:pPr/>
            <a:r>
              <a:t>Simplicity favors regularity, smaller size of design will be faster, make the common cases fast, good design demands good compromises.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Instruction set style.</a:t>
            </a:r>
          </a:p>
          <a:p>
            <a:pPr/>
          </a:p>
          <a:p>
            <a:pPr/>
            <a:r>
              <a:t>The example of Instruction set is Addition of B, C, and store at A.</a:t>
            </a:r>
          </a:p>
          <a:p>
            <a:pPr/>
          </a:p>
          <a:p>
            <a:pPr/>
            <a:r>
              <a:t>Op code of Instruction is operation code, in this example, ADD.</a:t>
            </a:r>
          </a:p>
          <a:p>
            <a:pPr/>
          </a:p>
          <a:p>
            <a:pPr/>
            <a:r>
              <a:t>Memory Addressing Mode is about use memory address.</a:t>
            </a:r>
          </a:p>
          <a:p>
            <a:pPr/>
            <a:r>
              <a:t>In this example, A, B, C is register, so it’s memory addressing mode is register mode.</a:t>
            </a:r>
          </a:p>
          <a:p>
            <a:pPr/>
          </a:p>
          <a:p>
            <a:pPr/>
            <a:r>
              <a:t>Operand means Address of memory, or register.</a:t>
            </a:r>
          </a:p>
          <a:p>
            <a:pPr/>
          </a:p>
          <a:p>
            <a:pPr/>
            <a:r>
              <a:t>Let’s start with op-code and operand.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Instruction consists of an operation code, an addressing method, and an operand.</a:t>
            </a:r>
          </a:p>
          <a:p>
            <a:pPr/>
          </a:p>
          <a:p>
            <a:pPr/>
            <a:r>
              <a:t>OP code is called operation code.</a:t>
            </a:r>
          </a:p>
          <a:p>
            <a:pPr/>
            <a:r>
              <a:t>Example of op codes are add, substract, load, store.. and many other things.</a:t>
            </a:r>
          </a:p>
          <a:p>
            <a:pPr/>
          </a:p>
          <a:p>
            <a:pPr/>
            <a:r>
              <a:t>Operand is address of memory, or register.</a:t>
            </a:r>
          </a:p>
          <a:p>
            <a:pPr/>
            <a:r>
              <a:t>We can call data from operand, and operation with op-code.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about Memory Addressing mode.</a:t>
            </a:r>
          </a:p>
          <a:p>
            <a:pPr/>
            <a:r>
              <a:t>There are 8 addressing modes exist.</a:t>
            </a:r>
          </a:p>
          <a:p>
            <a:pPr/>
          </a:p>
          <a:p>
            <a:pPr/>
            <a:r>
              <a:t>Depending on the computer, it may be separately defined as above or defined in common with the operation method.</a:t>
            </a:r>
          </a:p>
          <a:p>
            <a:pPr/>
          </a:p>
          <a:p>
            <a:pPr/>
            <a:r>
              <a:t>These are the addressing modes.</a:t>
            </a:r>
          </a:p>
          <a:p>
            <a:pPr/>
          </a:p>
          <a:p>
            <a:pPr/>
            <a:r>
              <a:t>I will introduce modes start Implied Mode.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Implied mode is Memory Address mode that does not requires an address field.</a:t>
            </a:r>
          </a:p>
          <a:p>
            <a:pPr/>
            <a:r>
              <a:t>Operands are Implicit.</a:t>
            </a:r>
          </a:p>
          <a:p>
            <a:pPr/>
          </a:p>
          <a:p>
            <a:pPr/>
            <a:r>
              <a:t>These are examples of Implied Mode Instructions.</a:t>
            </a:r>
          </a:p>
          <a:p>
            <a:pPr/>
          </a:p>
          <a:p>
            <a:pPr/>
            <a:r>
              <a:t>STORE X is store accumulator value into memory address X.</a:t>
            </a:r>
          </a:p>
          <a:p>
            <a:pPr/>
          </a:p>
          <a:p>
            <a:pPr/>
            <a:r>
              <a:t>MUL X is multiply, get value from memory address X, and then multply data with accumulator.</a:t>
            </a:r>
          </a:p>
          <a:p>
            <a:pPr/>
            <a:r>
              <a:t>Then store at accumulator.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Implied mode is Memory Address mode that specify operands to actually use in the address field.</a:t>
            </a:r>
          </a:p>
          <a:p>
            <a:pPr/>
          </a:p>
          <a:p>
            <a:pPr/>
            <a:r>
              <a:t>In example, this is load and Initiate Instruction.</a:t>
            </a:r>
          </a:p>
          <a:p>
            <a:pPr/>
          </a:p>
          <a:p>
            <a:pPr/>
            <a:r>
              <a:t>It loads and Initiate ‘100’ value into R1, Register.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 Addressing Mode is Memory Address mode that directly stores ‘address’ at the operands in the address field.</a:t>
            </a:r>
          </a:p>
          <a:p>
            <a:pPr/>
          </a:p>
          <a:p>
            <a:pPr/>
            <a:r>
              <a:t>Advantage of this method is accessing. </a:t>
            </a:r>
          </a:p>
          <a:p>
            <a:pPr/>
            <a:r>
              <a:t>Computer can access to memory at one time, so it’s fast.</a:t>
            </a:r>
          </a:p>
          <a:p>
            <a:pPr/>
          </a:p>
          <a:p>
            <a:pPr/>
            <a:r>
              <a:t>However, disadvantage of this method is limitation.</a:t>
            </a:r>
          </a:p>
          <a:p>
            <a:pPr/>
            <a:r>
              <a:t>Address space of the memory can be accessed is limited.</a:t>
            </a:r>
          </a:p>
          <a:p>
            <a:pPr/>
          </a:p>
          <a:p>
            <a:pPr/>
            <a:r>
              <a:t>This is example of Direct Addressing Mode.</a:t>
            </a:r>
          </a:p>
          <a:p>
            <a:pPr/>
            <a:r>
              <a:t>LDA 600 is load memory address [600] into accumulator.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Indirect Addressing Mode is Memory Address mode that stores memory address where effective address is stored in the address field.</a:t>
            </a:r>
          </a:p>
          <a:p>
            <a:pPr/>
          </a:p>
          <a:p>
            <a:pPr/>
            <a:r>
              <a:t>Advantage of this method is length.</a:t>
            </a:r>
          </a:p>
          <a:p>
            <a:pPr/>
            <a:r>
              <a:t>Computer can determine access memory address space by the length of words.</a:t>
            </a:r>
          </a:p>
          <a:p>
            <a:pPr/>
          </a:p>
          <a:p>
            <a:pPr/>
            <a:r>
              <a:t>However, disadvantage of this method is time.</a:t>
            </a:r>
          </a:p>
          <a:p>
            <a:pPr/>
            <a:r>
              <a:t>It requires memory accesses two time.</a:t>
            </a:r>
          </a:p>
          <a:p>
            <a:pPr/>
          </a:p>
          <a:p>
            <a:pPr/>
            <a:r>
              <a:t>This is example of Indirect Addressing Mode.</a:t>
            </a:r>
          </a:p>
          <a:p>
            <a:pPr/>
          </a:p>
          <a:p>
            <a:pPr/>
            <a:r>
              <a:t>LDA [600], similar as Direct Addressing Mode.</a:t>
            </a:r>
          </a:p>
          <a:p>
            <a:pPr/>
          </a:p>
          <a:p>
            <a:pPr/>
            <a:r>
              <a:t>It’s load memory value of memory address 600 into accumulator.</a:t>
            </a:r>
          </a:p>
          <a:p>
            <a:pPr/>
            <a:r>
              <a:t>If Memory address 600 has value ‘700’, than it means LDA 700.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선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" name="선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" name="선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" name="샘플 텍스트"/>
          <p:cNvSpPr txBox="1"/>
          <p:nvPr>
            <p:ph type="body" sz="quarter" idx="21"/>
          </p:nvPr>
        </p:nvSpPr>
        <p:spPr>
          <a:xfrm>
            <a:off x="952500" y="4957427"/>
            <a:ext cx="13500100" cy="6515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샘플 텍스트</a:t>
            </a:r>
          </a:p>
        </p:txBody>
      </p:sp>
      <p:sp>
        <p:nvSpPr>
          <p:cNvPr id="17" name="제목 텍스트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18" name="본문 첫 번째 줄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여기에 인용을 입력하십시오.”"/>
          <p:cNvSpPr txBox="1"/>
          <p:nvPr>
            <p:ph type="body" sz="quarter" idx="22"/>
          </p:nvPr>
        </p:nvSpPr>
        <p:spPr>
          <a:xfrm>
            <a:off x="2374900" y="5987824"/>
            <a:ext cx="19621500" cy="96565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구름을 배경으로 현수교의 케이블을 위로 올려다보며 찍은 흑백 사진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선"/>
          <p:cNvSpPr/>
          <p:nvPr/>
        </p:nvSpPr>
        <p:spPr>
          <a:xfrm>
            <a:off x="952499" y="3048000"/>
            <a:ext cx="2249492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</a:p>
        </p:txBody>
      </p:sp>
      <p:sp>
        <p:nvSpPr>
          <p:cNvPr id="136" name="선"/>
          <p:cNvSpPr/>
          <p:nvPr/>
        </p:nvSpPr>
        <p:spPr>
          <a:xfrm>
            <a:off x="952499" y="889000"/>
            <a:ext cx="2249492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</a:p>
        </p:txBody>
      </p:sp>
      <p:sp>
        <p:nvSpPr>
          <p:cNvPr id="13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38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9" name="슬라이드 번호"/>
          <p:cNvSpPr txBox="1"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선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7" name="선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8" name="선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9" name="선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0" name="샘플 텍스트"/>
          <p:cNvSpPr txBox="1"/>
          <p:nvPr>
            <p:ph type="body" sz="quarter" idx="21"/>
          </p:nvPr>
        </p:nvSpPr>
        <p:spPr>
          <a:xfrm>
            <a:off x="952500" y="8602327"/>
            <a:ext cx="13500100" cy="6515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샘플 텍스트</a:t>
            </a:r>
          </a:p>
        </p:txBody>
      </p:sp>
      <p:sp>
        <p:nvSpPr>
          <p:cNvPr id="31" name="네덜란드의 제일란트 다리를 찍은 흑백 사진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제목 텍스트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33" name="본문 첫 번째 줄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선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0" name="선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1" name="샘플 텍스트"/>
          <p:cNvSpPr txBox="1"/>
          <p:nvPr>
            <p:ph type="body" sz="quarter" idx="21"/>
          </p:nvPr>
        </p:nvSpPr>
        <p:spPr>
          <a:xfrm>
            <a:off x="952500" y="3107655"/>
            <a:ext cx="10642600" cy="65154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샘플 텍스트</a:t>
            </a:r>
          </a:p>
        </p:txBody>
      </p:sp>
      <p:sp>
        <p:nvSpPr>
          <p:cNvPr id="52" name="하늘을 배경으로 강을 가로지르는 다리의 아랫면을 찍은 흑백 사진 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제목 텍스트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제목 텍스트</a:t>
            </a:r>
          </a:p>
        </p:txBody>
      </p:sp>
      <p:sp>
        <p:nvSpPr>
          <p:cNvPr id="54" name="본문 첫 번째 줄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선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71" name="선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7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선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2" name="선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3" name="하늘을 배경으로 강을 가로지르는 다리의 아랫면을 찍은 흑백 사진 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5" name="본문 첫 번째 줄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구름을 배경으로 현수교의 케이블을 위로 올려다보며 찍은 흑백 사진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네덜란드의 제일란트 다리를 찍은 흑백 사진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하늘을 배경으로 강을 가로지르는 다리의 아랫면을 찍은 흑백 사진 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선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" name="제목 텍스트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struc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Instructions</a:t>
            </a:r>
          </a:p>
        </p:txBody>
      </p:sp>
      <p:sp>
        <p:nvSpPr>
          <p:cNvPr id="149" name="18010714 HYO JAE JEO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 i="1"/>
            </a:pPr>
            <a:r>
              <a:t>18010714 HYO JAE JEON</a:t>
            </a:r>
          </a:p>
          <a:p>
            <a:pPr>
              <a:lnSpc>
                <a:spcPct val="110000"/>
              </a:lnSpc>
              <a:defRPr i="1"/>
            </a:pPr>
            <a:r>
              <a:t>19012949 TASNAM A D M TANIM</a:t>
            </a:r>
          </a:p>
          <a:p>
            <a:pPr>
              <a:lnSpc>
                <a:spcPct val="110000"/>
              </a:lnSpc>
              <a:defRPr i="1"/>
            </a:pPr>
            <a:r>
              <a:t>20012763 ASAD AL AZIZ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direct Addressing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929292"/>
              </a:buClr>
              <a:buFont typeface="Zapf Dingbats"/>
            </a:lvl1pPr>
          </a:lstStyle>
          <a:p>
            <a:pPr/>
            <a:r>
              <a:t>Indirect Addressing Mode</a:t>
            </a:r>
          </a:p>
        </p:txBody>
      </p:sp>
      <p:sp>
        <p:nvSpPr>
          <p:cNvPr id="195" name="Stores the memory address  where the effective address is stored in the address field.…"/>
          <p:cNvSpPr txBox="1"/>
          <p:nvPr>
            <p:ph type="body" sz="half" idx="1"/>
          </p:nvPr>
        </p:nvSpPr>
        <p:spPr>
          <a:xfrm>
            <a:off x="952500" y="3695700"/>
            <a:ext cx="10943062" cy="8572500"/>
          </a:xfrm>
          <a:prstGeom prst="rect">
            <a:avLst/>
          </a:prstGeom>
        </p:spPr>
        <p:txBody>
          <a:bodyPr/>
          <a:lstStyle/>
          <a:p>
            <a:pPr marL="554736" indent="-554736" defTabSz="751205">
              <a:spcBef>
                <a:spcPts val="3000"/>
              </a:spcBef>
              <a:defRPr sz="4550"/>
            </a:pPr>
            <a:r>
              <a:t>Stores the memory address </a:t>
            </a:r>
            <a:br/>
            <a:r>
              <a:t>where the </a:t>
            </a:r>
            <a:r>
              <a:rPr i="1"/>
              <a:t>effective address</a:t>
            </a:r>
            <a:r>
              <a:t> is stored in the address field.</a:t>
            </a:r>
          </a:p>
          <a:p>
            <a:pPr marL="554736" indent="-554736" defTabSz="751205">
              <a:spcBef>
                <a:spcPts val="3000"/>
              </a:spcBef>
              <a:defRPr sz="4550"/>
            </a:pPr>
            <a:r>
              <a:t>Advantages</a:t>
            </a:r>
          </a:p>
          <a:p>
            <a:pPr lvl="1" marL="1109472" indent="-554736" defTabSz="751205">
              <a:spcBef>
                <a:spcPts val="3000"/>
              </a:spcBef>
              <a:defRPr sz="4550"/>
            </a:pPr>
            <a:r>
              <a:t>Accessible memory address space is determined by the length of words that the CPU can access at one time.</a:t>
            </a:r>
          </a:p>
          <a:p>
            <a:pPr marL="554736" indent="-554736" defTabSz="751205">
              <a:spcBef>
                <a:spcPts val="3000"/>
              </a:spcBef>
              <a:defRPr sz="4550"/>
            </a:pPr>
            <a:r>
              <a:t>Disadvantage</a:t>
            </a:r>
          </a:p>
          <a:p>
            <a:pPr lvl="1" marL="1109472" indent="-554736" defTabSz="751205">
              <a:spcBef>
                <a:spcPts val="3000"/>
              </a:spcBef>
              <a:defRPr sz="4550"/>
            </a:pPr>
            <a:r>
              <a:t>Requires memory accesses two time.</a:t>
            </a:r>
          </a:p>
        </p:txBody>
      </p:sp>
      <p:graphicFrame>
        <p:nvGraphicFramePr>
          <p:cNvPr id="196" name="표 1"/>
          <p:cNvGraphicFramePr/>
          <p:nvPr/>
        </p:nvGraphicFramePr>
        <p:xfrm>
          <a:off x="12217400" y="3695700"/>
          <a:ext cx="11214100" cy="8572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607050"/>
                <a:gridCol w="5607050"/>
              </a:tblGrid>
              <a:tr h="4286250"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4286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LDA [600]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Load Memory of [Memory[600]]  into AC.  If Memory[600] has ‘700’, 
than ‘LDA 700’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gister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929292"/>
              </a:buClr>
              <a:buFont typeface="Zapf Dingbats"/>
            </a:lvl1pPr>
          </a:lstStyle>
          <a:p>
            <a:pPr/>
            <a:r>
              <a:t>Register Mode</a:t>
            </a:r>
          </a:p>
        </p:txBody>
      </p:sp>
      <p:sp>
        <p:nvSpPr>
          <p:cNvPr id="201" name="Storing registers containing operands in address fields.…"/>
          <p:cNvSpPr txBox="1"/>
          <p:nvPr>
            <p:ph type="body" sz="half" idx="1"/>
          </p:nvPr>
        </p:nvSpPr>
        <p:spPr>
          <a:xfrm>
            <a:off x="952500" y="3695700"/>
            <a:ext cx="10943062" cy="8572500"/>
          </a:xfrm>
          <a:prstGeom prst="rect">
            <a:avLst/>
          </a:prstGeom>
        </p:spPr>
        <p:txBody>
          <a:bodyPr/>
          <a:lstStyle/>
          <a:p>
            <a:pPr marL="414527" indent="-414527" defTabSz="561340">
              <a:spcBef>
                <a:spcPts val="2300"/>
              </a:spcBef>
              <a:defRPr sz="3400"/>
            </a:pP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Storing registers containing operands in address fields.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Therefore, the register number is stored in the operand field and there is no effective address.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Advantages</a:t>
            </a:r>
          </a:p>
          <a:p>
            <a:pPr lvl="1" marL="829055" indent="-414527" defTabSz="561340">
              <a:spcBef>
                <a:spcPts val="2300"/>
              </a:spcBef>
              <a:defRPr sz="3400"/>
            </a:pPr>
            <a:r>
              <a:t>There are less operand fields. </a:t>
            </a:r>
          </a:p>
          <a:p>
            <a:pPr lvl="1" marL="829055" indent="-414527" defTabSz="561340">
              <a:spcBef>
                <a:spcPts val="2300"/>
              </a:spcBef>
              <a:defRPr sz="3400"/>
            </a:pPr>
            <a:r>
              <a:t>Faster access to registers rather than memory.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Disadvantage</a:t>
            </a:r>
          </a:p>
          <a:p>
            <a:pPr lvl="1" marL="829055" indent="-414527" defTabSz="561340">
              <a:spcBef>
                <a:spcPts val="2300"/>
              </a:spcBef>
              <a:defRPr sz="3400"/>
            </a:pPr>
            <a:r>
              <a:t>Since the number of registers is limited, it cannot be used indefinitely.</a:t>
            </a:r>
          </a:p>
        </p:txBody>
      </p:sp>
      <p:graphicFrame>
        <p:nvGraphicFramePr>
          <p:cNvPr id="202" name="표 1"/>
          <p:cNvGraphicFramePr/>
          <p:nvPr/>
        </p:nvGraphicFramePr>
        <p:xfrm>
          <a:off x="12217400" y="3695700"/>
          <a:ext cx="11214100" cy="8572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607050"/>
                <a:gridCol w="5607050"/>
              </a:tblGrid>
              <a:tr h="4286250"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4286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LD 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Load Register 1 (R1) into AC.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gister Indirec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929292"/>
              </a:buClr>
              <a:buFont typeface="Zapf Dingbats"/>
            </a:lvl1pPr>
          </a:lstStyle>
          <a:p>
            <a:pPr/>
            <a:r>
              <a:t>Register Indirect Mode</a:t>
            </a:r>
          </a:p>
        </p:txBody>
      </p:sp>
      <p:sp>
        <p:nvSpPr>
          <p:cNvPr id="207" name="Designating a register with the memory address value in which the operand is stored in the address field.…"/>
          <p:cNvSpPr txBox="1"/>
          <p:nvPr>
            <p:ph type="body" sz="half" idx="1"/>
          </p:nvPr>
        </p:nvSpPr>
        <p:spPr>
          <a:xfrm>
            <a:off x="952500" y="3695700"/>
            <a:ext cx="10943062" cy="8572500"/>
          </a:xfrm>
          <a:prstGeom prst="rect">
            <a:avLst/>
          </a:prstGeom>
        </p:spPr>
        <p:txBody>
          <a:bodyPr/>
          <a:lstStyle/>
          <a:p>
            <a:pPr/>
            <a:r>
              <a:t>Designating a register with the memory address value in which the operand is stored in the address field.</a:t>
            </a:r>
          </a:p>
          <a:p>
            <a:pPr/>
            <a:r>
              <a:t>Therefore, in this method, the effective address is the address in the designated register.</a:t>
            </a:r>
          </a:p>
        </p:txBody>
      </p:sp>
      <p:graphicFrame>
        <p:nvGraphicFramePr>
          <p:cNvPr id="208" name="표 1"/>
          <p:cNvGraphicFramePr/>
          <p:nvPr/>
        </p:nvGraphicFramePr>
        <p:xfrm>
          <a:off x="12217400" y="3695700"/>
          <a:ext cx="11214100" cy="8572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607050"/>
                <a:gridCol w="5607050"/>
              </a:tblGrid>
              <a:tr h="4286250"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4286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LDA (R1)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Load Register 1 (R1)’s Data as Memory Address into AC.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lative Addressing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929292"/>
              </a:buClr>
              <a:buFont typeface="Zapf Dingbats"/>
            </a:lvl1pPr>
          </a:lstStyle>
          <a:p>
            <a:pPr/>
            <a:r>
              <a:t>Relative Addressing Mode</a:t>
            </a:r>
          </a:p>
        </p:txBody>
      </p:sp>
      <p:sp>
        <p:nvSpPr>
          <p:cNvPr id="213" name="A method of adding the value of the instruction address field to the content of a specific register to calculate the effective address.…"/>
          <p:cNvSpPr txBox="1"/>
          <p:nvPr>
            <p:ph type="body" sz="half" idx="1"/>
          </p:nvPr>
        </p:nvSpPr>
        <p:spPr>
          <a:xfrm>
            <a:off x="952500" y="3695700"/>
            <a:ext cx="10943062" cy="8572500"/>
          </a:xfrm>
          <a:prstGeom prst="rect">
            <a:avLst/>
          </a:prstGeom>
        </p:spPr>
        <p:txBody>
          <a:bodyPr/>
          <a:lstStyle/>
          <a:p>
            <a:pPr marL="469391" indent="-469391" defTabSz="635634">
              <a:spcBef>
                <a:spcPts val="2600"/>
              </a:spcBef>
              <a:defRPr sz="3850"/>
            </a:pPr>
            <a:r>
              <a:t>A method of adding the value of the instruction address field to the content of a specific register to calculate the effective address.</a:t>
            </a:r>
          </a:p>
          <a:p>
            <a:pPr marL="469391" indent="-469391" defTabSz="635634">
              <a:spcBef>
                <a:spcPts val="2600"/>
              </a:spcBef>
              <a:defRPr sz="3850"/>
            </a:pPr>
            <a:r>
              <a:t>Certain registers mainly use PC (Program counter)</a:t>
            </a:r>
          </a:p>
          <a:p>
            <a:pPr marL="469391" indent="-469391" defTabSz="635634">
              <a:spcBef>
                <a:spcPts val="2600"/>
              </a:spcBef>
              <a:defRPr sz="3850"/>
            </a:pPr>
            <a:r>
              <a:t>Effective address = instruction operand + PC</a:t>
            </a:r>
          </a:p>
          <a:p>
            <a:pPr marL="469391" indent="-469391" defTabSz="635634">
              <a:spcBef>
                <a:spcPts val="2600"/>
              </a:spcBef>
              <a:defRPr sz="3850"/>
            </a:pPr>
            <a:r>
              <a:t>Advantage</a:t>
            </a:r>
          </a:p>
          <a:p>
            <a:pPr lvl="1" marL="938783" indent="-469391" defTabSz="635634">
              <a:spcBef>
                <a:spcPts val="2600"/>
              </a:spcBef>
              <a:defRPr sz="3850"/>
            </a:pPr>
            <a:r>
              <a:t>Concise command configuration possible because it can be expressed with a small number of bits</a:t>
            </a:r>
          </a:p>
        </p:txBody>
      </p:sp>
      <p:graphicFrame>
        <p:nvGraphicFramePr>
          <p:cNvPr id="214" name="표 1"/>
          <p:cNvGraphicFramePr/>
          <p:nvPr/>
        </p:nvGraphicFramePr>
        <p:xfrm>
          <a:off x="12217400" y="3695700"/>
          <a:ext cx="11214100" cy="8572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607050"/>
                <a:gridCol w="5607050"/>
              </a:tblGrid>
              <a:tr h="4286250"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4286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LDA $ADRS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AC ← M[ADRS + PC]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dexed Addressing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929292"/>
              </a:buClr>
              <a:buFont typeface="Zapf Dingbats"/>
            </a:lvl1pPr>
          </a:lstStyle>
          <a:p>
            <a:pPr/>
            <a:r>
              <a:t>Indexed Addressing Mode</a:t>
            </a:r>
          </a:p>
        </p:txBody>
      </p:sp>
      <p:sp>
        <p:nvSpPr>
          <p:cNvPr id="219" name="A method of adding the value of the instruction address field to the content of the index register to calculate the effective address.…"/>
          <p:cNvSpPr txBox="1"/>
          <p:nvPr>
            <p:ph type="body" sz="half" idx="1"/>
          </p:nvPr>
        </p:nvSpPr>
        <p:spPr>
          <a:xfrm>
            <a:off x="952500" y="3695700"/>
            <a:ext cx="10943062" cy="8572500"/>
          </a:xfrm>
          <a:prstGeom prst="rect">
            <a:avLst/>
          </a:prstGeom>
        </p:spPr>
        <p:txBody>
          <a:bodyPr/>
          <a:lstStyle/>
          <a:p>
            <a:pPr/>
            <a:r>
              <a:t>A method of adding the value of the instruction address field to the content of the index register to calculate the effective address.</a:t>
            </a:r>
          </a:p>
          <a:p>
            <a:pPr/>
            <a:r>
              <a:t>Effective address = instruction operand + index register</a:t>
            </a:r>
          </a:p>
        </p:txBody>
      </p:sp>
      <p:graphicFrame>
        <p:nvGraphicFramePr>
          <p:cNvPr id="220" name="표 1"/>
          <p:cNvGraphicFramePr/>
          <p:nvPr/>
        </p:nvGraphicFramePr>
        <p:xfrm>
          <a:off x="12217400" y="3695700"/>
          <a:ext cx="11214100" cy="8572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607050"/>
                <a:gridCol w="5607050"/>
              </a:tblGrid>
              <a:tr h="4286250"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4286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LDA ADRS(R1)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AC ← M[ADRS + R1]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igned / Unsigned Nu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Signed / Unsigned Numbers</a:t>
            </a:r>
          </a:p>
        </p:txBody>
      </p:sp>
      <p:graphicFrame>
        <p:nvGraphicFramePr>
          <p:cNvPr id="225" name="표 1"/>
          <p:cNvGraphicFramePr/>
          <p:nvPr/>
        </p:nvGraphicFramePr>
        <p:xfrm>
          <a:off x="1077558" y="3702050"/>
          <a:ext cx="22228884" cy="8572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385903"/>
                <a:gridCol w="6047318"/>
                <a:gridCol w="5621824"/>
                <a:gridCol w="7173836"/>
              </a:tblGrid>
              <a:tr h="285750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Range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Difference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857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Signed Numbers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First Number  can be used as sign.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0000 0000 0000 0000 0000 0000 0000 0001  = 1 1000 0000 0000 0000 0000 0000 0000 0001  = -1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857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Unsigned Numbers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First Number can be used as figure.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0000 0000 0000 0000 0000 0000 0000 0001  = 1 1000 0000 0000 0000 0000 0000 0000 0001  = 4294967297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6" name="방정식"/>
          <p:cNvSpPr txBox="1"/>
          <p:nvPr/>
        </p:nvSpPr>
        <p:spPr>
          <a:xfrm>
            <a:off x="6554710" y="7815588"/>
            <a:ext cx="1732017" cy="3454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41404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3200" i="1">
                          <a:solidFill>
                            <a:srgbClr val="41404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3200" i="1">
                          <a:solidFill>
                            <a:srgbClr val="414040"/>
                          </a:solidFill>
                          <a:latin typeface="Cambria Math" panose="02040503050406030204" pitchFamily="18" charset="0"/>
                        </a:rPr>
                        <m:t>31</m:t>
                      </m:r>
                    </m:sup>
                  </m:sSup>
                  <m:r>
                    <a:rPr xmlns:a="http://schemas.openxmlformats.org/drawingml/2006/main" sz="3200" i="1">
                      <a:solidFill>
                        <a:srgbClr val="414040"/>
                      </a:solidFill>
                      <a:latin typeface="Cambria Math" panose="02040503050406030204" pitchFamily="18" charset="0"/>
                    </a:rPr>
                    <m:t>∼</m:t>
                  </m:r>
                  <m:sSup>
                    <m:e>
                      <m:r>
                        <a:rPr xmlns:a="http://schemas.openxmlformats.org/drawingml/2006/main" sz="3200" i="1">
                          <a:solidFill>
                            <a:srgbClr val="41404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3200" i="1">
                          <a:solidFill>
                            <a:srgbClr val="414040"/>
                          </a:solidFill>
                          <a:latin typeface="Cambria Math" panose="02040503050406030204" pitchFamily="18" charset="0"/>
                        </a:rPr>
                        <m:t>31</m:t>
                      </m:r>
                    </m:sup>
                  </m:sSup>
                </m:oMath>
              </m:oMathPara>
            </a14:m>
            <a:endParaRPr sz="3200">
              <a:solidFill>
                <a:srgbClr val="414141"/>
              </a:solidFill>
            </a:endParaRPr>
          </a:p>
        </p:txBody>
      </p:sp>
      <p:sp>
        <p:nvSpPr>
          <p:cNvPr id="227" name="방정식"/>
          <p:cNvSpPr txBox="1"/>
          <p:nvPr/>
        </p:nvSpPr>
        <p:spPr>
          <a:xfrm>
            <a:off x="6829793" y="10627276"/>
            <a:ext cx="1181851" cy="3511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41404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3200" i="1">
                      <a:solidFill>
                        <a:srgbClr val="414040"/>
                      </a:solidFill>
                      <a:latin typeface="Cambria Math" panose="02040503050406030204" pitchFamily="18" charset="0"/>
                    </a:rPr>
                    <m:t>∼</m:t>
                  </m:r>
                  <m:sSup>
                    <m:e>
                      <m:r>
                        <a:rPr xmlns:a="http://schemas.openxmlformats.org/drawingml/2006/main" sz="3200" i="1">
                          <a:solidFill>
                            <a:srgbClr val="41404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3200" i="1">
                          <a:solidFill>
                            <a:srgbClr val="41404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sup>
                  </m:sSup>
                </m:oMath>
              </m:oMathPara>
            </a14:m>
            <a:endParaRPr sz="320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MIPS Assembly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MIPS Assembly Language</a:t>
            </a:r>
          </a:p>
        </p:txBody>
      </p:sp>
      <p:sp>
        <p:nvSpPr>
          <p:cNvPr id="232" name="Sam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</a:t>
            </a:r>
          </a:p>
          <a:p>
            <a:pPr lvl="1"/>
            <a:r>
              <a:t>“add a, b, c   # The sum of (b) and (c) is placed in a.”</a:t>
            </a:r>
          </a:p>
          <a:p>
            <a:pPr lvl="2"/>
            <a:r>
              <a:t>Means add (b), (c) and put their sum value in (a).</a:t>
            </a:r>
          </a:p>
          <a:p>
            <a:pPr lvl="1"/>
            <a:r>
              <a:t>Sharp symbol (#) is comments for human reader.</a:t>
            </a:r>
          </a:p>
          <a:p>
            <a:pPr lvl="2"/>
            <a:r>
              <a:t>Each line of this language can contain at most one instruction.</a:t>
            </a:r>
          </a:p>
          <a:p>
            <a:pPr lvl="2"/>
            <a:r>
              <a:t>Comments always terminate at the end of a 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MIPS Oper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MIPS Operands</a:t>
            </a:r>
          </a:p>
        </p:txBody>
      </p:sp>
      <p:pic>
        <p:nvPicPr>
          <p:cNvPr id="237" name="스크린샷 2022-12-03 오후 9.50.26.png" descr="스크린샷 2022-12-03 오후 9.50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5285" y="6324803"/>
            <a:ext cx="20129352" cy="332699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MIPS Assembly Language - Arithme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MIPS Assembly Language - Arithmetic</a:t>
            </a:r>
          </a:p>
        </p:txBody>
      </p:sp>
      <p:pic>
        <p:nvPicPr>
          <p:cNvPr id="242" name="스크린샷 2022-12-03 오후 9.30.03.png" descr="스크린샷 2022-12-03 오후 9.30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2134" y="7242374"/>
            <a:ext cx="19659732" cy="149185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MIPS Assembly Language - Data Transf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MIPS Assembly Language - Data Transfer</a:t>
            </a:r>
          </a:p>
        </p:txBody>
      </p:sp>
      <p:pic>
        <p:nvPicPr>
          <p:cNvPr id="247" name="스크린샷 2022-12-03 오후 9.29.36.png" descr="스크린샷 2022-12-03 오후 9.29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5822" y="5548792"/>
            <a:ext cx="18052356" cy="487901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Instructions</a:t>
            </a:r>
          </a:p>
        </p:txBody>
      </p:sp>
      <p:sp>
        <p:nvSpPr>
          <p:cNvPr id="152" name="Computer’s language to command the computer hardwa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Computer’s language to command the computer hardware.</a:t>
            </a:r>
          </a:p>
          <a:p>
            <a:pPr lvl="1"/>
            <a:r>
              <a:t>Vocabulary of Instructions are “Instruction Set”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MIPS Assembly Language - Logic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MIPS Assembly Language - Logical</a:t>
            </a:r>
          </a:p>
        </p:txBody>
      </p:sp>
      <p:pic>
        <p:nvPicPr>
          <p:cNvPr id="252" name="스크린샷 2022-12-03 오후 9.28.37.png" descr="스크린샷 2022-12-03 오후 9.28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7683" y="4207674"/>
            <a:ext cx="19644555" cy="341023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253" name="스크린샷 2022-12-04 오전 8.10.21.png" descr="스크린샷 2022-12-04 오전 8.10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3173" y="8802977"/>
            <a:ext cx="16153575" cy="349414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MIPS Assembly Language - Conditional Bran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MIPS Assembly Language - Conditional Branch</a:t>
            </a:r>
          </a:p>
        </p:txBody>
      </p:sp>
      <p:pic>
        <p:nvPicPr>
          <p:cNvPr id="258" name="스크린샷 2022-12-03 오후 9.30.36.png" descr="스크린샷 2022-12-03 오후 9.30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8698" y="5262880"/>
            <a:ext cx="19862525" cy="545084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MIPS Assembly Language - Unconditional Jum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spcBef>
                <a:spcPts val="2200"/>
              </a:spcBef>
              <a:defRPr sz="9702"/>
            </a:lvl1pPr>
          </a:lstStyle>
          <a:p>
            <a:pPr/>
            <a:r>
              <a:t>MIPS Assembly Language - Unconditional Jump</a:t>
            </a:r>
          </a:p>
        </p:txBody>
      </p:sp>
      <p:pic>
        <p:nvPicPr>
          <p:cNvPr id="263" name="스크린샷 2022-12-03 오후 9.31.02.png" descr="스크린샷 2022-12-03 오후 9.31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4695" y="7284304"/>
            <a:ext cx="18554610" cy="140799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편집하려면 이중 클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spcBef>
                <a:spcPts val="2200"/>
              </a:spcBef>
              <a:defRPr sz="9700"/>
            </a:lvl1pPr>
          </a:lstStyle>
          <a:p>
            <a:pPr/>
            <a:r>
              <a:t>Synchronization</a:t>
            </a:r>
          </a:p>
        </p:txBody>
      </p:sp>
      <p:sp>
        <p:nvSpPr>
          <p:cNvPr id="268" name="편집하려면 이중 클릭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 execution is easier when tasks are independent, but often they need to cooperate.</a:t>
            </a:r>
          </a:p>
          <a:p>
            <a:pPr/>
            <a:r>
              <a:t>If they don’t synchronize, there is a danger of a data race, where the results of the program can change depending on how events happen to occur.</a:t>
            </a:r>
          </a:p>
          <a:p>
            <a:pPr/>
            <a:r>
              <a:t>In computing, synchronization mechanisms are typically built with user-level software routines that rely on hardware-supplied synchronization instructions.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편집하려면 이중 클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spcBef>
                <a:spcPts val="2200"/>
              </a:spcBef>
              <a:defRPr sz="9700"/>
            </a:lvl1pPr>
          </a:lstStyle>
          <a:p>
            <a:pPr/>
            <a:r>
              <a:t>Translating and Starting Program</a:t>
            </a:r>
          </a:p>
        </p:txBody>
      </p:sp>
      <p:sp>
        <p:nvSpPr>
          <p:cNvPr id="271" name="편집하려면 이중 클릭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8000"/>
            </a:pPr>
            <a:r>
              <a:t>Elements</a:t>
            </a:r>
          </a:p>
          <a:p>
            <a:pPr>
              <a:defRPr b="1" sz="4400"/>
            </a:pPr>
            <a:r>
              <a:t>Compiler</a:t>
            </a:r>
          </a:p>
          <a:p>
            <a:pPr>
              <a:defRPr b="1" sz="4400"/>
            </a:pPr>
            <a:r>
              <a:t>Linker</a:t>
            </a:r>
          </a:p>
          <a:p>
            <a:pPr>
              <a:defRPr b="1" sz="4400"/>
            </a:pPr>
            <a:r>
              <a:t>Loader</a:t>
            </a:r>
          </a:p>
          <a:p>
            <a:pPr>
              <a:defRPr b="1" sz="4400"/>
            </a:pPr>
            <a:r>
              <a:t>Dynamically Linked Libraries(DLLs)</a:t>
            </a:r>
          </a:p>
        </p:txBody>
      </p:sp>
      <p:pic>
        <p:nvPicPr>
          <p:cNvPr id="2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92203" y="3757954"/>
            <a:ext cx="10349894" cy="8447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편집하려면 이중 클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spcBef>
                <a:spcPts val="2200"/>
              </a:spcBef>
              <a:defRPr sz="9700"/>
            </a:lvl1pPr>
          </a:lstStyle>
          <a:p>
            <a:pPr/>
            <a:r>
              <a:t>Compiler</a:t>
            </a:r>
          </a:p>
        </p:txBody>
      </p:sp>
      <p:sp>
        <p:nvSpPr>
          <p:cNvPr id="275" name="편집하려면 이중 클릭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792479">
              <a:spcBef>
                <a:spcPts val="3200"/>
              </a:spcBef>
              <a:defRPr sz="4800"/>
            </a:pPr>
            <a:r>
              <a:t>A Compiler is primarily used for programs that translate source code from a high-level programming language to a machine level language to create an executable program.</a:t>
            </a:r>
          </a:p>
          <a:p>
            <a:pPr marL="585215" indent="-585215" defTabSz="792479">
              <a:spcBef>
                <a:spcPts val="3200"/>
              </a:spcBef>
              <a:defRPr sz="4800"/>
            </a:pPr>
            <a:r>
              <a:t> 	Previously, many operating systems and assemblers were written in assembly language because memories were small, and compilers were inefficient. </a:t>
            </a:r>
          </a:p>
          <a:p>
            <a:pPr marL="585215" indent="-585215" defTabSz="792479">
              <a:spcBef>
                <a:spcPts val="3200"/>
              </a:spcBef>
              <a:defRPr sz="4800"/>
            </a:pPr>
            <a:r>
              <a:t> 	Optimizing compilers today can produce assembly language programs nearly as good as an assembly language expert, and sometimes even better for large programs.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편집하려면 이중 클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spcBef>
                <a:spcPts val="2200"/>
              </a:spcBef>
              <a:defRPr sz="9700"/>
            </a:lvl1pPr>
          </a:lstStyle>
          <a:p>
            <a:pPr/>
            <a:r>
              <a:t>Assembler</a:t>
            </a:r>
          </a:p>
        </p:txBody>
      </p:sp>
      <p:sp>
        <p:nvSpPr>
          <p:cNvPr id="278" name="편집하려면 이중 클릭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817244">
              <a:lnSpc>
                <a:spcPct val="90000"/>
              </a:lnSpc>
              <a:spcBef>
                <a:spcPts val="3300"/>
              </a:spcBef>
              <a:defRPr sz="4950"/>
            </a:pPr>
            <a:r>
              <a:t>An assembler is a program that takes basic computer instructions and converts them into a pattern of bits that the computer's processor can use to perform its basic operations. Some people call these instructions assembler language and others use the term assembly language.</a:t>
            </a:r>
          </a:p>
          <a:p>
            <a:pPr marL="603504" indent="-603504" defTabSz="817244">
              <a:lnSpc>
                <a:spcPct val="90000"/>
              </a:lnSpc>
              <a:spcBef>
                <a:spcPts val="3300"/>
              </a:spcBef>
              <a:defRPr sz="4950"/>
            </a:pPr>
            <a:r>
              <a:t>Assembler in assembly language simplifies the translation and programming.</a:t>
            </a:r>
          </a:p>
          <a:p>
            <a:pPr marL="603504" indent="-603504" defTabSz="817244">
              <a:lnSpc>
                <a:spcPct val="90000"/>
              </a:lnSpc>
              <a:spcBef>
                <a:spcPts val="3300"/>
              </a:spcBef>
              <a:defRPr sz="4950"/>
            </a:pPr>
            <a:r>
              <a:t>Common variations of machine language instructions, which assemblers can use as their own is called pseudoinstructions.</a:t>
            </a:r>
          </a:p>
          <a:p>
            <a:pPr marL="603504" indent="-603504" defTabSz="817244">
              <a:lnSpc>
                <a:spcPct val="90000"/>
              </a:lnSpc>
              <a:spcBef>
                <a:spcPts val="3300"/>
              </a:spcBef>
              <a:defRPr sz="4950"/>
            </a:pPr>
            <a:r>
              <a:t>pseudoinstructions give MIPS a richer set of assembly language instructions than those implemented by the hardware.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편집하려면 이중 클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spcBef>
                <a:spcPts val="2200"/>
              </a:spcBef>
              <a:defRPr sz="9700"/>
            </a:lvl1pPr>
          </a:lstStyle>
          <a:p>
            <a:pPr/>
            <a:r>
              <a:t>Assembler</a:t>
            </a:r>
          </a:p>
        </p:txBody>
      </p:sp>
      <p:sp>
        <p:nvSpPr>
          <p:cNvPr id="281" name="편집하려면 이중 클릭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Assemblers keep track of labels used in branches and data transfer instructions in a symbol table. As you might expect, the table contains pairs of symbols and addresses.</a:t>
            </a:r>
          </a:p>
          <a:p>
            <a:pPr/>
            <a:r>
              <a:t>Symbol table A table that matches names of labels to the addresses of the memory words that instructions occupy.</a:t>
            </a:r>
          </a:p>
          <a:p>
            <a:pPr/>
            <a:r>
              <a:t>The table contains pairs of symbols and addresses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편집하려면 이중 클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spcBef>
                <a:spcPts val="2200"/>
              </a:spcBef>
              <a:defRPr sz="9700"/>
            </a:lvl1pPr>
          </a:lstStyle>
          <a:p>
            <a:pPr/>
            <a:r>
              <a:t>Assembler</a:t>
            </a:r>
          </a:p>
        </p:txBody>
      </p:sp>
      <p:sp>
        <p:nvSpPr>
          <p:cNvPr id="284" name="편집하려면 이중 클릭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92479">
              <a:lnSpc>
                <a:spcPct val="80000"/>
              </a:lnSpc>
              <a:spcBef>
                <a:spcPts val="3200"/>
              </a:spcBef>
              <a:buSzTx/>
              <a:buNone/>
              <a:defRPr sz="4032"/>
            </a:pPr>
            <a:r>
              <a:t>The object file for UNIX systems typically contains six distinct pieces:</a:t>
            </a:r>
          </a:p>
          <a:p>
            <a:pPr marL="585216" indent="-585216" defTabSz="792479">
              <a:lnSpc>
                <a:spcPct val="80000"/>
              </a:lnSpc>
              <a:spcBef>
                <a:spcPts val="3200"/>
              </a:spcBef>
              <a:defRPr sz="4032"/>
            </a:pPr>
            <a:r>
              <a:t>The object file header describes the size and position of the other pieces of the object file.</a:t>
            </a:r>
          </a:p>
          <a:p>
            <a:pPr marL="585216" indent="-585216" defTabSz="792479">
              <a:lnSpc>
                <a:spcPct val="80000"/>
              </a:lnSpc>
              <a:spcBef>
                <a:spcPts val="3200"/>
              </a:spcBef>
              <a:defRPr sz="4032"/>
            </a:pPr>
            <a:r>
              <a:t>The text segment contains the machine language code.</a:t>
            </a:r>
          </a:p>
          <a:p>
            <a:pPr marL="585216" indent="-585216" defTabSz="792479">
              <a:lnSpc>
                <a:spcPct val="80000"/>
              </a:lnSpc>
              <a:spcBef>
                <a:spcPts val="3200"/>
              </a:spcBef>
              <a:defRPr sz="4032"/>
            </a:pPr>
            <a:r>
              <a:t>The static data segment contains data allocated for the life of the program.</a:t>
            </a:r>
          </a:p>
          <a:p>
            <a:pPr marL="585216" indent="-585216" defTabSz="792479">
              <a:lnSpc>
                <a:spcPct val="80000"/>
              </a:lnSpc>
              <a:spcBef>
                <a:spcPts val="3200"/>
              </a:spcBef>
              <a:defRPr sz="4032"/>
            </a:pPr>
            <a:r>
              <a:t>The relocation information identifies instructions and data words that depend on absolute addresses when the program is loaded into memory.</a:t>
            </a:r>
          </a:p>
          <a:p>
            <a:pPr marL="585216" indent="-585216" defTabSz="792479">
              <a:lnSpc>
                <a:spcPct val="80000"/>
              </a:lnSpc>
              <a:spcBef>
                <a:spcPts val="3200"/>
              </a:spcBef>
              <a:defRPr sz="4032"/>
            </a:pPr>
            <a:r>
              <a:t>The symbol table contains the remaining labels that are not defined, such as external references.</a:t>
            </a:r>
          </a:p>
          <a:p>
            <a:pPr marL="585216" indent="-585216" defTabSz="792479">
              <a:lnSpc>
                <a:spcPct val="80000"/>
              </a:lnSpc>
              <a:spcBef>
                <a:spcPts val="3200"/>
              </a:spcBef>
              <a:defRPr sz="4032"/>
            </a:pPr>
            <a:r>
              <a:t>The debugging information contains a concise description of how the modules were compiled so that a debugger can associate machine instructions with C source files and make data structures readable.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Linker</a:t>
            </a:r>
          </a:p>
        </p:txBody>
      </p:sp>
      <p:sp>
        <p:nvSpPr>
          <p:cNvPr id="287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92479">
              <a:spcBef>
                <a:spcPts val="3200"/>
              </a:spcBef>
              <a:buSzTx/>
              <a:buNone/>
              <a:defRPr sz="4800"/>
            </a:pPr>
            <a:r>
              <a:t>A systems program that combines independently assembled machine language programs and resolves all undefined labels into an executable file.</a:t>
            </a:r>
          </a:p>
          <a:p>
            <a:pPr marL="585215" indent="-585215" defTabSz="792479">
              <a:spcBef>
                <a:spcPts val="3200"/>
              </a:spcBef>
              <a:defRPr sz="4800"/>
            </a:pPr>
            <a:r>
              <a:t>There are three steps for the linker: </a:t>
            </a:r>
          </a:p>
          <a:p>
            <a:pPr lvl="2" marL="2157983" indent="-987551" defTabSz="792479">
              <a:spcBef>
                <a:spcPts val="3200"/>
              </a:spcBef>
              <a:buFontTx/>
              <a:buAutoNum type="romanUcPeriod" startAt="1"/>
              <a:defRPr sz="4800"/>
            </a:pPr>
            <a:r>
              <a:t>Place code and data modules symbolically in memory. </a:t>
            </a:r>
          </a:p>
          <a:p>
            <a:pPr lvl="2" marL="2157983" indent="-987551" defTabSz="792479">
              <a:spcBef>
                <a:spcPts val="3200"/>
              </a:spcBef>
              <a:buFontTx/>
              <a:buAutoNum type="romanUcPeriod" startAt="1"/>
              <a:defRPr sz="4800"/>
            </a:pPr>
            <a:r>
              <a:t>Determine the addresses of data and instruction labels.</a:t>
            </a:r>
          </a:p>
          <a:p>
            <a:pPr lvl="2" marL="2157983" indent="-987551" defTabSz="792479">
              <a:spcBef>
                <a:spcPts val="3200"/>
              </a:spcBef>
              <a:buFontTx/>
              <a:buAutoNum type="romanUcPeriod" startAt="1"/>
              <a:defRPr sz="4800"/>
            </a:pPr>
            <a:r>
              <a:t>Patch both the internal and external references.</a:t>
            </a:r>
          </a:p>
          <a:p>
            <a:pPr marL="585215" indent="-585215" defTabSz="792479">
              <a:spcBef>
                <a:spcPts val="3200"/>
              </a:spcBef>
              <a:defRPr sz="4800"/>
            </a:pPr>
            <a:r>
              <a:t> 	The linker produce an executable file which has a similar format type as an object file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tored Program Conce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 Program Concept</a:t>
            </a:r>
          </a:p>
        </p:txBody>
      </p:sp>
      <p:sp>
        <p:nvSpPr>
          <p:cNvPr id="157" name="Designed by John von Neuman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751205">
              <a:spcBef>
                <a:spcPts val="3000"/>
              </a:spcBef>
              <a:defRPr sz="4550"/>
            </a:pPr>
            <a:r>
              <a:t>Designed by John von Neumann.</a:t>
            </a:r>
          </a:p>
          <a:p>
            <a:pPr marL="554736" indent="-554736" defTabSz="751205">
              <a:spcBef>
                <a:spcPts val="3000"/>
              </a:spcBef>
              <a:defRPr sz="4550"/>
            </a:pPr>
            <a:r>
              <a:t>Running process</a:t>
            </a:r>
          </a:p>
          <a:p>
            <a:pPr lvl="1" marL="1109472" indent="-554736" defTabSz="751205">
              <a:spcBef>
                <a:spcPts val="3000"/>
              </a:spcBef>
              <a:defRPr sz="4550"/>
            </a:pPr>
            <a:r>
              <a:t>The executable file is loaded into RAM.</a:t>
            </a:r>
          </a:p>
          <a:p>
            <a:pPr lvl="1" marL="1109472" indent="-554736" defTabSz="751205">
              <a:spcBef>
                <a:spcPts val="3000"/>
              </a:spcBef>
              <a:defRPr sz="4550"/>
            </a:pPr>
            <a:r>
              <a:t>Among the instructions of the loaded executable file, the first-order instruction is fetched to the CPU.</a:t>
            </a:r>
          </a:p>
          <a:p>
            <a:pPr lvl="2" marL="1664208" indent="-554736" defTabSz="751205">
              <a:spcBef>
                <a:spcPts val="3000"/>
              </a:spcBef>
              <a:defRPr sz="4550"/>
            </a:pPr>
            <a:r>
              <a:t>The Fetch process proceeds through the import BUS (I/O BUS).</a:t>
            </a:r>
          </a:p>
          <a:p>
            <a:pPr lvl="1" marL="1109472" indent="-554736" defTabSz="751205">
              <a:spcBef>
                <a:spcPts val="3000"/>
              </a:spcBef>
              <a:defRPr sz="4550"/>
            </a:pPr>
            <a:r>
              <a:t>Commands are decoded (interpreted) by the Control Unit inside the CPU.</a:t>
            </a:r>
          </a:p>
          <a:p>
            <a:pPr lvl="1" marL="1109472" indent="-554736" defTabSz="751205">
              <a:spcBef>
                <a:spcPts val="3000"/>
              </a:spcBef>
              <a:defRPr sz="4550"/>
            </a:pPr>
            <a:r>
              <a:t>The interpreted commands are executed through ALU (Arithmetic Logic Unit).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편집하려면 이중 클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spcBef>
                <a:spcPts val="2200"/>
              </a:spcBef>
              <a:defRPr sz="9700"/>
            </a:lvl1pPr>
          </a:lstStyle>
          <a:p>
            <a:pPr/>
            <a:r>
              <a:t>Loader</a:t>
            </a:r>
          </a:p>
        </p:txBody>
      </p:sp>
      <p:sp>
        <p:nvSpPr>
          <p:cNvPr id="290" name="편집하려면 이중 클릭"/>
          <p:cNvSpPr txBox="1"/>
          <p:nvPr>
            <p:ph type="body" idx="1"/>
          </p:nvPr>
        </p:nvSpPr>
        <p:spPr>
          <a:xfrm>
            <a:off x="952500" y="3695700"/>
            <a:ext cx="22479000" cy="9502141"/>
          </a:xfrm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3200"/>
              </a:spcBef>
              <a:buSzTx/>
              <a:buNone/>
              <a:defRPr sz="3800"/>
            </a:pPr>
            <a:r>
              <a:t>A systems program that places an object program in main memory so that it is ready to execute.</a:t>
            </a:r>
            <a:endParaRPr sz="4370"/>
          </a:p>
          <a:p>
            <a:pPr marL="0" indent="0" defTabSz="784225">
              <a:spcBef>
                <a:spcPts val="3200"/>
              </a:spcBef>
              <a:buSzTx/>
              <a:buNone/>
              <a:defRPr sz="3800"/>
            </a:pPr>
            <a:r>
              <a:t>The loader follows these steps in UNIX systems:</a:t>
            </a:r>
            <a:endParaRPr sz="4370"/>
          </a:p>
          <a:p>
            <a:pPr marL="579119" indent="-579119" defTabSz="784225">
              <a:spcBef>
                <a:spcPts val="3200"/>
              </a:spcBef>
              <a:defRPr sz="3800"/>
            </a:pPr>
            <a:r>
              <a:t>Reads the executable file header to determine size of the text and data segments.</a:t>
            </a:r>
            <a:endParaRPr sz="4370"/>
          </a:p>
          <a:p>
            <a:pPr marL="579119" indent="-579119" defTabSz="784225">
              <a:spcBef>
                <a:spcPts val="3200"/>
              </a:spcBef>
              <a:defRPr sz="3800"/>
            </a:pPr>
            <a:r>
              <a:t>Creates an address space large enough for the text and data.</a:t>
            </a:r>
            <a:endParaRPr sz="4370"/>
          </a:p>
          <a:p>
            <a:pPr marL="579119" indent="-579119" defTabSz="784225">
              <a:spcBef>
                <a:spcPts val="3200"/>
              </a:spcBef>
              <a:defRPr sz="3800"/>
            </a:pPr>
            <a:r>
              <a:t>Copies the instructions and data from the executable file into memory.</a:t>
            </a:r>
            <a:endParaRPr sz="4370"/>
          </a:p>
          <a:p>
            <a:pPr marL="579119" indent="-579119" defTabSz="784225">
              <a:spcBef>
                <a:spcPts val="3200"/>
              </a:spcBef>
              <a:defRPr sz="3800"/>
            </a:pPr>
            <a:r>
              <a:t>Copies the parameters (if any) to the main program onto the stack.</a:t>
            </a:r>
            <a:endParaRPr sz="4370"/>
          </a:p>
          <a:p>
            <a:pPr marL="579119" indent="-579119" defTabSz="784225">
              <a:spcBef>
                <a:spcPts val="3200"/>
              </a:spcBef>
              <a:defRPr sz="3800"/>
            </a:pPr>
            <a:r>
              <a:t>Initializes the machine registers and sets the stack pointer to the first free location.</a:t>
            </a:r>
            <a:endParaRPr sz="4370"/>
          </a:p>
          <a:p>
            <a:pPr marL="579119" indent="-579119" defTabSz="784225">
              <a:spcBef>
                <a:spcPts val="3200"/>
              </a:spcBef>
              <a:defRPr sz="3800"/>
            </a:pPr>
            <a:r>
              <a:t>Jumps to a start-up routine that copies the parameters into the argument registers and calls the main routine of the program. When the main routine returns, the start-up routine terminates the program with an exit system call.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편집하려면 이중 클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spcBef>
                <a:spcPts val="2200"/>
              </a:spcBef>
              <a:defRPr sz="9700"/>
            </a:lvl1pPr>
          </a:lstStyle>
          <a:p>
            <a:pPr/>
            <a:r>
              <a:t>DLL</a:t>
            </a:r>
          </a:p>
        </p:txBody>
      </p:sp>
      <p:sp>
        <p:nvSpPr>
          <p:cNvPr id="293" name="편집하려면 이중 클릭"/>
          <p:cNvSpPr txBox="1"/>
          <p:nvPr>
            <p:ph type="body" idx="1"/>
          </p:nvPr>
        </p:nvSpPr>
        <p:spPr>
          <a:xfrm>
            <a:off x="952500" y="3695700"/>
            <a:ext cx="22479000" cy="95021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400">
                <a:solidFill>
                  <a:srgbClr val="0070C0"/>
                </a:solidFill>
              </a:defRPr>
            </a:pPr>
            <a:r>
              <a:t>Dynamically Linked Libraries (DLLs) </a:t>
            </a:r>
            <a:r>
              <a:rPr>
                <a:solidFill>
                  <a:srgbClr val="414141"/>
                </a:solidFill>
              </a:rPr>
              <a:t>Library routines that are linked to a program during execution.</a:t>
            </a:r>
            <a:endParaRPr>
              <a:solidFill>
                <a:srgbClr val="414141"/>
              </a:solidFill>
            </a:endParaRPr>
          </a:p>
          <a:p>
            <a:pPr>
              <a:defRPr sz="4400"/>
            </a:pPr>
            <a:r>
              <a:t> 	In the initial version of DLLs, the loader ran a dynamic linker, using the extra information in the file to find the appropriate libraries and to update all external references.</a:t>
            </a:r>
          </a:p>
          <a:p>
            <a:pPr>
              <a:defRPr sz="4400"/>
            </a:pPr>
            <a:r>
              <a:t> The lazy procedure linkage version of DLLs, where each routine is linked only after it is called.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DLL</a:t>
            </a:r>
          </a:p>
        </p:txBody>
      </p:sp>
      <p:pic>
        <p:nvPicPr>
          <p:cNvPr id="2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2234" y="3289300"/>
            <a:ext cx="14415454" cy="857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Starting a JAVA Program</a:t>
            </a:r>
          </a:p>
        </p:txBody>
      </p:sp>
      <p:sp>
        <p:nvSpPr>
          <p:cNvPr id="299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was invented with a different set of goals. One was to run safely on any computer, even if it might slow execution time. </a:t>
            </a:r>
          </a:p>
          <a:p>
            <a:pPr/>
            <a:r>
              <a:t>Rather than compile to the assembly language of a target computer, Java is compiled first to instructions that are easy to interpret: the Java bytecode instruction set. </a:t>
            </a:r>
          </a:p>
          <a:p>
            <a:pPr/>
            <a:r>
              <a:t>Like the C compiler, the Java compiler checks the types of data and produces the proper operation for each type.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a JAVA Program</a:t>
            </a:r>
          </a:p>
        </p:txBody>
      </p:sp>
      <p:sp>
        <p:nvSpPr>
          <p:cNvPr id="302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695700"/>
            <a:ext cx="19286220" cy="857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</p:txBody>
      </p:sp>
      <p:sp>
        <p:nvSpPr>
          <p:cNvPr id="306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Ease of writing an interpreter </a:t>
            </a:r>
          </a:p>
          <a:p>
            <a:pPr/>
            <a:r>
              <a:t>Better error messages </a:t>
            </a:r>
          </a:p>
          <a:p>
            <a:pPr/>
            <a:r>
              <a:t>Smaller object code </a:t>
            </a:r>
          </a:p>
          <a:p>
            <a:pPr/>
            <a:r>
              <a:t>Machine independence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VS Pointer</a:t>
            </a:r>
          </a:p>
        </p:txBody>
      </p:sp>
      <p:sp>
        <p:nvSpPr>
          <p:cNvPr id="309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  <a:p>
            <a:pPr lvl="8" marL="5105400">
              <a:lnSpc>
                <a:spcPct val="107000"/>
              </a:lnSpc>
              <a:spcBef>
                <a:spcPts val="800"/>
              </a:spcBef>
              <a:defRPr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clear1(int array[], int size)  </a:t>
            </a:r>
            <a:br/>
            <a:r>
              <a:t>{ </a:t>
            </a:r>
            <a:br/>
            <a:r>
              <a:t>  int i; </a:t>
            </a:r>
            <a:br/>
            <a:r>
              <a:t>  for (i = 0; i &lt; size; i += 1)  </a:t>
            </a:r>
            <a:br/>
            <a:r>
              <a:t>      array[i] = 0; </a:t>
            </a:r>
            <a:br/>
            <a:r>
              <a:t>} </a:t>
            </a:r>
            <a:br/>
            <a:r>
              <a:t>clear2(int *array, int size)  </a:t>
            </a:r>
            <a:br/>
            <a:r>
              <a:t>{ </a:t>
            </a:r>
            <a:br/>
            <a:r>
              <a:t>  int *p; </a:t>
            </a:r>
            <a:br/>
            <a:r>
              <a:t>  for (p = &amp;array[0]; p &lt; </a:t>
            </a:r>
            <a:br/>
            <a:r>
              <a:rPr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t>&amp;array[size]; p = p + 1)  </a:t>
            </a:r>
            <a:br/>
            <a:r>
              <a:t>       *p = 0; </a:t>
            </a:r>
            <a:br/>
            <a: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7">
              <a:defRPr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Clear1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uses array, while </a:t>
            </a:r>
            <a:br>
              <a:rPr>
                <a:latin typeface="Calibri"/>
                <a:ea typeface="Calibri"/>
                <a:cs typeface="Calibri"/>
                <a:sym typeface="Calibri"/>
              </a:rPr>
            </a:br>
            <a:r>
              <a:t>clear2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uses pointers.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and C</a:t>
            </a:r>
          </a:p>
        </p:txBody>
      </p:sp>
      <p:sp>
        <p:nvSpPr>
          <p:cNvPr id="312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 used to be taught to use pointers in C to get greater efficiency than that available with arrays: “Use pointers, even if you can’t understand the code.” </a:t>
            </a:r>
          </a:p>
          <a:p>
            <a:pPr/>
            <a:r>
              <a:t>Modern optimizing compilers can produce code for the array version that is just as good.</a:t>
            </a:r>
          </a:p>
          <a:p>
            <a:pPr/>
            <a:r>
              <a:t>Most programmers today prefer that the compiler do the heavy lifting.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ARM process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ARM processor</a:t>
            </a:r>
          </a:p>
        </p:txBody>
      </p:sp>
      <p:pic>
        <p:nvPicPr>
          <p:cNvPr id="315" name="스크린샷 2022-12-05 오전 2.02.31.png" descr="스크린샷 2022-12-05 오전 2.02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4082" y="6080855"/>
            <a:ext cx="12611909" cy="381489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Instructions in ARM process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Instructions in ARM processor</a:t>
            </a:r>
          </a:p>
        </p:txBody>
      </p:sp>
      <p:pic>
        <p:nvPicPr>
          <p:cNvPr id="320" name="스크린샷 2022-12-05 오전 2.03.26.png" descr="스크린샷 2022-12-05 오전 2.03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8704" y="3346449"/>
            <a:ext cx="10695602" cy="962604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321" name="스크린샷 2022-12-05 오전 2.46.25.png" descr="스크린샷 2022-12-05 오전 2.46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86254" y="6035925"/>
            <a:ext cx="10122396" cy="424709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presenting Instr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Representing Instructions</a:t>
            </a:r>
          </a:p>
        </p:txBody>
      </p:sp>
      <p:graphicFrame>
        <p:nvGraphicFramePr>
          <p:cNvPr id="162" name="표 1"/>
          <p:cNvGraphicFramePr/>
          <p:nvPr/>
        </p:nvGraphicFramePr>
        <p:xfrm>
          <a:off x="1451955" y="5835650"/>
          <a:ext cx="21480090" cy="5613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517152"/>
                <a:gridCol w="5517152"/>
                <a:gridCol w="4928632"/>
                <a:gridCol w="5517152"/>
              </a:tblGrid>
              <a:tr h="132715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OPcode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Memory  Addressing Mode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Operand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ADD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buClr>
                          <a:srgbClr val="929292"/>
                        </a:buClr>
                        <a:buFont typeface="Zapf Dingbats"/>
                        <a:defRPr sz="3600"/>
                      </a:pPr>
                      <a:r>
                        <a:t>Register Mode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A, B, 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20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Meaning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Operation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Memory  Addressing Mode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Address (Registers)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tored Program Computer Princi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 Program Computer Principles</a:t>
            </a:r>
          </a:p>
        </p:txBody>
      </p:sp>
      <p:sp>
        <p:nvSpPr>
          <p:cNvPr id="326" name="Fallacy: More powerful instructions mean higher performan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751205">
              <a:spcBef>
                <a:spcPts val="3000"/>
              </a:spcBef>
              <a:defRPr sz="4550"/>
            </a:pPr>
            <a:r>
              <a:t>Fallacy: More powerful instructions mean higher performance. </a:t>
            </a:r>
          </a:p>
          <a:p>
            <a:pPr marL="554736" indent="-554736" defTabSz="751205">
              <a:spcBef>
                <a:spcPts val="3000"/>
              </a:spcBef>
              <a:defRPr sz="4550"/>
            </a:pPr>
            <a:r>
              <a:t>Fallacy: Write in assembly language to obtain the highest performance. </a:t>
            </a:r>
            <a:endParaRPr sz="1092"/>
          </a:p>
          <a:p>
            <a:pPr marL="554736" indent="-554736" defTabSz="751205">
              <a:spcBef>
                <a:spcPts val="3000"/>
              </a:spcBef>
              <a:defRPr sz="4550"/>
            </a:pPr>
            <a:r>
              <a:t>Fallacy: The importance of commercial binary compatibility means successful instruction sets don’t change. </a:t>
            </a:r>
            <a:br/>
            <a:br/>
            <a:endParaRPr sz="1092"/>
          </a:p>
          <a:p>
            <a:pPr marL="554736" indent="-554736" defTabSz="751205">
              <a:spcBef>
                <a:spcPts val="3000"/>
              </a:spcBef>
              <a:defRPr sz="4550"/>
            </a:pPr>
            <a:r>
              <a:t>Pitfall: Forgetting that sequential word addresses in machines with byte addressing do not differ by one. </a:t>
            </a:r>
            <a:endParaRPr sz="1092"/>
          </a:p>
          <a:p>
            <a:pPr marL="554736" indent="-554736" defTabSz="751205">
              <a:spcBef>
                <a:spcPts val="3000"/>
              </a:spcBef>
              <a:defRPr sz="4550"/>
            </a:pPr>
            <a:r>
              <a:t>Pitfall: Using a pointer to an automatic variable outside its defining procedure. </a:t>
            </a:r>
            <a:endParaRPr sz="1092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Design Princi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Principles</a:t>
            </a:r>
          </a:p>
        </p:txBody>
      </p:sp>
      <p:sp>
        <p:nvSpPr>
          <p:cNvPr id="331" name="Simplicity favors regular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Simplicity favors regularity. </a:t>
            </a:r>
          </a:p>
          <a:p>
            <a:pPr/>
            <a:r>
              <a:t>Smaller is faster. </a:t>
            </a:r>
          </a:p>
          <a:p>
            <a:pPr/>
            <a:r>
              <a:t>Make the common case fast </a:t>
            </a:r>
            <a:endParaRPr sz="1200"/>
          </a:p>
          <a:p>
            <a:pPr/>
            <a:r>
              <a:t>Good design demands good compromises. 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</a:t>
            </a:r>
          </a:p>
        </p:txBody>
      </p:sp>
      <p:sp>
        <p:nvSpPr>
          <p:cNvPr id="336" name="COMPUTER ORGANIZATION AND DESIGN (4th Edition) David A. Patterson, John L. Henness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COMPUTER ORGANIZATION AND DESIGN (4th Edition)</a:t>
            </a:r>
            <a:br/>
            <a:r>
              <a:rPr sz="3500"/>
              <a:t>David A. Patterson, John L. Hennessy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Pcode / Oper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OPcode / Operand</a:t>
            </a:r>
          </a:p>
        </p:txBody>
      </p:sp>
      <p:sp>
        <p:nvSpPr>
          <p:cNvPr id="167" name="OP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OPcode</a:t>
            </a:r>
          </a:p>
          <a:p>
            <a:pPr lvl="1"/>
            <a:r>
              <a:t>Operation Code</a:t>
            </a:r>
          </a:p>
          <a:p>
            <a:pPr lvl="1"/>
            <a:r>
              <a:t>Add, Sub, Load, Store …</a:t>
            </a:r>
          </a:p>
          <a:p>
            <a:pPr/>
            <a:r>
              <a:t>Operand</a:t>
            </a:r>
          </a:p>
          <a:p>
            <a:pPr lvl="1"/>
            <a:r>
              <a:t>“Address” of memory / Register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ddressing m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Addressing modes</a:t>
            </a:r>
          </a:p>
        </p:txBody>
      </p:sp>
      <p:sp>
        <p:nvSpPr>
          <p:cNvPr id="172" name="Implied M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709930">
              <a:spcBef>
                <a:spcPts val="2900"/>
              </a:spcBef>
              <a:defRPr sz="4300"/>
            </a:pPr>
            <a:r>
              <a:t>Implied Mode</a:t>
            </a:r>
          </a:p>
          <a:p>
            <a:pPr marL="524255" indent="-524255" defTabSz="709930">
              <a:spcBef>
                <a:spcPts val="2900"/>
              </a:spcBef>
              <a:defRPr sz="4300"/>
            </a:pPr>
            <a:r>
              <a:t>Immediate Mode</a:t>
            </a:r>
          </a:p>
          <a:p>
            <a:pPr marL="524255" indent="-524255" defTabSz="709930">
              <a:spcBef>
                <a:spcPts val="2900"/>
              </a:spcBef>
              <a:defRPr sz="4300"/>
            </a:pPr>
            <a:r>
              <a:t>Direct Addressing Mode</a:t>
            </a:r>
          </a:p>
          <a:p>
            <a:pPr marL="524255" indent="-524255" defTabSz="709930">
              <a:spcBef>
                <a:spcPts val="2900"/>
              </a:spcBef>
              <a:defRPr sz="4300"/>
            </a:pPr>
            <a:r>
              <a:t>Indirect Addressing Mode</a:t>
            </a:r>
          </a:p>
          <a:p>
            <a:pPr marL="524255" indent="-524255" defTabSz="709930">
              <a:spcBef>
                <a:spcPts val="2900"/>
              </a:spcBef>
              <a:defRPr sz="4300"/>
            </a:pPr>
            <a:r>
              <a:t>Register Mode</a:t>
            </a:r>
          </a:p>
          <a:p>
            <a:pPr marL="524255" indent="-524255" defTabSz="709930">
              <a:spcBef>
                <a:spcPts val="2900"/>
              </a:spcBef>
              <a:defRPr sz="4300"/>
            </a:pPr>
            <a:r>
              <a:t>Register Indirect Mode</a:t>
            </a:r>
          </a:p>
          <a:p>
            <a:pPr marL="524255" indent="-524255" defTabSz="709930">
              <a:spcBef>
                <a:spcPts val="2900"/>
              </a:spcBef>
              <a:defRPr sz="4300"/>
            </a:pPr>
            <a:r>
              <a:t>Relative Addressing Mode</a:t>
            </a:r>
          </a:p>
          <a:p>
            <a:pPr marL="524255" indent="-524255" defTabSz="709930">
              <a:spcBef>
                <a:spcPts val="2900"/>
              </a:spcBef>
              <a:defRPr sz="4300"/>
            </a:pPr>
            <a:r>
              <a:t>Indexed Addressing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mplied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Implied Mode</a:t>
            </a:r>
          </a:p>
        </p:txBody>
      </p:sp>
      <p:sp>
        <p:nvSpPr>
          <p:cNvPr id="177" name="Does not require an address field.…"/>
          <p:cNvSpPr txBox="1"/>
          <p:nvPr>
            <p:ph type="body" sz="half" idx="1"/>
          </p:nvPr>
        </p:nvSpPr>
        <p:spPr>
          <a:xfrm>
            <a:off x="952500" y="3695700"/>
            <a:ext cx="10943062" cy="8572500"/>
          </a:xfrm>
          <a:prstGeom prst="rect">
            <a:avLst/>
          </a:prstGeom>
        </p:spPr>
        <p:txBody>
          <a:bodyPr/>
          <a:lstStyle/>
          <a:p>
            <a:pPr/>
            <a:r>
              <a:t>Does not require an address field.</a:t>
            </a:r>
          </a:p>
          <a:p>
            <a:pPr/>
            <a:r>
              <a:t>Implicit operand assignment.</a:t>
            </a:r>
          </a:p>
        </p:txBody>
      </p:sp>
      <p:graphicFrame>
        <p:nvGraphicFramePr>
          <p:cNvPr id="178" name="표 1"/>
          <p:cNvGraphicFramePr/>
          <p:nvPr/>
        </p:nvGraphicFramePr>
        <p:xfrm>
          <a:off x="12217400" y="3695700"/>
          <a:ext cx="11214100" cy="8572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607050"/>
                <a:gridCol w="5607050"/>
              </a:tblGrid>
              <a:tr h="2857500"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2857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STORE 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Store AC into Memory[X].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857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MUL 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Multiply Memory[X] with AC,  store at AC.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mmediate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929292"/>
              </a:buClr>
              <a:buFont typeface="Zapf Dingbats"/>
            </a:lvl1pPr>
          </a:lstStyle>
          <a:p>
            <a:pPr/>
            <a:r>
              <a:t>Immediate Mode</a:t>
            </a:r>
          </a:p>
        </p:txBody>
      </p:sp>
      <p:sp>
        <p:nvSpPr>
          <p:cNvPr id="183" name="Specify the operand to actually use in the address field."/>
          <p:cNvSpPr txBox="1"/>
          <p:nvPr>
            <p:ph type="body" sz="half" idx="1"/>
          </p:nvPr>
        </p:nvSpPr>
        <p:spPr>
          <a:xfrm>
            <a:off x="952500" y="3695700"/>
            <a:ext cx="10943062" cy="8572500"/>
          </a:xfrm>
          <a:prstGeom prst="rect">
            <a:avLst/>
          </a:prstGeom>
        </p:spPr>
        <p:txBody>
          <a:bodyPr/>
          <a:lstStyle/>
          <a:p>
            <a:pPr/>
            <a:r>
              <a:t>Specify the operand to actually use in the address field.</a:t>
            </a:r>
          </a:p>
        </p:txBody>
      </p:sp>
      <p:graphicFrame>
        <p:nvGraphicFramePr>
          <p:cNvPr id="184" name="표 1"/>
          <p:cNvGraphicFramePr/>
          <p:nvPr/>
        </p:nvGraphicFramePr>
        <p:xfrm>
          <a:off x="12217400" y="3695700"/>
          <a:ext cx="11214100" cy="8572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607050"/>
                <a:gridCol w="5607050"/>
              </a:tblGrid>
              <a:tr h="4286250"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4286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LDI 100, 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Load and Initiate ‘100’ value into Register[R1].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irect Addressing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929292"/>
              </a:buClr>
              <a:buFont typeface="Zapf Dingbats"/>
            </a:lvl1pPr>
          </a:lstStyle>
          <a:p>
            <a:pPr/>
            <a:r>
              <a:t>Direct Addressing Mode</a:t>
            </a:r>
          </a:p>
        </p:txBody>
      </p:sp>
      <p:sp>
        <p:nvSpPr>
          <p:cNvPr id="189" name="Directly stores the address of the operand in the address field.…"/>
          <p:cNvSpPr txBox="1"/>
          <p:nvPr>
            <p:ph type="body" sz="half" idx="1"/>
          </p:nvPr>
        </p:nvSpPr>
        <p:spPr>
          <a:xfrm>
            <a:off x="952500" y="3695700"/>
            <a:ext cx="10943062" cy="8572500"/>
          </a:xfrm>
          <a:prstGeom prst="rect">
            <a:avLst/>
          </a:prstGeom>
        </p:spPr>
        <p:txBody>
          <a:bodyPr/>
          <a:lstStyle/>
          <a:p>
            <a:pPr marL="603504" indent="-603504" defTabSz="817244">
              <a:spcBef>
                <a:spcPts val="3300"/>
              </a:spcBef>
              <a:defRPr sz="4950"/>
            </a:pPr>
            <a:r>
              <a:t>Directly stores the address of the operand in the address field.</a:t>
            </a:r>
          </a:p>
          <a:p>
            <a:pPr marL="603504" indent="-603504" defTabSz="817244">
              <a:spcBef>
                <a:spcPts val="3300"/>
              </a:spcBef>
              <a:defRPr sz="4950"/>
            </a:pPr>
            <a:r>
              <a:t>Advantage</a:t>
            </a:r>
          </a:p>
          <a:p>
            <a:pPr lvl="1" marL="1207008" indent="-603504" defTabSz="817244">
              <a:spcBef>
                <a:spcPts val="3300"/>
              </a:spcBef>
              <a:defRPr sz="4950"/>
            </a:pPr>
            <a:r>
              <a:t>Access to memory is done at once.</a:t>
            </a:r>
          </a:p>
          <a:p>
            <a:pPr marL="603504" indent="-603504" defTabSz="817244">
              <a:spcBef>
                <a:spcPts val="3300"/>
              </a:spcBef>
              <a:defRPr sz="4950"/>
            </a:pPr>
            <a:r>
              <a:t>Disadvantage</a:t>
            </a:r>
          </a:p>
          <a:p>
            <a:pPr lvl="1" marL="1207008" indent="-603504" defTabSz="817244">
              <a:spcBef>
                <a:spcPts val="3300"/>
              </a:spcBef>
              <a:defRPr sz="4950"/>
            </a:pPr>
            <a:r>
              <a:t>The address space of the memory device that can be accessed is limited.</a:t>
            </a:r>
          </a:p>
        </p:txBody>
      </p:sp>
      <p:graphicFrame>
        <p:nvGraphicFramePr>
          <p:cNvPr id="190" name="표 1"/>
          <p:cNvGraphicFramePr/>
          <p:nvPr/>
        </p:nvGraphicFramePr>
        <p:xfrm>
          <a:off x="12217400" y="3695700"/>
          <a:ext cx="11214100" cy="8572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607050"/>
                <a:gridCol w="5607050"/>
              </a:tblGrid>
              <a:tr h="4286250">
                <a:tc gridSpan="2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4286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LDA 600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Load Memory[600]  into AC.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