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62" r:id="rId2"/>
    <p:sldId id="256" r:id="rId3"/>
    <p:sldId id="261" r:id="rId4"/>
    <p:sldId id="300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3" r:id="rId15"/>
    <p:sldId id="270" r:id="rId16"/>
    <p:sldId id="314" r:id="rId17"/>
    <p:sldId id="312" r:id="rId18"/>
    <p:sldId id="311" r:id="rId19"/>
    <p:sldId id="288" r:id="rId20"/>
    <p:sldId id="299" r:id="rId2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51" autoAdjust="0"/>
  </p:normalViewPr>
  <p:slideViewPr>
    <p:cSldViewPr snapToGrid="0">
      <p:cViewPr>
        <p:scale>
          <a:sx n="140" d="100"/>
          <a:sy n="140" d="100"/>
        </p:scale>
        <p:origin x="-1956" y="-3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610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8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6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9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51638" y="1991825"/>
            <a:ext cx="3754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10397" y="4623011"/>
            <a:ext cx="4194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 rot="2700000">
            <a:off x="-49730" y="2786891"/>
            <a:ext cx="542634" cy="406976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 rot="2700000">
            <a:off x="6274381" y="1134048"/>
            <a:ext cx="805677" cy="604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" name="Google Shape;15;p2"/>
          <p:cNvSpPr/>
          <p:nvPr/>
        </p:nvSpPr>
        <p:spPr>
          <a:xfrm>
            <a:off x="408338" y="1432591"/>
            <a:ext cx="46935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16;p2"/>
          <p:cNvSpPr/>
          <p:nvPr/>
        </p:nvSpPr>
        <p:spPr>
          <a:xfrm rot="-1799860">
            <a:off x="6354508" y="3105706"/>
            <a:ext cx="455432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2"/>
          <p:cNvSpPr/>
          <p:nvPr/>
        </p:nvSpPr>
        <p:spPr>
          <a:xfrm rot="-1527899">
            <a:off x="339902" y="3864921"/>
            <a:ext cx="67611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Google Shape;18;p2"/>
          <p:cNvSpPr/>
          <p:nvPr/>
        </p:nvSpPr>
        <p:spPr>
          <a:xfrm>
            <a:off x="1331834" y="3374078"/>
            <a:ext cx="3375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" name="Google Shape;19;p2"/>
          <p:cNvSpPr/>
          <p:nvPr/>
        </p:nvSpPr>
        <p:spPr>
          <a:xfrm>
            <a:off x="5629213" y="831025"/>
            <a:ext cx="3276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2"/>
          <p:cNvSpPr/>
          <p:nvPr/>
        </p:nvSpPr>
        <p:spPr>
          <a:xfrm rot="-722907">
            <a:off x="1112773" y="647226"/>
            <a:ext cx="486134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2"/>
          <p:cNvSpPr/>
          <p:nvPr/>
        </p:nvSpPr>
        <p:spPr>
          <a:xfrm>
            <a:off x="5079713" y="-36363"/>
            <a:ext cx="298575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2"/>
          <p:cNvSpPr/>
          <p:nvPr/>
        </p:nvSpPr>
        <p:spPr>
          <a:xfrm rot="1498435">
            <a:off x="415285" y="273510"/>
            <a:ext cx="289907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" name="Google Shape;23;p2"/>
          <p:cNvSpPr/>
          <p:nvPr/>
        </p:nvSpPr>
        <p:spPr>
          <a:xfrm>
            <a:off x="5280201" y="3312272"/>
            <a:ext cx="4302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4" name="Google Shape;24;p2"/>
          <p:cNvSpPr/>
          <p:nvPr/>
        </p:nvSpPr>
        <p:spPr>
          <a:xfrm>
            <a:off x="2169975" y="2099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" name="Google Shape;25;p2"/>
          <p:cNvSpPr/>
          <p:nvPr/>
        </p:nvSpPr>
        <p:spPr>
          <a:xfrm>
            <a:off x="1817546" y="4259284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6" name="Google Shape;26;p2"/>
          <p:cNvSpPr/>
          <p:nvPr/>
        </p:nvSpPr>
        <p:spPr>
          <a:xfrm>
            <a:off x="3021761" y="425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7" name="Google Shape;27;p2"/>
          <p:cNvSpPr/>
          <p:nvPr/>
        </p:nvSpPr>
        <p:spPr>
          <a:xfrm>
            <a:off x="5775956" y="214850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28;p2"/>
          <p:cNvSpPr/>
          <p:nvPr/>
        </p:nvSpPr>
        <p:spPr>
          <a:xfrm>
            <a:off x="2561419" y="444955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" name="Google Shape;29;p2"/>
          <p:cNvSpPr/>
          <p:nvPr/>
        </p:nvSpPr>
        <p:spPr>
          <a:xfrm>
            <a:off x="1109431" y="22205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0" name="Google Shape;30;p2"/>
          <p:cNvSpPr/>
          <p:nvPr/>
        </p:nvSpPr>
        <p:spPr>
          <a:xfrm>
            <a:off x="4028450" y="4390604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2"/>
          <p:cNvSpPr/>
          <p:nvPr/>
        </p:nvSpPr>
        <p:spPr>
          <a:xfrm rot="-2700000">
            <a:off x="4753003" y="4348472"/>
            <a:ext cx="195056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2" name="Google Shape;32;p2"/>
          <p:cNvSpPr/>
          <p:nvPr/>
        </p:nvSpPr>
        <p:spPr>
          <a:xfrm>
            <a:off x="4175957" y="263309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651413" y="0"/>
            <a:ext cx="555525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04800">
              <a:spcBef>
                <a:spcPts val="450"/>
              </a:spcBef>
              <a:spcAft>
                <a:spcPts val="0"/>
              </a:spcAft>
              <a:buSzPts val="2800"/>
              <a:buChar char="×"/>
              <a:defRPr sz="2100"/>
            </a:lvl1pPr>
            <a:lvl2pPr marL="685800" lvl="1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2pPr>
            <a:lvl3pPr marL="1028700" lvl="2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3pPr>
            <a:lvl4pPr marL="1371600" lvl="3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4pPr>
            <a:lvl5pPr marL="1714500" lvl="4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5pPr>
            <a:lvl6pPr marL="2057400" lvl="5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6pPr>
            <a:lvl7pPr marL="2400300" lvl="6" indent="-304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100"/>
            </a:lvl7pPr>
            <a:lvl8pPr marL="2743200" lvl="7" indent="-3048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100"/>
            </a:lvl8pPr>
            <a:lvl9pPr marL="3086100" lvl="8" indent="-30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1" name="Google Shape;91;p5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2" name="Google Shape;92;p5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3" name="Google Shape;93;p5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4" name="Google Shape;94;p5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5" name="Google Shape;95;p5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6" name="Google Shape;96;p5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5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5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5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0" name="Google Shape;100;p5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" name="Google Shape;101;p5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8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8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8" name="Google Shape;148;p8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9" name="Google Shape;149;p8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0" name="Google Shape;150;p8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1" name="Google Shape;151;p8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2" name="Google Shape;152;p8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3" name="Google Shape;153;p8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8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8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6" name="Google Shape;156;p8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5860289" y="4683129"/>
            <a:ext cx="3744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10"/>
          <p:cNvSpPr/>
          <p:nvPr/>
        </p:nvSpPr>
        <p:spPr>
          <a:xfrm rot="2700000">
            <a:off x="-51072" y="2964778"/>
            <a:ext cx="497237" cy="37292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0" name="Google Shape;180;p10"/>
          <p:cNvSpPr/>
          <p:nvPr/>
        </p:nvSpPr>
        <p:spPr>
          <a:xfrm rot="2700000">
            <a:off x="6300273" y="1231690"/>
            <a:ext cx="719128" cy="53934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1" name="Google Shape;181;p10"/>
          <p:cNvSpPr/>
          <p:nvPr/>
        </p:nvSpPr>
        <p:spPr>
          <a:xfrm>
            <a:off x="232980" y="1552220"/>
            <a:ext cx="4302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6421564" y="3081723"/>
            <a:ext cx="406537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38304" y="4107717"/>
            <a:ext cx="619550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/>
          <p:nvPr/>
        </p:nvSpPr>
        <p:spPr>
          <a:xfrm>
            <a:off x="930035" y="3562976"/>
            <a:ext cx="309375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5" name="Google Shape;185;p10"/>
          <p:cNvSpPr/>
          <p:nvPr/>
        </p:nvSpPr>
        <p:spPr>
          <a:xfrm>
            <a:off x="5666353" y="603174"/>
            <a:ext cx="292275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6" name="Google Shape;186;p10"/>
          <p:cNvSpPr/>
          <p:nvPr/>
        </p:nvSpPr>
        <p:spPr>
          <a:xfrm rot="-722532">
            <a:off x="728082" y="658605"/>
            <a:ext cx="445402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0"/>
          <p:cNvSpPr/>
          <p:nvPr/>
        </p:nvSpPr>
        <p:spPr>
          <a:xfrm>
            <a:off x="5968292" y="-74674"/>
            <a:ext cx="2664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03084" y="190739"/>
            <a:ext cx="265643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9" name="Google Shape;189;p10"/>
          <p:cNvSpPr/>
          <p:nvPr/>
        </p:nvSpPr>
        <p:spPr>
          <a:xfrm>
            <a:off x="5756811" y="3826977"/>
            <a:ext cx="38385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0" name="Google Shape;190;p10"/>
          <p:cNvSpPr/>
          <p:nvPr/>
        </p:nvSpPr>
        <p:spPr>
          <a:xfrm>
            <a:off x="1548865" y="244976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1" name="Google Shape;191;p10"/>
          <p:cNvSpPr/>
          <p:nvPr/>
        </p:nvSpPr>
        <p:spPr>
          <a:xfrm>
            <a:off x="1393280" y="4581900"/>
            <a:ext cx="178875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0"/>
          <p:cNvSpPr/>
          <p:nvPr/>
        </p:nvSpPr>
        <p:spPr>
          <a:xfrm>
            <a:off x="2261650" y="94100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3" name="Google Shape;193;p10"/>
          <p:cNvSpPr/>
          <p:nvPr/>
        </p:nvSpPr>
        <p:spPr>
          <a:xfrm>
            <a:off x="6050199" y="2335938"/>
            <a:ext cx="17955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4" name="Google Shape;194;p10"/>
          <p:cNvSpPr/>
          <p:nvPr/>
        </p:nvSpPr>
        <p:spPr>
          <a:xfrm>
            <a:off x="2400710" y="4718270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5" name="Google Shape;195;p10"/>
          <p:cNvSpPr/>
          <p:nvPr/>
        </p:nvSpPr>
        <p:spPr>
          <a:xfrm>
            <a:off x="1011212" y="2445799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6" name="Google Shape;196;p10"/>
          <p:cNvSpPr/>
          <p:nvPr/>
        </p:nvSpPr>
        <p:spPr>
          <a:xfrm>
            <a:off x="4232308" y="4619286"/>
            <a:ext cx="258525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5005831" y="4438128"/>
            <a:ext cx="174054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8" name="Google Shape;198;p10"/>
          <p:cNvSpPr/>
          <p:nvPr/>
        </p:nvSpPr>
        <p:spPr>
          <a:xfrm>
            <a:off x="4816543" y="132477"/>
            <a:ext cx="17415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7" Type="http://schemas.openxmlformats.org/officeDocument/2006/relationships/hyperlink" Target="https://vercel.com/blog/nextjs-server-side-rendering-vs-static-gener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basic-features/data-fetching" TargetMode="External"/><Relationship Id="rId5" Type="http://schemas.openxmlformats.org/officeDocument/2006/relationships/hyperlink" Target="https://www.npmtrends.com/next" TargetMode="External"/><Relationship Id="rId4" Type="http://schemas.openxmlformats.org/officeDocument/2006/relationships/hyperlink" Target="https://vercel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3621992" y="3172524"/>
            <a:ext cx="214439" cy="204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3355637" y="2222282"/>
            <a:ext cx="918634" cy="918875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2470509" y="2745115"/>
            <a:ext cx="606938" cy="606984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2573198" y="1996525"/>
            <a:ext cx="297925" cy="2844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2974320" y="2379845"/>
            <a:ext cx="214394" cy="204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2" name="Google Shape;262;p18"/>
          <p:cNvSpPr/>
          <p:nvPr/>
        </p:nvSpPr>
        <p:spPr>
          <a:xfrm rot="2926271">
            <a:off x="4274276" y="2542025"/>
            <a:ext cx="160573" cy="1533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3510662" y="1931554"/>
            <a:ext cx="144652" cy="138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" name="Google Shape;103;p19"/>
          <p:cNvSpPr txBox="1">
            <a:spLocks/>
          </p:cNvSpPr>
          <p:nvPr/>
        </p:nvSpPr>
        <p:spPr>
          <a:xfrm>
            <a:off x="1028799" y="2299646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7200" b="1" dirty="0"/>
              <a:t>NEXT JS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-2.59259E-6 L 1.8518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7.40741E-7 L -7.40741E-7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-6.17284E-7 L -3.703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1.11111E-6 L -3.7037E-6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60" grpId="0" animBg="1"/>
      <p:bldP spid="261" grpId="0" animBg="1"/>
      <p:bldP spid="262" grpId="0" animBg="1"/>
      <p:bldP spid="263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INICIALIZAÇÃO DA FERRAMENTA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8314574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smtClean="0"/>
              <a:t>Utilizar </a:t>
            </a:r>
            <a:r>
              <a:rPr lang="pt-BR" dirty="0"/>
              <a:t>um dos seguintes comandos: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555" y="2062699"/>
            <a:ext cx="3362887" cy="19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8368" y="2072553"/>
            <a:ext cx="5061261" cy="19708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 smtClean="0"/>
              <a:t>Utilizar </a:t>
            </a:r>
            <a:r>
              <a:rPr lang="pt-BR" dirty="0"/>
              <a:t>o sinalizador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50"/>
                </a:solidFill>
              </a:rPr>
              <a:t>`--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58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xecutar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/>
              <a:t> 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yarn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 </a:t>
            </a:r>
            <a:r>
              <a:rPr lang="pt-BR" dirty="0"/>
              <a:t>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pnpm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dirty="0" smtClean="0"/>
              <a:t>Endereço </a:t>
            </a:r>
            <a:r>
              <a:rPr lang="pt-BR" dirty="0">
                <a:solidFill>
                  <a:srgbClr val="00B050"/>
                </a:solidFill>
              </a:rPr>
              <a:t>`localhost:3000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/>
              <a:t>.</a:t>
            </a:r>
          </a:p>
          <a:p>
            <a:r>
              <a:rPr lang="pt-BR" dirty="0" smtClean="0"/>
              <a:t>Visite o endereço </a:t>
            </a:r>
            <a:r>
              <a:rPr lang="pt-BR" dirty="0" smtClean="0">
                <a:solidFill>
                  <a:srgbClr val="00B050"/>
                </a:solidFill>
              </a:rPr>
              <a:t>`http://localhost:3000` </a:t>
            </a:r>
            <a:r>
              <a:rPr lang="pt-BR" dirty="0" smtClean="0"/>
              <a:t>no </a:t>
            </a:r>
            <a:r>
              <a:rPr lang="pt-BR" dirty="0"/>
              <a:t>browser </a:t>
            </a:r>
            <a:r>
              <a:rPr lang="pt-BR" dirty="0" smtClean="0"/>
              <a:t>para ver a aplicação.</a:t>
            </a:r>
          </a:p>
          <a:p>
            <a:r>
              <a:rPr lang="pt-BR" dirty="0" smtClean="0"/>
              <a:t>Editar o conteúdo do arquivo 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err="1" smtClean="0">
                <a:solidFill>
                  <a:srgbClr val="00B050"/>
                </a:solidFill>
              </a:rPr>
              <a:t>pages</a:t>
            </a:r>
            <a:r>
              <a:rPr lang="pt-BR" dirty="0" smtClean="0">
                <a:solidFill>
                  <a:srgbClr val="00B050"/>
                </a:solidFill>
              </a:rPr>
              <a:t>/index.js`.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0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66883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0" y="1667858"/>
            <a:ext cx="1136898" cy="308127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Estrutura do Next.js configurado.</a:t>
            </a:r>
          </a:p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21" y="1667858"/>
            <a:ext cx="1257191" cy="3081276"/>
          </a:xfrm>
          <a:prstGeom prst="rect">
            <a:avLst/>
          </a:prstGeom>
        </p:spPr>
      </p:pic>
      <p:sp>
        <p:nvSpPr>
          <p:cNvPr id="2" name="Seta para a direita 1"/>
          <p:cNvSpPr/>
          <p:nvPr/>
        </p:nvSpPr>
        <p:spPr>
          <a:xfrm>
            <a:off x="750626" y="1898453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102539" y="2048578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0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ctrTitle" idx="4294967295"/>
          </p:nvPr>
        </p:nvSpPr>
        <p:spPr>
          <a:xfrm>
            <a:off x="514350" y="2131233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000" dirty="0"/>
              <a:t>2,612,398</a:t>
            </a:r>
            <a:endParaRPr sz="10000" dirty="0"/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4294967295"/>
          </p:nvPr>
        </p:nvSpPr>
        <p:spPr>
          <a:xfrm>
            <a:off x="431634" y="3145956"/>
            <a:ext cx="5994734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pt-BR" sz="1800" dirty="0">
                <a:solidFill>
                  <a:srgbClr val="434343"/>
                </a:solidFill>
              </a:rPr>
              <a:t>D</a:t>
            </a:r>
            <a:r>
              <a:rPr lang="en" sz="1800" dirty="0">
                <a:solidFill>
                  <a:srgbClr val="434343"/>
                </a:solidFill>
              </a:rPr>
              <a:t>ownloads registrados na NPM Trends em </a:t>
            </a:r>
            <a:r>
              <a:rPr lang="en" sz="1800" dirty="0" smtClean="0">
                <a:solidFill>
                  <a:srgbClr val="434343"/>
                </a:solidFill>
              </a:rPr>
              <a:t>Abril </a:t>
            </a:r>
            <a:r>
              <a:rPr lang="en" sz="1800" dirty="0">
                <a:solidFill>
                  <a:srgbClr val="434343"/>
                </a:solidFill>
              </a:rPr>
              <a:t>de 2022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71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4400" dirty="0"/>
              <a:t>2,612,398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Downloads registrados na NPM </a:t>
            </a:r>
            <a:r>
              <a:rPr lang="pt-BR" dirty="0" err="1" smtClean="0"/>
              <a:t>Trends</a:t>
            </a:r>
            <a:r>
              <a:rPr lang="pt-B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4" y="1586792"/>
            <a:ext cx="5156791" cy="324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5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REFERÊNCIAS</a:t>
            </a:r>
            <a:endParaRPr lang="pt-BR" sz="3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51374" y="986026"/>
            <a:ext cx="5555250" cy="35145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https://nextjs.org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https://vercel.com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000" u="sng" dirty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www.npmtrends.com/next</a:t>
            </a:r>
            <a:endParaRPr lang="pt-BR" sz="2000" u="sng" dirty="0" smtClean="0">
              <a:solidFill>
                <a:srgbClr val="1D212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://nextjs.org/docs/basic-features/data-fetching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://vercel.com/blog/nextjs-server-side-rendering-vs-static-generation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7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subTitle" idx="4294967295"/>
          </p:nvPr>
        </p:nvSpPr>
        <p:spPr>
          <a:xfrm>
            <a:off x="678863" y="2974094"/>
            <a:ext cx="5500350" cy="1998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en" sz="2700" b="1" dirty="0" smtClean="0">
                <a:solidFill>
                  <a:srgbClr val="FFFFFF"/>
                </a:solidFill>
              </a:rPr>
              <a:t>Perguntas</a:t>
            </a:r>
            <a:r>
              <a:rPr lang="en" sz="27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7" name="Google Shape;869;p47"/>
          <p:cNvSpPr/>
          <p:nvPr/>
        </p:nvSpPr>
        <p:spPr>
          <a:xfrm>
            <a:off x="2769159" y="1525195"/>
            <a:ext cx="1285114" cy="129598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Retângulo 1"/>
          <p:cNvSpPr/>
          <p:nvPr/>
        </p:nvSpPr>
        <p:spPr>
          <a:xfrm rot="1364781">
            <a:off x="3773587" y="767951"/>
            <a:ext cx="561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4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9" name="Retângulo 8"/>
          <p:cNvSpPr/>
          <p:nvPr/>
        </p:nvSpPr>
        <p:spPr>
          <a:xfrm rot="609144">
            <a:off x="3899838" y="137608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32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Retângulo 9"/>
          <p:cNvSpPr/>
          <p:nvPr/>
        </p:nvSpPr>
        <p:spPr>
          <a:xfrm rot="609144">
            <a:off x="3557126" y="1034339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343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/>
      <p:bldP spid="7" grpId="0" animBg="1"/>
      <p:bldP spid="2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>
            <a:spLocks noGrp="1"/>
          </p:cNvSpPr>
          <p:nvPr>
            <p:ph type="title"/>
          </p:nvPr>
        </p:nvSpPr>
        <p:spPr>
          <a:xfrm>
            <a:off x="342900" y="157098"/>
            <a:ext cx="6172200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pt-BR" sz="6600" dirty="0" smtClean="0"/>
              <a:t>TEAM</a:t>
            </a:r>
            <a:endParaRPr lang="pt-BR" sz="6600" dirty="0"/>
          </a:p>
        </p:txBody>
      </p:sp>
      <p:sp>
        <p:nvSpPr>
          <p:cNvPr id="637" name="Google Shape;637;p4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641" name="Google Shape;641;p44"/>
          <p:cNvSpPr txBox="1"/>
          <p:nvPr/>
        </p:nvSpPr>
        <p:spPr>
          <a:xfrm>
            <a:off x="1009933" y="3177188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Erick Poiati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SP306378X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>
            <a:off x="3634763" y="3201743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Raphael Capistrano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SP3063968</a:t>
            </a:r>
            <a:endParaRPr sz="2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867;p47"/>
          <p:cNvSpPr/>
          <p:nvPr/>
        </p:nvSpPr>
        <p:spPr>
          <a:xfrm>
            <a:off x="1604994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" name="Google Shape;867;p47"/>
          <p:cNvSpPr/>
          <p:nvPr/>
        </p:nvSpPr>
        <p:spPr>
          <a:xfrm>
            <a:off x="4153010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757239" y="1565694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PRINCIPAIS </a:t>
            </a:r>
            <a:br>
              <a:rPr lang="pt-BR" sz="3600" b="1" dirty="0"/>
            </a:br>
            <a:r>
              <a:rPr lang="pt-BR" sz="3600" b="1" dirty="0"/>
              <a:t>CARACTERÍSTICAS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1189179" y="2160999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4950" b="1" dirty="0" smtClean="0"/>
              <a:t>OBRIGADO!!</a:t>
            </a:r>
            <a:endParaRPr lang="pt-BR" sz="4950" b="1" dirty="0"/>
          </a:p>
        </p:txBody>
      </p:sp>
    </p:spTree>
    <p:extLst>
      <p:ext uri="{BB962C8B-B14F-4D97-AF65-F5344CB8AC3E}">
        <p14:creationId xmlns:p14="http://schemas.microsoft.com/office/powerpoint/2010/main" val="3353716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00300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PRINCIPAIS </a:t>
            </a:r>
            <a:br>
              <a:rPr lang="pt-BR" sz="3000" dirty="0"/>
            </a:br>
            <a:r>
              <a:rPr lang="pt-BR" sz="3000" dirty="0"/>
              <a:t>CARACTERÍSTICAS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86094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Framework do </a:t>
            </a:r>
            <a:r>
              <a:rPr lang="pt-BR" dirty="0" err="1"/>
              <a:t>React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do lado do servidor e geração de sites estáticos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smtClean="0"/>
              <a:t>Criar </a:t>
            </a:r>
            <a:r>
              <a:rPr lang="pt-BR" dirty="0"/>
              <a:t>single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(</a:t>
            </a:r>
            <a:r>
              <a:rPr lang="pt-BR" dirty="0" err="1"/>
              <a:t>SPAs</a:t>
            </a:r>
            <a:r>
              <a:rPr lang="pt-BR" dirty="0" smtClean="0"/>
              <a:t>) </a:t>
            </a:r>
            <a:endParaRPr lang="pt-BR" dirty="0"/>
          </a:p>
          <a:p>
            <a:pPr lvl="0"/>
            <a:r>
              <a:rPr lang="pt-BR" dirty="0" smtClean="0"/>
              <a:t>Suporte </a:t>
            </a:r>
            <a:r>
              <a:rPr lang="pt-BR" dirty="0"/>
              <a:t>a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dirty="0" err="1" smtClean="0"/>
              <a:t>pre-fetching</a:t>
            </a:r>
            <a:r>
              <a:rPr lang="pt-BR" dirty="0" smtClean="0"/>
              <a:t>, </a:t>
            </a:r>
            <a:r>
              <a:rPr lang="pt-BR" dirty="0"/>
              <a:t>sistema de rotas, pacotes de funcionalidades e diversos </a:t>
            </a:r>
            <a:r>
              <a:rPr lang="pt-BR" dirty="0" err="1" smtClean="0"/>
              <a:t>plugins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ANO E RESPONSÁVEL </a:t>
            </a:r>
          </a:p>
          <a:p>
            <a:pPr algn="ctr"/>
            <a:r>
              <a:rPr lang="pt-BR" sz="3600" b="1" dirty="0"/>
              <a:t>PELA CONSTRUÇÃO</a:t>
            </a:r>
          </a:p>
        </p:txBody>
      </p:sp>
    </p:spTree>
    <p:extLst>
      <p:ext uri="{BB962C8B-B14F-4D97-AF65-F5344CB8AC3E}">
        <p14:creationId xmlns:p14="http://schemas.microsoft.com/office/powerpoint/2010/main" val="1915933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18561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ANO E RESPONSÁVEL PELA CONSTRUÇÃO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76175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A empresa </a:t>
            </a:r>
            <a:r>
              <a:rPr lang="pt-BR" dirty="0" err="1"/>
              <a:t>Vercel</a:t>
            </a:r>
            <a:r>
              <a:rPr lang="pt-BR" dirty="0"/>
              <a:t> é responsável pelo </a:t>
            </a:r>
            <a:r>
              <a:rPr lang="pt-BR" dirty="0" err="1" smtClean="0"/>
              <a:t>NextJS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Lançado </a:t>
            </a:r>
            <a:r>
              <a:rPr lang="pt-BR" dirty="0"/>
              <a:t>em 25 de outubro de 2016.</a:t>
            </a:r>
          </a:p>
          <a:p>
            <a:pPr lvl="0"/>
            <a:r>
              <a:rPr lang="pt-BR" dirty="0" smtClean="0"/>
              <a:t>Versão </a:t>
            </a:r>
            <a:r>
              <a:rPr lang="pt-BR" dirty="0"/>
              <a:t>atual 12.1 (17 de fevereiro de 2022</a:t>
            </a:r>
            <a:r>
              <a:rPr lang="pt-BR" dirty="0" smtClean="0"/>
              <a:t>).</a:t>
            </a:r>
          </a:p>
          <a:p>
            <a:r>
              <a:rPr lang="pt-BR" dirty="0"/>
              <a:t>H</a:t>
            </a:r>
            <a:r>
              <a:rPr lang="pt-BR" dirty="0" smtClean="0"/>
              <a:t>ospedado </a:t>
            </a:r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sob a licença MIT.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4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ÁREA DE ATUAÇÃO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5577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631107"/>
            <a:ext cx="4477875" cy="64520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ÁREA DE ATUAÇÃO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43462" y="1085353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Next utiliza um servidor </a:t>
            </a:r>
            <a:r>
              <a:rPr lang="pt-BR" dirty="0" smtClean="0"/>
              <a:t>Node.js para </a:t>
            </a:r>
            <a:r>
              <a:rPr lang="pt-BR" dirty="0"/>
              <a:t>entender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smtClean="0"/>
              <a:t>nativamente.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pic>
        <p:nvPicPr>
          <p:cNvPr id="1026" name="Picture 2" descr="F:\IFSP\4 SEM\DW2A4\Tecnologia Javacript\fluxo-requisicao-next-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9"/>
          <a:stretch/>
        </p:blipFill>
        <p:spPr bwMode="auto">
          <a:xfrm>
            <a:off x="1112412" y="2025733"/>
            <a:ext cx="4636382" cy="2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463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PRINCÍPIOS BÁSICOS DE UTILIZAÇÃO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63061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76415" y="10131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PRINCÍPIOS BÁSICOS DE UTILIZAÇÃO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na parte do </a:t>
            </a:r>
            <a:r>
              <a:rPr lang="pt-BR" dirty="0" smtClean="0"/>
              <a:t>servidor.</a:t>
            </a:r>
            <a:endParaRPr lang="pt-BR" dirty="0"/>
          </a:p>
          <a:p>
            <a:pPr lvl="0"/>
            <a:r>
              <a:rPr lang="pt-BR" dirty="0" smtClean="0"/>
              <a:t>Trabalhar </a:t>
            </a:r>
            <a:r>
              <a:rPr lang="pt-BR" dirty="0"/>
              <a:t>de forma hibrida com SSG e SSR</a:t>
            </a:r>
            <a:r>
              <a:rPr lang="pt-BR" dirty="0" smtClean="0"/>
              <a:t>.</a:t>
            </a:r>
          </a:p>
          <a:p>
            <a:r>
              <a:rPr lang="pt-BR" dirty="0"/>
              <a:t>A</a:t>
            </a:r>
            <a:r>
              <a:rPr lang="pt-BR" dirty="0" smtClean="0"/>
              <a:t>plicação </a:t>
            </a:r>
            <a:r>
              <a:rPr lang="pt-BR" dirty="0" err="1"/>
              <a:t>React</a:t>
            </a:r>
            <a:r>
              <a:rPr lang="pt-BR" dirty="0"/>
              <a:t> mais </a:t>
            </a:r>
            <a:r>
              <a:rPr lang="pt-BR" dirty="0" smtClean="0"/>
              <a:t>performática.</a:t>
            </a:r>
          </a:p>
          <a:p>
            <a:r>
              <a:rPr lang="pt-BR" dirty="0"/>
              <a:t>M</a:t>
            </a:r>
            <a:r>
              <a:rPr lang="pt-BR" dirty="0" smtClean="0"/>
              <a:t>elhorar </a:t>
            </a:r>
            <a:r>
              <a:rPr lang="pt-BR" dirty="0"/>
              <a:t>a indexação do conteúdo da </a:t>
            </a:r>
            <a:r>
              <a:rPr lang="pt-BR" dirty="0" smtClean="0"/>
              <a:t>página. 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286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275</Words>
  <Application>Microsoft Office PowerPoint</Application>
  <PresentationFormat>Personalizar</PresentationFormat>
  <Paragraphs>66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Iras template</vt:lpstr>
      <vt:lpstr>Apresentação do PowerPoint</vt:lpstr>
      <vt:lpstr>Apresentação do PowerPoint</vt:lpstr>
      <vt:lpstr>PRINCIPAIS  CARACTERÍSTICAS</vt:lpstr>
      <vt:lpstr>Apresentação do PowerPoint</vt:lpstr>
      <vt:lpstr>ANO E RESPONSÁVEL PELA CONSTRUÇÃO</vt:lpstr>
      <vt:lpstr>Apresentação do PowerPoint</vt:lpstr>
      <vt:lpstr>ÁREA DE ATUAÇÃO</vt:lpstr>
      <vt:lpstr>Apresentação do PowerPoint</vt:lpstr>
      <vt:lpstr>PRINCÍPIOS BÁSICOS DE UTILIZAÇÃO</vt:lpstr>
      <vt:lpstr>Apresentação do PowerPoint</vt:lpstr>
      <vt:lpstr>INICIALIZAÇÃO DA FERRAMENTA </vt:lpstr>
      <vt:lpstr>INICIALIZAÇÃO DA FERRAMENTA </vt:lpstr>
      <vt:lpstr>INICIALIZAÇÃO DA FERRAMENTA </vt:lpstr>
      <vt:lpstr>INICIALIZAÇÃO DA FERRAMENTA </vt:lpstr>
      <vt:lpstr>2,612,398</vt:lpstr>
      <vt:lpstr>2,612,398</vt:lpstr>
      <vt:lpstr>REFERÊNCIAS</vt:lpstr>
      <vt:lpstr>Apresentação do PowerPoint</vt:lpstr>
      <vt:lpstr>TEAM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da Silva Ferreira</dc:creator>
  <cp:lastModifiedBy>ILDIN10</cp:lastModifiedBy>
  <cp:revision>25</cp:revision>
  <dcterms:modified xsi:type="dcterms:W3CDTF">2023-03-10T03:54:00Z</dcterms:modified>
</cp:coreProperties>
</file>