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5" d="100"/>
          <a:sy n="115" d="100"/>
        </p:scale>
        <p:origin x="-152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E2DF883-FE11-4D15-9E47-71A2A88DB165}" type="datetimeFigureOut">
              <a:rPr lang="en-US" smtClean="0"/>
              <a:pPr/>
              <a:t>3/4/2013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26B56DF-2370-426C-BBA5-F1F29F992FB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2DF883-FE11-4D15-9E47-71A2A88DB165}" type="datetimeFigureOut">
              <a:rPr lang="en-US" smtClean="0"/>
              <a:pPr/>
              <a:t>3/4/2013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B56DF-2370-426C-BBA5-F1F29F992FB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2DF883-FE11-4D15-9E47-71A2A88DB165}" type="datetimeFigureOut">
              <a:rPr lang="en-US" smtClean="0"/>
              <a:pPr/>
              <a:t>3/4/2013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B56DF-2370-426C-BBA5-F1F29F992FB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2DF883-FE11-4D15-9E47-71A2A88DB165}" type="datetimeFigureOut">
              <a:rPr lang="en-US" smtClean="0"/>
              <a:pPr/>
              <a:t>3/4/2013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B56DF-2370-426C-BBA5-F1F29F992FB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E2DF883-FE11-4D15-9E47-71A2A88DB165}" type="datetimeFigureOut">
              <a:rPr lang="en-US" smtClean="0"/>
              <a:pPr/>
              <a:t>3/4/2013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B56DF-2370-426C-BBA5-F1F29F992FB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E2DF883-FE11-4D15-9E47-71A2A88DB165}" type="datetimeFigureOut">
              <a:rPr lang="en-US" smtClean="0"/>
              <a:pPr/>
              <a:t>3/4/2013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B56DF-2370-426C-BBA5-F1F29F992FB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E2DF883-FE11-4D15-9E47-71A2A88DB165}" type="datetimeFigureOut">
              <a:rPr lang="en-US" smtClean="0"/>
              <a:pPr/>
              <a:t>3/4/2013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6B56DF-2370-426C-BBA5-F1F29F992FB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E2DF883-FE11-4D15-9E47-71A2A88DB165}" type="datetimeFigureOut">
              <a:rPr lang="en-US" smtClean="0"/>
              <a:pPr/>
              <a:t>3/4/2013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6B56DF-2370-426C-BBA5-F1F29F992FB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2DF883-FE11-4D15-9E47-71A2A88DB165}" type="datetimeFigureOut">
              <a:rPr lang="en-US" smtClean="0"/>
              <a:pPr/>
              <a:t>3/4/2013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6B56DF-2370-426C-BBA5-F1F29F992FB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E2DF883-FE11-4D15-9E47-71A2A88DB165}" type="datetimeFigureOut">
              <a:rPr lang="en-US" smtClean="0"/>
              <a:pPr/>
              <a:t>3/4/2013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B56DF-2370-426C-BBA5-F1F29F992FB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E2DF883-FE11-4D15-9E47-71A2A88DB165}" type="datetimeFigureOut">
              <a:rPr lang="en-US" smtClean="0"/>
              <a:pPr/>
              <a:t>3/4/2013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26B56DF-2370-426C-BBA5-F1F29F992FBD}"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E2DF883-FE11-4D15-9E47-71A2A88DB165}" type="datetimeFigureOut">
              <a:rPr lang="en-US" smtClean="0"/>
              <a:pPr/>
              <a:t>3/4/2013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26B56DF-2370-426C-BBA5-F1F29F992FBD}"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Polymorphism, Abstract, and Interface</a:t>
            </a:r>
            <a:endParaRPr lang="en-US" dirty="0"/>
          </a:p>
        </p:txBody>
      </p:sp>
      <p:sp>
        <p:nvSpPr>
          <p:cNvPr id="3" name="Subtitle 2"/>
          <p:cNvSpPr>
            <a:spLocks noGrp="1"/>
          </p:cNvSpPr>
          <p:nvPr>
            <p:ph type="subTitle" idx="1"/>
          </p:nvPr>
        </p:nvSpPr>
        <p:spPr/>
        <p:txBody>
          <a:bodyPr/>
          <a:lstStyle/>
          <a:p>
            <a:r>
              <a:rPr lang="en-US" dirty="0" smtClean="0"/>
              <a:t>Lecture 9</a:t>
            </a:r>
          </a:p>
          <a:p>
            <a:r>
              <a:rPr lang="en-US" dirty="0" smtClean="0"/>
              <a:t>CSCI 212</a:t>
            </a:r>
          </a:p>
          <a:p>
            <a:r>
              <a:rPr lang="en-US" dirty="0" smtClean="0"/>
              <a:t>Instructor: Robert </a:t>
            </a:r>
            <a:r>
              <a:rPr lang="en-US" dirty="0" err="1" smtClean="0"/>
              <a:t>Mashburn</a:t>
            </a:r>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methods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As we can see, the abstract </a:t>
            </a:r>
            <a:r>
              <a:rPr lang="en-US" dirty="0" err="1" smtClean="0"/>
              <a:t>superclass</a:t>
            </a:r>
            <a:r>
              <a:rPr lang="en-US" dirty="0" smtClean="0"/>
              <a:t> contains much of the same information that a regular class has.</a:t>
            </a:r>
          </a:p>
          <a:p>
            <a:r>
              <a:rPr lang="en-US" dirty="0" smtClean="0"/>
              <a:t>However, this class also has one method preceded with the modifier abstract.  This is, logically enough, called an </a:t>
            </a:r>
            <a:r>
              <a:rPr lang="en-US" b="1" dirty="0" smtClean="0"/>
              <a:t>abstract method</a:t>
            </a:r>
            <a:r>
              <a:rPr lang="en-US" dirty="0" smtClean="0"/>
              <a:t>.</a:t>
            </a:r>
          </a:p>
          <a:p>
            <a:r>
              <a:rPr lang="en-US" dirty="0" smtClean="0"/>
              <a:t>Abstract methods have no body, it simple ends with a semicolon.</a:t>
            </a:r>
          </a:p>
          <a:p>
            <a:r>
              <a:rPr lang="en-US" dirty="0" smtClean="0"/>
              <a:t>A class is only abstract if it contains an abstract method or does not provide implementation of an inherited abstract method.</a:t>
            </a:r>
          </a:p>
          <a:p>
            <a:r>
              <a:rPr lang="en-US" dirty="0" smtClean="0"/>
              <a:t>We say a method is </a:t>
            </a:r>
            <a:r>
              <a:rPr lang="en-US" b="1" dirty="0" smtClean="0"/>
              <a:t>implemented</a:t>
            </a:r>
            <a:r>
              <a:rPr lang="en-US" dirty="0" smtClean="0"/>
              <a:t> if it has a method body.</a:t>
            </a:r>
          </a:p>
          <a:p>
            <a:r>
              <a:rPr lang="en-US" dirty="0" smtClean="0"/>
              <a:t>If a subclass has no abstract method and creates a method body for inherited abstract method, the subclass is no longer abstract and instances/objects can be made from it.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an abstract class</a:t>
            </a:r>
            <a:endParaRPr lang="en-US" dirty="0"/>
          </a:p>
        </p:txBody>
      </p:sp>
      <p:sp>
        <p:nvSpPr>
          <p:cNvPr id="3" name="Content Placeholder 2"/>
          <p:cNvSpPr>
            <a:spLocks noGrp="1"/>
          </p:cNvSpPr>
          <p:nvPr>
            <p:ph idx="1"/>
          </p:nvPr>
        </p:nvSpPr>
        <p:spPr/>
        <p:txBody>
          <a:bodyPr>
            <a:normAutofit fontScale="92500"/>
          </a:bodyPr>
          <a:lstStyle/>
          <a:p>
            <a:r>
              <a:rPr lang="en-US" dirty="0" smtClean="0"/>
              <a:t>An abstract class is, by definition, incomplete.  It will have at least one method that that is abstract, meaning it does not have a method body.</a:t>
            </a:r>
          </a:p>
          <a:p>
            <a:r>
              <a:rPr lang="en-US" dirty="0" smtClean="0"/>
              <a:t>The intent is to allow its subclasses to provide implementation without needing to write unnecessary code for the abstract class.</a:t>
            </a:r>
          </a:p>
          <a:p>
            <a:r>
              <a:rPr lang="en-US" dirty="0" smtClean="0"/>
              <a:t>Since abstract classes only make sense when they are </a:t>
            </a:r>
            <a:r>
              <a:rPr lang="en-US" dirty="0" err="1" smtClean="0"/>
              <a:t>superclasses</a:t>
            </a:r>
            <a:r>
              <a:rPr lang="en-US" dirty="0" smtClean="0"/>
              <a:t>, we often use the term </a:t>
            </a:r>
            <a:r>
              <a:rPr lang="en-US" b="1" dirty="0" smtClean="0"/>
              <a:t>abstract </a:t>
            </a:r>
            <a:r>
              <a:rPr lang="en-US" b="1" dirty="0" err="1" smtClean="0"/>
              <a:t>superclass</a:t>
            </a:r>
            <a:r>
              <a:rPr lang="en-US" dirty="0" smtClean="0"/>
              <a:t>.</a:t>
            </a:r>
          </a:p>
          <a:p>
            <a:r>
              <a:rPr lang="en-US" dirty="0" smtClean="0"/>
              <a:t>Note: not all classes that cannot be used to create objects are abstract classes.  For example, the Math class cannot make its own object, but it is not abstract.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would we NOT use abstract</a:t>
            </a:r>
            <a:endParaRPr lang="en-US" dirty="0"/>
          </a:p>
        </p:txBody>
      </p:sp>
      <p:sp>
        <p:nvSpPr>
          <p:cNvPr id="3" name="Content Placeholder 2"/>
          <p:cNvSpPr>
            <a:spLocks noGrp="1"/>
          </p:cNvSpPr>
          <p:nvPr>
            <p:ph idx="1"/>
          </p:nvPr>
        </p:nvSpPr>
        <p:spPr>
          <a:xfrm>
            <a:off x="457200" y="1935480"/>
            <a:ext cx="8305800" cy="4617720"/>
          </a:xfrm>
        </p:spPr>
        <p:txBody>
          <a:bodyPr>
            <a:normAutofit fontScale="92500"/>
          </a:bodyPr>
          <a:lstStyle/>
          <a:p>
            <a:r>
              <a:rPr lang="en-US" dirty="0" smtClean="0"/>
              <a:t>Imagine we still have our same 3 classes, but this time, we have the possibility of a student that is neither Undergrad nor Grad (an adult </a:t>
            </a:r>
            <a:r>
              <a:rPr lang="en-US" dirty="0" err="1" smtClean="0"/>
              <a:t>ed</a:t>
            </a:r>
            <a:r>
              <a:rPr lang="en-US" dirty="0" smtClean="0"/>
              <a:t> student for example)</a:t>
            </a:r>
          </a:p>
          <a:p>
            <a:r>
              <a:rPr lang="en-US" dirty="0" smtClean="0"/>
              <a:t>In this case, we have two possibilities:</a:t>
            </a:r>
          </a:p>
          <a:p>
            <a:pPr lvl="1"/>
            <a:r>
              <a:rPr lang="en-US" dirty="0" smtClean="0"/>
              <a:t>We could make the Student class non-abstract and then we could make adult </a:t>
            </a:r>
            <a:r>
              <a:rPr lang="en-US" dirty="0" err="1" smtClean="0"/>
              <a:t>ed</a:t>
            </a:r>
            <a:r>
              <a:rPr lang="en-US" dirty="0" smtClean="0"/>
              <a:t> students objects of Student class</a:t>
            </a:r>
          </a:p>
          <a:p>
            <a:pPr lvl="1"/>
            <a:r>
              <a:rPr lang="en-US" dirty="0" smtClean="0"/>
              <a:t>We could simply leave Student abstract and create a third derived class called </a:t>
            </a:r>
            <a:r>
              <a:rPr lang="en-US" dirty="0" err="1" smtClean="0"/>
              <a:t>nonregular</a:t>
            </a:r>
            <a:r>
              <a:rPr lang="en-US" dirty="0" smtClean="0"/>
              <a:t> students</a:t>
            </a:r>
          </a:p>
          <a:p>
            <a:r>
              <a:rPr lang="en-US" dirty="0" smtClean="0"/>
              <a:t>Depending on the situation, either approach may be best.  </a:t>
            </a:r>
          </a:p>
          <a:p>
            <a:r>
              <a:rPr lang="en-US" dirty="0" smtClean="0"/>
              <a:t>Note: private methods cannot be abstract</a:t>
            </a:r>
          </a:p>
          <a:p>
            <a:r>
              <a:rPr lang="en-US" dirty="0" smtClean="0"/>
              <a:t>Note: class methods cannot be abstract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a:t>
            </a:r>
            <a:r>
              <a:rPr lang="en-US" dirty="0" err="1" smtClean="0"/>
              <a:t>vs</a:t>
            </a:r>
            <a:r>
              <a:rPr lang="en-US" dirty="0" smtClean="0"/>
              <a:t> Inheritance</a:t>
            </a:r>
            <a:endParaRPr lang="en-US" dirty="0"/>
          </a:p>
        </p:txBody>
      </p:sp>
      <p:sp>
        <p:nvSpPr>
          <p:cNvPr id="3" name="Content Placeholder 2"/>
          <p:cNvSpPr>
            <a:spLocks noGrp="1"/>
          </p:cNvSpPr>
          <p:nvPr>
            <p:ph idx="1"/>
          </p:nvPr>
        </p:nvSpPr>
        <p:spPr/>
        <p:txBody>
          <a:bodyPr/>
          <a:lstStyle/>
          <a:p>
            <a:r>
              <a:rPr lang="en-US" dirty="0" smtClean="0"/>
              <a:t>There are two ways to connects two classes through a “IS-A” type connector.</a:t>
            </a:r>
          </a:p>
          <a:p>
            <a:r>
              <a:rPr lang="en-US" dirty="0" smtClean="0"/>
              <a:t>Inheritance is one way.  For example: “public class Undergrad extends Student” means that Undergrad IS A Student</a:t>
            </a:r>
          </a:p>
          <a:p>
            <a:r>
              <a:rPr lang="en-US" dirty="0" smtClean="0"/>
              <a:t>We have already discussed the various ways that inheritance and </a:t>
            </a:r>
            <a:r>
              <a:rPr lang="en-US" dirty="0" err="1" smtClean="0"/>
              <a:t>superclasses</a:t>
            </a:r>
            <a:r>
              <a:rPr lang="en-US" dirty="0" smtClean="0"/>
              <a:t> connect multiple classes together in a </a:t>
            </a:r>
            <a:r>
              <a:rPr lang="en-US" dirty="0" err="1" smtClean="0"/>
              <a:t>heirachy</a:t>
            </a:r>
            <a:r>
              <a:rPr lang="en-US" dirty="0" smtClean="0"/>
              <a:t>.</a:t>
            </a:r>
          </a:p>
          <a:p>
            <a:r>
              <a:rPr lang="en-US" dirty="0" smtClean="0"/>
              <a:t>There is, however, another way to connect classes…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a:t>
            </a:r>
            <a:endParaRPr lang="en-US" dirty="0"/>
          </a:p>
        </p:txBody>
      </p:sp>
      <p:sp>
        <p:nvSpPr>
          <p:cNvPr id="3" name="Content Placeholder 2"/>
          <p:cNvSpPr>
            <a:spLocks noGrp="1"/>
          </p:cNvSpPr>
          <p:nvPr>
            <p:ph idx="1"/>
          </p:nvPr>
        </p:nvSpPr>
        <p:spPr>
          <a:xfrm>
            <a:off x="228600" y="1935480"/>
            <a:ext cx="8686800" cy="4617720"/>
          </a:xfrm>
        </p:spPr>
        <p:txBody>
          <a:bodyPr>
            <a:normAutofit fontScale="85000" lnSpcReduction="10000"/>
          </a:bodyPr>
          <a:lstStyle/>
          <a:p>
            <a:r>
              <a:rPr lang="en-US" dirty="0" smtClean="0"/>
              <a:t>The </a:t>
            </a:r>
            <a:r>
              <a:rPr lang="en-US" b="1" dirty="0" smtClean="0"/>
              <a:t>interface</a:t>
            </a:r>
            <a:r>
              <a:rPr lang="en-US" dirty="0" smtClean="0"/>
              <a:t> shares common behavior between unrelated classes through the methods of the interface.</a:t>
            </a:r>
          </a:p>
          <a:p>
            <a:r>
              <a:rPr lang="en-US" dirty="0" smtClean="0"/>
              <a:t>All methods within an interface are considered abstract and public.</a:t>
            </a:r>
          </a:p>
          <a:p>
            <a:r>
              <a:rPr lang="en-US" dirty="0" smtClean="0"/>
              <a:t>Interface is still a IS-A type connector</a:t>
            </a:r>
          </a:p>
          <a:p>
            <a:r>
              <a:rPr lang="en-US" dirty="0" smtClean="0"/>
              <a:t>Unlike inheritance, where a class may only have one </a:t>
            </a:r>
            <a:r>
              <a:rPr lang="en-US" dirty="0" err="1" smtClean="0"/>
              <a:t>superclass</a:t>
            </a:r>
            <a:r>
              <a:rPr lang="en-US" dirty="0" smtClean="0"/>
              <a:t>, a class may implement several interfaces.</a:t>
            </a:r>
          </a:p>
          <a:p>
            <a:pPr lvl="1"/>
            <a:r>
              <a:rPr lang="en-US" dirty="0" smtClean="0"/>
              <a:t>Example: We may have a single Person class that implements multiple interfaces like Driver, Commuter, and Biker</a:t>
            </a:r>
          </a:p>
          <a:p>
            <a:r>
              <a:rPr lang="en-US" dirty="0" smtClean="0"/>
              <a:t>Differences between Interface and Inheritance:</a:t>
            </a:r>
          </a:p>
          <a:p>
            <a:pPr lvl="1"/>
            <a:r>
              <a:rPr lang="en-US" dirty="0" smtClean="0"/>
              <a:t>Inheritance takes data members, Interface only takes methods</a:t>
            </a:r>
          </a:p>
          <a:p>
            <a:pPr lvl="1"/>
            <a:r>
              <a:rPr lang="en-US" dirty="0" smtClean="0"/>
              <a:t>Inheritance has keyword extends, Interface has keyword implements</a:t>
            </a:r>
          </a:p>
          <a:p>
            <a:pPr lvl="1"/>
            <a:r>
              <a:rPr lang="en-US" dirty="0" smtClean="0"/>
              <a:t>Inheritance shares common code, while Interface shares common behavior </a:t>
            </a:r>
          </a:p>
          <a:p>
            <a:pPr lvl="1"/>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Interface</a:t>
            </a:r>
            <a:endParaRPr lang="en-US" dirty="0"/>
          </a:p>
        </p:txBody>
      </p:sp>
      <p:sp>
        <p:nvSpPr>
          <p:cNvPr id="3" name="Content Placeholder 2"/>
          <p:cNvSpPr>
            <a:spLocks noGrp="1"/>
          </p:cNvSpPr>
          <p:nvPr>
            <p:ph idx="1"/>
          </p:nvPr>
        </p:nvSpPr>
        <p:spPr/>
        <p:txBody>
          <a:bodyPr/>
          <a:lstStyle/>
          <a:p>
            <a:r>
              <a:rPr lang="en-US" dirty="0" smtClean="0"/>
              <a:t>In many ways, we may use Interface in the same way that we use Inheritance.</a:t>
            </a:r>
          </a:p>
          <a:p>
            <a:r>
              <a:rPr lang="en-US" dirty="0" smtClean="0"/>
              <a:t>Think of an interface as a way to mimic multiple inheritance (remember, in Java we cannot have multiple inheritance)</a:t>
            </a:r>
          </a:p>
          <a:p>
            <a:r>
              <a:rPr lang="en-US" dirty="0" smtClean="0"/>
              <a:t>When we may an array, we can declare the array to be of the type interface, then fill it with any class that implements the interface (just as we could have done with a super class and fill it with derived class.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Interface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First, let us make an interface in Eclipse</a:t>
            </a:r>
          </a:p>
          <a:p>
            <a:pPr lvl="1"/>
            <a:r>
              <a:rPr lang="en-US" dirty="0" smtClean="0"/>
              <a:t>Go to File -&gt; New -&gt; Interface</a:t>
            </a:r>
          </a:p>
          <a:p>
            <a:pPr lvl="1"/>
            <a:r>
              <a:rPr lang="en-US" dirty="0" smtClean="0"/>
              <a:t>Fill in the Name field with Speaker and click Finish</a:t>
            </a:r>
          </a:p>
          <a:p>
            <a:pPr lvl="1"/>
            <a:r>
              <a:rPr lang="en-US" dirty="0" smtClean="0"/>
              <a:t>Fill the code with the following: </a:t>
            </a:r>
          </a:p>
          <a:p>
            <a:endParaRPr lang="en-US" dirty="0" smtClean="0"/>
          </a:p>
          <a:p>
            <a:pPr>
              <a:buNone/>
            </a:pPr>
            <a:r>
              <a:rPr lang="en-US" b="1" dirty="0" smtClean="0"/>
              <a:t>public interface Speaker{</a:t>
            </a:r>
          </a:p>
          <a:p>
            <a:pPr>
              <a:buNone/>
            </a:pPr>
            <a:r>
              <a:rPr lang="en-US" dirty="0" smtClean="0"/>
              <a:t>	String speak();</a:t>
            </a:r>
          </a:p>
          <a:p>
            <a:pPr>
              <a:buNone/>
            </a:pPr>
            <a:r>
              <a:rPr lang="en-US" dirty="0" smtClean="0"/>
              <a:t>}</a:t>
            </a:r>
          </a:p>
          <a:p>
            <a:pPr>
              <a:buNone/>
            </a:pPr>
            <a:endParaRPr lang="en-US" dirty="0" smtClean="0"/>
          </a:p>
          <a:p>
            <a:r>
              <a:rPr lang="en-US" dirty="0" smtClean="0"/>
              <a:t>Note that we do not need public or abstract for the speak method, it is automatically assume that all methods are public and abstract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Example</a:t>
            </a:r>
            <a:endParaRPr lang="en-US" dirty="0"/>
          </a:p>
        </p:txBody>
      </p:sp>
      <p:sp>
        <p:nvSpPr>
          <p:cNvPr id="3" name="Content Placeholder 2"/>
          <p:cNvSpPr>
            <a:spLocks noGrp="1"/>
          </p:cNvSpPr>
          <p:nvPr>
            <p:ph idx="1"/>
          </p:nvPr>
        </p:nvSpPr>
        <p:spPr/>
        <p:txBody>
          <a:bodyPr/>
          <a:lstStyle/>
          <a:p>
            <a:r>
              <a:rPr lang="en-US" dirty="0" smtClean="0"/>
              <a:t>Create two new classes, Cow and Sheep. </a:t>
            </a:r>
          </a:p>
          <a:p>
            <a:r>
              <a:rPr lang="en-US" dirty="0" smtClean="0"/>
              <a:t>When creating them, in the field “Interfaces” click the ‘Add’ button and begin typing in ‘Speaker’.  Choose that when it appears, then click finish.</a:t>
            </a:r>
          </a:p>
          <a:p>
            <a:r>
              <a:rPr lang="en-US" dirty="0" smtClean="0"/>
              <a:t>As you will see, Cow and Sheep will automatically include the keyword ‘implements’ and the interface ‘Speaker’.  </a:t>
            </a:r>
          </a:p>
          <a:p>
            <a:r>
              <a:rPr lang="en-US" dirty="0" smtClean="0"/>
              <a:t>This should also automatically create the method taken from the Speaker interface.  </a:t>
            </a:r>
          </a:p>
          <a:p>
            <a:r>
              <a:rPr lang="en-US" dirty="0" smtClean="0"/>
              <a:t>Fill these two classes as shown in the next slide: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Example</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public class Cow implements Speaker{</a:t>
            </a:r>
          </a:p>
          <a:p>
            <a:pPr>
              <a:buNone/>
            </a:pPr>
            <a:r>
              <a:rPr lang="en-US" dirty="0" smtClean="0"/>
              <a:t>	public String speak() {</a:t>
            </a:r>
          </a:p>
          <a:p>
            <a:pPr>
              <a:buNone/>
            </a:pPr>
            <a:r>
              <a:rPr lang="en-US" dirty="0" smtClean="0"/>
              <a:t>	return "Moo!";</a:t>
            </a:r>
          </a:p>
          <a:p>
            <a:pPr>
              <a:buNone/>
            </a:pPr>
            <a:r>
              <a:rPr lang="en-US" dirty="0" smtClean="0"/>
              <a:t>	}</a:t>
            </a:r>
          </a:p>
          <a:p>
            <a:pPr>
              <a:buNone/>
            </a:pPr>
            <a:r>
              <a:rPr lang="en-US" dirty="0" smtClean="0"/>
              <a:t>}</a:t>
            </a:r>
          </a:p>
          <a:p>
            <a:pPr>
              <a:buNone/>
            </a:pPr>
            <a:endParaRPr lang="en-US" dirty="0" smtClean="0"/>
          </a:p>
          <a:p>
            <a:pPr>
              <a:buNone/>
            </a:pPr>
            <a:endParaRPr lang="en-US" dirty="0" smtClean="0"/>
          </a:p>
          <a:p>
            <a:pPr>
              <a:buNone/>
            </a:pPr>
            <a:r>
              <a:rPr lang="en-US" dirty="0" smtClean="0"/>
              <a:t>public class Sheep implements Speaker{</a:t>
            </a:r>
          </a:p>
          <a:p>
            <a:pPr>
              <a:buNone/>
            </a:pPr>
            <a:r>
              <a:rPr lang="en-US" dirty="0" smtClean="0"/>
              <a:t>	public String speak() {</a:t>
            </a:r>
          </a:p>
          <a:p>
            <a:pPr>
              <a:buNone/>
            </a:pPr>
            <a:r>
              <a:rPr lang="en-US" dirty="0" smtClean="0"/>
              <a:t>		return "Baa!";</a:t>
            </a:r>
          </a:p>
          <a:p>
            <a:pPr>
              <a:buNone/>
            </a:pPr>
            <a:r>
              <a:rPr lang="en-US" dirty="0" smtClean="0"/>
              <a:t>	}</a:t>
            </a:r>
          </a:p>
          <a:p>
            <a:pPr>
              <a:buNone/>
            </a:pPr>
            <a:r>
              <a:rPr lang="en-US" dirty="0" smtClean="0"/>
              <a:t>}</a:t>
            </a:r>
          </a:p>
          <a:p>
            <a:pPr>
              <a:buNone/>
            </a:pPr>
            <a:endParaRPr lang="en-US" dirty="0" smtClean="0"/>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example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Create a Barn class with a main method like so: </a:t>
            </a:r>
          </a:p>
          <a:p>
            <a:endParaRPr lang="en-US" dirty="0" smtClean="0"/>
          </a:p>
          <a:p>
            <a:pPr>
              <a:buNone/>
            </a:pPr>
            <a:r>
              <a:rPr lang="en-US" b="1" dirty="0" smtClean="0"/>
              <a:t>public class Barn {</a:t>
            </a:r>
          </a:p>
          <a:p>
            <a:endParaRPr lang="en-US" dirty="0" smtClean="0"/>
          </a:p>
          <a:p>
            <a:pPr>
              <a:buNone/>
            </a:pPr>
            <a:r>
              <a:rPr lang="en-US" b="1" dirty="0" smtClean="0"/>
              <a:t>	public static void main(String[] </a:t>
            </a:r>
            <a:r>
              <a:rPr lang="en-US" b="1" dirty="0" err="1" smtClean="0"/>
              <a:t>args</a:t>
            </a:r>
            <a:r>
              <a:rPr lang="en-US" b="1" dirty="0" smtClean="0"/>
              <a:t>) {</a:t>
            </a:r>
          </a:p>
          <a:p>
            <a:endParaRPr lang="en-US" dirty="0" smtClean="0"/>
          </a:p>
          <a:p>
            <a:pPr>
              <a:buNone/>
            </a:pPr>
            <a:r>
              <a:rPr lang="en-US" dirty="0" smtClean="0"/>
              <a:t>		Sheep Dolly = </a:t>
            </a:r>
            <a:r>
              <a:rPr lang="en-US" b="1" dirty="0" smtClean="0"/>
              <a:t>new Sheep();</a:t>
            </a:r>
          </a:p>
          <a:p>
            <a:pPr>
              <a:buNone/>
            </a:pPr>
            <a:r>
              <a:rPr lang="en-US" dirty="0" smtClean="0"/>
              <a:t>		Cow Bessie = </a:t>
            </a:r>
            <a:r>
              <a:rPr lang="en-US" b="1" dirty="0" smtClean="0"/>
              <a:t>new Cow();</a:t>
            </a:r>
          </a:p>
          <a:p>
            <a:endParaRPr lang="en-US" dirty="0" smtClean="0"/>
          </a:p>
          <a:p>
            <a:pPr>
              <a:buNone/>
            </a:pPr>
            <a:r>
              <a:rPr lang="en-US" dirty="0" smtClean="0"/>
              <a:t>		Speaker[] barnyard = </a:t>
            </a:r>
            <a:r>
              <a:rPr lang="en-US" b="1" dirty="0" smtClean="0"/>
              <a:t>new Speaker[2];</a:t>
            </a:r>
          </a:p>
          <a:p>
            <a:endParaRPr lang="en-US" dirty="0" smtClean="0"/>
          </a:p>
          <a:p>
            <a:pPr>
              <a:buNone/>
            </a:pPr>
            <a:r>
              <a:rPr lang="en-US" dirty="0" smtClean="0"/>
              <a:t>		barnyard[0] = Dolly;</a:t>
            </a:r>
          </a:p>
          <a:p>
            <a:pPr>
              <a:buNone/>
            </a:pPr>
            <a:r>
              <a:rPr lang="en-US" dirty="0" smtClean="0"/>
              <a:t>		barnyard[1] = Bessie;</a:t>
            </a:r>
          </a:p>
          <a:p>
            <a:endParaRPr lang="en-US" dirty="0" smtClean="0"/>
          </a:p>
          <a:p>
            <a:pPr>
              <a:buNone/>
            </a:pPr>
            <a:r>
              <a:rPr lang="en-US" b="1" dirty="0" smtClean="0"/>
              <a:t>		for (Speaker a : barnyard)</a:t>
            </a:r>
          </a:p>
          <a:p>
            <a:pPr>
              <a:buNone/>
            </a:pPr>
            <a:r>
              <a:rPr lang="en-US" dirty="0" smtClean="0"/>
              <a:t>			</a:t>
            </a:r>
            <a:r>
              <a:rPr lang="en-US" dirty="0" err="1" smtClean="0"/>
              <a:t>System.</a:t>
            </a:r>
            <a:r>
              <a:rPr lang="en-US" i="1" dirty="0" err="1" smtClean="0"/>
              <a:t>out.println</a:t>
            </a:r>
            <a:r>
              <a:rPr lang="en-US" i="1" dirty="0" smtClean="0"/>
              <a:t>( </a:t>
            </a:r>
            <a:r>
              <a:rPr lang="en-US" i="1" dirty="0" err="1" smtClean="0"/>
              <a:t>a.speak</a:t>
            </a:r>
            <a:r>
              <a:rPr lang="en-US" i="1" dirty="0" smtClean="0"/>
              <a:t>() );</a:t>
            </a:r>
            <a:endParaRPr lang="en-US" dirty="0" smtClean="0"/>
          </a:p>
          <a:p>
            <a:pPr>
              <a:buNone/>
            </a:pPr>
            <a:r>
              <a:rPr lang="en-US" dirty="0" smtClean="0"/>
              <a:t>	}</a:t>
            </a:r>
          </a:p>
          <a:p>
            <a:pPr>
              <a:buNone/>
            </a:pPr>
            <a:r>
              <a:rPr lang="en-US" dirty="0" smtClean="0"/>
              <a:t>}</a:t>
            </a:r>
          </a:p>
          <a:p>
            <a:r>
              <a:rPr lang="en-US" dirty="0" smtClean="0"/>
              <a:t>Attempt to run this code and examine the result.  </a:t>
            </a:r>
          </a:p>
          <a:p>
            <a:r>
              <a:rPr lang="en-US" dirty="0" smtClean="0"/>
              <a:t>Summary: Interface is similar to inheritance, but it allows us to use a form of multiple inheritance.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More features of Polymorphism</a:t>
            </a:r>
            <a:endParaRPr lang="en-US" dirty="0"/>
          </a:p>
        </p:txBody>
      </p:sp>
      <p:sp>
        <p:nvSpPr>
          <p:cNvPr id="3" name="Content Placeholder 2"/>
          <p:cNvSpPr>
            <a:spLocks noGrp="1"/>
          </p:cNvSpPr>
          <p:nvPr>
            <p:ph idx="1"/>
          </p:nvPr>
        </p:nvSpPr>
        <p:spPr/>
        <p:txBody>
          <a:bodyPr/>
          <a:lstStyle/>
          <a:p>
            <a:r>
              <a:rPr lang="en-US" dirty="0" smtClean="0"/>
              <a:t>As discussed </a:t>
            </a:r>
            <a:r>
              <a:rPr lang="en-US" dirty="0" smtClean="0"/>
              <a:t>last class, </a:t>
            </a:r>
            <a:r>
              <a:rPr lang="en-US" dirty="0" smtClean="0"/>
              <a:t>when we have a method that appears in inheritance classes, it will attempt to call the method from the class itself, then the parent class, and so on through super classes.</a:t>
            </a:r>
          </a:p>
          <a:p>
            <a:r>
              <a:rPr lang="en-US" dirty="0" smtClean="0"/>
              <a:t>However, there is a restriction to this.  If we are calling a method from a derived class through an object that was originally declared as the parent class, the parent class must also have that method or it will result in an error.  </a:t>
            </a:r>
          </a:p>
          <a:p>
            <a:r>
              <a:rPr lang="en-US" dirty="0" smtClean="0"/>
              <a:t>Confused yet?  Let’s take a look at an example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Let’s assume we have the classes discussed </a:t>
            </a:r>
            <a:r>
              <a:rPr lang="en-US" dirty="0" smtClean="0"/>
              <a:t>last time; </a:t>
            </a:r>
            <a:endParaRPr lang="en-US" dirty="0" smtClean="0"/>
          </a:p>
          <a:p>
            <a:pPr lvl="1"/>
            <a:r>
              <a:rPr lang="en-US" dirty="0" smtClean="0"/>
              <a:t>Student, Undergrad, and Grad classes</a:t>
            </a:r>
          </a:p>
          <a:p>
            <a:pPr lvl="1"/>
            <a:r>
              <a:rPr lang="en-US" dirty="0" smtClean="0"/>
              <a:t>An array named roster is formed of type Student filled with Undergrad and Grad objects</a:t>
            </a:r>
          </a:p>
          <a:p>
            <a:r>
              <a:rPr lang="en-US" dirty="0" smtClean="0"/>
              <a:t>Now let us assume we have a method in Undergrad and Grad classes called </a:t>
            </a:r>
            <a:r>
              <a:rPr lang="en-US" dirty="0" err="1" smtClean="0"/>
              <a:t>computeCourseGrade</a:t>
            </a:r>
            <a:r>
              <a:rPr lang="en-US" dirty="0" smtClean="0"/>
              <a:t>() that will figure out the grade for a certain course</a:t>
            </a:r>
          </a:p>
          <a:p>
            <a:r>
              <a:rPr lang="en-US" dirty="0" smtClean="0"/>
              <a:t>If we try to use a for loop to call this function:</a:t>
            </a:r>
          </a:p>
          <a:p>
            <a:pPr lvl="1">
              <a:buNone/>
            </a:pPr>
            <a:r>
              <a:rPr lang="en-US" dirty="0" smtClean="0"/>
              <a:t>for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a:t>
            </a:r>
            <a:r>
              <a:rPr lang="en-US" dirty="0" err="1" smtClean="0"/>
              <a:t>roster.length</a:t>
            </a:r>
            <a:r>
              <a:rPr lang="en-US" dirty="0" smtClean="0"/>
              <a:t>; </a:t>
            </a:r>
            <a:r>
              <a:rPr lang="en-US" dirty="0" err="1" smtClean="0"/>
              <a:t>i</a:t>
            </a:r>
            <a:r>
              <a:rPr lang="en-US" dirty="0" smtClean="0"/>
              <a:t>++)</a:t>
            </a:r>
          </a:p>
          <a:p>
            <a:pPr lvl="1">
              <a:buNone/>
            </a:pPr>
            <a:r>
              <a:rPr lang="en-US" dirty="0" smtClean="0"/>
              <a:t>	roster[</a:t>
            </a:r>
            <a:r>
              <a:rPr lang="en-US" dirty="0" err="1" smtClean="0"/>
              <a:t>i</a:t>
            </a:r>
            <a:r>
              <a:rPr lang="en-US" dirty="0" smtClean="0"/>
              <a:t>].</a:t>
            </a:r>
            <a:r>
              <a:rPr lang="en-US" dirty="0" err="1" smtClean="0"/>
              <a:t>computeCourseGrade</a:t>
            </a:r>
            <a:r>
              <a:rPr lang="en-US" dirty="0" smtClean="0"/>
              <a:t>()</a:t>
            </a:r>
          </a:p>
          <a:p>
            <a:r>
              <a:rPr lang="en-US" dirty="0" smtClean="0"/>
              <a:t>This code will return an error.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a:t>
            </a:r>
            <a:endParaRPr lang="en-US" dirty="0"/>
          </a:p>
        </p:txBody>
      </p:sp>
      <p:sp>
        <p:nvSpPr>
          <p:cNvPr id="3" name="Content Placeholder 2"/>
          <p:cNvSpPr>
            <a:spLocks noGrp="1"/>
          </p:cNvSpPr>
          <p:nvPr>
            <p:ph idx="1"/>
          </p:nvPr>
        </p:nvSpPr>
        <p:spPr/>
        <p:txBody>
          <a:bodyPr/>
          <a:lstStyle/>
          <a:p>
            <a:r>
              <a:rPr lang="en-US" dirty="0" smtClean="0"/>
              <a:t>Why does the code give an error?  </a:t>
            </a:r>
          </a:p>
          <a:p>
            <a:r>
              <a:rPr lang="en-US" dirty="0" smtClean="0"/>
              <a:t>Even though all of the objects within the array are Undergrad and Grad objects, Java does not know that.  roster[</a:t>
            </a:r>
            <a:r>
              <a:rPr lang="en-US" dirty="0" err="1" smtClean="0"/>
              <a:t>i</a:t>
            </a:r>
            <a:r>
              <a:rPr lang="en-US" dirty="0" smtClean="0"/>
              <a:t>] could potentially be an regular Student object as well as an Undergrad or Grad object.  </a:t>
            </a:r>
          </a:p>
          <a:p>
            <a:r>
              <a:rPr lang="en-US" dirty="0" smtClean="0"/>
              <a:t>Therefore, if an array of superclass objects is made and you wish to call a method that belongs to the derived classes, that method must also appear on the parent class, even if an object of the parent class is never declared.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continued:</a:t>
            </a:r>
            <a:endParaRPr lang="en-US" dirty="0"/>
          </a:p>
        </p:txBody>
      </p:sp>
      <p:sp>
        <p:nvSpPr>
          <p:cNvPr id="3" name="Content Placeholder 2"/>
          <p:cNvSpPr>
            <a:spLocks noGrp="1"/>
          </p:cNvSpPr>
          <p:nvPr>
            <p:ph idx="1"/>
          </p:nvPr>
        </p:nvSpPr>
        <p:spPr/>
        <p:txBody>
          <a:bodyPr>
            <a:normAutofit fontScale="92500"/>
          </a:bodyPr>
          <a:lstStyle/>
          <a:p>
            <a:r>
              <a:rPr lang="en-US" dirty="0" smtClean="0"/>
              <a:t>This means that we need a method called </a:t>
            </a:r>
            <a:r>
              <a:rPr lang="en-US" dirty="0" err="1" smtClean="0"/>
              <a:t>computeCourseGrade</a:t>
            </a:r>
            <a:r>
              <a:rPr lang="en-US" dirty="0" smtClean="0"/>
              <a:t>() for all three classes; Student, Undergrad, and Grad</a:t>
            </a:r>
          </a:p>
          <a:p>
            <a:r>
              <a:rPr lang="en-US" dirty="0" err="1" smtClean="0"/>
              <a:t>computeCourseGrade</a:t>
            </a:r>
            <a:r>
              <a:rPr lang="en-US" dirty="0" smtClean="0"/>
              <a:t>() should have the same return type as the method in Undergrad or Grad to avoid more errors.  </a:t>
            </a:r>
          </a:p>
          <a:p>
            <a:r>
              <a:rPr lang="en-US" dirty="0" smtClean="0"/>
              <a:t>Since this method will never be directly called, the actual value it returns is not vital to the code.  However, in case we do decide we want this method called in the future, we should have the method return something logical. </a:t>
            </a:r>
          </a:p>
          <a:p>
            <a:r>
              <a:rPr lang="en-US" dirty="0" smtClean="0"/>
              <a:t>Assuming we have the methods set up correctly, this code will no longer give an error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instanceof</a:t>
            </a:r>
            <a:r>
              <a:rPr lang="en-US" dirty="0" smtClean="0"/>
              <a:t> operator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may be times when you wish to know if an object is a certain class, </a:t>
            </a:r>
            <a:r>
              <a:rPr lang="en-US" dirty="0" err="1" smtClean="0"/>
              <a:t>superclass</a:t>
            </a:r>
            <a:r>
              <a:rPr lang="en-US" dirty="0" smtClean="0"/>
              <a:t>, or derived class</a:t>
            </a:r>
          </a:p>
          <a:p>
            <a:r>
              <a:rPr lang="en-US" dirty="0" smtClean="0"/>
              <a:t>We have a new operator we can use called ‘</a:t>
            </a:r>
            <a:r>
              <a:rPr lang="en-US" dirty="0" err="1" smtClean="0"/>
              <a:t>instanceof</a:t>
            </a:r>
            <a:r>
              <a:rPr lang="en-US" dirty="0" smtClean="0"/>
              <a:t>;.  </a:t>
            </a:r>
          </a:p>
          <a:p>
            <a:r>
              <a:rPr lang="en-US" dirty="0" smtClean="0"/>
              <a:t>It returns a </a:t>
            </a:r>
            <a:r>
              <a:rPr lang="en-US" dirty="0" err="1" smtClean="0"/>
              <a:t>boolean</a:t>
            </a:r>
            <a:r>
              <a:rPr lang="en-US" dirty="0" smtClean="0"/>
              <a:t> value true if the object is of the class described and false if not.</a:t>
            </a:r>
          </a:p>
          <a:p>
            <a:r>
              <a:rPr lang="en-US" dirty="0" smtClean="0"/>
              <a:t>‘</a:t>
            </a:r>
            <a:r>
              <a:rPr lang="en-US" dirty="0" err="1" smtClean="0"/>
              <a:t>instanceof</a:t>
            </a:r>
            <a:r>
              <a:rPr lang="en-US" dirty="0" smtClean="0"/>
              <a:t>’ is essentially used in place of ==</a:t>
            </a:r>
          </a:p>
          <a:p>
            <a:r>
              <a:rPr lang="en-US" dirty="0" smtClean="0"/>
              <a:t>Example</a:t>
            </a:r>
          </a:p>
          <a:p>
            <a:pPr lvl="1">
              <a:buNone/>
            </a:pPr>
            <a:r>
              <a:rPr lang="en-US" dirty="0" smtClean="0"/>
              <a:t>if (student1 </a:t>
            </a:r>
            <a:r>
              <a:rPr lang="en-US" dirty="0" err="1" smtClean="0"/>
              <a:t>instanceof</a:t>
            </a:r>
            <a:r>
              <a:rPr lang="en-US" dirty="0" smtClean="0"/>
              <a:t> Undergrad)</a:t>
            </a:r>
          </a:p>
          <a:p>
            <a:pPr lvl="1">
              <a:buNone/>
            </a:pPr>
            <a:r>
              <a:rPr lang="en-US" dirty="0" smtClean="0"/>
              <a:t>	</a:t>
            </a:r>
            <a:r>
              <a:rPr lang="en-US" dirty="0" err="1" smtClean="0"/>
              <a:t>System.out.println</a:t>
            </a:r>
            <a:r>
              <a:rPr lang="en-US" dirty="0" smtClean="0"/>
              <a:t>(“Mr. X is an undergrad student.”);</a:t>
            </a:r>
          </a:p>
          <a:p>
            <a:r>
              <a:rPr lang="en-US" dirty="0" smtClean="0"/>
              <a:t>This is very useful when we want to do something like counting how many of a certain object appears in an array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 of Abstract</a:t>
            </a:r>
            <a:endParaRPr lang="en-US" dirty="0"/>
          </a:p>
        </p:txBody>
      </p:sp>
      <p:sp>
        <p:nvSpPr>
          <p:cNvPr id="3" name="Content Placeholder 2"/>
          <p:cNvSpPr>
            <a:spLocks noGrp="1"/>
          </p:cNvSpPr>
          <p:nvPr>
            <p:ph idx="1"/>
          </p:nvPr>
        </p:nvSpPr>
        <p:spPr/>
        <p:txBody>
          <a:bodyPr/>
          <a:lstStyle/>
          <a:p>
            <a:r>
              <a:rPr lang="en-US" dirty="0" smtClean="0"/>
              <a:t>When we define a </a:t>
            </a:r>
            <a:r>
              <a:rPr lang="en-US" dirty="0" err="1" smtClean="0"/>
              <a:t>superclass</a:t>
            </a:r>
            <a:r>
              <a:rPr lang="en-US" dirty="0" smtClean="0"/>
              <a:t>, we often do not need to create any instances (aka objects) of the </a:t>
            </a:r>
            <a:r>
              <a:rPr lang="en-US" dirty="0" err="1" smtClean="0"/>
              <a:t>superclass</a:t>
            </a:r>
            <a:r>
              <a:rPr lang="en-US" dirty="0" smtClean="0"/>
              <a:t>.</a:t>
            </a:r>
          </a:p>
          <a:p>
            <a:r>
              <a:rPr lang="en-US" dirty="0" smtClean="0"/>
              <a:t>For example, in our previous example, a Student object is never made.</a:t>
            </a:r>
          </a:p>
          <a:p>
            <a:r>
              <a:rPr lang="en-US" dirty="0" smtClean="0"/>
              <a:t>Do we ever need to?  In this case, every student will either be Undergrad or Graduate, so Student does not need to ever be used to create an object.</a:t>
            </a:r>
          </a:p>
          <a:p>
            <a:r>
              <a:rPr lang="en-US" dirty="0" smtClean="0"/>
              <a:t>In a case like this, </a:t>
            </a:r>
            <a:r>
              <a:rPr lang="en-US" dirty="0" smtClean="0"/>
              <a:t>we may </a:t>
            </a:r>
            <a:r>
              <a:rPr lang="en-US" dirty="0" smtClean="0"/>
              <a:t>define the Student class as an </a:t>
            </a:r>
            <a:r>
              <a:rPr lang="en-US" b="1" dirty="0" smtClean="0"/>
              <a:t>abstract </a:t>
            </a:r>
            <a:r>
              <a:rPr lang="en-US" dirty="0" smtClean="0"/>
              <a:t>class.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a:t>
            </a:r>
            <a:r>
              <a:rPr lang="en-US" dirty="0" err="1" smtClean="0"/>
              <a:t>Superclass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An abstract class is a class defined with the modifier abstract, and no instances can be created from an abstract class.</a:t>
            </a:r>
          </a:p>
          <a:p>
            <a:pPr>
              <a:buNone/>
            </a:pPr>
            <a:r>
              <a:rPr lang="en-US" dirty="0" smtClean="0"/>
              <a:t>abstract class Student {</a:t>
            </a:r>
          </a:p>
          <a:p>
            <a:pPr>
              <a:buNone/>
            </a:pPr>
            <a:r>
              <a:rPr lang="en-US" dirty="0" smtClean="0"/>
              <a:t>	protected final static </a:t>
            </a:r>
            <a:r>
              <a:rPr lang="en-US" dirty="0" err="1" smtClean="0"/>
              <a:t>int</a:t>
            </a:r>
            <a:r>
              <a:rPr lang="en-US" dirty="0" smtClean="0"/>
              <a:t> NUM_OF_TESTS = 3;</a:t>
            </a:r>
          </a:p>
          <a:p>
            <a:pPr>
              <a:buNone/>
            </a:pPr>
            <a:r>
              <a:rPr lang="en-US" dirty="0" smtClean="0"/>
              <a:t>	protected String name;</a:t>
            </a:r>
          </a:p>
          <a:p>
            <a:pPr>
              <a:buNone/>
            </a:pPr>
            <a:r>
              <a:rPr lang="en-US" dirty="0" smtClean="0"/>
              <a:t>	protect </a:t>
            </a:r>
            <a:r>
              <a:rPr lang="en-US" dirty="0" err="1" smtClean="0"/>
              <a:t>int</a:t>
            </a:r>
            <a:r>
              <a:rPr lang="en-US" dirty="0" smtClean="0"/>
              <a:t>[] test;</a:t>
            </a:r>
          </a:p>
          <a:p>
            <a:pPr>
              <a:buNone/>
            </a:pPr>
            <a:r>
              <a:rPr lang="en-US" dirty="0" smtClean="0"/>
              <a:t>	protected String </a:t>
            </a:r>
            <a:r>
              <a:rPr lang="en-US" dirty="0" err="1" smtClean="0"/>
              <a:t>courseGrade</a:t>
            </a:r>
            <a:r>
              <a:rPr lang="en-US" dirty="0" smtClean="0"/>
              <a:t>;</a:t>
            </a:r>
          </a:p>
          <a:p>
            <a:pPr>
              <a:buNone/>
            </a:pPr>
            <a:endParaRPr lang="en-US" dirty="0" smtClean="0"/>
          </a:p>
          <a:p>
            <a:pPr>
              <a:buNone/>
            </a:pPr>
            <a:r>
              <a:rPr lang="en-US" dirty="0" smtClean="0"/>
              <a:t>public Student() {</a:t>
            </a:r>
          </a:p>
          <a:p>
            <a:pPr>
              <a:buNone/>
            </a:pPr>
            <a:r>
              <a:rPr lang="en-US" dirty="0" smtClean="0"/>
              <a:t>	this(“No name”);</a:t>
            </a:r>
          </a:p>
          <a:p>
            <a:pPr>
              <a:buNone/>
            </a:pPr>
            <a:r>
              <a:rPr lang="en-US" dirty="0" smtClean="0"/>
              <a:t>}</a:t>
            </a:r>
          </a:p>
          <a:p>
            <a:pPr>
              <a:buNone/>
            </a:pPr>
            <a:endParaRPr lang="en-US" dirty="0" smtClean="0"/>
          </a:p>
          <a:p>
            <a:pPr>
              <a:buNone/>
            </a:pPr>
            <a:r>
              <a:rPr lang="en-US" dirty="0" smtClean="0"/>
              <a:t>public Student(String </a:t>
            </a:r>
            <a:r>
              <a:rPr lang="en-US" dirty="0" err="1" smtClean="0"/>
              <a:t>studentName</a:t>
            </a:r>
            <a:r>
              <a:rPr lang="en-US" dirty="0" smtClean="0"/>
              <a:t>) {</a:t>
            </a:r>
          </a:p>
          <a:p>
            <a:pPr>
              <a:buNone/>
            </a:pPr>
            <a:r>
              <a:rPr lang="en-US" dirty="0" smtClean="0"/>
              <a:t>	name = </a:t>
            </a:r>
            <a:r>
              <a:rPr lang="en-US" dirty="0" err="1" smtClean="0"/>
              <a:t>studentName</a:t>
            </a:r>
            <a:r>
              <a:rPr lang="en-US" dirty="0" smtClean="0"/>
              <a:t>;</a:t>
            </a:r>
          </a:p>
          <a:p>
            <a:pPr>
              <a:buNone/>
            </a:pPr>
            <a:r>
              <a:rPr lang="en-US" dirty="0" smtClean="0"/>
              <a:t>	test = new </a:t>
            </a:r>
            <a:r>
              <a:rPr lang="en-US" dirty="0" err="1" smtClean="0"/>
              <a:t>int</a:t>
            </a:r>
            <a:r>
              <a:rPr lang="en-US" dirty="0" smtClean="0"/>
              <a:t>[NUM_OF_TESTS];</a:t>
            </a:r>
          </a:p>
          <a:p>
            <a:pPr>
              <a:buNone/>
            </a:pPr>
            <a:r>
              <a:rPr lang="en-US" dirty="0" smtClean="0"/>
              <a:t>	</a:t>
            </a:r>
            <a:r>
              <a:rPr lang="en-US" dirty="0" err="1" smtClean="0"/>
              <a:t>courseGrade</a:t>
            </a:r>
            <a:r>
              <a:rPr lang="en-US" dirty="0" smtClean="0"/>
              <a:t> = *****;</a:t>
            </a:r>
          </a:p>
          <a:p>
            <a:pPr>
              <a:buNone/>
            </a:pPr>
            <a:endParaRPr lang="en-US" dirty="0" smtClean="0"/>
          </a:p>
          <a:p>
            <a:pPr>
              <a:buNone/>
            </a:pPr>
            <a:r>
              <a:rPr lang="en-US" dirty="0" smtClean="0"/>
              <a:t>abstract public double </a:t>
            </a:r>
            <a:r>
              <a:rPr lang="en-US" dirty="0" err="1" smtClean="0"/>
              <a:t>computeCourseGrade</a:t>
            </a:r>
            <a:r>
              <a:rPr lang="en-US" dirty="0" smtClean="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a:t>
            </a:r>
            <a:r>
              <a:rPr lang="en-US" dirty="0" err="1" smtClean="0"/>
              <a:t>Superclass</a:t>
            </a:r>
            <a:r>
              <a:rPr lang="en-US" dirty="0" smtClean="0"/>
              <a:t> continued</a:t>
            </a:r>
            <a:endParaRPr lang="en-US" dirty="0"/>
          </a:p>
        </p:txBody>
      </p:sp>
      <p:sp>
        <p:nvSpPr>
          <p:cNvPr id="3" name="Content Placeholder 2"/>
          <p:cNvSpPr>
            <a:spLocks noGrp="1"/>
          </p:cNvSpPr>
          <p:nvPr>
            <p:ph idx="1"/>
          </p:nvPr>
        </p:nvSpPr>
        <p:spPr>
          <a:xfrm>
            <a:off x="457200" y="1935480"/>
            <a:ext cx="8229600" cy="4617720"/>
          </a:xfrm>
        </p:spPr>
        <p:txBody>
          <a:bodyPr>
            <a:normAutofit fontScale="70000" lnSpcReduction="20000"/>
          </a:bodyPr>
          <a:lstStyle/>
          <a:p>
            <a:pPr>
              <a:buNone/>
            </a:pPr>
            <a:r>
              <a:rPr lang="en-US" dirty="0" smtClean="0"/>
              <a:t>	public String </a:t>
            </a:r>
            <a:r>
              <a:rPr lang="en-US" dirty="0" err="1" smtClean="0"/>
              <a:t>getCourseGrade</a:t>
            </a:r>
            <a:r>
              <a:rPr lang="en-US" dirty="0" smtClean="0"/>
              <a:t>() {</a:t>
            </a:r>
          </a:p>
          <a:p>
            <a:pPr>
              <a:buNone/>
            </a:pPr>
            <a:r>
              <a:rPr lang="en-US" dirty="0" smtClean="0"/>
              <a:t>		return </a:t>
            </a:r>
            <a:r>
              <a:rPr lang="en-US" dirty="0" err="1" smtClean="0"/>
              <a:t>courseGrade</a:t>
            </a:r>
            <a:r>
              <a:rPr lang="en-US" dirty="0" smtClean="0"/>
              <a:t>;</a:t>
            </a:r>
          </a:p>
          <a:p>
            <a:pPr>
              <a:buNone/>
            </a:pPr>
            <a:r>
              <a:rPr lang="en-US" dirty="0" smtClean="0"/>
              <a:t>	}</a:t>
            </a:r>
          </a:p>
          <a:p>
            <a:pPr>
              <a:buNone/>
            </a:pPr>
            <a:r>
              <a:rPr lang="en-US" dirty="0" smtClean="0"/>
              <a:t>	public String </a:t>
            </a:r>
            <a:r>
              <a:rPr lang="en-US" dirty="0" err="1" smtClean="0"/>
              <a:t>getName</a:t>
            </a:r>
            <a:r>
              <a:rPr lang="en-US" dirty="0" smtClean="0"/>
              <a:t>() {</a:t>
            </a:r>
          </a:p>
          <a:p>
            <a:pPr>
              <a:buNone/>
            </a:pPr>
            <a:r>
              <a:rPr lang="en-US" dirty="0" smtClean="0"/>
              <a:t>		return name;</a:t>
            </a:r>
          </a:p>
          <a:p>
            <a:pPr>
              <a:buNone/>
            </a:pPr>
            <a:r>
              <a:rPr lang="en-US" dirty="0" smtClean="0"/>
              <a:t>	}</a:t>
            </a:r>
          </a:p>
          <a:p>
            <a:pPr>
              <a:buNone/>
            </a:pPr>
            <a:r>
              <a:rPr lang="en-US" dirty="0" smtClean="0"/>
              <a:t>	public </a:t>
            </a:r>
            <a:r>
              <a:rPr lang="en-US" dirty="0" err="1" smtClean="0"/>
              <a:t>int</a:t>
            </a:r>
            <a:r>
              <a:rPr lang="en-US" dirty="0" smtClean="0"/>
              <a:t> </a:t>
            </a:r>
            <a:r>
              <a:rPr lang="en-US" dirty="0" err="1" smtClean="0"/>
              <a:t>getTestScore</a:t>
            </a:r>
            <a:r>
              <a:rPr lang="en-US" dirty="0" smtClean="0"/>
              <a:t>(</a:t>
            </a:r>
            <a:r>
              <a:rPr lang="en-US" dirty="0" err="1" smtClean="0"/>
              <a:t>int</a:t>
            </a:r>
            <a:r>
              <a:rPr lang="en-US" dirty="0" smtClean="0"/>
              <a:t> </a:t>
            </a:r>
            <a:r>
              <a:rPr lang="en-US" dirty="0" err="1" smtClean="0"/>
              <a:t>testNumber</a:t>
            </a:r>
            <a:r>
              <a:rPr lang="en-US" dirty="0" smtClean="0"/>
              <a:t>) {</a:t>
            </a:r>
          </a:p>
          <a:p>
            <a:pPr>
              <a:buNone/>
            </a:pPr>
            <a:r>
              <a:rPr lang="en-US" dirty="0" smtClean="0"/>
              <a:t>		return test[testNumber-1];</a:t>
            </a:r>
          </a:p>
          <a:p>
            <a:pPr>
              <a:buNone/>
            </a:pPr>
            <a:r>
              <a:rPr lang="en-US" dirty="0" smtClean="0"/>
              <a:t>	}</a:t>
            </a:r>
          </a:p>
          <a:p>
            <a:pPr>
              <a:buNone/>
            </a:pPr>
            <a:r>
              <a:rPr lang="en-US" dirty="0" smtClean="0"/>
              <a:t>	public void </a:t>
            </a:r>
            <a:r>
              <a:rPr lang="en-US" dirty="0" err="1" smtClean="0"/>
              <a:t>setName</a:t>
            </a:r>
            <a:r>
              <a:rPr lang="en-US" dirty="0" smtClean="0"/>
              <a:t>(String </a:t>
            </a:r>
            <a:r>
              <a:rPr lang="en-US" dirty="0" err="1" smtClean="0"/>
              <a:t>newName</a:t>
            </a:r>
            <a:r>
              <a:rPr lang="en-US" dirty="0" smtClean="0"/>
              <a:t>){</a:t>
            </a:r>
          </a:p>
          <a:p>
            <a:pPr>
              <a:buNone/>
            </a:pPr>
            <a:r>
              <a:rPr lang="en-US" dirty="0" smtClean="0"/>
              <a:t>		name = </a:t>
            </a:r>
            <a:r>
              <a:rPr lang="en-US" dirty="0" err="1" smtClean="0"/>
              <a:t>newName</a:t>
            </a:r>
            <a:r>
              <a:rPr lang="en-US" dirty="0" smtClean="0"/>
              <a:t>;</a:t>
            </a:r>
          </a:p>
          <a:p>
            <a:pPr>
              <a:buNone/>
            </a:pPr>
            <a:r>
              <a:rPr lang="en-US" dirty="0" smtClean="0"/>
              <a:t>	}</a:t>
            </a:r>
          </a:p>
          <a:p>
            <a:pPr>
              <a:buNone/>
            </a:pPr>
            <a:r>
              <a:rPr lang="en-US" dirty="0" smtClean="0"/>
              <a:t>	public void </a:t>
            </a:r>
            <a:r>
              <a:rPr lang="en-US" dirty="0" err="1" smtClean="0"/>
              <a:t>setTestScore</a:t>
            </a:r>
            <a:r>
              <a:rPr lang="en-US" dirty="0" smtClean="0"/>
              <a:t>(</a:t>
            </a:r>
            <a:r>
              <a:rPr lang="en-US" dirty="0" err="1" smtClean="0"/>
              <a:t>int</a:t>
            </a:r>
            <a:r>
              <a:rPr lang="en-US" dirty="0" smtClean="0"/>
              <a:t> </a:t>
            </a:r>
            <a:r>
              <a:rPr lang="en-US" dirty="0" err="1" smtClean="0"/>
              <a:t>testNumber</a:t>
            </a:r>
            <a:r>
              <a:rPr lang="en-US" dirty="0" smtClean="0"/>
              <a:t>, </a:t>
            </a:r>
            <a:r>
              <a:rPr lang="en-US" dirty="0" err="1" smtClean="0"/>
              <a:t>int</a:t>
            </a:r>
            <a:r>
              <a:rPr lang="en-US" dirty="0" smtClean="0"/>
              <a:t> </a:t>
            </a:r>
            <a:r>
              <a:rPr lang="en-US" dirty="0" err="1" smtClean="0"/>
              <a:t>testScore</a:t>
            </a:r>
            <a:r>
              <a:rPr lang="en-US" dirty="0" smtClean="0"/>
              <a:t>){</a:t>
            </a:r>
          </a:p>
          <a:p>
            <a:pPr>
              <a:buNone/>
            </a:pPr>
            <a:r>
              <a:rPr lang="en-US" dirty="0" smtClean="0"/>
              <a:t>		test[testNumber-1] = </a:t>
            </a:r>
            <a:r>
              <a:rPr lang="en-US" dirty="0" err="1" smtClean="0"/>
              <a:t>testScore</a:t>
            </a:r>
            <a:r>
              <a:rPr lang="en-US" dirty="0" smtClean="0"/>
              <a:t>;</a:t>
            </a:r>
          </a:p>
          <a:p>
            <a:pPr>
              <a:buNone/>
            </a:pPr>
            <a:r>
              <a:rPr lang="en-US" dirty="0" smtClean="0"/>
              <a:t>	}</a:t>
            </a:r>
          </a:p>
          <a:p>
            <a:pPr>
              <a:buNone/>
            </a:pPr>
            <a:r>
              <a:rPr lang="en-US" dirty="0" smtClean="0"/>
              <a: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615</TotalTime>
  <Words>1361</Words>
  <Application>Microsoft Office PowerPoint</Application>
  <PresentationFormat>On-screen Show (4:3)</PresentationFormat>
  <Paragraphs>165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Polymorphism, Abstract, and Interface</vt:lpstr>
      <vt:lpstr>More features of Polymorphism</vt:lpstr>
      <vt:lpstr>Example: </vt:lpstr>
      <vt:lpstr>Explanation</vt:lpstr>
      <vt:lpstr>Example continued:</vt:lpstr>
      <vt:lpstr>The instanceof operator</vt:lpstr>
      <vt:lpstr>Use of Abstract</vt:lpstr>
      <vt:lpstr>Abstract Superclass</vt:lpstr>
      <vt:lpstr>Abstract Superclass continued</vt:lpstr>
      <vt:lpstr>Abstract methods</vt:lpstr>
      <vt:lpstr>Why use an abstract class</vt:lpstr>
      <vt:lpstr>When would we NOT use abstract</vt:lpstr>
      <vt:lpstr>Interface vs Inheritance</vt:lpstr>
      <vt:lpstr>Interface</vt:lpstr>
      <vt:lpstr>Using Interface</vt:lpstr>
      <vt:lpstr>Example of Interface</vt:lpstr>
      <vt:lpstr>Interface Example</vt:lpstr>
      <vt:lpstr>Interface Example</vt:lpstr>
      <vt:lpstr>Interface 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Abstract Class, Interface, and Misc Java Tips 2</dc:title>
  <dc:creator>Rob</dc:creator>
  <cp:lastModifiedBy>Rob</cp:lastModifiedBy>
  <cp:revision>23</cp:revision>
  <dcterms:created xsi:type="dcterms:W3CDTF">2012-07-24T04:34:20Z</dcterms:created>
  <dcterms:modified xsi:type="dcterms:W3CDTF">2013-03-04T18:04:03Z</dcterms:modified>
</cp:coreProperties>
</file>