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6B55F12-A0D1-45E6-93F6-49154EB87FE6}" type="datetimeFigureOut">
              <a:rPr lang="en-US" smtClean="0"/>
              <a:pPr/>
              <a:t>3/18/2013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2155BBD-7EB6-49FD-8689-4B54E3A712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B55F12-A0D1-45E6-93F6-49154EB87FE6}"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B55F12-A0D1-45E6-93F6-49154EB87FE6}"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B55F12-A0D1-45E6-93F6-49154EB87FE6}"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B55F12-A0D1-45E6-93F6-49154EB87FE6}" type="datetimeFigureOut">
              <a:rPr lang="en-US" smtClean="0"/>
              <a:pPr/>
              <a:t>3/18/2013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55BBD-7EB6-49FD-8689-4B54E3A712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B55F12-A0D1-45E6-93F6-49154EB87FE6}" type="datetimeFigureOut">
              <a:rPr lang="en-US" smtClean="0"/>
              <a:pPr/>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B55F12-A0D1-45E6-93F6-49154EB87FE6}" type="datetimeFigureOut">
              <a:rPr lang="en-US" smtClean="0"/>
              <a:pPr/>
              <a:t>3/18/2013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6B55F12-A0D1-45E6-93F6-49154EB87FE6}" type="datetimeFigureOut">
              <a:rPr lang="en-US" smtClean="0"/>
              <a:pPr/>
              <a:t>3/18/2013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55F12-A0D1-45E6-93F6-49154EB87FE6}" type="datetimeFigureOut">
              <a:rPr lang="en-US" smtClean="0"/>
              <a:pPr/>
              <a:t>3/18/2013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B55F12-A0D1-45E6-93F6-49154EB87FE6}" type="datetimeFigureOut">
              <a:rPr lang="en-US" smtClean="0"/>
              <a:pPr/>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55BBD-7EB6-49FD-8689-4B54E3A712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B55F12-A0D1-45E6-93F6-49154EB87FE6}" type="datetimeFigureOut">
              <a:rPr lang="en-US" smtClean="0"/>
              <a:pPr/>
              <a:t>3/18/2013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2155BBD-7EB6-49FD-8689-4B54E3A7129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B55F12-A0D1-45E6-93F6-49154EB87FE6}" type="datetimeFigureOut">
              <a:rPr lang="en-US" smtClean="0"/>
              <a:pPr/>
              <a:t>3/18/2013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155BBD-7EB6-49FD-8689-4B54E3A7129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docs.oracle.com/javase/6/docs/api/java/util/LinkedLis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 Lists and Linked List</a:t>
            </a:r>
            <a:endParaRPr lang="en-US" dirty="0"/>
          </a:p>
        </p:txBody>
      </p:sp>
      <p:sp>
        <p:nvSpPr>
          <p:cNvPr id="3" name="Subtitle 2"/>
          <p:cNvSpPr>
            <a:spLocks noGrp="1"/>
          </p:cNvSpPr>
          <p:nvPr>
            <p:ph type="subTitle" idx="1"/>
          </p:nvPr>
        </p:nvSpPr>
        <p:spPr/>
        <p:txBody>
          <a:bodyPr/>
          <a:lstStyle/>
          <a:p>
            <a:r>
              <a:rPr lang="en-US" dirty="0"/>
              <a:t>Lecture </a:t>
            </a:r>
            <a:r>
              <a:rPr lang="en-US" dirty="0" smtClean="0"/>
              <a:t>12</a:t>
            </a:r>
            <a:endParaRPr lang="en-US" dirty="0"/>
          </a:p>
          <a:p>
            <a:r>
              <a:rPr lang="en-US" dirty="0"/>
              <a:t>CSCI 212</a:t>
            </a:r>
          </a:p>
          <a:p>
            <a:r>
              <a:rPr lang="en-US" dirty="0"/>
              <a:t>Instructor: Robert </a:t>
            </a:r>
            <a:r>
              <a:rPr lang="en-US" dirty="0" err="1"/>
              <a:t>Mashburn</a:t>
            </a:r>
            <a:endParaRPr lang="en-US" dirty="0"/>
          </a:p>
          <a:p>
            <a:endParaRPr lang="en-US" dirty="0"/>
          </a:p>
        </p:txBody>
      </p:sp>
    </p:spTree>
    <p:extLst>
      <p:ext uri="{BB962C8B-B14F-4D97-AF65-F5344CB8AC3E}">
        <p14:creationId xmlns:p14="http://schemas.microsoft.com/office/powerpoint/2010/main" val="620608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ArrayList</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An </a:t>
            </a:r>
            <a:r>
              <a:rPr lang="en-US" dirty="0" err="1" smtClean="0"/>
              <a:t>ArrayList</a:t>
            </a:r>
            <a:r>
              <a:rPr lang="en-US" dirty="0" smtClean="0"/>
              <a:t> MUST have the type of object stored within it between the &lt;  &gt; symbols.</a:t>
            </a:r>
          </a:p>
          <a:p>
            <a:r>
              <a:rPr lang="en-US" dirty="0" smtClean="0"/>
              <a:t>It is important to note that an </a:t>
            </a:r>
            <a:r>
              <a:rPr lang="en-US" dirty="0" err="1" smtClean="0"/>
              <a:t>ArrayList</a:t>
            </a:r>
            <a:r>
              <a:rPr lang="en-US" dirty="0" smtClean="0"/>
              <a:t> can ONLY store object; it may not hold native types.</a:t>
            </a:r>
          </a:p>
          <a:p>
            <a:r>
              <a:rPr lang="en-US" dirty="0" smtClean="0"/>
              <a:t>Therefore, if we wish to fill an </a:t>
            </a:r>
            <a:r>
              <a:rPr lang="en-US" dirty="0" err="1" smtClean="0"/>
              <a:t>ArrayList</a:t>
            </a:r>
            <a:r>
              <a:rPr lang="en-US" dirty="0" smtClean="0"/>
              <a:t> with a native type, we must use wrapper classes, as we discussed briefly before (</a:t>
            </a:r>
            <a:r>
              <a:rPr lang="en-US" dirty="0" err="1" smtClean="0"/>
              <a:t>int</a:t>
            </a:r>
            <a:r>
              <a:rPr lang="en-US" dirty="0" smtClean="0"/>
              <a:t> -&gt; Integer, double -&gt; Double, </a:t>
            </a:r>
            <a:r>
              <a:rPr lang="en-US" dirty="0" err="1" smtClean="0"/>
              <a:t>etc</a:t>
            </a:r>
            <a:r>
              <a:rPr lang="en-US" dirty="0" smtClean="0"/>
              <a:t>)</a:t>
            </a:r>
          </a:p>
          <a:p>
            <a:r>
              <a:rPr lang="en-US" dirty="0" smtClean="0"/>
              <a:t>An </a:t>
            </a:r>
            <a:r>
              <a:rPr lang="en-US" dirty="0" err="1" smtClean="0"/>
              <a:t>ArrayList</a:t>
            </a:r>
            <a:r>
              <a:rPr lang="en-US" dirty="0" smtClean="0"/>
              <a:t> containing </a:t>
            </a:r>
            <a:r>
              <a:rPr lang="en-US" dirty="0" err="1" smtClean="0"/>
              <a:t>int</a:t>
            </a:r>
            <a:r>
              <a:rPr lang="en-US" dirty="0" smtClean="0"/>
              <a:t> values would be declared:</a:t>
            </a:r>
          </a:p>
          <a:p>
            <a:pPr lvl="1"/>
            <a:r>
              <a:rPr lang="en-US" dirty="0" err="1" smtClean="0"/>
              <a:t>ArrayList</a:t>
            </a:r>
            <a:r>
              <a:rPr lang="en-US" dirty="0" smtClean="0"/>
              <a:t> &lt;Integer&gt; numbers;</a:t>
            </a:r>
            <a:endParaRPr lang="en-US" dirty="0"/>
          </a:p>
        </p:txBody>
      </p:sp>
    </p:spTree>
    <p:extLst>
      <p:ext uri="{BB962C8B-B14F-4D97-AF65-F5344CB8AC3E}">
        <p14:creationId xmlns:p14="http://schemas.microsoft.com/office/powerpoint/2010/main" val="309006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t>
            </a:r>
            <a:r>
              <a:rPr lang="en-US" dirty="0" err="1" smtClean="0"/>
              <a:t>ArrayLists</a:t>
            </a:r>
            <a:endParaRPr lang="en-US" dirty="0"/>
          </a:p>
        </p:txBody>
      </p:sp>
      <p:sp>
        <p:nvSpPr>
          <p:cNvPr id="3" name="Content Placeholder 2"/>
          <p:cNvSpPr>
            <a:spLocks noGrp="1"/>
          </p:cNvSpPr>
          <p:nvPr>
            <p:ph idx="1"/>
          </p:nvPr>
        </p:nvSpPr>
        <p:spPr/>
        <p:txBody>
          <a:bodyPr/>
          <a:lstStyle/>
          <a:p>
            <a:r>
              <a:rPr lang="en-US" dirty="0" smtClean="0"/>
              <a:t>Once an AL has been declared, it must be initialized:</a:t>
            </a:r>
          </a:p>
          <a:p>
            <a:pPr lvl="1"/>
            <a:r>
              <a:rPr lang="en-US" dirty="0"/>
              <a:t>t</a:t>
            </a:r>
            <a:r>
              <a:rPr lang="en-US" dirty="0" smtClean="0"/>
              <a:t>unes = new </a:t>
            </a:r>
            <a:r>
              <a:rPr lang="en-US" dirty="0" err="1" smtClean="0"/>
              <a:t>ArrayList</a:t>
            </a:r>
            <a:r>
              <a:rPr lang="en-US" dirty="0" smtClean="0"/>
              <a:t>&lt;music&gt;();</a:t>
            </a:r>
          </a:p>
          <a:p>
            <a:pPr lvl="1"/>
            <a:endParaRPr lang="en-US" dirty="0" smtClean="0"/>
          </a:p>
          <a:p>
            <a:r>
              <a:rPr lang="en-US" dirty="0" smtClean="0"/>
              <a:t>Note that we must again have the type of objects in &lt; &gt; when we initialize. </a:t>
            </a:r>
          </a:p>
          <a:p>
            <a:r>
              <a:rPr lang="en-US" dirty="0" smtClean="0"/>
              <a:t>Note also that we do not need any parameters to make it a certain size.  </a:t>
            </a:r>
            <a:r>
              <a:rPr lang="en-US" dirty="0" err="1" smtClean="0"/>
              <a:t>ArrayLists</a:t>
            </a:r>
            <a:r>
              <a:rPr lang="en-US" dirty="0" smtClean="0"/>
              <a:t> automatically change size as new objects are added. </a:t>
            </a:r>
            <a:endParaRPr lang="en-US" dirty="0"/>
          </a:p>
        </p:txBody>
      </p:sp>
    </p:spTree>
    <p:extLst>
      <p:ext uri="{BB962C8B-B14F-4D97-AF65-F5344CB8AC3E}">
        <p14:creationId xmlns:p14="http://schemas.microsoft.com/office/powerpoint/2010/main" val="207572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a:t>
            </a:r>
            <a:endParaRPr lang="en-US" dirty="0"/>
          </a:p>
        </p:txBody>
      </p:sp>
      <p:sp>
        <p:nvSpPr>
          <p:cNvPr id="3" name="Content Placeholder 2"/>
          <p:cNvSpPr>
            <a:spLocks noGrp="1"/>
          </p:cNvSpPr>
          <p:nvPr>
            <p:ph idx="1"/>
          </p:nvPr>
        </p:nvSpPr>
        <p:spPr/>
        <p:txBody>
          <a:bodyPr/>
          <a:lstStyle/>
          <a:p>
            <a:r>
              <a:rPr lang="en-US" dirty="0" smtClean="0"/>
              <a:t>As with most objects, we can do declaration and initialization all at once:</a:t>
            </a:r>
          </a:p>
          <a:p>
            <a:pPr lvl="1"/>
            <a:r>
              <a:rPr lang="en-US" dirty="0" err="1" smtClean="0"/>
              <a:t>ArrayList</a:t>
            </a:r>
            <a:r>
              <a:rPr lang="en-US" dirty="0" smtClean="0"/>
              <a:t> &lt;String&gt; words = new </a:t>
            </a:r>
            <a:r>
              <a:rPr lang="en-US" dirty="0" err="1" smtClean="0"/>
              <a:t>ArrayList</a:t>
            </a:r>
            <a:r>
              <a:rPr lang="en-US" dirty="0" smtClean="0"/>
              <a:t> &lt;String&gt; ();</a:t>
            </a:r>
          </a:p>
          <a:p>
            <a:endParaRPr lang="en-US" dirty="0"/>
          </a:p>
          <a:p>
            <a:r>
              <a:rPr lang="en-US" dirty="0" smtClean="0"/>
              <a:t>Since </a:t>
            </a:r>
            <a:r>
              <a:rPr lang="en-US" dirty="0" err="1" smtClean="0"/>
              <a:t>ArrayList</a:t>
            </a:r>
            <a:r>
              <a:rPr lang="en-US" dirty="0" smtClean="0"/>
              <a:t> implements the interface List, we can use polymorphism to say the interface “List” in declaration and the class “</a:t>
            </a:r>
            <a:r>
              <a:rPr lang="en-US" dirty="0" err="1" smtClean="0"/>
              <a:t>ArrayList</a:t>
            </a:r>
            <a:r>
              <a:rPr lang="en-US" dirty="0" smtClean="0"/>
              <a:t>” in initialization</a:t>
            </a:r>
          </a:p>
          <a:p>
            <a:pPr lvl="1"/>
            <a:r>
              <a:rPr lang="en-US" dirty="0" smtClean="0"/>
              <a:t>List </a:t>
            </a:r>
            <a:r>
              <a:rPr lang="en-US" dirty="0"/>
              <a:t>&lt;String&gt; words = new </a:t>
            </a:r>
            <a:r>
              <a:rPr lang="en-US" dirty="0" err="1" smtClean="0"/>
              <a:t>ArrayList</a:t>
            </a:r>
            <a:r>
              <a:rPr lang="en-US" dirty="0" smtClean="0"/>
              <a:t> </a:t>
            </a:r>
            <a:r>
              <a:rPr lang="en-US" dirty="0"/>
              <a:t>&lt;String&gt; ();</a:t>
            </a:r>
          </a:p>
          <a:p>
            <a:pPr lvl="1"/>
            <a:endParaRPr lang="en-US" dirty="0" smtClean="0"/>
          </a:p>
          <a:p>
            <a:pPr lvl="1"/>
            <a:r>
              <a:rPr lang="en-US" dirty="0" smtClean="0"/>
              <a:t>The two lines of code mean the exact same thing.</a:t>
            </a:r>
            <a:endParaRPr lang="en-US" dirty="0"/>
          </a:p>
        </p:txBody>
      </p:sp>
    </p:spTree>
    <p:extLst>
      <p:ext uri="{BB962C8B-B14F-4D97-AF65-F5344CB8AC3E}">
        <p14:creationId xmlns:p14="http://schemas.microsoft.com/office/powerpoint/2010/main" val="32925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Some </a:t>
            </a:r>
            <a:r>
              <a:rPr lang="en-US" dirty="0" err="1" smtClean="0"/>
              <a:t>ArrayList</a:t>
            </a:r>
            <a:r>
              <a:rPr lang="en-US" dirty="0" smtClean="0"/>
              <a:t> Methods</a:t>
            </a:r>
            <a:endParaRPr lang="en-US" dirty="0"/>
          </a:p>
        </p:txBody>
      </p:sp>
      <p:sp>
        <p:nvSpPr>
          <p:cNvPr id="3" name="Content Placeholder 2"/>
          <p:cNvSpPr>
            <a:spLocks noGrp="1"/>
          </p:cNvSpPr>
          <p:nvPr>
            <p:ph idx="1"/>
          </p:nvPr>
        </p:nvSpPr>
        <p:spPr>
          <a:xfrm>
            <a:off x="457200" y="1295400"/>
            <a:ext cx="8534400" cy="5562600"/>
          </a:xfrm>
        </p:spPr>
        <p:txBody>
          <a:bodyPr>
            <a:normAutofit fontScale="92500" lnSpcReduction="20000"/>
          </a:bodyPr>
          <a:lstStyle/>
          <a:p>
            <a:pPr marL="0" indent="0">
              <a:buNone/>
            </a:pPr>
            <a:r>
              <a:rPr lang="en-US" dirty="0" smtClean="0"/>
              <a:t>//</a:t>
            </a:r>
            <a:r>
              <a:rPr lang="en-US" dirty="0"/>
              <a:t>Creating a Integer list object</a:t>
            </a:r>
          </a:p>
          <a:p>
            <a:pPr marL="0" indent="0">
              <a:buNone/>
            </a:pPr>
            <a:r>
              <a:rPr lang="en-US" dirty="0"/>
              <a:t>List&lt;Integer&gt; list = new </a:t>
            </a:r>
            <a:r>
              <a:rPr lang="en-US" dirty="0" err="1"/>
              <a:t>ArrayList</a:t>
            </a:r>
            <a:r>
              <a:rPr lang="en-US" dirty="0"/>
              <a:t>&lt;Integer&gt;();</a:t>
            </a:r>
          </a:p>
          <a:p>
            <a:pPr marL="0" indent="0">
              <a:buNone/>
            </a:pPr>
            <a:endParaRPr lang="en-US" dirty="0" smtClean="0"/>
          </a:p>
          <a:p>
            <a:pPr marL="0" indent="0">
              <a:buNone/>
            </a:pPr>
            <a:r>
              <a:rPr lang="en-US" dirty="0" smtClean="0"/>
              <a:t>//</a:t>
            </a:r>
            <a:r>
              <a:rPr lang="en-US" dirty="0"/>
              <a:t>Adding </a:t>
            </a:r>
            <a:r>
              <a:rPr lang="en-US" dirty="0" smtClean="0"/>
              <a:t>an element </a:t>
            </a:r>
            <a:r>
              <a:rPr lang="en-US" dirty="0"/>
              <a:t>to the list</a:t>
            </a:r>
          </a:p>
          <a:p>
            <a:pPr marL="0" indent="0">
              <a:buNone/>
            </a:pPr>
            <a:r>
              <a:rPr lang="en-US" dirty="0" err="1"/>
              <a:t>list.add</a:t>
            </a:r>
            <a:r>
              <a:rPr lang="en-US" dirty="0"/>
              <a:t>( </a:t>
            </a:r>
            <a:r>
              <a:rPr lang="en-US" dirty="0" err="1"/>
              <a:t>anyObject</a:t>
            </a:r>
            <a:r>
              <a:rPr lang="en-US" dirty="0"/>
              <a:t> </a:t>
            </a:r>
            <a:r>
              <a:rPr lang="en-US" dirty="0" smtClean="0"/>
              <a:t>);</a:t>
            </a:r>
          </a:p>
          <a:p>
            <a:pPr marL="0" indent="0">
              <a:buNone/>
            </a:pPr>
            <a:endParaRPr lang="en-US" dirty="0"/>
          </a:p>
          <a:p>
            <a:pPr marL="0" indent="0">
              <a:buNone/>
            </a:pPr>
            <a:r>
              <a:rPr lang="en-US" dirty="0" smtClean="0"/>
              <a:t>//</a:t>
            </a:r>
            <a:r>
              <a:rPr lang="en-US" dirty="0"/>
              <a:t>Getting an element from the list by index</a:t>
            </a:r>
          </a:p>
          <a:p>
            <a:pPr marL="0" indent="0">
              <a:buNone/>
            </a:pPr>
            <a:r>
              <a:rPr lang="en-US" dirty="0" err="1"/>
              <a:t>list.get</a:t>
            </a:r>
            <a:r>
              <a:rPr lang="en-US" dirty="0"/>
              <a:t>( index </a:t>
            </a:r>
            <a:r>
              <a:rPr lang="en-US" dirty="0" smtClean="0"/>
              <a:t>);</a:t>
            </a:r>
          </a:p>
          <a:p>
            <a:pPr marL="0" indent="0">
              <a:buNone/>
            </a:pPr>
            <a:endParaRPr lang="en-US" dirty="0"/>
          </a:p>
          <a:p>
            <a:pPr marL="0" indent="0">
              <a:buNone/>
            </a:pPr>
            <a:r>
              <a:rPr lang="en-US" dirty="0" smtClean="0"/>
              <a:t>//</a:t>
            </a:r>
            <a:r>
              <a:rPr lang="en-US" dirty="0"/>
              <a:t>Removing an element from the list by index</a:t>
            </a:r>
          </a:p>
          <a:p>
            <a:pPr marL="0" indent="0">
              <a:buNone/>
            </a:pPr>
            <a:r>
              <a:rPr lang="en-US" dirty="0" err="1"/>
              <a:t>list.remove</a:t>
            </a:r>
            <a:r>
              <a:rPr lang="en-US" dirty="0"/>
              <a:t>( index </a:t>
            </a:r>
            <a:r>
              <a:rPr lang="en-US" dirty="0" smtClean="0"/>
              <a:t>);</a:t>
            </a:r>
          </a:p>
          <a:p>
            <a:pPr marL="0" indent="0">
              <a:buNone/>
            </a:pPr>
            <a:endParaRPr lang="en-US" dirty="0"/>
          </a:p>
          <a:p>
            <a:pPr marL="0" indent="0">
              <a:buNone/>
            </a:pPr>
            <a:r>
              <a:rPr lang="en-US" dirty="0" smtClean="0"/>
              <a:t>//</a:t>
            </a:r>
            <a:r>
              <a:rPr lang="en-US" dirty="0"/>
              <a:t>Setting the </a:t>
            </a:r>
            <a:r>
              <a:rPr lang="en-US" dirty="0" smtClean="0"/>
              <a:t>value of an index(index must already exist)</a:t>
            </a:r>
            <a:endParaRPr lang="en-US" dirty="0"/>
          </a:p>
          <a:p>
            <a:pPr marL="0" indent="0">
              <a:buNone/>
            </a:pPr>
            <a:r>
              <a:rPr lang="en-US" dirty="0" err="1" smtClean="0"/>
              <a:t>list.set</a:t>
            </a:r>
            <a:r>
              <a:rPr lang="en-US" dirty="0"/>
              <a:t>( index, </a:t>
            </a:r>
            <a:r>
              <a:rPr lang="en-US" dirty="0" err="1"/>
              <a:t>anyObject</a:t>
            </a:r>
            <a:r>
              <a:rPr lang="en-US" dirty="0"/>
              <a:t> );</a:t>
            </a:r>
          </a:p>
        </p:txBody>
      </p:sp>
    </p:spTree>
    <p:extLst>
      <p:ext uri="{BB962C8B-B14F-4D97-AF65-F5344CB8AC3E}">
        <p14:creationId xmlns:p14="http://schemas.microsoft.com/office/powerpoint/2010/main" val="251460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useful Methods</a:t>
            </a:r>
            <a:endParaRPr lang="en-US" dirty="0"/>
          </a:p>
        </p:txBody>
      </p:sp>
      <p:sp>
        <p:nvSpPr>
          <p:cNvPr id="3" name="Content Placeholder 2"/>
          <p:cNvSpPr>
            <a:spLocks noGrp="1"/>
          </p:cNvSpPr>
          <p:nvPr>
            <p:ph idx="1"/>
          </p:nvPr>
        </p:nvSpPr>
        <p:spPr>
          <a:xfrm>
            <a:off x="457200" y="1935480"/>
            <a:ext cx="8534400" cy="4389120"/>
          </a:xfrm>
        </p:spPr>
        <p:txBody>
          <a:bodyPr/>
          <a:lstStyle/>
          <a:p>
            <a:r>
              <a:rPr lang="en-US" dirty="0" smtClean="0"/>
              <a:t>There are many more methods, including</a:t>
            </a:r>
          </a:p>
          <a:p>
            <a:pPr lvl="1"/>
            <a:r>
              <a:rPr lang="en-US" dirty="0" smtClean="0"/>
              <a:t>.clear() 			//empties the list</a:t>
            </a:r>
          </a:p>
          <a:p>
            <a:pPr lvl="1"/>
            <a:r>
              <a:rPr lang="en-US" dirty="0" smtClean="0"/>
              <a:t>.contains( </a:t>
            </a:r>
            <a:r>
              <a:rPr lang="en-US" dirty="0" err="1" smtClean="0"/>
              <a:t>obj</a:t>
            </a:r>
            <a:r>
              <a:rPr lang="en-US" dirty="0" smtClean="0"/>
              <a:t> name)	//</a:t>
            </a:r>
            <a:r>
              <a:rPr lang="en-US" dirty="0" err="1" smtClean="0"/>
              <a:t>boolean</a:t>
            </a:r>
            <a:r>
              <a:rPr lang="en-US" dirty="0" smtClean="0"/>
              <a:t>: if list has object</a:t>
            </a:r>
          </a:p>
          <a:p>
            <a:pPr lvl="1"/>
            <a:r>
              <a:rPr lang="en-US" dirty="0" smtClean="0"/>
              <a:t>.</a:t>
            </a:r>
            <a:r>
              <a:rPr lang="en-US" dirty="0" err="1" smtClean="0"/>
              <a:t>indexOf</a:t>
            </a:r>
            <a:r>
              <a:rPr lang="en-US" dirty="0" smtClean="0"/>
              <a:t>( </a:t>
            </a:r>
            <a:r>
              <a:rPr lang="en-US" dirty="0" err="1" smtClean="0"/>
              <a:t>obj</a:t>
            </a:r>
            <a:r>
              <a:rPr lang="en-US" dirty="0" smtClean="0"/>
              <a:t> name)	//</a:t>
            </a:r>
            <a:r>
              <a:rPr lang="en-US" dirty="0" err="1" smtClean="0"/>
              <a:t>int</a:t>
            </a:r>
            <a:r>
              <a:rPr lang="en-US" dirty="0" smtClean="0"/>
              <a:t>: index where object is</a:t>
            </a:r>
          </a:p>
          <a:p>
            <a:pPr lvl="1"/>
            <a:r>
              <a:rPr lang="en-US" dirty="0" smtClean="0"/>
              <a:t>.</a:t>
            </a:r>
            <a:r>
              <a:rPr lang="en-US" dirty="0" err="1" smtClean="0"/>
              <a:t>isEmpty</a:t>
            </a:r>
            <a:r>
              <a:rPr lang="en-US" dirty="0" smtClean="0"/>
              <a:t>()		//</a:t>
            </a:r>
            <a:r>
              <a:rPr lang="en-US" dirty="0" err="1" smtClean="0"/>
              <a:t>boolean</a:t>
            </a:r>
            <a:r>
              <a:rPr lang="en-US" dirty="0" smtClean="0"/>
              <a:t>: if List is empty</a:t>
            </a:r>
          </a:p>
          <a:p>
            <a:pPr lvl="1"/>
            <a:r>
              <a:rPr lang="en-US" dirty="0" smtClean="0"/>
              <a:t>.remove ( </a:t>
            </a:r>
            <a:r>
              <a:rPr lang="en-US" dirty="0" err="1" smtClean="0"/>
              <a:t>obj</a:t>
            </a:r>
            <a:r>
              <a:rPr lang="en-US" dirty="0" smtClean="0"/>
              <a:t> name)	//removes the first found </a:t>
            </a:r>
            <a:r>
              <a:rPr lang="en-US" dirty="0" err="1" smtClean="0"/>
              <a:t>obj</a:t>
            </a:r>
            <a:r>
              <a:rPr lang="en-US" dirty="0" smtClean="0"/>
              <a:t> name </a:t>
            </a:r>
          </a:p>
          <a:p>
            <a:pPr lvl="1"/>
            <a:r>
              <a:rPr lang="en-US" dirty="0" smtClean="0"/>
              <a:t>.size()			//</a:t>
            </a:r>
            <a:r>
              <a:rPr lang="en-US" dirty="0" err="1" smtClean="0"/>
              <a:t>int</a:t>
            </a:r>
            <a:r>
              <a:rPr lang="en-US" dirty="0" smtClean="0"/>
              <a:t>: current size of List</a:t>
            </a:r>
            <a:endParaRPr lang="en-US" dirty="0"/>
          </a:p>
        </p:txBody>
      </p:sp>
    </p:spTree>
    <p:extLst>
      <p:ext uri="{BB962C8B-B14F-4D97-AF65-F5344CB8AC3E}">
        <p14:creationId xmlns:p14="http://schemas.microsoft.com/office/powerpoint/2010/main" val="235610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endParaRPr lang="en-US" dirty="0" smtClean="0"/>
          </a:p>
          <a:p>
            <a:r>
              <a:rPr lang="en-US" dirty="0" smtClean="0"/>
              <a:t>Advantages</a:t>
            </a:r>
            <a:r>
              <a:rPr lang="en-US" dirty="0"/>
              <a:t>:</a:t>
            </a:r>
          </a:p>
          <a:p>
            <a:pPr lvl="1"/>
            <a:r>
              <a:rPr lang="en-US" dirty="0" smtClean="0"/>
              <a:t>It </a:t>
            </a:r>
            <a:r>
              <a:rPr lang="en-US" dirty="0"/>
              <a:t>is very fast on random access (by index value)</a:t>
            </a:r>
          </a:p>
          <a:p>
            <a:endParaRPr lang="en-US" dirty="0" smtClean="0"/>
          </a:p>
          <a:p>
            <a:endParaRPr lang="en-US" dirty="0"/>
          </a:p>
          <a:p>
            <a:r>
              <a:rPr lang="en-US" dirty="0" smtClean="0"/>
              <a:t>Disadvantages</a:t>
            </a:r>
            <a:r>
              <a:rPr lang="en-US" dirty="0"/>
              <a:t>:</a:t>
            </a:r>
          </a:p>
          <a:p>
            <a:pPr lvl="1"/>
            <a:r>
              <a:rPr lang="en-US" dirty="0" smtClean="0"/>
              <a:t>Slow </a:t>
            </a:r>
            <a:r>
              <a:rPr lang="en-US" dirty="0"/>
              <a:t>in adding elements</a:t>
            </a:r>
          </a:p>
          <a:p>
            <a:pPr lvl="1"/>
            <a:r>
              <a:rPr lang="en-US" dirty="0" smtClean="0"/>
              <a:t>Slow </a:t>
            </a:r>
            <a:r>
              <a:rPr lang="en-US" dirty="0"/>
              <a:t>in manipulation (inserting/deleting element)</a:t>
            </a:r>
          </a:p>
        </p:txBody>
      </p:sp>
    </p:spTree>
    <p:extLst>
      <p:ext uri="{BB962C8B-B14F-4D97-AF65-F5344CB8AC3E}">
        <p14:creationId xmlns:p14="http://schemas.microsoft.com/office/powerpoint/2010/main" val="4219120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US" dirty="0"/>
          </a:p>
        </p:txBody>
      </p:sp>
      <p:sp>
        <p:nvSpPr>
          <p:cNvPr id="3" name="Content Placeholder 2"/>
          <p:cNvSpPr>
            <a:spLocks noGrp="1"/>
          </p:cNvSpPr>
          <p:nvPr>
            <p:ph idx="1"/>
          </p:nvPr>
        </p:nvSpPr>
        <p:spPr>
          <a:xfrm>
            <a:off x="152400" y="1935480"/>
            <a:ext cx="8991600" cy="4389120"/>
          </a:xfrm>
        </p:spPr>
        <p:txBody>
          <a:bodyPr>
            <a:normAutofit/>
          </a:bodyPr>
          <a:lstStyle/>
          <a:p>
            <a:r>
              <a:rPr lang="en-US" dirty="0" err="1" smtClean="0"/>
              <a:t>LinkedList</a:t>
            </a:r>
            <a:r>
              <a:rPr lang="en-US" dirty="0" smtClean="0"/>
              <a:t> </a:t>
            </a:r>
            <a:r>
              <a:rPr lang="en-US" dirty="0"/>
              <a:t>is </a:t>
            </a:r>
            <a:r>
              <a:rPr lang="en-US" dirty="0" smtClean="0"/>
              <a:t>the other collection data </a:t>
            </a:r>
            <a:r>
              <a:rPr lang="en-US" dirty="0"/>
              <a:t>structure offered </a:t>
            </a:r>
            <a:r>
              <a:rPr lang="en-US" dirty="0" smtClean="0"/>
              <a:t>by Java that implements the List interface</a:t>
            </a:r>
            <a:endParaRPr lang="en-US" dirty="0"/>
          </a:p>
          <a:p>
            <a:r>
              <a:rPr lang="en-US" dirty="0" err="1" smtClean="0"/>
              <a:t>LinkedList</a:t>
            </a:r>
            <a:r>
              <a:rPr lang="en-US" dirty="0" smtClean="0"/>
              <a:t> is defined </a:t>
            </a:r>
            <a:r>
              <a:rPr lang="en-US" dirty="0"/>
              <a:t>in </a:t>
            </a:r>
            <a:r>
              <a:rPr lang="en-US" dirty="0" smtClean="0"/>
              <a:t>and must be imported from:</a:t>
            </a:r>
          </a:p>
          <a:p>
            <a:pPr lvl="1"/>
            <a:r>
              <a:rPr lang="en-US" dirty="0" err="1" smtClean="0"/>
              <a:t>java.util.LinkedList</a:t>
            </a:r>
            <a:endParaRPr lang="en-US" dirty="0"/>
          </a:p>
          <a:p>
            <a:r>
              <a:rPr lang="en-US" dirty="0" smtClean="0"/>
              <a:t>On </a:t>
            </a:r>
            <a:r>
              <a:rPr lang="en-US" dirty="0"/>
              <a:t>the surface </a:t>
            </a:r>
            <a:r>
              <a:rPr lang="en-US" dirty="0" err="1"/>
              <a:t>LinkedList</a:t>
            </a:r>
            <a:r>
              <a:rPr lang="en-US" dirty="0"/>
              <a:t> does almost </a:t>
            </a:r>
            <a:r>
              <a:rPr lang="en-US" dirty="0" smtClean="0"/>
              <a:t>exactly </a:t>
            </a:r>
            <a:r>
              <a:rPr lang="en-US" dirty="0"/>
              <a:t>the same </a:t>
            </a:r>
            <a:r>
              <a:rPr lang="en-US" dirty="0" smtClean="0"/>
              <a:t>thing as </a:t>
            </a:r>
            <a:r>
              <a:rPr lang="en-US" dirty="0" err="1" smtClean="0"/>
              <a:t>ArrayList</a:t>
            </a:r>
            <a:r>
              <a:rPr lang="en-US" dirty="0" smtClean="0"/>
              <a:t>.  It’s structure and methods are nearly identical.</a:t>
            </a:r>
          </a:p>
          <a:p>
            <a:pPr lvl="1"/>
            <a:r>
              <a:rPr lang="en-US" dirty="0" err="1" smtClean="0"/>
              <a:t>LinkedList</a:t>
            </a:r>
            <a:r>
              <a:rPr lang="en-US" dirty="0" smtClean="0"/>
              <a:t> &lt;Student&gt; roster = new </a:t>
            </a:r>
            <a:r>
              <a:rPr lang="en-US" dirty="0" err="1" smtClean="0"/>
              <a:t>LinkedList</a:t>
            </a:r>
            <a:r>
              <a:rPr lang="en-US" dirty="0" smtClean="0"/>
              <a:t>&lt;Student&gt;();</a:t>
            </a:r>
          </a:p>
          <a:p>
            <a:r>
              <a:rPr lang="en-US" dirty="0" smtClean="0"/>
              <a:t>In fact, all methods that work with </a:t>
            </a:r>
            <a:r>
              <a:rPr lang="en-US" dirty="0" err="1" smtClean="0"/>
              <a:t>ArrayList</a:t>
            </a:r>
            <a:r>
              <a:rPr lang="en-US" dirty="0" smtClean="0"/>
              <a:t> will work with </a:t>
            </a:r>
            <a:r>
              <a:rPr lang="en-US" dirty="0" err="1" smtClean="0"/>
              <a:t>LinkedList</a:t>
            </a:r>
            <a:r>
              <a:rPr lang="en-US" dirty="0" smtClean="0"/>
              <a:t> and perform the same function</a:t>
            </a:r>
            <a:endParaRPr lang="en-US" dirty="0"/>
          </a:p>
        </p:txBody>
      </p:sp>
    </p:spTree>
    <p:extLst>
      <p:ext uri="{BB962C8B-B14F-4D97-AF65-F5344CB8AC3E}">
        <p14:creationId xmlns:p14="http://schemas.microsoft.com/office/powerpoint/2010/main" val="245498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a:xfrm>
            <a:off x="0" y="1935480"/>
            <a:ext cx="8991600" cy="4389120"/>
          </a:xfrm>
        </p:spPr>
        <p:txBody>
          <a:bodyPr>
            <a:normAutofit fontScale="92500" lnSpcReduction="10000"/>
          </a:bodyPr>
          <a:lstStyle/>
          <a:p>
            <a:r>
              <a:rPr lang="en-US" dirty="0" smtClean="0"/>
              <a:t>Advantages</a:t>
            </a:r>
            <a:r>
              <a:rPr lang="en-US" dirty="0"/>
              <a:t>:</a:t>
            </a:r>
          </a:p>
          <a:p>
            <a:pPr lvl="1"/>
            <a:r>
              <a:rPr lang="en-US" dirty="0" smtClean="0"/>
              <a:t>Fast </a:t>
            </a:r>
            <a:r>
              <a:rPr lang="en-US" dirty="0"/>
              <a:t>in adding elements</a:t>
            </a:r>
          </a:p>
          <a:p>
            <a:pPr lvl="1"/>
            <a:r>
              <a:rPr lang="en-US" dirty="0" smtClean="0"/>
              <a:t>Fast </a:t>
            </a:r>
            <a:r>
              <a:rPr lang="en-US" dirty="0"/>
              <a:t>in manipulation (inserting/deleting element</a:t>
            </a:r>
            <a:r>
              <a:rPr lang="en-US" dirty="0" smtClean="0"/>
              <a:t>)</a:t>
            </a:r>
          </a:p>
          <a:p>
            <a:pPr lvl="1"/>
            <a:r>
              <a:rPr lang="en-US" dirty="0" err="1" smtClean="0"/>
              <a:t>LinkedList</a:t>
            </a:r>
            <a:r>
              <a:rPr lang="en-US" dirty="0" smtClean="0"/>
              <a:t> has several methods that </a:t>
            </a:r>
            <a:r>
              <a:rPr lang="en-US" dirty="0" err="1" smtClean="0"/>
              <a:t>ArrayList</a:t>
            </a:r>
            <a:r>
              <a:rPr lang="en-US" dirty="0" smtClean="0"/>
              <a:t> does not.  </a:t>
            </a:r>
          </a:p>
          <a:p>
            <a:pPr lvl="2"/>
            <a:r>
              <a:rPr lang="en-US" dirty="0" smtClean="0"/>
              <a:t>See the API for details: </a:t>
            </a:r>
            <a:r>
              <a:rPr lang="en-US" dirty="0">
                <a:hlinkClick r:id="rId2"/>
              </a:rPr>
              <a:t>http://docs.oracle.com/javase/6/docs/api/java/util/LinkedList.html</a:t>
            </a:r>
            <a:endParaRPr lang="en-US" dirty="0"/>
          </a:p>
          <a:p>
            <a:endParaRPr lang="en-US" dirty="0"/>
          </a:p>
          <a:p>
            <a:r>
              <a:rPr lang="en-US" dirty="0" smtClean="0"/>
              <a:t>Disadvantages</a:t>
            </a:r>
            <a:r>
              <a:rPr lang="en-US" dirty="0"/>
              <a:t>:</a:t>
            </a:r>
          </a:p>
          <a:p>
            <a:pPr lvl="1"/>
            <a:r>
              <a:rPr lang="en-US" dirty="0" smtClean="0"/>
              <a:t>Slow in getting elements: </a:t>
            </a:r>
          </a:p>
          <a:p>
            <a:pPr lvl="2"/>
            <a:r>
              <a:rPr lang="en-US" dirty="0" smtClean="0"/>
              <a:t>There </a:t>
            </a:r>
            <a:r>
              <a:rPr lang="en-US" dirty="0"/>
              <a:t>is no real </a:t>
            </a:r>
            <a:r>
              <a:rPr lang="en-US" dirty="0" smtClean="0"/>
              <a:t>index access </a:t>
            </a:r>
            <a:r>
              <a:rPr lang="en-US" dirty="0"/>
              <a:t>in the </a:t>
            </a:r>
            <a:r>
              <a:rPr lang="en-US" dirty="0" err="1"/>
              <a:t>LinkedList</a:t>
            </a:r>
            <a:r>
              <a:rPr lang="en-US" dirty="0"/>
              <a:t> </a:t>
            </a:r>
            <a:r>
              <a:rPr lang="en-US" dirty="0" smtClean="0"/>
              <a:t>data </a:t>
            </a:r>
            <a:r>
              <a:rPr lang="en-US" dirty="0"/>
              <a:t>structure, rather a linear count is taking </a:t>
            </a:r>
            <a:r>
              <a:rPr lang="en-US" dirty="0" smtClean="0"/>
              <a:t>place </a:t>
            </a:r>
            <a:r>
              <a:rPr lang="en-US" dirty="0"/>
              <a:t>to get to the element referred to by the </a:t>
            </a:r>
            <a:r>
              <a:rPr lang="en-US" dirty="0" smtClean="0"/>
              <a:t>index </a:t>
            </a:r>
            <a:r>
              <a:rPr lang="en-US" dirty="0"/>
              <a:t>specified in the get method.</a:t>
            </a:r>
          </a:p>
        </p:txBody>
      </p:sp>
    </p:spTree>
    <p:extLst>
      <p:ext uri="{BB962C8B-B14F-4D97-AF65-F5344CB8AC3E}">
        <p14:creationId xmlns:p14="http://schemas.microsoft.com/office/powerpoint/2010/main" val="346768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 of </a:t>
            </a:r>
            <a:r>
              <a:rPr lang="en-US" dirty="0" err="1"/>
              <a:t>ArrayList</a:t>
            </a:r>
            <a:r>
              <a:rPr lang="en-US" dirty="0"/>
              <a:t> </a:t>
            </a:r>
            <a:r>
              <a:rPr lang="en-US" dirty="0" err="1"/>
              <a:t>vs</a:t>
            </a:r>
            <a:r>
              <a:rPr lang="en-US" dirty="0"/>
              <a:t> </a:t>
            </a:r>
            <a:r>
              <a:rPr lang="en-US" dirty="0" err="1"/>
              <a:t>LinkedList</a:t>
            </a:r>
            <a:endParaRPr lang="en-US" dirty="0"/>
          </a:p>
        </p:txBody>
      </p:sp>
      <p:sp>
        <p:nvSpPr>
          <p:cNvPr id="3" name="Content Placeholder 2"/>
          <p:cNvSpPr>
            <a:spLocks noGrp="1"/>
          </p:cNvSpPr>
          <p:nvPr>
            <p:ph idx="1"/>
          </p:nvPr>
        </p:nvSpPr>
        <p:spPr/>
        <p:txBody>
          <a:bodyPr/>
          <a:lstStyle/>
          <a:p>
            <a:r>
              <a:rPr lang="en-US" dirty="0" smtClean="0"/>
              <a:t>An </a:t>
            </a:r>
            <a:r>
              <a:rPr lang="en-US" dirty="0" err="1" smtClean="0"/>
              <a:t>ArrayList</a:t>
            </a:r>
            <a:r>
              <a:rPr lang="en-US" dirty="0" smtClean="0"/>
              <a:t> has a very similar structure to an array.</a:t>
            </a:r>
          </a:p>
          <a:p>
            <a:r>
              <a:rPr lang="en-US" dirty="0" smtClean="0"/>
              <a:t>The primary difference is that it will automatically have methods to increase/decrease the size as needed, and to insert and remove an element at an index easily</a:t>
            </a:r>
            <a:endParaRPr lang="en-US" dirty="0"/>
          </a:p>
        </p:txBody>
      </p:sp>
      <p:pic>
        <p:nvPicPr>
          <p:cNvPr id="2050" name="Picture 2" descr="http://comscigate.com/Books/IntroSedgewick/20elements/25array/array1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324027"/>
            <a:ext cx="8091814"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777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 of </a:t>
            </a:r>
            <a:r>
              <a:rPr lang="en-US" dirty="0" err="1" smtClean="0"/>
              <a:t>ArrayList</a:t>
            </a:r>
            <a:r>
              <a:rPr lang="en-US" dirty="0" smtClean="0"/>
              <a:t> </a:t>
            </a:r>
            <a:r>
              <a:rPr lang="en-US" dirty="0" err="1" smtClean="0"/>
              <a:t>vs</a:t>
            </a:r>
            <a:r>
              <a:rPr lang="en-US" dirty="0" smtClean="0"/>
              <a:t> </a:t>
            </a:r>
            <a:r>
              <a:rPr lang="en-US" dirty="0" err="1" smtClean="0"/>
              <a:t>LinkedList</a:t>
            </a:r>
            <a:endParaRPr lang="en-US" dirty="0"/>
          </a:p>
        </p:txBody>
      </p:sp>
      <p:sp>
        <p:nvSpPr>
          <p:cNvPr id="3" name="Content Placeholder 2"/>
          <p:cNvSpPr>
            <a:spLocks noGrp="1"/>
          </p:cNvSpPr>
          <p:nvPr>
            <p:ph idx="1"/>
          </p:nvPr>
        </p:nvSpPr>
        <p:spPr/>
        <p:txBody>
          <a:bodyPr/>
          <a:lstStyle/>
          <a:p>
            <a:r>
              <a:rPr lang="en-US" dirty="0" smtClean="0"/>
              <a:t>Linked List Structure: </a:t>
            </a:r>
          </a:p>
          <a:p>
            <a:pPr lvl="1"/>
            <a:r>
              <a:rPr lang="en-US" dirty="0" smtClean="0"/>
              <a:t>Consists of “nodes”</a:t>
            </a:r>
          </a:p>
          <a:p>
            <a:pPr lvl="1"/>
            <a:r>
              <a:rPr lang="en-US" dirty="0" smtClean="0"/>
              <a:t>Nodes contain information as well as a “pointer” to the next node in the sequence</a:t>
            </a:r>
          </a:p>
          <a:p>
            <a:pPr lvl="1"/>
            <a:r>
              <a:rPr lang="en-US" dirty="0" smtClean="0"/>
              <a:t>This makes adding or removing a node easy, but finding an index difficult</a:t>
            </a:r>
          </a:p>
          <a:p>
            <a:pPr lvl="1"/>
            <a:endParaRPr lang="en-US" dirty="0"/>
          </a:p>
        </p:txBody>
      </p:sp>
      <p:pic>
        <p:nvPicPr>
          <p:cNvPr id="1026" name="Picture 2" descr="http://upload.wikimedia.org/wikipedia/commons/9/9c/Single_linked_lis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283" y="4419600"/>
            <a:ext cx="8639175"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42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Arrays	</a:t>
            </a:r>
            <a:endParaRPr lang="en-US" dirty="0"/>
          </a:p>
        </p:txBody>
      </p:sp>
      <p:sp>
        <p:nvSpPr>
          <p:cNvPr id="3" name="Content Placeholder 2"/>
          <p:cNvSpPr>
            <a:spLocks noGrp="1"/>
          </p:cNvSpPr>
          <p:nvPr>
            <p:ph idx="1"/>
          </p:nvPr>
        </p:nvSpPr>
        <p:spPr/>
        <p:txBody>
          <a:bodyPr/>
          <a:lstStyle/>
          <a:p>
            <a:r>
              <a:rPr lang="en-US" dirty="0" smtClean="0"/>
              <a:t>So far in this class, we have used arrays for a great deal of our exercises and assignments.</a:t>
            </a:r>
          </a:p>
          <a:p>
            <a:r>
              <a:rPr lang="en-US" dirty="0" smtClean="0"/>
              <a:t>After working with them for even a short time, the shortcomings of arrays become evident:</a:t>
            </a:r>
          </a:p>
          <a:p>
            <a:pPr lvl="1"/>
            <a:r>
              <a:rPr lang="en-US" dirty="0" smtClean="0"/>
              <a:t>We cannot change the size of an array once initialized</a:t>
            </a:r>
          </a:p>
          <a:p>
            <a:pPr lvl="1"/>
            <a:r>
              <a:rPr lang="en-US" dirty="0" smtClean="0"/>
              <a:t>We cannot easily delete or insert any single element of an array (this would require moving every element following it)</a:t>
            </a:r>
          </a:p>
          <a:p>
            <a:pPr lvl="1"/>
            <a:r>
              <a:rPr lang="en-US" dirty="0" smtClean="0"/>
              <a:t>We need an additional value to keep track of how full it is compared to the complete size of the array</a:t>
            </a:r>
            <a:endParaRPr lang="en-US" dirty="0"/>
          </a:p>
        </p:txBody>
      </p:sp>
    </p:spTree>
    <p:extLst>
      <p:ext uri="{BB962C8B-B14F-4D97-AF65-F5344CB8AC3E}">
        <p14:creationId xmlns:p14="http://schemas.microsoft.com/office/powerpoint/2010/main" val="16829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with arrays</a:t>
            </a:r>
            <a:endParaRPr lang="en-US" dirty="0"/>
          </a:p>
        </p:txBody>
      </p:sp>
      <p:sp>
        <p:nvSpPr>
          <p:cNvPr id="3" name="Content Placeholder 2"/>
          <p:cNvSpPr>
            <a:spLocks noGrp="1"/>
          </p:cNvSpPr>
          <p:nvPr>
            <p:ph idx="1"/>
          </p:nvPr>
        </p:nvSpPr>
        <p:spPr/>
        <p:txBody>
          <a:bodyPr/>
          <a:lstStyle/>
          <a:p>
            <a:r>
              <a:rPr lang="en-US" dirty="0" smtClean="0"/>
              <a:t>When working with arrays, you may encountered several errors, including:</a:t>
            </a:r>
          </a:p>
          <a:p>
            <a:pPr lvl="1"/>
            <a:r>
              <a:rPr lang="en-US" dirty="0" err="1" smtClean="0"/>
              <a:t>NullPointerException</a:t>
            </a:r>
            <a:r>
              <a:rPr lang="en-US" dirty="0" smtClean="0"/>
              <a:t> – At some point, the code tried to look at an element of an object array when none was entered.  Since no object was there, a “null” was pointed to, and an error was returned.</a:t>
            </a:r>
          </a:p>
          <a:p>
            <a:pPr lvl="1"/>
            <a:endParaRPr lang="en-US" dirty="0" smtClean="0"/>
          </a:p>
          <a:p>
            <a:pPr lvl="1"/>
            <a:r>
              <a:rPr lang="en-US" dirty="0" err="1" smtClean="0"/>
              <a:t>IndexOutOfBounds</a:t>
            </a:r>
            <a:r>
              <a:rPr lang="en-US" dirty="0" smtClean="0"/>
              <a:t> – At some point, the code tried to look inside an array at an index that did not exist</a:t>
            </a:r>
          </a:p>
          <a:p>
            <a:pPr lvl="1"/>
            <a:endParaRPr lang="en-US" dirty="0"/>
          </a:p>
        </p:txBody>
      </p:sp>
    </p:spTree>
    <p:extLst>
      <p:ext uri="{BB962C8B-B14F-4D97-AF65-F5344CB8AC3E}">
        <p14:creationId xmlns:p14="http://schemas.microsoft.com/office/powerpoint/2010/main" val="328007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Solutions, More Issues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ways around these problems.</a:t>
            </a:r>
          </a:p>
          <a:p>
            <a:pPr lvl="1"/>
            <a:r>
              <a:rPr lang="en-US" dirty="0" smtClean="0"/>
              <a:t>If we need to increase the size of an array, we may simply declare a new array.</a:t>
            </a:r>
          </a:p>
          <a:p>
            <a:pPr lvl="1"/>
            <a:r>
              <a:rPr lang="en-US" dirty="0" smtClean="0"/>
              <a:t>If we need to add many new elements, we make a new array much larger than it must be.  </a:t>
            </a:r>
          </a:p>
          <a:p>
            <a:pPr lvl="1"/>
            <a:r>
              <a:rPr lang="en-US" dirty="0" smtClean="0"/>
              <a:t>We can make a method that can insert or delete at a certain index</a:t>
            </a:r>
          </a:p>
          <a:p>
            <a:r>
              <a:rPr lang="en-US" dirty="0" smtClean="0"/>
              <a:t>However, this can lead to more problems</a:t>
            </a:r>
          </a:p>
          <a:p>
            <a:pPr lvl="1"/>
            <a:r>
              <a:rPr lang="en-US" dirty="0" smtClean="0"/>
              <a:t>May end up with huge, only partially filled arrays</a:t>
            </a:r>
          </a:p>
          <a:p>
            <a:pPr lvl="1"/>
            <a:r>
              <a:rPr lang="en-US" dirty="0" smtClean="0"/>
              <a:t>May have several arrays with similar information</a:t>
            </a:r>
          </a:p>
          <a:p>
            <a:pPr lvl="1"/>
            <a:r>
              <a:rPr lang="en-US" dirty="0" smtClean="0"/>
              <a:t>Writing or including insert/delete methods</a:t>
            </a:r>
          </a:p>
          <a:p>
            <a:pPr lvl="1"/>
            <a:endParaRPr lang="en-US" dirty="0"/>
          </a:p>
        </p:txBody>
      </p:sp>
    </p:spTree>
    <p:extLst>
      <p:ext uri="{BB962C8B-B14F-4D97-AF65-F5344CB8AC3E}">
        <p14:creationId xmlns:p14="http://schemas.microsoft.com/office/powerpoint/2010/main" val="346483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real solution: Lists</a:t>
            </a:r>
            <a:endParaRPr lang="en-US" dirty="0"/>
          </a:p>
        </p:txBody>
      </p:sp>
      <p:sp>
        <p:nvSpPr>
          <p:cNvPr id="3" name="Content Placeholder 2"/>
          <p:cNvSpPr>
            <a:spLocks noGrp="1"/>
          </p:cNvSpPr>
          <p:nvPr>
            <p:ph idx="1"/>
          </p:nvPr>
        </p:nvSpPr>
        <p:spPr/>
        <p:txBody>
          <a:bodyPr/>
          <a:lstStyle/>
          <a:p>
            <a:r>
              <a:rPr lang="en-US" dirty="0" smtClean="0"/>
              <a:t>Java engineers decided to use a more intelligent design structure to solve all of these problems.  They called it a </a:t>
            </a:r>
            <a:r>
              <a:rPr lang="en-US" b="1" dirty="0"/>
              <a:t>L</a:t>
            </a:r>
            <a:r>
              <a:rPr lang="en-US" b="1" dirty="0" smtClean="0"/>
              <a:t>ist.</a:t>
            </a:r>
          </a:p>
          <a:p>
            <a:r>
              <a:rPr lang="en-US" dirty="0" smtClean="0"/>
              <a:t>A List is one of several classes and interfaces that are designed to maintain a collection of objects</a:t>
            </a:r>
          </a:p>
          <a:p>
            <a:r>
              <a:rPr lang="en-US" dirty="0" smtClean="0"/>
              <a:t>This collection is known as the JCF, or the Java Collection Framework</a:t>
            </a:r>
          </a:p>
          <a:p>
            <a:r>
              <a:rPr lang="en-US" dirty="0" smtClean="0"/>
              <a:t>Most of the classes and interface of the JCF are considered a utility and are </a:t>
            </a:r>
            <a:r>
              <a:rPr lang="en-US" dirty="0" err="1" smtClean="0"/>
              <a:t>avilable</a:t>
            </a:r>
            <a:r>
              <a:rPr lang="en-US" dirty="0" smtClean="0"/>
              <a:t> in </a:t>
            </a:r>
            <a:r>
              <a:rPr lang="en-US" dirty="0" err="1" smtClean="0"/>
              <a:t>java.util</a:t>
            </a:r>
            <a:r>
              <a:rPr lang="en-US" dirty="0" smtClean="0"/>
              <a:t>.</a:t>
            </a:r>
          </a:p>
          <a:p>
            <a:endParaRPr lang="en-US" dirty="0"/>
          </a:p>
        </p:txBody>
      </p:sp>
    </p:spTree>
    <p:extLst>
      <p:ext uri="{BB962C8B-B14F-4D97-AF65-F5344CB8AC3E}">
        <p14:creationId xmlns:p14="http://schemas.microsoft.com/office/powerpoint/2010/main" val="289749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 List</a:t>
            </a:r>
            <a:endParaRPr lang="en-US" dirty="0"/>
          </a:p>
        </p:txBody>
      </p:sp>
      <p:sp>
        <p:nvSpPr>
          <p:cNvPr id="3" name="Content Placeholder 2"/>
          <p:cNvSpPr>
            <a:spLocks noGrp="1"/>
          </p:cNvSpPr>
          <p:nvPr>
            <p:ph idx="1"/>
          </p:nvPr>
        </p:nvSpPr>
        <p:spPr/>
        <p:txBody>
          <a:bodyPr/>
          <a:lstStyle/>
          <a:p>
            <a:r>
              <a:rPr lang="en-US" dirty="0"/>
              <a:t>A list is an interface.  Remember that this means that no objects of the type </a:t>
            </a:r>
            <a:r>
              <a:rPr lang="en-US" dirty="0" smtClean="0"/>
              <a:t>“List</a:t>
            </a:r>
            <a:r>
              <a:rPr lang="en-US" dirty="0"/>
              <a:t>” can be made</a:t>
            </a:r>
            <a:r>
              <a:rPr lang="en-US" dirty="0" smtClean="0"/>
              <a:t>.</a:t>
            </a:r>
          </a:p>
          <a:p>
            <a:r>
              <a:rPr lang="en-US" dirty="0" smtClean="0"/>
              <a:t>This also means that a List has many abstract methods with no body</a:t>
            </a:r>
          </a:p>
          <a:p>
            <a:r>
              <a:rPr lang="en-US" dirty="0" smtClean="0"/>
              <a:t>Therefore, in order to use a List, we must have a class that implements the List interface</a:t>
            </a:r>
          </a:p>
          <a:p>
            <a:r>
              <a:rPr lang="en-US" dirty="0" smtClean="0"/>
              <a:t>In Java, there are two classes that support the List interface</a:t>
            </a:r>
          </a:p>
          <a:p>
            <a:pPr lvl="1"/>
            <a:r>
              <a:rPr lang="en-US" dirty="0" err="1" smtClean="0"/>
              <a:t>ArrayList</a:t>
            </a:r>
            <a:endParaRPr lang="en-US" dirty="0" smtClean="0"/>
          </a:p>
          <a:p>
            <a:pPr lvl="1"/>
            <a:r>
              <a:rPr lang="en-US" dirty="0" err="1" smtClean="0"/>
              <a:t>LinkedList</a:t>
            </a:r>
            <a:endParaRPr lang="en-US" dirty="0"/>
          </a:p>
          <a:p>
            <a:endParaRPr lang="en-US" dirty="0"/>
          </a:p>
        </p:txBody>
      </p:sp>
    </p:spTree>
    <p:extLst>
      <p:ext uri="{BB962C8B-B14F-4D97-AF65-F5344CB8AC3E}">
        <p14:creationId xmlns:p14="http://schemas.microsoft.com/office/powerpoint/2010/main" val="283860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a:t>
            </a:r>
            <a:r>
              <a:rPr lang="en-US" dirty="0" err="1" smtClean="0"/>
              <a:t>vs</a:t>
            </a:r>
            <a:r>
              <a:rPr lang="en-US" dirty="0" smtClean="0"/>
              <a:t> </a:t>
            </a:r>
            <a:r>
              <a:rPr lang="en-US" dirty="0" err="1" smtClean="0"/>
              <a:t>LinkedList</a:t>
            </a:r>
            <a:endParaRPr lang="en-US" dirty="0"/>
          </a:p>
        </p:txBody>
      </p:sp>
      <p:sp>
        <p:nvSpPr>
          <p:cNvPr id="3" name="Content Placeholder 2"/>
          <p:cNvSpPr>
            <a:spLocks noGrp="1"/>
          </p:cNvSpPr>
          <p:nvPr>
            <p:ph idx="1"/>
          </p:nvPr>
        </p:nvSpPr>
        <p:spPr/>
        <p:txBody>
          <a:bodyPr>
            <a:normAutofit lnSpcReduction="10000"/>
          </a:bodyPr>
          <a:lstStyle/>
          <a:p>
            <a:r>
              <a:rPr lang="en-US" dirty="0" smtClean="0"/>
              <a:t>These two classes both implement the same interface, so they have all the abstract methods defined in List, but how they use these methods are very different</a:t>
            </a:r>
          </a:p>
          <a:p>
            <a:r>
              <a:rPr lang="en-US" dirty="0" smtClean="0"/>
              <a:t>The primary difference between AL and LL is their data structure.</a:t>
            </a:r>
          </a:p>
          <a:p>
            <a:pPr lvl="1"/>
            <a:r>
              <a:rPr lang="en-US" dirty="0" err="1" smtClean="0"/>
              <a:t>ArrayList</a:t>
            </a:r>
            <a:r>
              <a:rPr lang="en-US" dirty="0" smtClean="0"/>
              <a:t> is most similar to an array and has a similar structure</a:t>
            </a:r>
          </a:p>
          <a:p>
            <a:pPr lvl="1"/>
            <a:r>
              <a:rPr lang="en-US" dirty="0" err="1" smtClean="0"/>
              <a:t>LinkedList</a:t>
            </a:r>
            <a:r>
              <a:rPr lang="en-US" dirty="0" smtClean="0"/>
              <a:t> uses a linked-node representation and will be discussed in detail later</a:t>
            </a:r>
          </a:p>
          <a:p>
            <a:r>
              <a:rPr lang="en-US" dirty="0" smtClean="0"/>
              <a:t>Both are useful, and we may use either depending on the purpose of the program we are writing.</a:t>
            </a:r>
            <a:endParaRPr lang="en-US" dirty="0"/>
          </a:p>
        </p:txBody>
      </p:sp>
    </p:spTree>
    <p:extLst>
      <p:ext uri="{BB962C8B-B14F-4D97-AF65-F5344CB8AC3E}">
        <p14:creationId xmlns:p14="http://schemas.microsoft.com/office/powerpoint/2010/main" val="250312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p:txBody>
          <a:bodyPr>
            <a:normAutofit/>
          </a:bodyPr>
          <a:lstStyle/>
          <a:p>
            <a:r>
              <a:rPr lang="en-US" dirty="0" err="1"/>
              <a:t>ArrayList</a:t>
            </a:r>
            <a:r>
              <a:rPr lang="en-US" dirty="0"/>
              <a:t> is </a:t>
            </a:r>
            <a:r>
              <a:rPr lang="en-US" dirty="0" smtClean="0"/>
              <a:t>defined in, and must be imported from: </a:t>
            </a:r>
            <a:endParaRPr lang="en-US" dirty="0"/>
          </a:p>
          <a:p>
            <a:pPr lvl="1"/>
            <a:r>
              <a:rPr lang="en-US" dirty="0" err="1" smtClean="0"/>
              <a:t>java.util.ArrayList</a:t>
            </a:r>
            <a:endParaRPr lang="en-US" dirty="0"/>
          </a:p>
          <a:p>
            <a:r>
              <a:rPr lang="en-US" dirty="0" smtClean="0"/>
              <a:t>This </a:t>
            </a:r>
            <a:r>
              <a:rPr lang="en-US" dirty="0"/>
              <a:t>class allows adding of the elements one </a:t>
            </a:r>
            <a:r>
              <a:rPr lang="en-US" dirty="0" smtClean="0"/>
              <a:t>at </a:t>
            </a:r>
            <a:r>
              <a:rPr lang="en-US" dirty="0"/>
              <a:t>a </a:t>
            </a:r>
            <a:r>
              <a:rPr lang="en-US" dirty="0" smtClean="0"/>
              <a:t>time.   For each element added, the </a:t>
            </a:r>
            <a:r>
              <a:rPr lang="en-US" dirty="0"/>
              <a:t>list </a:t>
            </a:r>
            <a:r>
              <a:rPr lang="en-US" dirty="0" smtClean="0"/>
              <a:t>will </a:t>
            </a:r>
            <a:r>
              <a:rPr lang="en-US" dirty="0"/>
              <a:t>grow accordingly.</a:t>
            </a:r>
          </a:p>
          <a:p>
            <a:r>
              <a:rPr lang="en-US" dirty="0" smtClean="0"/>
              <a:t>At anytime you </a:t>
            </a:r>
            <a:r>
              <a:rPr lang="en-US" dirty="0"/>
              <a:t>can ask for the size of the list </a:t>
            </a:r>
            <a:r>
              <a:rPr lang="en-US" dirty="0" smtClean="0"/>
              <a:t>to </a:t>
            </a:r>
            <a:r>
              <a:rPr lang="en-US" dirty="0"/>
              <a:t>see how many elements are within.</a:t>
            </a:r>
          </a:p>
          <a:p>
            <a:r>
              <a:rPr lang="en-US" dirty="0" smtClean="0"/>
              <a:t>You </a:t>
            </a:r>
            <a:r>
              <a:rPr lang="en-US" dirty="0"/>
              <a:t>can also gain access to any of the </a:t>
            </a:r>
            <a:r>
              <a:rPr lang="en-US" dirty="0" smtClean="0"/>
              <a:t>elements </a:t>
            </a:r>
            <a:r>
              <a:rPr lang="en-US" dirty="0"/>
              <a:t>by index or even insert into specific </a:t>
            </a:r>
            <a:r>
              <a:rPr lang="en-US" dirty="0" smtClean="0"/>
              <a:t>location</a:t>
            </a:r>
            <a:r>
              <a:rPr lang="en-US" dirty="0"/>
              <a:t>.</a:t>
            </a:r>
          </a:p>
        </p:txBody>
      </p:sp>
    </p:spTree>
    <p:extLst>
      <p:ext uri="{BB962C8B-B14F-4D97-AF65-F5344CB8AC3E}">
        <p14:creationId xmlns:p14="http://schemas.microsoft.com/office/powerpoint/2010/main" val="143902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ArrayList</a:t>
            </a:r>
            <a:endParaRPr lang="en-US" dirty="0"/>
          </a:p>
        </p:txBody>
      </p:sp>
      <p:sp>
        <p:nvSpPr>
          <p:cNvPr id="3" name="Content Placeholder 2"/>
          <p:cNvSpPr>
            <a:spLocks noGrp="1"/>
          </p:cNvSpPr>
          <p:nvPr>
            <p:ph idx="1"/>
          </p:nvPr>
        </p:nvSpPr>
        <p:spPr/>
        <p:txBody>
          <a:bodyPr/>
          <a:lstStyle/>
          <a:p>
            <a:r>
              <a:rPr lang="en-US" dirty="0" smtClean="0"/>
              <a:t>After importing </a:t>
            </a:r>
            <a:r>
              <a:rPr lang="en-US" dirty="0" err="1" smtClean="0"/>
              <a:t>ArrayList</a:t>
            </a:r>
            <a:r>
              <a:rPr lang="en-US" dirty="0" smtClean="0"/>
              <a:t>, we can declare an object:</a:t>
            </a:r>
          </a:p>
          <a:p>
            <a:pPr lvl="1"/>
            <a:r>
              <a:rPr lang="en-US" dirty="0" err="1"/>
              <a:t>ArrayList</a:t>
            </a:r>
            <a:r>
              <a:rPr lang="en-US" dirty="0"/>
              <a:t> &lt;music</a:t>
            </a:r>
            <a:r>
              <a:rPr lang="en-US" dirty="0" smtClean="0"/>
              <a:t>&gt; tunes;</a:t>
            </a:r>
          </a:p>
          <a:p>
            <a:pPr lvl="1"/>
            <a:endParaRPr lang="en-US" dirty="0" smtClean="0"/>
          </a:p>
          <a:p>
            <a:r>
              <a:rPr lang="en-US" dirty="0" smtClean="0"/>
              <a:t>As usual, when we declare an object, we have the class name in front, and the variable at the end.  With AL, we also need to say what sort of objects go inside this array list.  We place them inside the &lt;   &gt;  symbols.</a:t>
            </a:r>
          </a:p>
          <a:p>
            <a:r>
              <a:rPr lang="en-US" dirty="0" smtClean="0"/>
              <a:t>The above is an </a:t>
            </a:r>
            <a:r>
              <a:rPr lang="en-US" dirty="0" err="1" smtClean="0"/>
              <a:t>ArrayList</a:t>
            </a:r>
            <a:r>
              <a:rPr lang="en-US" dirty="0" smtClean="0"/>
              <a:t> called tunes that will store music objects.</a:t>
            </a:r>
            <a:endParaRPr lang="en-US" dirty="0"/>
          </a:p>
        </p:txBody>
      </p:sp>
    </p:spTree>
    <p:extLst>
      <p:ext uri="{BB962C8B-B14F-4D97-AF65-F5344CB8AC3E}">
        <p14:creationId xmlns:p14="http://schemas.microsoft.com/office/powerpoint/2010/main" val="3388496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352</TotalTime>
  <Words>1264</Words>
  <Application>Microsoft Office PowerPoint</Application>
  <PresentationFormat>On-screen Show (4:3)</PresentationFormat>
  <Paragraphs>131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Array Lists and Linked List</vt:lpstr>
      <vt:lpstr>Working with Arrays </vt:lpstr>
      <vt:lpstr>Errors with arrays</vt:lpstr>
      <vt:lpstr>Array Solutions, More Issues</vt:lpstr>
      <vt:lpstr>The real solution: Lists</vt:lpstr>
      <vt:lpstr>Properties of a List</vt:lpstr>
      <vt:lpstr>ArrayList vs LinkedList</vt:lpstr>
      <vt:lpstr>ArrayList</vt:lpstr>
      <vt:lpstr>Using ArrayList</vt:lpstr>
      <vt:lpstr>Using ArrayList (cont’d)</vt:lpstr>
      <vt:lpstr>Initializing ArrayLists</vt:lpstr>
      <vt:lpstr>ArrayList </vt:lpstr>
      <vt:lpstr>Some ArrayList Methods</vt:lpstr>
      <vt:lpstr>More useful Methods</vt:lpstr>
      <vt:lpstr>Advantages and Disadvantages</vt:lpstr>
      <vt:lpstr>LinkedList</vt:lpstr>
      <vt:lpstr>Advantages and Disadvantages</vt:lpstr>
      <vt:lpstr>Structure of ArrayList vs LinkedList</vt:lpstr>
      <vt:lpstr>Structure of ArrayList vs LinkedList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Lists and Linked List</dc:title>
  <dc:creator>Robert Mashburn</dc:creator>
  <cp:lastModifiedBy>Robert Mashburn</cp:lastModifiedBy>
  <cp:revision>21</cp:revision>
  <dcterms:created xsi:type="dcterms:W3CDTF">2012-07-26T13:12:16Z</dcterms:created>
  <dcterms:modified xsi:type="dcterms:W3CDTF">2013-03-18T21:19:28Z</dcterms:modified>
</cp:coreProperties>
</file>