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60" r:id="rId3"/>
    <p:sldId id="262" r:id="rId4"/>
    <p:sldId id="261" r:id="rId5"/>
    <p:sldId id="269" r:id="rId6"/>
    <p:sldId id="270" r:id="rId7"/>
    <p:sldId id="271" r:id="rId8"/>
    <p:sldId id="272" r:id="rId9"/>
    <p:sldId id="273" r:id="rId10"/>
    <p:sldId id="274" r:id="rId11"/>
    <p:sldId id="263" r:id="rId12"/>
    <p:sldId id="265" r:id="rId13"/>
    <p:sldId id="266" r:id="rId14"/>
    <p:sldId id="275" r:id="rId15"/>
    <p:sldId id="276" r:id="rId16"/>
    <p:sldId id="277" r:id="rId17"/>
    <p:sldId id="267" r:id="rId18"/>
    <p:sldId id="257" r:id="rId19"/>
    <p:sldId id="278" r:id="rId20"/>
    <p:sldId id="268" r:id="rId21"/>
    <p:sldId id="25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94D081-54AE-4B1E-87E5-02CE18476C30}" type="datetimeFigureOut">
              <a:rPr lang="en-US" smtClean="0"/>
              <a:t>4/3/2013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4E363A-4EAA-4253-873E-D4049571848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6BF672-2EDE-4757-8FFA-13A2E4CBBE8C}" type="slidenum">
              <a:rPr lang="en-US" smtClean="0"/>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6BF672-2EDE-4757-8FFA-13A2E4CBBE8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6BF672-2EDE-4757-8FFA-13A2E4CBBE8C}"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6BF672-2EDE-4757-8FFA-13A2E4CBBE8C}"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6BF672-2EDE-4757-8FFA-13A2E4CBBE8C}"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6BF672-2EDE-4757-8FFA-13A2E4CBBE8C}"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6BF672-2EDE-4757-8FFA-13A2E4CBBE8C}"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6BF672-2EDE-4757-8FFA-13A2E4CBBE8C}"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6BF672-2EDE-4757-8FFA-13A2E4CBBE8C}"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6BF672-2EDE-4757-8FFA-13A2E4CBBE8C}"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F9ED7BE-8811-4FA2-9315-7CED3E81CC11}" type="datetimeFigureOut">
              <a:rPr lang="en-US" smtClean="0"/>
              <a:pPr/>
              <a:t>4/3/2013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28E1168-57A1-440F-B378-F8C30208338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9ED7BE-8811-4FA2-9315-7CED3E81CC11}" type="datetimeFigureOut">
              <a:rPr lang="en-US" smtClean="0"/>
              <a:pPr/>
              <a:t>4/3/2013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E1168-57A1-440F-B378-F8C30208338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9ED7BE-8811-4FA2-9315-7CED3E81CC11}" type="datetimeFigureOut">
              <a:rPr lang="en-US" smtClean="0"/>
              <a:pPr/>
              <a:t>4/3/2013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E1168-57A1-440F-B378-F8C30208338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9ED7BE-8811-4FA2-9315-7CED3E81CC11}" type="datetimeFigureOut">
              <a:rPr lang="en-US" smtClean="0"/>
              <a:pPr/>
              <a:t>4/3/2013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E1168-57A1-440F-B378-F8C30208338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F9ED7BE-8811-4FA2-9315-7CED3E81CC11}" type="datetimeFigureOut">
              <a:rPr lang="en-US" smtClean="0"/>
              <a:pPr/>
              <a:t>4/3/2013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E1168-57A1-440F-B378-F8C30208338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F9ED7BE-8811-4FA2-9315-7CED3E81CC11}" type="datetimeFigureOut">
              <a:rPr lang="en-US" smtClean="0"/>
              <a:pPr/>
              <a:t>4/3/2013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8E1168-57A1-440F-B378-F8C30208338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F9ED7BE-8811-4FA2-9315-7CED3E81CC11}" type="datetimeFigureOut">
              <a:rPr lang="en-US" smtClean="0"/>
              <a:pPr/>
              <a:t>4/3/2013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8E1168-57A1-440F-B378-F8C30208338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F9ED7BE-8811-4FA2-9315-7CED3E81CC11}" type="datetimeFigureOut">
              <a:rPr lang="en-US" smtClean="0"/>
              <a:pPr/>
              <a:t>4/3/2013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8E1168-57A1-440F-B378-F8C30208338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9ED7BE-8811-4FA2-9315-7CED3E81CC11}" type="datetimeFigureOut">
              <a:rPr lang="en-US" smtClean="0"/>
              <a:pPr/>
              <a:t>4/3/2013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8E1168-57A1-440F-B378-F8C30208338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F9ED7BE-8811-4FA2-9315-7CED3E81CC11}" type="datetimeFigureOut">
              <a:rPr lang="en-US" smtClean="0"/>
              <a:pPr/>
              <a:t>4/3/2013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8E1168-57A1-440F-B378-F8C30208338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F9ED7BE-8811-4FA2-9315-7CED3E81CC11}" type="datetimeFigureOut">
              <a:rPr lang="en-US" smtClean="0"/>
              <a:pPr/>
              <a:t>4/3/2013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28E1168-57A1-440F-B378-F8C30208338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F9ED7BE-8811-4FA2-9315-7CED3E81CC11}" type="datetimeFigureOut">
              <a:rPr lang="en-US" smtClean="0"/>
              <a:pPr/>
              <a:t>4/3/2013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28E1168-57A1-440F-B378-F8C30208338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docs.oracle.com/javase/1.5.0/docs/guide/language/foreach.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More on </a:t>
            </a:r>
            <a:br>
              <a:rPr lang="en-US" dirty="0" smtClean="0"/>
            </a:br>
            <a:r>
              <a:rPr lang="en-US" dirty="0" smtClean="0"/>
              <a:t>File Input and Output </a:t>
            </a:r>
            <a:endParaRPr lang="en-US" dirty="0"/>
          </a:p>
        </p:txBody>
      </p:sp>
      <p:sp>
        <p:nvSpPr>
          <p:cNvPr id="3" name="Subtitle 2"/>
          <p:cNvSpPr>
            <a:spLocks noGrp="1"/>
          </p:cNvSpPr>
          <p:nvPr>
            <p:ph type="subTitle" idx="1"/>
          </p:nvPr>
        </p:nvSpPr>
        <p:spPr/>
        <p:txBody>
          <a:bodyPr>
            <a:normAutofit/>
          </a:bodyPr>
          <a:lstStyle/>
          <a:p>
            <a:r>
              <a:rPr lang="en-US" dirty="0"/>
              <a:t>Lecture </a:t>
            </a:r>
            <a:r>
              <a:rPr lang="en-US" dirty="0" smtClean="0"/>
              <a:t>14</a:t>
            </a:r>
            <a:endParaRPr lang="en-US" dirty="0"/>
          </a:p>
          <a:p>
            <a:r>
              <a:rPr lang="en-US" dirty="0"/>
              <a:t>CSCI 212</a:t>
            </a:r>
          </a:p>
          <a:p>
            <a:r>
              <a:rPr lang="en-US" dirty="0"/>
              <a:t>Instructor: Robert </a:t>
            </a:r>
            <a:r>
              <a:rPr lang="en-US" dirty="0" err="1"/>
              <a:t>Mashburn</a:t>
            </a:r>
            <a:endParaRPr lang="en-US" dirty="0"/>
          </a:p>
          <a:p>
            <a:endParaRPr lang="en-US" dirty="0"/>
          </a:p>
        </p:txBody>
      </p:sp>
    </p:spTree>
    <p:extLst>
      <p:ext uri="{BB962C8B-B14F-4D97-AF65-F5344CB8AC3E}">
        <p14:creationId xmlns:p14="http://schemas.microsoft.com/office/powerpoint/2010/main" xmlns="" val="3733747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I/O Operations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Java </a:t>
            </a:r>
            <a:r>
              <a:rPr lang="en-US" dirty="0" smtClean="0"/>
              <a:t>also has I/O support for higher level </a:t>
            </a:r>
            <a:r>
              <a:rPr lang="en-US" dirty="0" smtClean="0"/>
              <a:t>objects</a:t>
            </a:r>
          </a:p>
          <a:p>
            <a:endParaRPr lang="en-US" dirty="0" smtClean="0"/>
          </a:p>
          <a:p>
            <a:r>
              <a:rPr lang="en-US" dirty="0" smtClean="0"/>
              <a:t>In order to read and write objects to a file, we must make use of streams found in java.io</a:t>
            </a:r>
          </a:p>
          <a:p>
            <a:pPr lvl="1"/>
            <a:r>
              <a:rPr lang="en-US" dirty="0" err="1" smtClean="0"/>
              <a:t>ObjectOutputStream</a:t>
            </a:r>
            <a:endParaRPr lang="en-US" dirty="0" smtClean="0"/>
          </a:p>
          <a:p>
            <a:pPr lvl="1"/>
            <a:r>
              <a:rPr lang="en-US" dirty="0" err="1" smtClean="0"/>
              <a:t>ObjectInputStream</a:t>
            </a:r>
            <a:endParaRPr lang="en-US" dirty="0" smtClean="0"/>
          </a:p>
          <a:p>
            <a:pPr lvl="1"/>
            <a:endParaRPr lang="en-US" dirty="0" smtClean="0"/>
          </a:p>
          <a:p>
            <a:r>
              <a:rPr lang="en-US" dirty="0" smtClean="0"/>
              <a:t>In addition, we still need to use File streams to directly access the files:</a:t>
            </a:r>
          </a:p>
          <a:p>
            <a:pPr lvl="1"/>
            <a:r>
              <a:rPr lang="en-US" dirty="0" err="1" smtClean="0"/>
              <a:t>FileOutputStream</a:t>
            </a:r>
            <a:endParaRPr lang="en-US" dirty="0" smtClean="0"/>
          </a:p>
          <a:p>
            <a:pPr lvl="1"/>
            <a:r>
              <a:rPr lang="en-US" dirty="0" err="1" smtClean="0"/>
              <a:t>FileInputStream</a:t>
            </a:r>
            <a:endParaRPr lang="en-US" dirty="0" smtClean="0"/>
          </a:p>
          <a:p>
            <a:pPr lvl="1"/>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use Object I/O?</a:t>
            </a:r>
            <a:endParaRPr lang="en-US" dirty="0"/>
          </a:p>
        </p:txBody>
      </p:sp>
      <p:sp>
        <p:nvSpPr>
          <p:cNvPr id="3" name="Content Placeholder 2"/>
          <p:cNvSpPr>
            <a:spLocks noGrp="1"/>
          </p:cNvSpPr>
          <p:nvPr>
            <p:ph idx="1"/>
          </p:nvPr>
        </p:nvSpPr>
        <p:spPr>
          <a:xfrm>
            <a:off x="457200" y="1905000"/>
            <a:ext cx="8229600" cy="4389120"/>
          </a:xfrm>
        </p:spPr>
        <p:txBody>
          <a:bodyPr>
            <a:normAutofit fontScale="92500" lnSpcReduction="10000"/>
          </a:bodyPr>
          <a:lstStyle/>
          <a:p>
            <a:r>
              <a:rPr lang="en-US" dirty="0" smtClean="0"/>
              <a:t>For instance, </a:t>
            </a:r>
            <a:r>
              <a:rPr lang="en-US" dirty="0" smtClean="0"/>
              <a:t>if we had a Person object with data members String name, </a:t>
            </a:r>
            <a:r>
              <a:rPr lang="en-US" dirty="0" err="1" smtClean="0"/>
              <a:t>int</a:t>
            </a:r>
            <a:r>
              <a:rPr lang="en-US" dirty="0" smtClean="0"/>
              <a:t> age, and char gender, up to this point we probably would have stored each value individually, using text </a:t>
            </a:r>
            <a:r>
              <a:rPr lang="en-US" dirty="0" smtClean="0"/>
              <a:t>I/O </a:t>
            </a:r>
            <a:r>
              <a:rPr lang="en-US" dirty="0" smtClean="0"/>
              <a:t>processes</a:t>
            </a:r>
            <a:r>
              <a:rPr lang="en-US" dirty="0" smtClean="0"/>
              <a:t>.</a:t>
            </a:r>
          </a:p>
          <a:p>
            <a:endParaRPr lang="en-US" dirty="0" smtClean="0"/>
          </a:p>
          <a:p>
            <a:r>
              <a:rPr lang="en-US" dirty="0" smtClean="0"/>
              <a:t>Java allows us to store objects directly to file, saving time, effort, and frustration</a:t>
            </a:r>
            <a:r>
              <a:rPr lang="en-US" dirty="0" smtClean="0"/>
              <a:t>.</a:t>
            </a:r>
          </a:p>
          <a:p>
            <a:endParaRPr lang="en-US" dirty="0" smtClean="0"/>
          </a:p>
          <a:p>
            <a:r>
              <a:rPr lang="en-US" dirty="0" smtClean="0"/>
              <a:t>Note that while Data I/O Stream is already capable of writing objects, Object I/O Stream is more powerful and can output complex objects as well as collections of objects.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input</a:t>
            </a:r>
            <a:endParaRPr lang="en-US" dirty="0"/>
          </a:p>
        </p:txBody>
      </p:sp>
      <p:sp>
        <p:nvSpPr>
          <p:cNvPr id="3" name="Content Placeholder 2"/>
          <p:cNvSpPr>
            <a:spLocks noGrp="1"/>
          </p:cNvSpPr>
          <p:nvPr>
            <p:ph idx="1"/>
          </p:nvPr>
        </p:nvSpPr>
        <p:spPr>
          <a:xfrm>
            <a:off x="457200" y="1935480"/>
            <a:ext cx="8610600" cy="4389120"/>
          </a:xfrm>
        </p:spPr>
        <p:txBody>
          <a:bodyPr>
            <a:normAutofit/>
          </a:bodyPr>
          <a:lstStyle/>
          <a:p>
            <a:r>
              <a:rPr lang="en-US" dirty="0" smtClean="0"/>
              <a:t>We need 3 lines of code to prepare object input:</a:t>
            </a:r>
          </a:p>
          <a:p>
            <a:pPr lvl="1"/>
            <a:r>
              <a:rPr lang="en-US" dirty="0" smtClean="0"/>
              <a:t>File </a:t>
            </a:r>
            <a:r>
              <a:rPr lang="en-US" dirty="0" err="1" smtClean="0"/>
              <a:t>infile</a:t>
            </a:r>
            <a:r>
              <a:rPr lang="en-US" dirty="0" smtClean="0"/>
              <a:t> = new File (“input.txt”);</a:t>
            </a:r>
          </a:p>
          <a:p>
            <a:pPr lvl="1"/>
            <a:r>
              <a:rPr lang="en-US" dirty="0" err="1" smtClean="0"/>
              <a:t>FileInputStream</a:t>
            </a:r>
            <a:r>
              <a:rPr lang="en-US" dirty="0" smtClean="0"/>
              <a:t> </a:t>
            </a:r>
            <a:r>
              <a:rPr lang="en-US" dirty="0" err="1" smtClean="0"/>
              <a:t>fis</a:t>
            </a:r>
            <a:r>
              <a:rPr lang="en-US" dirty="0" smtClean="0"/>
              <a:t> = new </a:t>
            </a:r>
            <a:r>
              <a:rPr lang="en-US" dirty="0" err="1" smtClean="0"/>
              <a:t>FileInputStream</a:t>
            </a:r>
            <a:r>
              <a:rPr lang="en-US" dirty="0" smtClean="0"/>
              <a:t> (</a:t>
            </a:r>
            <a:r>
              <a:rPr lang="en-US" dirty="0" err="1" smtClean="0"/>
              <a:t>infile</a:t>
            </a:r>
            <a:r>
              <a:rPr lang="en-US" dirty="0" smtClean="0"/>
              <a:t>);</a:t>
            </a:r>
          </a:p>
          <a:p>
            <a:pPr lvl="1"/>
            <a:r>
              <a:rPr lang="en-US" dirty="0" err="1" smtClean="0"/>
              <a:t>ObjectInputStream</a:t>
            </a:r>
            <a:r>
              <a:rPr lang="en-US" dirty="0" smtClean="0"/>
              <a:t> </a:t>
            </a:r>
            <a:r>
              <a:rPr lang="en-US" dirty="0" err="1" smtClean="0"/>
              <a:t>ois</a:t>
            </a:r>
            <a:r>
              <a:rPr lang="en-US" dirty="0" smtClean="0"/>
              <a:t> = new </a:t>
            </a:r>
            <a:r>
              <a:rPr lang="en-US" dirty="0" err="1" smtClean="0"/>
              <a:t>ObjectInputStream</a:t>
            </a:r>
            <a:r>
              <a:rPr lang="en-US" dirty="0" smtClean="0"/>
              <a:t>(</a:t>
            </a:r>
            <a:r>
              <a:rPr lang="en-US" dirty="0" err="1" smtClean="0"/>
              <a:t>fis</a:t>
            </a:r>
            <a:r>
              <a:rPr lang="en-US" dirty="0" smtClean="0"/>
              <a:t>);</a:t>
            </a:r>
          </a:p>
          <a:p>
            <a:endParaRPr lang="en-US" dirty="0" smtClean="0"/>
          </a:p>
          <a:p>
            <a:r>
              <a:rPr lang="en-US" dirty="0" smtClean="0"/>
              <a:t>We have several methods available to help us with object input, but by far the most useful is simply:</a:t>
            </a:r>
          </a:p>
          <a:p>
            <a:endParaRPr lang="en-US" dirty="0" smtClean="0"/>
          </a:p>
          <a:p>
            <a:pPr lvl="1"/>
            <a:r>
              <a:rPr lang="en-US" dirty="0" err="1" smtClean="0"/>
              <a:t>ois.readObject</a:t>
            </a:r>
            <a:r>
              <a:rPr lang="en-US" dirty="0" smtClean="0"/>
              <a:t>()	//returns the next object read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Output</a:t>
            </a:r>
            <a:endParaRPr lang="en-US" dirty="0"/>
          </a:p>
        </p:txBody>
      </p:sp>
      <p:sp>
        <p:nvSpPr>
          <p:cNvPr id="3" name="Content Placeholder 2"/>
          <p:cNvSpPr>
            <a:spLocks noGrp="1"/>
          </p:cNvSpPr>
          <p:nvPr>
            <p:ph idx="1"/>
          </p:nvPr>
        </p:nvSpPr>
        <p:spPr>
          <a:xfrm>
            <a:off x="228600" y="1981200"/>
            <a:ext cx="8686800" cy="4389120"/>
          </a:xfrm>
        </p:spPr>
        <p:txBody>
          <a:bodyPr>
            <a:normAutofit/>
          </a:bodyPr>
          <a:lstStyle/>
          <a:p>
            <a:r>
              <a:rPr lang="en-US" dirty="0" smtClean="0"/>
              <a:t>Similarly, we need 3 lines to prepare object output:</a:t>
            </a:r>
          </a:p>
          <a:p>
            <a:pPr lvl="1"/>
            <a:r>
              <a:rPr lang="en-US" dirty="0" smtClean="0"/>
              <a:t>File </a:t>
            </a:r>
            <a:r>
              <a:rPr lang="en-US" dirty="0" err="1" smtClean="0"/>
              <a:t>outfile</a:t>
            </a:r>
            <a:r>
              <a:rPr lang="en-US" dirty="0" smtClean="0"/>
              <a:t> = new File (“output.txt”);</a:t>
            </a:r>
          </a:p>
          <a:p>
            <a:pPr lvl="1"/>
            <a:r>
              <a:rPr lang="en-US" dirty="0" err="1" smtClean="0"/>
              <a:t>FileOutputStream</a:t>
            </a:r>
            <a:r>
              <a:rPr lang="en-US" dirty="0" smtClean="0"/>
              <a:t> </a:t>
            </a:r>
            <a:r>
              <a:rPr lang="en-US" dirty="0" err="1" smtClean="0"/>
              <a:t>fos</a:t>
            </a:r>
            <a:r>
              <a:rPr lang="en-US" dirty="0" smtClean="0"/>
              <a:t> = new </a:t>
            </a:r>
            <a:r>
              <a:rPr lang="en-US" dirty="0" err="1" smtClean="0"/>
              <a:t>FileOutputStream</a:t>
            </a:r>
            <a:r>
              <a:rPr lang="en-US" dirty="0" smtClean="0"/>
              <a:t> (</a:t>
            </a:r>
            <a:r>
              <a:rPr lang="en-US" dirty="0" err="1" smtClean="0"/>
              <a:t>outfile</a:t>
            </a:r>
            <a:r>
              <a:rPr lang="en-US" dirty="0" smtClean="0"/>
              <a:t>);</a:t>
            </a:r>
          </a:p>
          <a:p>
            <a:pPr lvl="1"/>
            <a:r>
              <a:rPr lang="en-US" dirty="0" err="1" smtClean="0"/>
              <a:t>ObjectOutputStream</a:t>
            </a:r>
            <a:r>
              <a:rPr lang="en-US" dirty="0" smtClean="0"/>
              <a:t> </a:t>
            </a:r>
            <a:r>
              <a:rPr lang="en-US" dirty="0" err="1" smtClean="0"/>
              <a:t>oos</a:t>
            </a:r>
            <a:r>
              <a:rPr lang="en-US" dirty="0" smtClean="0"/>
              <a:t> = new </a:t>
            </a:r>
            <a:r>
              <a:rPr lang="en-US" dirty="0" err="1" smtClean="0"/>
              <a:t>ObjectOutputStream</a:t>
            </a:r>
            <a:r>
              <a:rPr lang="en-US" dirty="0" smtClean="0"/>
              <a:t>(</a:t>
            </a:r>
            <a:r>
              <a:rPr lang="en-US" dirty="0" err="1" smtClean="0"/>
              <a:t>fos</a:t>
            </a:r>
            <a:r>
              <a:rPr lang="en-US" dirty="0" smtClean="0"/>
              <a:t>);</a:t>
            </a:r>
          </a:p>
          <a:p>
            <a:pPr lvl="1"/>
            <a:endParaRPr lang="en-US" dirty="0" smtClean="0"/>
          </a:p>
          <a:p>
            <a:r>
              <a:rPr lang="en-US" dirty="0" smtClean="0"/>
              <a:t>We have several methods available to help us with object output, but by far the most useful is simply:</a:t>
            </a:r>
          </a:p>
          <a:p>
            <a:endParaRPr lang="en-US" dirty="0" smtClean="0"/>
          </a:p>
          <a:p>
            <a:pPr lvl="1"/>
            <a:r>
              <a:rPr lang="en-US" dirty="0" err="1" smtClean="0"/>
              <a:t>oos.writeObject</a:t>
            </a:r>
            <a:r>
              <a:rPr lang="en-US" dirty="0" smtClean="0"/>
              <a:t>( </a:t>
            </a:r>
            <a:r>
              <a:rPr lang="en-US" dirty="0" err="1" smtClean="0"/>
              <a:t>obj</a:t>
            </a:r>
            <a:r>
              <a:rPr lang="en-US" dirty="0" smtClean="0"/>
              <a:t>)	//writes the object </a:t>
            </a:r>
            <a:r>
              <a:rPr lang="en-US" dirty="0" err="1" smtClean="0"/>
              <a:t>obj</a:t>
            </a:r>
            <a:r>
              <a:rPr lang="en-US" dirty="0" smtClean="0"/>
              <a:t> to output</a:t>
            </a:r>
          </a:p>
          <a:p>
            <a:pPr lvl="1"/>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Reading AND Writing Streams</a:t>
            </a:r>
            <a:endParaRPr lang="en-US" dirty="0"/>
          </a:p>
        </p:txBody>
      </p:sp>
      <p:sp>
        <p:nvSpPr>
          <p:cNvPr id="3" name="Content Placeholder 2"/>
          <p:cNvSpPr>
            <a:spLocks noGrp="1"/>
          </p:cNvSpPr>
          <p:nvPr>
            <p:ph idx="1"/>
          </p:nvPr>
        </p:nvSpPr>
        <p:spPr/>
        <p:txBody>
          <a:bodyPr>
            <a:normAutofit/>
          </a:bodyPr>
          <a:lstStyle/>
          <a:p>
            <a:r>
              <a:rPr lang="en-US" dirty="0" smtClean="0"/>
              <a:t>Code to read/write to the same file:</a:t>
            </a:r>
          </a:p>
          <a:p>
            <a:pPr>
              <a:buNone/>
            </a:pPr>
            <a:endParaRPr lang="en-US" dirty="0" smtClean="0"/>
          </a:p>
          <a:p>
            <a:pPr>
              <a:buNone/>
            </a:pPr>
            <a:r>
              <a:rPr lang="en-US" sz="2000" dirty="0" smtClean="0"/>
              <a:t>File </a:t>
            </a:r>
            <a:r>
              <a:rPr lang="en-US" sz="2000" dirty="0" err="1" smtClean="0"/>
              <a:t>file</a:t>
            </a:r>
            <a:r>
              <a:rPr lang="en-US" sz="2000" dirty="0" smtClean="0"/>
              <a:t> = new File( "sample.dat" );</a:t>
            </a:r>
          </a:p>
          <a:p>
            <a:pPr>
              <a:buNone/>
            </a:pPr>
            <a:endParaRPr lang="en-US" sz="2000" dirty="0" smtClean="0"/>
          </a:p>
          <a:p>
            <a:pPr>
              <a:buNone/>
            </a:pPr>
            <a:r>
              <a:rPr lang="en-US" sz="2000" dirty="0" err="1" smtClean="0"/>
              <a:t>FileInputStream</a:t>
            </a:r>
            <a:r>
              <a:rPr lang="en-US" sz="2000" dirty="0" smtClean="0"/>
              <a:t> </a:t>
            </a:r>
            <a:r>
              <a:rPr lang="en-US" sz="2000" dirty="0" err="1" smtClean="0"/>
              <a:t>inStream</a:t>
            </a:r>
            <a:r>
              <a:rPr lang="en-US" sz="2000" dirty="0" smtClean="0"/>
              <a:t> = new </a:t>
            </a:r>
            <a:r>
              <a:rPr lang="en-US" sz="2000" dirty="0" err="1" smtClean="0"/>
              <a:t>FileInputStream</a:t>
            </a:r>
            <a:r>
              <a:rPr lang="en-US" sz="2000" dirty="0" smtClean="0"/>
              <a:t>( file );</a:t>
            </a:r>
          </a:p>
          <a:p>
            <a:pPr>
              <a:buNone/>
            </a:pPr>
            <a:r>
              <a:rPr lang="en-US" sz="2000" dirty="0" err="1" smtClean="0"/>
              <a:t>ObjectInputStream</a:t>
            </a:r>
            <a:r>
              <a:rPr lang="en-US" sz="2000" dirty="0" smtClean="0"/>
              <a:t> input = new </a:t>
            </a:r>
            <a:r>
              <a:rPr lang="en-US" sz="2000" dirty="0" err="1" smtClean="0"/>
              <a:t>ObjectInputStream</a:t>
            </a:r>
            <a:r>
              <a:rPr lang="en-US" sz="2000" dirty="0" smtClean="0"/>
              <a:t> ( </a:t>
            </a:r>
            <a:r>
              <a:rPr lang="en-US" sz="2000" dirty="0" err="1" smtClean="0"/>
              <a:t>inStream</a:t>
            </a:r>
            <a:r>
              <a:rPr lang="en-US" sz="2000" dirty="0" smtClean="0"/>
              <a:t> );</a:t>
            </a:r>
          </a:p>
          <a:p>
            <a:pPr>
              <a:buNone/>
            </a:pPr>
            <a:endParaRPr lang="en-US" sz="2000" dirty="0" smtClean="0"/>
          </a:p>
          <a:p>
            <a:pPr>
              <a:buNone/>
            </a:pPr>
            <a:r>
              <a:rPr lang="en-US" sz="2000" dirty="0" err="1" smtClean="0"/>
              <a:t>FileOutputStream</a:t>
            </a:r>
            <a:r>
              <a:rPr lang="en-US" sz="2000" dirty="0" smtClean="0"/>
              <a:t> </a:t>
            </a:r>
            <a:r>
              <a:rPr lang="en-US" sz="2000" dirty="0" err="1" smtClean="0"/>
              <a:t>outStream</a:t>
            </a:r>
            <a:r>
              <a:rPr lang="en-US" sz="2000" dirty="0" smtClean="0"/>
              <a:t> = new </a:t>
            </a:r>
            <a:r>
              <a:rPr lang="en-US" sz="2000" dirty="0" err="1" smtClean="0"/>
              <a:t>FileOutputStream</a:t>
            </a:r>
            <a:r>
              <a:rPr lang="en-US" sz="2000" dirty="0" smtClean="0"/>
              <a:t>( file );</a:t>
            </a:r>
          </a:p>
          <a:p>
            <a:pPr>
              <a:buNone/>
            </a:pPr>
            <a:r>
              <a:rPr lang="en-US" sz="2000" dirty="0" err="1" smtClean="0"/>
              <a:t>ObjectOutputStream</a:t>
            </a:r>
            <a:r>
              <a:rPr lang="en-US" sz="2000" dirty="0" smtClean="0"/>
              <a:t> output = new </a:t>
            </a:r>
            <a:r>
              <a:rPr lang="en-US" sz="2000" dirty="0" err="1" smtClean="0"/>
              <a:t>ObjectOutputStream</a:t>
            </a:r>
            <a:r>
              <a:rPr lang="en-US" sz="2000" dirty="0" smtClean="0"/>
              <a:t> ( </a:t>
            </a:r>
            <a:r>
              <a:rPr lang="en-US" sz="2000" dirty="0" err="1" smtClean="0"/>
              <a:t>outStream</a:t>
            </a:r>
            <a:r>
              <a:rPr lang="en-US" sz="2000" dirty="0" smtClean="0"/>
              <a:t> );</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ObjectOuptputStream</a:t>
            </a:r>
            <a:r>
              <a:rPr lang="en-US" dirty="0" smtClean="0"/>
              <a:t> Example</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a:t>
            </a:r>
            <a:r>
              <a:rPr lang="en-US" dirty="0" err="1" smtClean="0"/>
              <a:t>ObjectOutputStream</a:t>
            </a:r>
            <a:r>
              <a:rPr lang="en-US" dirty="0" smtClean="0"/>
              <a:t> “</a:t>
            </a:r>
            <a:r>
              <a:rPr lang="en-US" dirty="0" smtClean="0"/>
              <a:t>output” already </a:t>
            </a:r>
            <a:r>
              <a:rPr lang="en-US" dirty="0" smtClean="0"/>
              <a:t>initialized</a:t>
            </a:r>
            <a:endParaRPr lang="en-US" dirty="0" smtClean="0"/>
          </a:p>
          <a:p>
            <a:pPr>
              <a:buNone/>
            </a:pPr>
            <a:r>
              <a:rPr lang="en-US" dirty="0" smtClean="0"/>
              <a:t>//Code contained </a:t>
            </a:r>
            <a:r>
              <a:rPr lang="en-US" dirty="0" smtClean="0"/>
              <a:t>within try </a:t>
            </a:r>
            <a:r>
              <a:rPr lang="en-US" dirty="0" smtClean="0"/>
              <a:t>block</a:t>
            </a:r>
          </a:p>
          <a:p>
            <a:pPr>
              <a:buNone/>
            </a:pPr>
            <a:r>
              <a:rPr lang="en-US" dirty="0" smtClean="0"/>
              <a:t>//Refer to Computer class from past exercises</a:t>
            </a:r>
            <a:endParaRPr lang="en-US" dirty="0" smtClean="0"/>
          </a:p>
          <a:p>
            <a:pPr>
              <a:buNone/>
            </a:pPr>
            <a:endParaRPr lang="en-US" dirty="0" smtClean="0"/>
          </a:p>
          <a:p>
            <a:pPr>
              <a:buNone/>
            </a:pPr>
            <a:r>
              <a:rPr lang="en-US" sz="2000" dirty="0" smtClean="0"/>
              <a:t>	List&lt;Computer&gt; list = new </a:t>
            </a:r>
            <a:r>
              <a:rPr lang="en-US" sz="2000" dirty="0" err="1" smtClean="0"/>
              <a:t>ArrayList</a:t>
            </a:r>
            <a:r>
              <a:rPr lang="en-US" sz="2000" dirty="0" smtClean="0"/>
              <a:t>&lt;Computer&gt;();</a:t>
            </a:r>
          </a:p>
          <a:p>
            <a:pPr>
              <a:buNone/>
            </a:pPr>
            <a:r>
              <a:rPr lang="en-US" sz="2000" dirty="0" smtClean="0"/>
              <a:t>	</a:t>
            </a:r>
          </a:p>
          <a:p>
            <a:pPr>
              <a:buNone/>
            </a:pPr>
            <a:r>
              <a:rPr lang="en-US" sz="2000" dirty="0" smtClean="0"/>
              <a:t>	</a:t>
            </a:r>
            <a:r>
              <a:rPr lang="en-US" sz="2000" dirty="0" err="1" smtClean="0"/>
              <a:t>list.add</a:t>
            </a:r>
            <a:r>
              <a:rPr lang="en-US" sz="2000" dirty="0" smtClean="0"/>
              <a:t>(new Laptop( "Toshiba", "Satellite", 1299.50, .25 ));</a:t>
            </a:r>
          </a:p>
          <a:p>
            <a:pPr>
              <a:buNone/>
            </a:pPr>
            <a:r>
              <a:rPr lang="en-US" sz="2000" dirty="0" smtClean="0"/>
              <a:t>	</a:t>
            </a:r>
            <a:r>
              <a:rPr lang="en-US" sz="2000" dirty="0" err="1" smtClean="0"/>
              <a:t>list.add</a:t>
            </a:r>
            <a:r>
              <a:rPr lang="en-US" sz="2000" dirty="0" smtClean="0"/>
              <a:t>(new Laptop( "Apple", "</a:t>
            </a:r>
            <a:r>
              <a:rPr lang="en-US" sz="2000" dirty="0" err="1" smtClean="0"/>
              <a:t>MacBook</a:t>
            </a:r>
            <a:r>
              <a:rPr lang="en-US" sz="2000" dirty="0" smtClean="0"/>
              <a:t> Air", 1759.50, .33 ));</a:t>
            </a:r>
          </a:p>
          <a:p>
            <a:pPr>
              <a:buNone/>
            </a:pPr>
            <a:r>
              <a:rPr lang="en-US" sz="2000" dirty="0" smtClean="0"/>
              <a:t>	</a:t>
            </a:r>
            <a:r>
              <a:rPr lang="en-US" sz="2000" dirty="0" err="1" smtClean="0"/>
              <a:t>list.add</a:t>
            </a:r>
            <a:r>
              <a:rPr lang="en-US" sz="2000" dirty="0" smtClean="0"/>
              <a:t>(new Desktop( "Dell", "</a:t>
            </a:r>
            <a:r>
              <a:rPr lang="en-US" sz="2000" dirty="0" err="1" smtClean="0"/>
              <a:t>Inspiron</a:t>
            </a:r>
            <a:r>
              <a:rPr lang="en-US" sz="2000" dirty="0" smtClean="0"/>
              <a:t>", 449.99, .10 ));</a:t>
            </a:r>
          </a:p>
          <a:p>
            <a:pPr>
              <a:buNone/>
            </a:pPr>
            <a:r>
              <a:rPr lang="en-US" sz="2000" dirty="0" smtClean="0"/>
              <a:t>	</a:t>
            </a:r>
            <a:r>
              <a:rPr lang="en-US" sz="2000" dirty="0" err="1" smtClean="0"/>
              <a:t>list.add</a:t>
            </a:r>
            <a:r>
              <a:rPr lang="en-US" sz="2000" dirty="0" smtClean="0"/>
              <a:t>(new Desktop( "HP", "Pavilion", 799.99, .05 ));</a:t>
            </a:r>
          </a:p>
          <a:p>
            <a:pPr>
              <a:buNone/>
            </a:pPr>
            <a:r>
              <a:rPr lang="en-US" sz="2000" dirty="0" smtClean="0"/>
              <a:t>	</a:t>
            </a:r>
            <a:r>
              <a:rPr lang="en-US" sz="2000" dirty="0" err="1" smtClean="0"/>
              <a:t>list.add</a:t>
            </a:r>
            <a:r>
              <a:rPr lang="en-US" sz="2000" dirty="0" smtClean="0"/>
              <a:t>(new Laptop( "Acer", "Aspire", 899.99, .15 ));</a:t>
            </a:r>
          </a:p>
          <a:p>
            <a:pPr>
              <a:buNone/>
            </a:pPr>
            <a:r>
              <a:rPr lang="en-US" sz="2000" dirty="0" smtClean="0"/>
              <a:t>	</a:t>
            </a:r>
          </a:p>
          <a:p>
            <a:pPr>
              <a:buNone/>
            </a:pPr>
            <a:r>
              <a:rPr lang="en-US" sz="2000" dirty="0" smtClean="0"/>
              <a:t>	</a:t>
            </a:r>
            <a:r>
              <a:rPr lang="en-US" sz="2000" dirty="0" err="1" smtClean="0"/>
              <a:t>output.writeObject</a:t>
            </a:r>
            <a:r>
              <a:rPr lang="en-US" sz="2000" dirty="0" smtClean="0"/>
              <a:t>(list); //</a:t>
            </a:r>
            <a:r>
              <a:rPr lang="en-US" sz="2000" b="1" dirty="0" smtClean="0"/>
              <a:t>Writes entire </a:t>
            </a:r>
            <a:r>
              <a:rPr lang="en-US" sz="2000" b="1" dirty="0" err="1" smtClean="0"/>
              <a:t>ArrayList</a:t>
            </a:r>
            <a:r>
              <a:rPr lang="en-US" sz="2000" b="1" dirty="0" smtClean="0"/>
              <a:t> to file</a:t>
            </a:r>
          </a:p>
          <a:p>
            <a:pPr>
              <a:buNone/>
            </a:pPr>
            <a:r>
              <a:rPr lang="en-US" sz="2000" dirty="0" smtClean="0"/>
              <a:t>	</a:t>
            </a:r>
            <a:r>
              <a:rPr lang="en-US" sz="2000" dirty="0" err="1" smtClean="0"/>
              <a:t>output.close</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ObjectInputStream</a:t>
            </a:r>
            <a:r>
              <a:rPr lang="en-US" dirty="0" smtClean="0"/>
              <a:t> Example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a:t>
            </a:r>
            <a:r>
              <a:rPr lang="en-US" dirty="0" err="1" smtClean="0"/>
              <a:t>ObjectInputStream</a:t>
            </a:r>
            <a:r>
              <a:rPr lang="en-US" dirty="0" smtClean="0"/>
              <a:t> </a:t>
            </a:r>
            <a:r>
              <a:rPr lang="en-US" dirty="0" smtClean="0"/>
              <a:t>initialized</a:t>
            </a:r>
          </a:p>
          <a:p>
            <a:pPr>
              <a:buNone/>
            </a:pPr>
            <a:r>
              <a:rPr lang="en-US" dirty="0" smtClean="0"/>
              <a:t>//Code contained </a:t>
            </a:r>
            <a:r>
              <a:rPr lang="en-US" dirty="0" smtClean="0"/>
              <a:t>within try block</a:t>
            </a:r>
          </a:p>
          <a:p>
            <a:pPr>
              <a:buNone/>
            </a:pPr>
            <a:endParaRPr lang="en-US" sz="2000" dirty="0" smtClean="0"/>
          </a:p>
          <a:p>
            <a:pPr>
              <a:buNone/>
            </a:pPr>
            <a:r>
              <a:rPr lang="en-US" sz="2000" dirty="0" smtClean="0"/>
              <a:t>List&lt;Computer&gt; list;</a:t>
            </a:r>
          </a:p>
          <a:p>
            <a:pPr>
              <a:buNone/>
            </a:pPr>
            <a:endParaRPr lang="en-US" sz="2000" dirty="0" smtClean="0"/>
          </a:p>
          <a:p>
            <a:pPr>
              <a:buNone/>
            </a:pPr>
            <a:r>
              <a:rPr lang="en-US" sz="2000" dirty="0" smtClean="0"/>
              <a:t>//</a:t>
            </a:r>
            <a:r>
              <a:rPr lang="en-US" sz="2000" b="1" dirty="0" smtClean="0"/>
              <a:t>Reads entire </a:t>
            </a:r>
            <a:r>
              <a:rPr lang="en-US" sz="2000" b="1" dirty="0" err="1" smtClean="0"/>
              <a:t>ArrayList</a:t>
            </a:r>
            <a:r>
              <a:rPr lang="en-US" sz="2000" b="1" dirty="0" smtClean="0"/>
              <a:t> from file</a:t>
            </a:r>
          </a:p>
          <a:p>
            <a:pPr>
              <a:buNone/>
            </a:pPr>
            <a:r>
              <a:rPr lang="en-US" sz="2000" dirty="0" smtClean="0"/>
              <a:t>list = (</a:t>
            </a:r>
            <a:r>
              <a:rPr lang="en-US" sz="2000" dirty="0" err="1" smtClean="0"/>
              <a:t>ArrayList</a:t>
            </a:r>
            <a:r>
              <a:rPr lang="en-US" sz="2000" dirty="0" smtClean="0"/>
              <a:t>&lt;Computer&gt;) </a:t>
            </a:r>
            <a:r>
              <a:rPr lang="en-US" sz="2000" dirty="0" err="1" smtClean="0"/>
              <a:t>input.readObject</a:t>
            </a:r>
            <a:r>
              <a:rPr lang="en-US" sz="2000" dirty="0" smtClean="0"/>
              <a:t>();</a:t>
            </a:r>
          </a:p>
          <a:p>
            <a:pPr>
              <a:buNone/>
            </a:pPr>
            <a:endParaRPr lang="en-US" sz="2000" dirty="0" smtClean="0"/>
          </a:p>
          <a:p>
            <a:pPr>
              <a:buNone/>
            </a:pPr>
            <a:r>
              <a:rPr lang="en-US" sz="2000" dirty="0" smtClean="0"/>
              <a:t>for ( Computer c : list )	//note: </a:t>
            </a:r>
            <a:r>
              <a:rPr lang="en-US" sz="2000" dirty="0" smtClean="0"/>
              <a:t>this is a </a:t>
            </a:r>
            <a:r>
              <a:rPr lang="en-US" sz="2000" dirty="0" err="1" smtClean="0"/>
              <a:t>forEach</a:t>
            </a:r>
            <a:r>
              <a:rPr lang="en-US" sz="2000" dirty="0" smtClean="0"/>
              <a:t> loop</a:t>
            </a:r>
            <a:r>
              <a:rPr lang="en-US" sz="2000" dirty="0" smtClean="0"/>
              <a:t>, </a:t>
            </a:r>
            <a:r>
              <a:rPr lang="en-US" sz="2000" dirty="0" smtClean="0"/>
              <a:t>see </a:t>
            </a:r>
            <a:r>
              <a:rPr lang="en-US" sz="2000" dirty="0" smtClean="0">
                <a:hlinkClick r:id="rId3"/>
              </a:rPr>
              <a:t>reading</a:t>
            </a:r>
            <a:endParaRPr lang="en-US" sz="2000" dirty="0" smtClean="0"/>
          </a:p>
          <a:p>
            <a:pPr>
              <a:buNone/>
            </a:pPr>
            <a:r>
              <a:rPr lang="en-US" sz="2000" dirty="0" smtClean="0"/>
              <a:t>	</a:t>
            </a:r>
            <a:r>
              <a:rPr lang="en-US" sz="2000" dirty="0" err="1" smtClean="0"/>
              <a:t>System.out.println</a:t>
            </a:r>
            <a:r>
              <a:rPr lang="en-US" sz="2000" dirty="0" smtClean="0"/>
              <a:t>(c);</a:t>
            </a:r>
          </a:p>
          <a:p>
            <a:pPr>
              <a:buNone/>
            </a:pPr>
            <a:endParaRPr lang="en-US" sz="2000" dirty="0" smtClean="0"/>
          </a:p>
          <a:p>
            <a:pPr>
              <a:buNone/>
            </a:pPr>
            <a:r>
              <a:rPr lang="en-US" sz="2000" dirty="0" err="1" smtClean="0"/>
              <a:t>input.close</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important features</a:t>
            </a:r>
            <a:endParaRPr lang="en-US" dirty="0"/>
          </a:p>
        </p:txBody>
      </p:sp>
      <p:sp>
        <p:nvSpPr>
          <p:cNvPr id="3" name="Content Placeholder 2"/>
          <p:cNvSpPr>
            <a:spLocks noGrp="1"/>
          </p:cNvSpPr>
          <p:nvPr>
            <p:ph idx="1"/>
          </p:nvPr>
        </p:nvSpPr>
        <p:spPr/>
        <p:txBody>
          <a:bodyPr/>
          <a:lstStyle/>
          <a:p>
            <a:r>
              <a:rPr lang="en-US" dirty="0" smtClean="0"/>
              <a:t>Remember, whenever we use any input or output that is not Scanner from </a:t>
            </a:r>
            <a:r>
              <a:rPr lang="en-US" dirty="0" err="1" smtClean="0"/>
              <a:t>System.in</a:t>
            </a:r>
            <a:r>
              <a:rPr lang="en-US" dirty="0" smtClean="0"/>
              <a:t>, we should call the </a:t>
            </a:r>
            <a:r>
              <a:rPr lang="en-US" b="1" dirty="0" smtClean="0"/>
              <a:t>close</a:t>
            </a:r>
            <a:r>
              <a:rPr lang="en-US" dirty="0" smtClean="0"/>
              <a:t> method at the end of the program</a:t>
            </a:r>
          </a:p>
          <a:p>
            <a:endParaRPr lang="en-US" dirty="0" smtClean="0"/>
          </a:p>
          <a:p>
            <a:r>
              <a:rPr lang="en-US" dirty="0" smtClean="0"/>
              <a:t>When we write objects to a file, unlike writing Strings to a file, this information will </a:t>
            </a:r>
            <a:r>
              <a:rPr lang="en-US" dirty="0" smtClean="0"/>
              <a:t>not usually </a:t>
            </a:r>
            <a:r>
              <a:rPr lang="en-US" dirty="0" smtClean="0"/>
              <a:t>be viewable in a text editor.  This means that we will not be able to directly alter the input or output documents, and will rely on using Java to translate the objects from bytes to readable objects in Eclipse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Serializable</a:t>
            </a:r>
            <a:endParaRPr lang="en-US" dirty="0"/>
          </a:p>
        </p:txBody>
      </p:sp>
      <p:sp>
        <p:nvSpPr>
          <p:cNvPr id="3" name="Content Placeholder 2"/>
          <p:cNvSpPr>
            <a:spLocks noGrp="1"/>
          </p:cNvSpPr>
          <p:nvPr>
            <p:ph idx="1"/>
          </p:nvPr>
        </p:nvSpPr>
        <p:spPr/>
        <p:txBody>
          <a:bodyPr/>
          <a:lstStyle/>
          <a:p>
            <a:r>
              <a:rPr lang="en-US" dirty="0" smtClean="0"/>
              <a:t>There is one more important feature that we must include if we are to use Object input and output</a:t>
            </a:r>
          </a:p>
          <a:p>
            <a:r>
              <a:rPr lang="en-US" dirty="0" smtClean="0"/>
              <a:t>The </a:t>
            </a:r>
            <a:r>
              <a:rPr lang="en-US" b="1" dirty="0" err="1" smtClean="0"/>
              <a:t>Serializable</a:t>
            </a:r>
            <a:r>
              <a:rPr lang="en-US" dirty="0" smtClean="0"/>
              <a:t> interface is found in java.io</a:t>
            </a:r>
          </a:p>
          <a:p>
            <a:r>
              <a:rPr lang="en-US" dirty="0" smtClean="0"/>
              <a:t>Any objects that we wish to output to a </a:t>
            </a:r>
            <a:r>
              <a:rPr lang="en-US" dirty="0" smtClean="0"/>
              <a:t>file must implement </a:t>
            </a:r>
            <a:r>
              <a:rPr lang="en-US" dirty="0" smtClean="0"/>
              <a:t>this interface</a:t>
            </a:r>
          </a:p>
          <a:p>
            <a:endParaRPr lang="en-US" dirty="0" smtClean="0"/>
          </a:p>
          <a:p>
            <a:r>
              <a:rPr lang="en-US" dirty="0" smtClean="0"/>
              <a:t>Note </a:t>
            </a:r>
            <a:r>
              <a:rPr lang="en-US" dirty="0" smtClean="0"/>
              <a:t>that </a:t>
            </a:r>
            <a:r>
              <a:rPr lang="en-US" dirty="0" err="1" smtClean="0"/>
              <a:t>Serializable</a:t>
            </a:r>
            <a:r>
              <a:rPr lang="en-US" dirty="0" smtClean="0"/>
              <a:t> has no methods and we must do nothing but add the phase “implements </a:t>
            </a:r>
            <a:r>
              <a:rPr lang="en-US" dirty="0" err="1" smtClean="0"/>
              <a:t>Serializable</a:t>
            </a:r>
            <a:r>
              <a:rPr lang="en-US" dirty="0" smtClean="0"/>
              <a:t>” to the class declaration</a:t>
            </a:r>
            <a:endParaRPr lang="en-US" dirty="0"/>
          </a:p>
        </p:txBody>
      </p:sp>
    </p:spTree>
    <p:extLst>
      <p:ext uri="{BB962C8B-B14F-4D97-AF65-F5344CB8AC3E}">
        <p14:creationId xmlns:p14="http://schemas.microsoft.com/office/powerpoint/2010/main" xmlns="" val="223785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a:t>
            </a:r>
            <a:r>
              <a:rPr lang="en-US" dirty="0" err="1" smtClean="0"/>
              <a:t>Serializable</a:t>
            </a:r>
            <a:r>
              <a:rPr lang="en-US" dirty="0" smtClean="0"/>
              <a:t> work</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F</a:t>
            </a:r>
            <a:r>
              <a:rPr lang="en-US" dirty="0" smtClean="0"/>
              <a:t>or </a:t>
            </a:r>
            <a:r>
              <a:rPr lang="en-US" dirty="0" smtClean="0"/>
              <a:t>Object I/O Stream to work, </a:t>
            </a:r>
            <a:r>
              <a:rPr lang="en-US" dirty="0" smtClean="0"/>
              <a:t>do the following:</a:t>
            </a:r>
            <a:endParaRPr lang="en-US" dirty="0" smtClean="0"/>
          </a:p>
          <a:p>
            <a:pPr lvl="1"/>
            <a:r>
              <a:rPr lang="en-US" dirty="0" smtClean="0"/>
              <a:t>Import </a:t>
            </a:r>
            <a:r>
              <a:rPr lang="en-US" dirty="0" err="1" smtClean="0"/>
              <a:t>java.io.Serializable</a:t>
            </a:r>
            <a:r>
              <a:rPr lang="en-US" dirty="0" smtClean="0"/>
              <a:t>.</a:t>
            </a:r>
            <a:endParaRPr lang="en-US" dirty="0" smtClean="0"/>
          </a:p>
          <a:p>
            <a:pPr lvl="1"/>
            <a:r>
              <a:rPr lang="en-US" dirty="0" smtClean="0"/>
              <a:t>The </a:t>
            </a:r>
            <a:r>
              <a:rPr lang="en-US" dirty="0" smtClean="0"/>
              <a:t>object class to be written out has to implement the </a:t>
            </a:r>
            <a:r>
              <a:rPr lang="en-US" b="1" dirty="0" smtClean="0"/>
              <a:t>interface</a:t>
            </a:r>
            <a:r>
              <a:rPr lang="en-US" dirty="0" smtClean="0"/>
              <a:t> </a:t>
            </a:r>
            <a:r>
              <a:rPr lang="en-US" dirty="0" err="1" smtClean="0"/>
              <a:t>Serializable</a:t>
            </a:r>
            <a:endParaRPr lang="en-US" dirty="0" smtClean="0"/>
          </a:p>
          <a:p>
            <a:pPr lvl="1"/>
            <a:r>
              <a:rPr lang="en-US" dirty="0" smtClean="0"/>
              <a:t>If </a:t>
            </a:r>
            <a:r>
              <a:rPr lang="en-US" dirty="0" smtClean="0"/>
              <a:t>the super class’ reference are being used for writing out the objects, the super class must implement </a:t>
            </a:r>
            <a:r>
              <a:rPr lang="en-US" dirty="0" err="1" smtClean="0"/>
              <a:t>Serializable</a:t>
            </a:r>
            <a:endParaRPr lang="en-US" dirty="0" smtClean="0"/>
          </a:p>
          <a:p>
            <a:pPr lvl="1"/>
            <a:r>
              <a:rPr lang="en-US" dirty="0" smtClean="0"/>
              <a:t>Example:</a:t>
            </a:r>
          </a:p>
          <a:p>
            <a:pPr lvl="2"/>
            <a:r>
              <a:rPr lang="en-US" dirty="0" smtClean="0"/>
              <a:t>Public class Computer implements </a:t>
            </a:r>
            <a:r>
              <a:rPr lang="en-US" dirty="0" err="1" smtClean="0"/>
              <a:t>Serializable</a:t>
            </a:r>
            <a:endParaRPr lang="en-US" dirty="0" smtClean="0"/>
          </a:p>
          <a:p>
            <a:pPr lvl="2"/>
            <a:r>
              <a:rPr lang="en-US" dirty="0" smtClean="0"/>
              <a:t>Public class Laptop extends Computer implements </a:t>
            </a:r>
            <a:r>
              <a:rPr lang="en-US" dirty="0" err="1" smtClean="0"/>
              <a:t>Serializable</a:t>
            </a:r>
            <a:r>
              <a:rPr lang="en-US" dirty="0" smtClean="0"/>
              <a: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directories and locations</a:t>
            </a:r>
            <a:endParaRPr lang="en-US" dirty="0"/>
          </a:p>
        </p:txBody>
      </p:sp>
      <p:sp>
        <p:nvSpPr>
          <p:cNvPr id="3" name="Content Placeholder 2"/>
          <p:cNvSpPr>
            <a:spLocks noGrp="1"/>
          </p:cNvSpPr>
          <p:nvPr>
            <p:ph idx="1"/>
          </p:nvPr>
        </p:nvSpPr>
        <p:spPr>
          <a:xfrm>
            <a:off x="457200" y="1935480"/>
            <a:ext cx="8229600" cy="4693920"/>
          </a:xfrm>
        </p:spPr>
        <p:txBody>
          <a:bodyPr>
            <a:normAutofit fontScale="92500"/>
          </a:bodyPr>
          <a:lstStyle/>
          <a:p>
            <a:r>
              <a:rPr lang="en-US" dirty="0" smtClean="0"/>
              <a:t>When we want to create a new file object, Java automatically assumes that we are looking in the current directory in workspace.</a:t>
            </a:r>
          </a:p>
          <a:p>
            <a:r>
              <a:rPr lang="en-US" dirty="0" smtClean="0"/>
              <a:t>However, we may specify a certain directory and file:</a:t>
            </a:r>
          </a:p>
          <a:p>
            <a:pPr lvl="1"/>
            <a:r>
              <a:rPr lang="en-US" dirty="0" smtClean="0"/>
              <a:t>File </a:t>
            </a:r>
            <a:r>
              <a:rPr lang="en-US" dirty="0" err="1" smtClean="0"/>
              <a:t>infile</a:t>
            </a:r>
            <a:r>
              <a:rPr lang="en-US" dirty="0" smtClean="0"/>
              <a:t> = </a:t>
            </a:r>
          </a:p>
          <a:p>
            <a:pPr lvl="1">
              <a:buNone/>
            </a:pPr>
            <a:r>
              <a:rPr lang="en-US" dirty="0" smtClean="0"/>
              <a:t>		new File (“C://JavaPrograms//Ch12", "dictionary.txt”);</a:t>
            </a:r>
          </a:p>
          <a:p>
            <a:r>
              <a:rPr lang="en-US" dirty="0" smtClean="0"/>
              <a:t>This will look in the specific directory in the first string and try to find the file contained in the second string</a:t>
            </a:r>
          </a:p>
          <a:p>
            <a:r>
              <a:rPr lang="en-US" dirty="0" smtClean="0"/>
              <a:t>This first string is called the “path”</a:t>
            </a:r>
          </a:p>
          <a:p>
            <a:r>
              <a:rPr lang="en-US" dirty="0" smtClean="0"/>
              <a:t>Note that Java permits the use of single slash or the use of forward slash in the path name. </a:t>
            </a:r>
          </a:p>
        </p:txBody>
      </p:sp>
    </p:spTree>
    <p:extLst>
      <p:ext uri="{BB962C8B-B14F-4D97-AF65-F5344CB8AC3E}">
        <p14:creationId xmlns:p14="http://schemas.microsoft.com/office/powerpoint/2010/main" xmlns="" val="2495099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Storing Objects</a:t>
            </a:r>
            <a:endParaRPr lang="en-US" dirty="0"/>
          </a:p>
        </p:txBody>
      </p:sp>
      <p:sp>
        <p:nvSpPr>
          <p:cNvPr id="3" name="Content Placeholder 2"/>
          <p:cNvSpPr>
            <a:spLocks noGrp="1"/>
          </p:cNvSpPr>
          <p:nvPr>
            <p:ph idx="1"/>
          </p:nvPr>
        </p:nvSpPr>
        <p:spPr>
          <a:xfrm>
            <a:off x="228600" y="1935480"/>
            <a:ext cx="8763000" cy="4541520"/>
          </a:xfrm>
        </p:spPr>
        <p:txBody>
          <a:bodyPr>
            <a:normAutofit fontScale="92500" lnSpcReduction="10000"/>
          </a:bodyPr>
          <a:lstStyle/>
          <a:p>
            <a:r>
              <a:rPr lang="en-US" dirty="0" smtClean="0"/>
              <a:t>Note that we may store multiple TYPES of objects to the same file.  Not every object that is written must be the same type</a:t>
            </a:r>
          </a:p>
          <a:p>
            <a:r>
              <a:rPr lang="en-US" dirty="0" smtClean="0"/>
              <a:t>Remember, this is a generic object output stream, so all objects can be outputted easily</a:t>
            </a:r>
          </a:p>
          <a:p>
            <a:r>
              <a:rPr lang="en-US" dirty="0" smtClean="0"/>
              <a:t>In addition, we may </a:t>
            </a:r>
            <a:r>
              <a:rPr lang="en-US" dirty="0" smtClean="0"/>
              <a:t>still write </a:t>
            </a:r>
            <a:r>
              <a:rPr lang="en-US" dirty="0" smtClean="0"/>
              <a:t>native data types with .</a:t>
            </a:r>
            <a:r>
              <a:rPr lang="en-US" dirty="0" err="1" smtClean="0"/>
              <a:t>writeInt</a:t>
            </a:r>
            <a:r>
              <a:rPr lang="en-US" dirty="0" smtClean="0"/>
              <a:t>, .</a:t>
            </a:r>
            <a:r>
              <a:rPr lang="en-US" dirty="0" err="1" smtClean="0"/>
              <a:t>writeChar</a:t>
            </a:r>
            <a:r>
              <a:rPr lang="en-US" dirty="0" smtClean="0"/>
              <a:t>, etc.</a:t>
            </a:r>
          </a:p>
          <a:p>
            <a:r>
              <a:rPr lang="en-US" dirty="0" smtClean="0"/>
              <a:t>It is therefore important to keep track of how the information is stored to the file</a:t>
            </a:r>
          </a:p>
          <a:p>
            <a:r>
              <a:rPr lang="en-US" dirty="0" smtClean="0"/>
              <a:t>Because we have the potential for reading an incorrect object when we read from an object file, there is the possibility of a </a:t>
            </a:r>
            <a:r>
              <a:rPr lang="en-US" dirty="0" err="1" smtClean="0"/>
              <a:t>ClassNotFound</a:t>
            </a:r>
            <a:r>
              <a:rPr lang="en-US" dirty="0" smtClean="0"/>
              <a:t> Exception that occurs when the next read item does not match the expected class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hints for </a:t>
            </a:r>
            <a:r>
              <a:rPr lang="en-US" dirty="0" smtClean="0"/>
              <a:t>Storing Objects</a:t>
            </a:r>
            <a:endParaRPr lang="en-US" dirty="0"/>
          </a:p>
        </p:txBody>
      </p:sp>
      <p:sp>
        <p:nvSpPr>
          <p:cNvPr id="3" name="Content Placeholder 2"/>
          <p:cNvSpPr>
            <a:spLocks noGrp="1"/>
          </p:cNvSpPr>
          <p:nvPr>
            <p:ph idx="1"/>
          </p:nvPr>
        </p:nvSpPr>
        <p:spPr/>
        <p:txBody>
          <a:bodyPr/>
          <a:lstStyle/>
          <a:p>
            <a:r>
              <a:rPr lang="en-US" dirty="0" smtClean="0"/>
              <a:t>If</a:t>
            </a:r>
            <a:r>
              <a:rPr lang="en-US" dirty="0" smtClean="0"/>
              <a:t>, for example, </a:t>
            </a:r>
            <a:r>
              <a:rPr lang="en-US" dirty="0" smtClean="0"/>
              <a:t>we </a:t>
            </a:r>
            <a:r>
              <a:rPr lang="en-US" dirty="0" smtClean="0"/>
              <a:t>have an array of </a:t>
            </a:r>
            <a:r>
              <a:rPr lang="en-US" dirty="0" smtClean="0"/>
              <a:t>objects or just a </a:t>
            </a:r>
            <a:r>
              <a:rPr lang="en-US" dirty="0" smtClean="0"/>
              <a:t>certain number of </a:t>
            </a:r>
            <a:r>
              <a:rPr lang="en-US" dirty="0" smtClean="0"/>
              <a:t>objects in a file, it is often helpful for the first information in that file to be an int.  </a:t>
            </a:r>
          </a:p>
          <a:p>
            <a:endParaRPr lang="en-US" dirty="0" smtClean="0"/>
          </a:p>
          <a:p>
            <a:r>
              <a:rPr lang="en-US" dirty="0" smtClean="0"/>
              <a:t>This </a:t>
            </a:r>
            <a:r>
              <a:rPr lang="en-US" dirty="0" err="1" smtClean="0"/>
              <a:t>int</a:t>
            </a:r>
            <a:r>
              <a:rPr lang="en-US" dirty="0" smtClean="0"/>
              <a:t> tells us how many objects are contained in the file.  </a:t>
            </a:r>
          </a:p>
          <a:p>
            <a:endParaRPr lang="en-US" dirty="0" smtClean="0"/>
          </a:p>
          <a:p>
            <a:r>
              <a:rPr lang="en-US" dirty="0" smtClean="0"/>
              <a:t>We can use </a:t>
            </a:r>
            <a:r>
              <a:rPr lang="en-US" dirty="0" smtClean="0"/>
              <a:t>that number to tell us how many times we should read an object from the file</a:t>
            </a:r>
            <a:r>
              <a:rPr lang="en-US" dirty="0" smtClean="0"/>
              <a:t>.</a:t>
            </a:r>
            <a:endParaRPr lang="en-US" dirty="0" smtClean="0"/>
          </a:p>
        </p:txBody>
      </p:sp>
    </p:spTree>
    <p:extLst>
      <p:ext uri="{BB962C8B-B14F-4D97-AF65-F5344CB8AC3E}">
        <p14:creationId xmlns:p14="http://schemas.microsoft.com/office/powerpoint/2010/main" xmlns="" val="1695474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about Files and Directories</a:t>
            </a:r>
            <a:endParaRPr lang="en-US" dirty="0"/>
          </a:p>
        </p:txBody>
      </p:sp>
      <p:sp>
        <p:nvSpPr>
          <p:cNvPr id="3" name="Content Placeholder 2"/>
          <p:cNvSpPr>
            <a:spLocks noGrp="1"/>
          </p:cNvSpPr>
          <p:nvPr>
            <p:ph idx="1"/>
          </p:nvPr>
        </p:nvSpPr>
        <p:spPr>
          <a:xfrm>
            <a:off x="457200" y="1935480"/>
            <a:ext cx="8305800" cy="4389120"/>
          </a:xfrm>
        </p:spPr>
        <p:txBody>
          <a:bodyPr>
            <a:normAutofit/>
          </a:bodyPr>
          <a:lstStyle/>
          <a:p>
            <a:r>
              <a:rPr lang="en-US" dirty="0" smtClean="0"/>
              <a:t>Sometimes we want to do a certain task if a file already exists or if it does not yet exist.  We may use the File method</a:t>
            </a:r>
          </a:p>
          <a:p>
            <a:pPr lvl="1"/>
            <a:r>
              <a:rPr lang="en-US" dirty="0" smtClean="0"/>
              <a:t>.exists()		//returns a </a:t>
            </a:r>
            <a:r>
              <a:rPr lang="en-US" dirty="0" err="1" smtClean="0"/>
              <a:t>boolean</a:t>
            </a:r>
            <a:r>
              <a:rPr lang="en-US" dirty="0" smtClean="0"/>
              <a:t> value</a:t>
            </a:r>
          </a:p>
          <a:p>
            <a:r>
              <a:rPr lang="en-US" dirty="0" smtClean="0"/>
              <a:t>We may also use the File object to associate with a directory rather than just a file.  </a:t>
            </a:r>
          </a:p>
          <a:p>
            <a:pPr lvl="1"/>
            <a:r>
              <a:rPr lang="en-US" dirty="0" smtClean="0"/>
              <a:t>File dir= new File (“C://JavaPrograms//Ch12”);</a:t>
            </a:r>
          </a:p>
          <a:p>
            <a:r>
              <a:rPr lang="en-US" dirty="0" smtClean="0"/>
              <a:t>We may then use the .list method on a directory to return an array all the files contained in the directory</a:t>
            </a:r>
          </a:p>
          <a:p>
            <a:r>
              <a:rPr lang="en-US" dirty="0" smtClean="0"/>
              <a:t>We also have access to the </a:t>
            </a:r>
            <a:r>
              <a:rPr lang="en-US" dirty="0" err="1" smtClean="0"/>
              <a:t>boolean</a:t>
            </a:r>
            <a:r>
              <a:rPr lang="en-US" dirty="0" smtClean="0"/>
              <a:t> File method .</a:t>
            </a:r>
            <a:r>
              <a:rPr lang="en-US" dirty="0" err="1" smtClean="0"/>
              <a:t>isFile</a:t>
            </a:r>
            <a:r>
              <a:rPr lang="en-US" dirty="0" smtClean="0"/>
              <a: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a:t>
            </a:r>
            <a:endParaRPr lang="en-US" dirty="0"/>
          </a:p>
        </p:txBody>
      </p:sp>
      <p:sp>
        <p:nvSpPr>
          <p:cNvPr id="3" name="Content Placeholder 2"/>
          <p:cNvSpPr>
            <a:spLocks noGrp="1"/>
          </p:cNvSpPr>
          <p:nvPr>
            <p:ph idx="1"/>
          </p:nvPr>
        </p:nvSpPr>
        <p:spPr/>
        <p:txBody>
          <a:bodyPr/>
          <a:lstStyle/>
          <a:p>
            <a:r>
              <a:rPr lang="en-US" dirty="0" smtClean="0"/>
              <a:t>Once we have a File object correctly initialized, the we can then perform actual functions to it.</a:t>
            </a:r>
          </a:p>
          <a:p>
            <a:r>
              <a:rPr lang="en-US" dirty="0" smtClean="0"/>
              <a:t>We have already discussed using the Scanner to read, and </a:t>
            </a:r>
            <a:r>
              <a:rPr lang="en-US" dirty="0" err="1" smtClean="0"/>
              <a:t>FileOutputStream</a:t>
            </a:r>
            <a:r>
              <a:rPr lang="en-US" dirty="0" smtClean="0"/>
              <a:t> and </a:t>
            </a:r>
            <a:r>
              <a:rPr lang="en-US" dirty="0" err="1" smtClean="0"/>
              <a:t>PrintWriter</a:t>
            </a:r>
            <a:r>
              <a:rPr lang="en-US" dirty="0" smtClean="0"/>
              <a:t> to write</a:t>
            </a:r>
          </a:p>
          <a:p>
            <a:r>
              <a:rPr lang="en-US" dirty="0" smtClean="0"/>
              <a:t>More generally, if we want to do anything to the file object, we need a </a:t>
            </a:r>
            <a:r>
              <a:rPr lang="en-US" b="1" dirty="0" smtClean="0"/>
              <a:t>stream</a:t>
            </a:r>
            <a:r>
              <a:rPr lang="en-US" dirty="0" smtClean="0"/>
              <a:t> of some sort.  </a:t>
            </a:r>
          </a:p>
          <a:p>
            <a:r>
              <a:rPr lang="en-US" dirty="0" smtClean="0"/>
              <a:t>A stream is simply a sequence of data items.</a:t>
            </a:r>
          </a:p>
          <a:p>
            <a:pPr lvl="1"/>
            <a:r>
              <a:rPr lang="en-US" dirty="0" smtClean="0"/>
              <a:t>Input streams will have a source</a:t>
            </a:r>
          </a:p>
          <a:p>
            <a:pPr lvl="1"/>
            <a:r>
              <a:rPr lang="en-US" dirty="0" smtClean="0"/>
              <a:t>Output streams will have a destination</a:t>
            </a:r>
            <a:endParaRPr lang="en-US" dirty="0"/>
          </a:p>
        </p:txBody>
      </p:sp>
    </p:spTree>
    <p:extLst>
      <p:ext uri="{BB962C8B-B14F-4D97-AF65-F5344CB8AC3E}">
        <p14:creationId xmlns:p14="http://schemas.microsoft.com/office/powerpoint/2010/main" xmlns="" val="1350404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Files</a:t>
            </a:r>
            <a:endParaRPr lang="en-US" dirty="0"/>
          </a:p>
        </p:txBody>
      </p:sp>
      <p:sp>
        <p:nvSpPr>
          <p:cNvPr id="3" name="Content Placeholder 2"/>
          <p:cNvSpPr>
            <a:spLocks noGrp="1"/>
          </p:cNvSpPr>
          <p:nvPr>
            <p:ph idx="1"/>
          </p:nvPr>
        </p:nvSpPr>
        <p:spPr/>
        <p:txBody>
          <a:bodyPr/>
          <a:lstStyle/>
          <a:p>
            <a:r>
              <a:rPr lang="en-US" dirty="0" smtClean="0"/>
              <a:t>In addition to text based I/O, Java also supports output of primitive data types.  </a:t>
            </a:r>
          </a:p>
          <a:p>
            <a:r>
              <a:rPr lang="en-US" dirty="0" smtClean="0"/>
              <a:t>Java does this via the </a:t>
            </a:r>
            <a:r>
              <a:rPr lang="en-US" dirty="0" err="1" smtClean="0"/>
              <a:t>DataInputStream</a:t>
            </a:r>
            <a:r>
              <a:rPr lang="en-US" dirty="0" smtClean="0"/>
              <a:t> and </a:t>
            </a:r>
            <a:r>
              <a:rPr lang="en-US" dirty="0" err="1" smtClean="0"/>
              <a:t>DataOutputStream</a:t>
            </a:r>
            <a:r>
              <a:rPr lang="en-US" dirty="0" smtClean="0"/>
              <a:t> class, defined in</a:t>
            </a:r>
          </a:p>
          <a:p>
            <a:pPr lvl="1"/>
            <a:r>
              <a:rPr lang="en-US" dirty="0" err="1" smtClean="0"/>
              <a:t>java.io.DataInputStream</a:t>
            </a:r>
            <a:endParaRPr lang="en-US" dirty="0" smtClean="0"/>
          </a:p>
          <a:p>
            <a:pPr lvl="1"/>
            <a:r>
              <a:rPr lang="en-US" dirty="0" err="1" smtClean="0"/>
              <a:t>java.io.DataOutputStream</a:t>
            </a:r>
            <a:endParaRPr lang="en-US" dirty="0" smtClean="0"/>
          </a:p>
          <a:p>
            <a:pPr lvl="1"/>
            <a:endParaRPr lang="en-US" dirty="0" smtClean="0"/>
          </a:p>
          <a:p>
            <a:r>
              <a:rPr lang="en-US" dirty="0" smtClean="0"/>
              <a:t>The class will convert data types to sequences of bytes when writing and convert sequences of bytes to data types when reading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Binary Data File</a:t>
            </a:r>
            <a:endParaRPr lang="en-US" dirty="0"/>
          </a:p>
        </p:txBody>
      </p:sp>
      <p:sp>
        <p:nvSpPr>
          <p:cNvPr id="3" name="Content Placeholder 2"/>
          <p:cNvSpPr>
            <a:spLocks noGrp="1"/>
          </p:cNvSpPr>
          <p:nvPr>
            <p:ph idx="1"/>
          </p:nvPr>
        </p:nvSpPr>
        <p:spPr>
          <a:xfrm>
            <a:off x="457200" y="1935480"/>
            <a:ext cx="8382000" cy="4389120"/>
          </a:xfrm>
        </p:spPr>
        <p:txBody>
          <a:bodyPr>
            <a:normAutofit fontScale="92500"/>
          </a:bodyPr>
          <a:lstStyle/>
          <a:p>
            <a:r>
              <a:rPr lang="en-US" dirty="0" smtClean="0"/>
              <a:t>Note that this is essentially the same code as output for a text file, except the File has a .</a:t>
            </a:r>
            <a:r>
              <a:rPr lang="en-US" dirty="0" err="1" smtClean="0"/>
              <a:t>dat</a:t>
            </a:r>
            <a:r>
              <a:rPr lang="en-US" dirty="0" smtClean="0"/>
              <a:t> extension and we use </a:t>
            </a:r>
            <a:r>
              <a:rPr lang="en-US" dirty="0" err="1" smtClean="0"/>
              <a:t>DataOutputStream</a:t>
            </a:r>
            <a:r>
              <a:rPr lang="en-US" dirty="0" smtClean="0"/>
              <a:t> rather than </a:t>
            </a:r>
            <a:r>
              <a:rPr lang="en-US" dirty="0" err="1" smtClean="0"/>
              <a:t>PrintWriter</a:t>
            </a:r>
            <a:r>
              <a:rPr lang="en-US" dirty="0" smtClean="0"/>
              <a:t>.</a:t>
            </a:r>
          </a:p>
          <a:p>
            <a:r>
              <a:rPr lang="en-US" dirty="0" smtClean="0"/>
              <a:t>Setting up for </a:t>
            </a:r>
            <a:r>
              <a:rPr lang="en-US" dirty="0" err="1" smtClean="0"/>
              <a:t>DataOutputStream</a:t>
            </a:r>
            <a:r>
              <a:rPr lang="en-US" dirty="0" smtClean="0"/>
              <a:t>:</a:t>
            </a:r>
          </a:p>
          <a:p>
            <a:endParaRPr lang="en-US" dirty="0" smtClean="0"/>
          </a:p>
          <a:p>
            <a:pPr>
              <a:buNone/>
            </a:pPr>
            <a:r>
              <a:rPr lang="en-US" dirty="0" smtClean="0"/>
              <a:t>File </a:t>
            </a:r>
            <a:r>
              <a:rPr lang="en-US" dirty="0" err="1" smtClean="0"/>
              <a:t>outFile</a:t>
            </a:r>
            <a:r>
              <a:rPr lang="en-US" dirty="0" smtClean="0"/>
              <a:t> = new File("sample.dat");</a:t>
            </a:r>
          </a:p>
          <a:p>
            <a:pPr>
              <a:buNone/>
            </a:pPr>
            <a:endParaRPr lang="en-US" dirty="0" smtClean="0"/>
          </a:p>
          <a:p>
            <a:pPr>
              <a:buNone/>
            </a:pPr>
            <a:r>
              <a:rPr lang="en-US" dirty="0" err="1" smtClean="0"/>
              <a:t>FileOutputStream</a:t>
            </a:r>
            <a:r>
              <a:rPr lang="en-US" dirty="0" smtClean="0"/>
              <a:t> </a:t>
            </a:r>
            <a:r>
              <a:rPr lang="en-US" dirty="0" err="1" smtClean="0"/>
              <a:t>outFS</a:t>
            </a:r>
            <a:r>
              <a:rPr lang="en-US" dirty="0" smtClean="0"/>
              <a:t> = new </a:t>
            </a:r>
            <a:r>
              <a:rPr lang="en-US" dirty="0" err="1" smtClean="0"/>
              <a:t>FileOutputStream</a:t>
            </a:r>
            <a:r>
              <a:rPr lang="en-US" dirty="0" smtClean="0"/>
              <a:t>( </a:t>
            </a:r>
            <a:r>
              <a:rPr lang="en-US" dirty="0" err="1" smtClean="0"/>
              <a:t>outFile</a:t>
            </a:r>
            <a:r>
              <a:rPr lang="en-US" dirty="0" smtClean="0"/>
              <a:t> );</a:t>
            </a:r>
          </a:p>
          <a:p>
            <a:pPr>
              <a:buNone/>
            </a:pPr>
            <a:endParaRPr lang="en-US" dirty="0" smtClean="0"/>
          </a:p>
          <a:p>
            <a:pPr>
              <a:buNone/>
            </a:pPr>
            <a:r>
              <a:rPr lang="en-US" dirty="0" err="1" smtClean="0"/>
              <a:t>DataOutputStream</a:t>
            </a:r>
            <a:r>
              <a:rPr lang="en-US" dirty="0" smtClean="0"/>
              <a:t> </a:t>
            </a:r>
            <a:r>
              <a:rPr lang="en-US" dirty="0" err="1" smtClean="0"/>
              <a:t>outDS</a:t>
            </a:r>
            <a:r>
              <a:rPr lang="en-US" dirty="0" smtClean="0"/>
              <a:t> = new 	</a:t>
            </a:r>
            <a:r>
              <a:rPr lang="en-US" dirty="0" err="1" smtClean="0"/>
              <a:t>DataOutputStream</a:t>
            </a:r>
            <a:r>
              <a:rPr lang="en-US" dirty="0" smtClean="0"/>
              <a:t>(</a:t>
            </a:r>
            <a:r>
              <a:rPr lang="en-US" dirty="0" err="1" smtClean="0"/>
              <a:t>outFS</a:t>
            </a:r>
            <a:r>
              <a:rPr lang="en-US" dirty="0" smtClean="0"/>
              <a:t>);</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Reading a Binary Data File</a:t>
            </a:r>
            <a:endParaRPr lang="en-US" dirty="0"/>
          </a:p>
        </p:txBody>
      </p:sp>
      <p:sp>
        <p:nvSpPr>
          <p:cNvPr id="3" name="Content Placeholder 2"/>
          <p:cNvSpPr>
            <a:spLocks noGrp="1"/>
          </p:cNvSpPr>
          <p:nvPr>
            <p:ph idx="1"/>
          </p:nvPr>
        </p:nvSpPr>
        <p:spPr>
          <a:xfrm>
            <a:off x="457200" y="1905000"/>
            <a:ext cx="8229600" cy="4389120"/>
          </a:xfrm>
        </p:spPr>
        <p:txBody>
          <a:bodyPr/>
          <a:lstStyle/>
          <a:p>
            <a:r>
              <a:rPr lang="en-US" dirty="0" smtClean="0"/>
              <a:t>Similar setup for </a:t>
            </a:r>
            <a:r>
              <a:rPr lang="en-US" dirty="0" err="1" smtClean="0"/>
              <a:t>DataInputStream</a:t>
            </a:r>
            <a:endParaRPr lang="en-US" dirty="0" smtClean="0"/>
          </a:p>
          <a:p>
            <a:endParaRPr lang="en-US" dirty="0" smtClean="0"/>
          </a:p>
          <a:p>
            <a:pPr>
              <a:buNone/>
            </a:pPr>
            <a:r>
              <a:rPr lang="en-US" dirty="0" smtClean="0"/>
              <a:t>File </a:t>
            </a:r>
            <a:r>
              <a:rPr lang="en-US" dirty="0" err="1" smtClean="0"/>
              <a:t>inFile</a:t>
            </a:r>
            <a:r>
              <a:rPr lang="en-US" dirty="0" smtClean="0"/>
              <a:t> = new File("sample.dat");</a:t>
            </a:r>
          </a:p>
          <a:p>
            <a:pPr>
              <a:buNone/>
            </a:pPr>
            <a:r>
              <a:rPr lang="en-US" dirty="0" err="1" smtClean="0"/>
              <a:t>FileInputStream</a:t>
            </a:r>
            <a:r>
              <a:rPr lang="en-US" dirty="0" smtClean="0"/>
              <a:t> </a:t>
            </a:r>
            <a:r>
              <a:rPr lang="en-US" dirty="0" err="1" smtClean="0"/>
              <a:t>inFS</a:t>
            </a:r>
            <a:r>
              <a:rPr lang="en-US" dirty="0" smtClean="0"/>
              <a:t> = new </a:t>
            </a:r>
            <a:r>
              <a:rPr lang="en-US" dirty="0" err="1" smtClean="0"/>
              <a:t>FileInputStream</a:t>
            </a:r>
            <a:r>
              <a:rPr lang="en-US" dirty="0" smtClean="0"/>
              <a:t>( </a:t>
            </a:r>
            <a:r>
              <a:rPr lang="en-US" dirty="0" err="1" smtClean="0"/>
              <a:t>inFile</a:t>
            </a:r>
            <a:r>
              <a:rPr lang="en-US" dirty="0" smtClean="0"/>
              <a:t> );</a:t>
            </a:r>
          </a:p>
          <a:p>
            <a:pPr>
              <a:buNone/>
            </a:pPr>
            <a:r>
              <a:rPr lang="en-US" dirty="0" err="1" smtClean="0"/>
              <a:t>DataInputStream</a:t>
            </a:r>
            <a:r>
              <a:rPr lang="en-US" dirty="0" smtClean="0"/>
              <a:t> </a:t>
            </a:r>
            <a:r>
              <a:rPr lang="en-US" dirty="0" err="1" smtClean="0"/>
              <a:t>inDS</a:t>
            </a:r>
            <a:r>
              <a:rPr lang="en-US" dirty="0" smtClean="0"/>
              <a:t> = new </a:t>
            </a:r>
            <a:r>
              <a:rPr lang="en-US" dirty="0" err="1" smtClean="0"/>
              <a:t>DataInputStream</a:t>
            </a:r>
            <a:r>
              <a:rPr lang="en-US" dirty="0" smtClean="0"/>
              <a:t>(</a:t>
            </a:r>
            <a:r>
              <a:rPr lang="en-US" dirty="0" err="1" smtClean="0"/>
              <a:t>inFS</a:t>
            </a:r>
            <a:r>
              <a:rPr lang="en-US" dirty="0" smtClean="0"/>
              <a:t>);</a:t>
            </a:r>
          </a:p>
          <a:p>
            <a:pPr>
              <a:buNone/>
            </a:pPr>
            <a:endParaRPr lang="en-US" dirty="0" smtClean="0"/>
          </a:p>
          <a:p>
            <a:r>
              <a:rPr lang="en-US" dirty="0" smtClean="0"/>
              <a:t>Generally, we use DataStream when the information being processed is in binary, and </a:t>
            </a:r>
            <a:r>
              <a:rPr lang="en-US" dirty="0" err="1" smtClean="0"/>
              <a:t>PrintWriter</a:t>
            </a:r>
            <a:r>
              <a:rPr lang="en-US" dirty="0" smtClean="0"/>
              <a:t> when the data file needs to be human readable.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DataInputStream</a:t>
            </a:r>
            <a:r>
              <a:rPr lang="en-US" dirty="0" smtClean="0"/>
              <a:t> in Action</a:t>
            </a:r>
            <a:endParaRPr lang="en-US" dirty="0"/>
          </a:p>
        </p:txBody>
      </p:sp>
      <p:sp>
        <p:nvSpPr>
          <p:cNvPr id="3" name="Content Placeholder 2"/>
          <p:cNvSpPr>
            <a:spLocks noGrp="1"/>
          </p:cNvSpPr>
          <p:nvPr>
            <p:ph idx="1"/>
          </p:nvPr>
        </p:nvSpPr>
        <p:spPr/>
        <p:txBody>
          <a:bodyPr/>
          <a:lstStyle/>
          <a:p>
            <a:r>
              <a:rPr lang="en-US" dirty="0" smtClean="0"/>
              <a:t>Once </a:t>
            </a:r>
            <a:r>
              <a:rPr lang="en-US" dirty="0" err="1" smtClean="0"/>
              <a:t>DataInputStream’s</a:t>
            </a:r>
            <a:r>
              <a:rPr lang="en-US" dirty="0" smtClean="0"/>
              <a:t> object is properly constructed we can use it to read data</a:t>
            </a:r>
          </a:p>
          <a:p>
            <a:pPr lvl="1"/>
            <a:r>
              <a:rPr lang="en-US" dirty="0" err="1" smtClean="0"/>
              <a:t>inDataStream.readInt</a:t>
            </a:r>
            <a:r>
              <a:rPr lang="en-US" dirty="0" smtClean="0"/>
              <a:t>();</a:t>
            </a:r>
          </a:p>
          <a:p>
            <a:pPr lvl="1"/>
            <a:r>
              <a:rPr lang="en-US" dirty="0" err="1" smtClean="0"/>
              <a:t>inDataStream.readLong</a:t>
            </a:r>
            <a:r>
              <a:rPr lang="en-US" dirty="0" smtClean="0"/>
              <a:t>();</a:t>
            </a:r>
          </a:p>
          <a:p>
            <a:pPr lvl="1"/>
            <a:r>
              <a:rPr lang="en-US" dirty="0" err="1" smtClean="0"/>
              <a:t>inDataStream.readFloat</a:t>
            </a:r>
            <a:r>
              <a:rPr lang="en-US" dirty="0" smtClean="0"/>
              <a:t>();</a:t>
            </a:r>
          </a:p>
          <a:p>
            <a:pPr lvl="1"/>
            <a:r>
              <a:rPr lang="en-US" dirty="0" err="1" smtClean="0"/>
              <a:t>inDataStream.readDouble</a:t>
            </a:r>
            <a:r>
              <a:rPr lang="en-US" dirty="0" smtClean="0"/>
              <a:t>();</a:t>
            </a:r>
          </a:p>
          <a:p>
            <a:pPr lvl="1"/>
            <a:r>
              <a:rPr lang="en-US" dirty="0" err="1" smtClean="0"/>
              <a:t>inDataStream.readChar</a:t>
            </a:r>
            <a:r>
              <a:rPr lang="en-US" dirty="0" smtClean="0"/>
              <a:t>();</a:t>
            </a:r>
          </a:p>
          <a:p>
            <a:pPr lvl="1"/>
            <a:r>
              <a:rPr lang="en-US" dirty="0" err="1" smtClean="0"/>
              <a:t>inDataStream.readBoolean</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DataOutputStream</a:t>
            </a:r>
            <a:r>
              <a:rPr lang="en-US" dirty="0" smtClean="0"/>
              <a:t> in Action</a:t>
            </a:r>
            <a:endParaRPr lang="en-US" dirty="0"/>
          </a:p>
        </p:txBody>
      </p:sp>
      <p:sp>
        <p:nvSpPr>
          <p:cNvPr id="3" name="Content Placeholder 2"/>
          <p:cNvSpPr>
            <a:spLocks noGrp="1"/>
          </p:cNvSpPr>
          <p:nvPr>
            <p:ph idx="1"/>
          </p:nvPr>
        </p:nvSpPr>
        <p:spPr/>
        <p:txBody>
          <a:bodyPr/>
          <a:lstStyle/>
          <a:p>
            <a:r>
              <a:rPr lang="en-US" dirty="0" smtClean="0"/>
              <a:t>Likewise, </a:t>
            </a:r>
            <a:r>
              <a:rPr lang="en-US" dirty="0" err="1" smtClean="0"/>
              <a:t>DataOutputStream’s</a:t>
            </a:r>
            <a:r>
              <a:rPr lang="en-US" dirty="0" smtClean="0"/>
              <a:t> object allows writing of data once constructed</a:t>
            </a:r>
          </a:p>
          <a:p>
            <a:pPr lvl="1"/>
            <a:r>
              <a:rPr lang="en-US" dirty="0" err="1" smtClean="0"/>
              <a:t>outDataStream.writeInt</a:t>
            </a:r>
            <a:r>
              <a:rPr lang="en-US" dirty="0" smtClean="0"/>
              <a:t>( 12345 );</a:t>
            </a:r>
          </a:p>
          <a:p>
            <a:pPr lvl="1"/>
            <a:r>
              <a:rPr lang="en-US" dirty="0" err="1" smtClean="0"/>
              <a:t>outDataStream.writeLong</a:t>
            </a:r>
            <a:r>
              <a:rPr lang="en-US" dirty="0" smtClean="0"/>
              <a:t>( 345345 );</a:t>
            </a:r>
          </a:p>
          <a:p>
            <a:pPr lvl="1"/>
            <a:r>
              <a:rPr lang="en-US" dirty="0" err="1" smtClean="0"/>
              <a:t>outDataStream.writeFloat</a:t>
            </a:r>
            <a:r>
              <a:rPr lang="en-US" dirty="0" smtClean="0"/>
              <a:t>( 123.45 );</a:t>
            </a:r>
          </a:p>
          <a:p>
            <a:pPr lvl="1"/>
            <a:r>
              <a:rPr lang="en-US" dirty="0" err="1" smtClean="0"/>
              <a:t>outDataStream.writeDouble</a:t>
            </a:r>
            <a:r>
              <a:rPr lang="en-US" dirty="0" smtClean="0"/>
              <a:t>( 122.34545345 );</a:t>
            </a:r>
          </a:p>
          <a:p>
            <a:pPr lvl="1"/>
            <a:r>
              <a:rPr lang="en-US" dirty="0" err="1" smtClean="0"/>
              <a:t>outDataStream.writeChar</a:t>
            </a:r>
            <a:r>
              <a:rPr lang="en-US" dirty="0" smtClean="0"/>
              <a:t>( 'A' );</a:t>
            </a:r>
          </a:p>
          <a:p>
            <a:pPr lvl="1"/>
            <a:r>
              <a:rPr lang="en-US" dirty="0" err="1" smtClean="0"/>
              <a:t>outDataStream.writeBoolean</a:t>
            </a:r>
            <a:r>
              <a:rPr lang="en-US" dirty="0" smtClean="0"/>
              <a:t>( true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218</TotalTime>
  <Words>1209</Words>
  <Application>Microsoft Office PowerPoint</Application>
  <PresentationFormat>On-screen Show (4:3)</PresentationFormat>
  <Paragraphs>178</Paragraphs>
  <Slides>21</Slides>
  <Notes>10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More on  File Input and Output </vt:lpstr>
      <vt:lpstr>File directories and locations</vt:lpstr>
      <vt:lpstr>More about Files and Directories</vt:lpstr>
      <vt:lpstr>Streams</vt:lpstr>
      <vt:lpstr>Binary Files</vt:lpstr>
      <vt:lpstr>Creating a Binary Data File</vt:lpstr>
      <vt:lpstr> Reading a Binary Data File</vt:lpstr>
      <vt:lpstr>DataInputStream in Action</vt:lpstr>
      <vt:lpstr>DataOutputStream in Action</vt:lpstr>
      <vt:lpstr>Advanced I/O Operations</vt:lpstr>
      <vt:lpstr>Why use Object I/O?</vt:lpstr>
      <vt:lpstr>Object input</vt:lpstr>
      <vt:lpstr>Object Output</vt:lpstr>
      <vt:lpstr>Reading AND Writing Streams</vt:lpstr>
      <vt:lpstr>ObjectOuptputStream Example</vt:lpstr>
      <vt:lpstr>ObjectInputStream Example</vt:lpstr>
      <vt:lpstr>More important features</vt:lpstr>
      <vt:lpstr>Serializable</vt:lpstr>
      <vt:lpstr>How does Serializable work?</vt:lpstr>
      <vt:lpstr>Storing Objects</vt:lpstr>
      <vt:lpstr>Other hints for Storing Objects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on  File Input and Output</dc:title>
  <dc:creator>faculty</dc:creator>
  <cp:lastModifiedBy>Rob</cp:lastModifiedBy>
  <cp:revision>24</cp:revision>
  <dcterms:created xsi:type="dcterms:W3CDTF">2012-07-30T17:28:12Z</dcterms:created>
  <dcterms:modified xsi:type="dcterms:W3CDTF">2013-04-03T18:43:42Z</dcterms:modified>
</cp:coreProperties>
</file>