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66" r:id="rId5"/>
    <p:sldId id="267" r:id="rId6"/>
    <p:sldId id="268" r:id="rId7"/>
    <p:sldId id="269" r:id="rId8"/>
    <p:sldId id="270" r:id="rId9"/>
    <p:sldId id="257" r:id="rId10"/>
    <p:sldId id="258" r:id="rId11"/>
    <p:sldId id="259" r:id="rId12"/>
    <p:sldId id="260" r:id="rId13"/>
    <p:sldId id="261" r:id="rId14"/>
    <p:sldId id="262" r:id="rId15"/>
    <p:sldId id="26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84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F5FD38C-584B-45F5-A933-ED033E0529D8}" type="datetimeFigureOut">
              <a:rPr lang="en-US" smtClean="0"/>
              <a:t>4/10/2013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EF88122-F2EC-4E49-9FC5-B3FCECD8122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5FD38C-584B-45F5-A933-ED033E0529D8}" type="datetimeFigureOut">
              <a:rPr lang="en-US" smtClean="0"/>
              <a:t>4/10/2013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88122-F2EC-4E49-9FC5-B3FCECD8122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5FD38C-584B-45F5-A933-ED033E0529D8}" type="datetimeFigureOut">
              <a:rPr lang="en-US" smtClean="0"/>
              <a:t>4/10/2013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88122-F2EC-4E49-9FC5-B3FCECD8122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5FD38C-584B-45F5-A933-ED033E0529D8}" type="datetimeFigureOut">
              <a:rPr lang="en-US" smtClean="0"/>
              <a:t>4/10/2013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88122-F2EC-4E49-9FC5-B3FCECD8122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F5FD38C-584B-45F5-A933-ED033E0529D8}" type="datetimeFigureOut">
              <a:rPr lang="en-US" smtClean="0"/>
              <a:t>4/10/2013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88122-F2EC-4E49-9FC5-B3FCECD8122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5FD38C-584B-45F5-A933-ED033E0529D8}" type="datetimeFigureOut">
              <a:rPr lang="en-US" smtClean="0"/>
              <a:t>4/10/2013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F88122-F2EC-4E49-9FC5-B3FCECD8122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F5FD38C-584B-45F5-A933-ED033E0529D8}" type="datetimeFigureOut">
              <a:rPr lang="en-US" smtClean="0"/>
              <a:t>4/10/2013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F88122-F2EC-4E49-9FC5-B3FCECD8122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F5FD38C-584B-45F5-A933-ED033E0529D8}" type="datetimeFigureOut">
              <a:rPr lang="en-US" smtClean="0"/>
              <a:t>4/10/2013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F88122-F2EC-4E49-9FC5-B3FCECD8122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5FD38C-584B-45F5-A933-ED033E0529D8}" type="datetimeFigureOut">
              <a:rPr lang="en-US" smtClean="0"/>
              <a:t>4/10/2013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F88122-F2EC-4E49-9FC5-B3FCECD8122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5FD38C-584B-45F5-A933-ED033E0529D8}" type="datetimeFigureOut">
              <a:rPr lang="en-US" smtClean="0"/>
              <a:t>4/10/2013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F88122-F2EC-4E49-9FC5-B3FCECD8122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F5FD38C-584B-45F5-A933-ED033E0529D8}" type="datetimeFigureOut">
              <a:rPr lang="en-US" smtClean="0"/>
              <a:t>4/10/2013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EF88122-F2EC-4E49-9FC5-B3FCECD81221}"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F5FD38C-584B-45F5-A933-ED033E0529D8}" type="datetimeFigureOut">
              <a:rPr lang="en-US" smtClean="0"/>
              <a:t>4/10/2013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EF88122-F2EC-4E49-9FC5-B3FCECD81221}"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Formatting and </a:t>
            </a:r>
            <a:r>
              <a:rPr lang="en-US" dirty="0" smtClean="0"/>
              <a:t>Recursion</a:t>
            </a:r>
            <a:endParaRPr lang="en-US" dirty="0"/>
          </a:p>
        </p:txBody>
      </p:sp>
      <p:sp>
        <p:nvSpPr>
          <p:cNvPr id="3" name="Subtitle 2"/>
          <p:cNvSpPr>
            <a:spLocks noGrp="1"/>
          </p:cNvSpPr>
          <p:nvPr>
            <p:ph type="subTitle" idx="1"/>
          </p:nvPr>
        </p:nvSpPr>
        <p:spPr/>
        <p:txBody>
          <a:bodyPr/>
          <a:lstStyle/>
          <a:p>
            <a:r>
              <a:rPr lang="en-US" dirty="0" smtClean="0"/>
              <a:t>Lecture </a:t>
            </a:r>
            <a:r>
              <a:rPr lang="en-US" dirty="0" smtClean="0"/>
              <a:t>15</a:t>
            </a:r>
            <a:endParaRPr lang="en-US" dirty="0" smtClean="0"/>
          </a:p>
          <a:p>
            <a:r>
              <a:rPr lang="en-US" dirty="0" smtClean="0"/>
              <a:t>CSCI 212</a:t>
            </a:r>
          </a:p>
          <a:p>
            <a:r>
              <a:rPr lang="en-US" dirty="0" smtClean="0"/>
              <a:t>Instructor: Robert </a:t>
            </a:r>
            <a:r>
              <a:rPr lang="en-US" dirty="0" err="1" smtClean="0"/>
              <a:t>Mashburn</a:t>
            </a:r>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Recursion</a:t>
            </a:r>
            <a:endParaRPr lang="en-US" dirty="0"/>
          </a:p>
        </p:txBody>
      </p:sp>
      <p:sp>
        <p:nvSpPr>
          <p:cNvPr id="3" name="Content Placeholder 2"/>
          <p:cNvSpPr>
            <a:spLocks noGrp="1"/>
          </p:cNvSpPr>
          <p:nvPr>
            <p:ph idx="1"/>
          </p:nvPr>
        </p:nvSpPr>
        <p:spPr/>
        <p:txBody>
          <a:bodyPr/>
          <a:lstStyle/>
          <a:p>
            <a:r>
              <a:rPr lang="en-US" dirty="0" smtClean="0"/>
              <a:t>In order for a method to be recursive, at some point in the code, it must either directly call itself, or call itself through another method or methods</a:t>
            </a:r>
          </a:p>
          <a:p>
            <a:r>
              <a:rPr lang="en-US" dirty="0" smtClean="0"/>
              <a:t>It is very easy to have an </a:t>
            </a:r>
            <a:r>
              <a:rPr lang="en-US" dirty="0" smtClean="0"/>
              <a:t>infinitely </a:t>
            </a:r>
            <a:r>
              <a:rPr lang="en-US" dirty="0" smtClean="0"/>
              <a:t>recursive call.</a:t>
            </a:r>
          </a:p>
          <a:p>
            <a:r>
              <a:rPr lang="en-US" dirty="0" smtClean="0"/>
              <a:t>In order to avoid this, recursive methods should always consist of two parts:</a:t>
            </a:r>
          </a:p>
          <a:p>
            <a:pPr lvl="1"/>
            <a:r>
              <a:rPr lang="en-US" dirty="0" smtClean="0"/>
              <a:t>A test for an end case (or base case) that returns a value</a:t>
            </a:r>
          </a:p>
          <a:p>
            <a:pPr lvl="1"/>
            <a:r>
              <a:rPr lang="en-US" dirty="0" smtClean="0"/>
              <a:t>A recursive case if the test fails that will call the recursive method again with a different parameter</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do we use Recursion?</a:t>
            </a:r>
            <a:endParaRPr lang="en-US" dirty="0"/>
          </a:p>
        </p:txBody>
      </p:sp>
      <p:sp>
        <p:nvSpPr>
          <p:cNvPr id="3" name="Content Placeholder 2"/>
          <p:cNvSpPr>
            <a:spLocks noGrp="1"/>
          </p:cNvSpPr>
          <p:nvPr>
            <p:ph idx="1"/>
          </p:nvPr>
        </p:nvSpPr>
        <p:spPr/>
        <p:txBody>
          <a:bodyPr/>
          <a:lstStyle/>
          <a:p>
            <a:r>
              <a:rPr lang="en-US" dirty="0" smtClean="0"/>
              <a:t>Often recursion is not the most effective way to find a solution.  A normal iterate loop is usually enough, using a for or while loop</a:t>
            </a:r>
          </a:p>
          <a:p>
            <a:endParaRPr lang="en-US" dirty="0" smtClean="0"/>
          </a:p>
          <a:p>
            <a:r>
              <a:rPr lang="en-US" dirty="0" smtClean="0"/>
              <a:t>We should only use recursion when:</a:t>
            </a:r>
          </a:p>
          <a:p>
            <a:pPr lvl="1"/>
            <a:r>
              <a:rPr lang="en-US" dirty="0" smtClean="0"/>
              <a:t>A recursive solution is natural and easy to understand</a:t>
            </a:r>
          </a:p>
          <a:p>
            <a:pPr lvl="1"/>
            <a:r>
              <a:rPr lang="en-US" dirty="0" smtClean="0"/>
              <a:t>A recursive solution does not result in excessive duplicate computation</a:t>
            </a:r>
          </a:p>
          <a:p>
            <a:pPr lvl="1"/>
            <a:r>
              <a:rPr lang="en-US" dirty="0" smtClean="0"/>
              <a:t>The equivalent iterative solution is too complex.</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method examples</a:t>
            </a:r>
            <a:endParaRPr lang="en-US" dirty="0"/>
          </a:p>
        </p:txBody>
      </p:sp>
      <p:sp>
        <p:nvSpPr>
          <p:cNvPr id="3" name="Content Placeholder 2"/>
          <p:cNvSpPr>
            <a:spLocks noGrp="1"/>
          </p:cNvSpPr>
          <p:nvPr>
            <p:ph idx="1"/>
          </p:nvPr>
        </p:nvSpPr>
        <p:spPr>
          <a:xfrm>
            <a:off x="457200" y="1905000"/>
            <a:ext cx="8229600" cy="4389120"/>
          </a:xfrm>
        </p:spPr>
        <p:txBody>
          <a:bodyPr/>
          <a:lstStyle/>
          <a:p>
            <a:pPr>
              <a:buNone/>
            </a:pPr>
            <a:r>
              <a:rPr lang="en-US" dirty="0" smtClean="0"/>
              <a:t>public </a:t>
            </a:r>
            <a:r>
              <a:rPr lang="en-US" dirty="0" err="1" smtClean="0"/>
              <a:t>int</a:t>
            </a:r>
            <a:r>
              <a:rPr lang="en-US" dirty="0" smtClean="0"/>
              <a:t> factorial (</a:t>
            </a:r>
            <a:r>
              <a:rPr lang="en-US" dirty="0" err="1" smtClean="0"/>
              <a:t>int</a:t>
            </a:r>
            <a:r>
              <a:rPr lang="en-US" dirty="0" smtClean="0"/>
              <a:t> N) </a:t>
            </a:r>
          </a:p>
          <a:p>
            <a:pPr>
              <a:buNone/>
            </a:pPr>
            <a:r>
              <a:rPr lang="en-US" dirty="0" smtClean="0"/>
              <a:t>{</a:t>
            </a:r>
          </a:p>
          <a:p>
            <a:pPr>
              <a:buNone/>
            </a:pPr>
            <a:endParaRPr lang="en-US" dirty="0" smtClean="0"/>
          </a:p>
          <a:p>
            <a:pPr>
              <a:buNone/>
            </a:pPr>
            <a:r>
              <a:rPr lang="en-US" dirty="0" smtClean="0"/>
              <a:t>	if (N ==1)</a:t>
            </a:r>
          </a:p>
          <a:p>
            <a:pPr>
              <a:buNone/>
            </a:pPr>
            <a:r>
              <a:rPr lang="en-US" dirty="0" smtClean="0"/>
              <a:t>		return 1;</a:t>
            </a:r>
          </a:p>
          <a:p>
            <a:pPr>
              <a:buNone/>
            </a:pPr>
            <a:r>
              <a:rPr lang="en-US" dirty="0" smtClean="0"/>
              <a:t>	else</a:t>
            </a:r>
          </a:p>
          <a:p>
            <a:pPr>
              <a:buNone/>
            </a:pPr>
            <a:r>
              <a:rPr lang="en-US" dirty="0" smtClean="0"/>
              <a:t>		return N *factorial (N-1);</a:t>
            </a:r>
          </a:p>
          <a:p>
            <a:pPr>
              <a:buNone/>
            </a:pPr>
            <a:endParaRPr lang="en-US" dirty="0" smtClean="0"/>
          </a:p>
          <a:p>
            <a:pPr>
              <a:buNone/>
            </a:pPr>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pPr>
              <a:buNone/>
            </a:pPr>
            <a:r>
              <a:rPr lang="en-US" dirty="0" smtClean="0"/>
              <a:t>public </a:t>
            </a:r>
            <a:r>
              <a:rPr lang="en-US" dirty="0" err="1" smtClean="0"/>
              <a:t>int</a:t>
            </a:r>
            <a:r>
              <a:rPr lang="en-US" dirty="0" smtClean="0"/>
              <a:t> sum (</a:t>
            </a:r>
            <a:r>
              <a:rPr lang="en-US" dirty="0" err="1" smtClean="0"/>
              <a:t>int</a:t>
            </a:r>
            <a:r>
              <a:rPr lang="en-US" dirty="0" smtClean="0"/>
              <a:t> N) </a:t>
            </a:r>
          </a:p>
          <a:p>
            <a:pPr>
              <a:buNone/>
            </a:pPr>
            <a:r>
              <a:rPr lang="en-US" dirty="0" smtClean="0"/>
              <a:t>{</a:t>
            </a:r>
          </a:p>
          <a:p>
            <a:pPr>
              <a:buNone/>
            </a:pPr>
            <a:endParaRPr lang="en-US" dirty="0" smtClean="0"/>
          </a:p>
          <a:p>
            <a:pPr>
              <a:buNone/>
            </a:pPr>
            <a:r>
              <a:rPr lang="en-US" dirty="0" smtClean="0"/>
              <a:t>	if (N ==1)</a:t>
            </a:r>
          </a:p>
          <a:p>
            <a:pPr>
              <a:buNone/>
            </a:pPr>
            <a:r>
              <a:rPr lang="en-US" dirty="0" smtClean="0"/>
              <a:t>		return 1;</a:t>
            </a:r>
          </a:p>
          <a:p>
            <a:pPr>
              <a:buNone/>
            </a:pPr>
            <a:r>
              <a:rPr lang="en-US" dirty="0" smtClean="0"/>
              <a:t>	else</a:t>
            </a:r>
          </a:p>
          <a:p>
            <a:pPr>
              <a:buNone/>
            </a:pPr>
            <a:r>
              <a:rPr lang="en-US" dirty="0" smtClean="0"/>
              <a:t>		return N + sum (N-1);</a:t>
            </a:r>
          </a:p>
          <a:p>
            <a:pPr>
              <a:buNone/>
            </a:pPr>
            <a:endParaRPr lang="en-US" dirty="0" smtClean="0"/>
          </a:p>
          <a:p>
            <a:pPr>
              <a:buNone/>
            </a:pPr>
            <a:r>
              <a:rPr lang="en-US" dirty="0" smtClean="0"/>
              <a:t>}</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pPr>
              <a:buNone/>
            </a:pPr>
            <a:r>
              <a:rPr lang="en-US" dirty="0" smtClean="0"/>
              <a:t>public </a:t>
            </a:r>
            <a:r>
              <a:rPr lang="en-US" dirty="0" err="1" smtClean="0"/>
              <a:t>int</a:t>
            </a:r>
            <a:r>
              <a:rPr lang="en-US" dirty="0" smtClean="0"/>
              <a:t> exponent(double A, </a:t>
            </a:r>
            <a:r>
              <a:rPr lang="en-US" dirty="0" err="1" smtClean="0"/>
              <a:t>int</a:t>
            </a:r>
            <a:r>
              <a:rPr lang="en-US" dirty="0" smtClean="0"/>
              <a:t> N) </a:t>
            </a:r>
          </a:p>
          <a:p>
            <a:pPr>
              <a:buNone/>
            </a:pPr>
            <a:r>
              <a:rPr lang="en-US" dirty="0" smtClean="0"/>
              <a:t>{</a:t>
            </a:r>
          </a:p>
          <a:p>
            <a:pPr>
              <a:buNone/>
            </a:pPr>
            <a:endParaRPr lang="en-US" dirty="0" smtClean="0"/>
          </a:p>
          <a:p>
            <a:pPr>
              <a:buNone/>
            </a:pPr>
            <a:r>
              <a:rPr lang="en-US" dirty="0" smtClean="0"/>
              <a:t>	if (N ==1)</a:t>
            </a:r>
          </a:p>
          <a:p>
            <a:pPr>
              <a:buNone/>
            </a:pPr>
            <a:r>
              <a:rPr lang="en-US" dirty="0" smtClean="0"/>
              <a:t>		return A;</a:t>
            </a:r>
          </a:p>
          <a:p>
            <a:pPr>
              <a:buNone/>
            </a:pPr>
            <a:r>
              <a:rPr lang="en-US" dirty="0" smtClean="0"/>
              <a:t>	else</a:t>
            </a:r>
          </a:p>
          <a:p>
            <a:pPr>
              <a:buNone/>
            </a:pPr>
            <a:r>
              <a:rPr lang="en-US" dirty="0" smtClean="0"/>
              <a:t>		return A * exponent (A, N-1);</a:t>
            </a:r>
          </a:p>
          <a:p>
            <a:pPr>
              <a:buNone/>
            </a:pPr>
            <a:endParaRPr lang="en-US" dirty="0" smtClean="0"/>
          </a:p>
          <a:p>
            <a:pPr>
              <a:buNone/>
            </a:pPr>
            <a:r>
              <a:rPr lang="en-US" dirty="0" smtClean="0"/>
              <a:t>}</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Non-mathematic recursion</a:t>
            </a:r>
            <a:endParaRPr lang="en-US" dirty="0"/>
          </a:p>
        </p:txBody>
      </p:sp>
      <p:sp>
        <p:nvSpPr>
          <p:cNvPr id="3" name="Content Placeholder 2"/>
          <p:cNvSpPr>
            <a:spLocks noGrp="1"/>
          </p:cNvSpPr>
          <p:nvPr>
            <p:ph idx="1"/>
          </p:nvPr>
        </p:nvSpPr>
        <p:spPr/>
        <p:txBody>
          <a:bodyPr>
            <a:normAutofit/>
          </a:bodyPr>
          <a:lstStyle/>
          <a:p>
            <a:pPr>
              <a:buNone/>
            </a:pPr>
            <a:r>
              <a:rPr lang="en-US" dirty="0" smtClean="0"/>
              <a:t>public </a:t>
            </a:r>
            <a:r>
              <a:rPr lang="en-US" dirty="0" err="1" smtClean="0"/>
              <a:t>int</a:t>
            </a:r>
            <a:r>
              <a:rPr lang="en-US" dirty="0" smtClean="0"/>
              <a:t> length (String </a:t>
            </a:r>
            <a:r>
              <a:rPr lang="en-US" dirty="0" err="1" smtClean="0"/>
              <a:t>str</a:t>
            </a:r>
            <a:r>
              <a:rPr lang="en-US" dirty="0" smtClean="0"/>
              <a:t>) </a:t>
            </a:r>
          </a:p>
          <a:p>
            <a:pPr>
              <a:buNone/>
            </a:pPr>
            <a:r>
              <a:rPr lang="en-US" dirty="0" smtClean="0"/>
              <a:t>{</a:t>
            </a:r>
          </a:p>
          <a:p>
            <a:pPr>
              <a:buNone/>
            </a:pPr>
            <a:r>
              <a:rPr lang="en-US" dirty="0" smtClean="0"/>
              <a:t>	if (</a:t>
            </a:r>
            <a:r>
              <a:rPr lang="en-US" dirty="0" err="1" smtClean="0"/>
              <a:t>str.equals</a:t>
            </a:r>
            <a:r>
              <a:rPr lang="en-US" dirty="0" smtClean="0"/>
              <a:t>( “ “) ) </a:t>
            </a:r>
          </a:p>
          <a:p>
            <a:pPr>
              <a:buNone/>
            </a:pPr>
            <a:r>
              <a:rPr lang="en-US" dirty="0" smtClean="0"/>
              <a:t>		return 0;</a:t>
            </a:r>
          </a:p>
          <a:p>
            <a:pPr>
              <a:buNone/>
            </a:pPr>
            <a:r>
              <a:rPr lang="en-US" dirty="0" smtClean="0"/>
              <a:t>	else</a:t>
            </a:r>
          </a:p>
          <a:p>
            <a:pPr>
              <a:buNone/>
            </a:pPr>
            <a:r>
              <a:rPr lang="en-US" dirty="0" smtClean="0"/>
              <a:t>		return 1 + length(</a:t>
            </a:r>
            <a:r>
              <a:rPr lang="en-US" dirty="0" err="1" smtClean="0"/>
              <a:t>str.substring</a:t>
            </a:r>
            <a:r>
              <a:rPr lang="en-US" dirty="0" smtClean="0"/>
              <a:t>(1) );</a:t>
            </a:r>
          </a:p>
          <a:p>
            <a:pPr>
              <a:buNone/>
            </a:pPr>
            <a:r>
              <a:rPr lang="en-US" dirty="0" smtClean="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Formatting output</a:t>
            </a:r>
            <a:endParaRPr lang="en-US" dirty="0"/>
          </a:p>
        </p:txBody>
      </p:sp>
      <p:sp>
        <p:nvSpPr>
          <p:cNvPr id="3" name="Content Placeholder 2"/>
          <p:cNvSpPr>
            <a:spLocks noGrp="1"/>
          </p:cNvSpPr>
          <p:nvPr>
            <p:ph idx="1"/>
          </p:nvPr>
        </p:nvSpPr>
        <p:spPr/>
        <p:txBody>
          <a:bodyPr/>
          <a:lstStyle/>
          <a:p>
            <a:r>
              <a:rPr lang="en-US" dirty="0" smtClean="0"/>
              <a:t>So far when we have output anything to the terminal, we have only really been interested in the content of the output and not the format</a:t>
            </a:r>
          </a:p>
          <a:p>
            <a:r>
              <a:rPr lang="en-US" dirty="0" smtClean="0"/>
              <a:t>However, we often want out output to align nicely and have a nice presentation as well.</a:t>
            </a:r>
          </a:p>
          <a:p>
            <a:r>
              <a:rPr lang="en-US" dirty="0" smtClean="0"/>
              <a:t>Realistically, it is difficult to prepare a complex set of if statements and .length to try to create a good presentation.</a:t>
            </a:r>
          </a:p>
          <a:p>
            <a:r>
              <a:rPr lang="en-US" dirty="0" smtClean="0"/>
              <a:t>Fortunately, Java has a solution for us. </a:t>
            </a:r>
            <a:endParaRPr lang="en-US" dirty="0"/>
          </a:p>
        </p:txBody>
      </p:sp>
    </p:spTree>
    <p:extLst>
      <p:ext uri="{BB962C8B-B14F-4D97-AF65-F5344CB8AC3E}">
        <p14:creationId xmlns:p14="http://schemas.microsoft.com/office/powerpoint/2010/main" val="2690886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Fields	</a:t>
            </a:r>
            <a:endParaRPr lang="en-US" dirty="0"/>
          </a:p>
        </p:txBody>
      </p:sp>
      <p:sp>
        <p:nvSpPr>
          <p:cNvPr id="3" name="Content Placeholder 2"/>
          <p:cNvSpPr>
            <a:spLocks noGrp="1"/>
          </p:cNvSpPr>
          <p:nvPr>
            <p:ph idx="1"/>
          </p:nvPr>
        </p:nvSpPr>
        <p:spPr/>
        <p:txBody>
          <a:bodyPr/>
          <a:lstStyle/>
          <a:p>
            <a:r>
              <a:rPr lang="en-US" dirty="0" smtClean="0"/>
              <a:t>The basic idea of formatted output is to allow the same amount of space for output values and align the values in that space.</a:t>
            </a:r>
          </a:p>
          <a:p>
            <a:r>
              <a:rPr lang="en-US" dirty="0" smtClean="0"/>
              <a:t>The space that is occupied by an output value is called the </a:t>
            </a:r>
            <a:r>
              <a:rPr lang="en-US" b="1" dirty="0" smtClean="0"/>
              <a:t>field</a:t>
            </a:r>
            <a:r>
              <a:rPr lang="en-US" dirty="0" smtClean="0"/>
              <a:t> and the number of characters that can fit in a field is called </a:t>
            </a:r>
            <a:r>
              <a:rPr lang="en-US" b="1" dirty="0" smtClean="0"/>
              <a:t>field width</a:t>
            </a:r>
            <a:r>
              <a:rPr lang="en-US" dirty="0" smtClean="0"/>
              <a:t>. </a:t>
            </a:r>
          </a:p>
          <a:p>
            <a:endParaRPr lang="en-US" dirty="0" smtClean="0"/>
          </a:p>
          <a:p>
            <a:r>
              <a:rPr lang="en-US" dirty="0" smtClean="0"/>
              <a:t>There is a general purpose class called Formatter that we can use for this purpose.</a:t>
            </a:r>
            <a:endParaRPr lang="en-US" dirty="0"/>
          </a:p>
        </p:txBody>
      </p:sp>
    </p:spTree>
    <p:extLst>
      <p:ext uri="{BB962C8B-B14F-4D97-AF65-F5344CB8AC3E}">
        <p14:creationId xmlns:p14="http://schemas.microsoft.com/office/powerpoint/2010/main" val="2406606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As with most classes, we must import Formatter</a:t>
            </a:r>
          </a:p>
          <a:p>
            <a:pPr lvl="1"/>
            <a:r>
              <a:rPr lang="en-US" dirty="0" smtClean="0"/>
              <a:t>import </a:t>
            </a:r>
            <a:r>
              <a:rPr lang="en-US" dirty="0" err="1" smtClean="0"/>
              <a:t>java.util.Formatter</a:t>
            </a:r>
            <a:r>
              <a:rPr lang="en-US" dirty="0" smtClean="0"/>
              <a:t>;</a:t>
            </a:r>
          </a:p>
          <a:p>
            <a:r>
              <a:rPr lang="en-US" dirty="0" smtClean="0"/>
              <a:t>To format output, first we create its instance by passing the destination as an argument:</a:t>
            </a:r>
          </a:p>
          <a:p>
            <a:pPr lvl="1"/>
            <a:r>
              <a:rPr lang="en-US" dirty="0" smtClean="0"/>
              <a:t>Formatter </a:t>
            </a:r>
            <a:r>
              <a:rPr lang="en-US" dirty="0" err="1" smtClean="0"/>
              <a:t>formatter</a:t>
            </a:r>
            <a:r>
              <a:rPr lang="en-US" dirty="0" smtClean="0"/>
              <a:t> = new Formatter ( </a:t>
            </a:r>
            <a:r>
              <a:rPr lang="en-US" dirty="0" err="1" smtClean="0"/>
              <a:t>System.out</a:t>
            </a:r>
            <a:r>
              <a:rPr lang="en-US" dirty="0" smtClean="0"/>
              <a:t> );</a:t>
            </a:r>
          </a:p>
          <a:p>
            <a:r>
              <a:rPr lang="en-US" dirty="0" smtClean="0"/>
              <a:t>Then we call the format method to output the value in the alignment.</a:t>
            </a:r>
          </a:p>
          <a:p>
            <a:pPr lvl="1"/>
            <a:r>
              <a:rPr lang="en-US" dirty="0" err="1" smtClean="0"/>
              <a:t>int</a:t>
            </a:r>
            <a:r>
              <a:rPr lang="en-US" dirty="0" smtClean="0"/>
              <a:t> num = 467;</a:t>
            </a:r>
          </a:p>
          <a:p>
            <a:pPr lvl="1"/>
            <a:r>
              <a:rPr lang="en-US" dirty="0" err="1" smtClean="0"/>
              <a:t>formatter.format</a:t>
            </a:r>
            <a:r>
              <a:rPr lang="en-US" dirty="0" smtClean="0"/>
              <a:t>(“%6d”, num);</a:t>
            </a:r>
          </a:p>
          <a:p>
            <a:r>
              <a:rPr lang="en-US" dirty="0" smtClean="0"/>
              <a:t>This will create a field that has a field width of 6 and places the value num in that field.</a:t>
            </a:r>
            <a:endParaRPr lang="en-US" dirty="0"/>
          </a:p>
        </p:txBody>
      </p:sp>
    </p:spTree>
    <p:extLst>
      <p:ext uri="{BB962C8B-B14F-4D97-AF65-F5344CB8AC3E}">
        <p14:creationId xmlns:p14="http://schemas.microsoft.com/office/powerpoint/2010/main" val="2857827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string</a:t>
            </a:r>
            <a:endParaRPr lang="en-US" dirty="0"/>
          </a:p>
        </p:txBody>
      </p:sp>
      <p:sp>
        <p:nvSpPr>
          <p:cNvPr id="3" name="Content Placeholder 2"/>
          <p:cNvSpPr>
            <a:spLocks noGrp="1"/>
          </p:cNvSpPr>
          <p:nvPr>
            <p:ph idx="1"/>
          </p:nvPr>
        </p:nvSpPr>
        <p:spPr/>
        <p:txBody>
          <a:bodyPr/>
          <a:lstStyle/>
          <a:p>
            <a:r>
              <a:rPr lang="en-US" dirty="0" smtClean="0"/>
              <a:t>The string “%6d” is called a </a:t>
            </a:r>
            <a:r>
              <a:rPr lang="en-US" b="1" dirty="0" smtClean="0"/>
              <a:t>control string</a:t>
            </a:r>
            <a:r>
              <a:rPr lang="en-US" dirty="0" smtClean="0"/>
              <a:t>.  It directs how the formatting will occur.</a:t>
            </a:r>
          </a:p>
          <a:p>
            <a:pPr lvl="1"/>
            <a:r>
              <a:rPr lang="en-US" dirty="0" smtClean="0"/>
              <a:t>The value 6 specifies field width</a:t>
            </a:r>
          </a:p>
          <a:p>
            <a:pPr lvl="1"/>
            <a:r>
              <a:rPr lang="en-US" dirty="0" smtClean="0"/>
              <a:t>The control character d indicates that the output is a decimal</a:t>
            </a:r>
          </a:p>
          <a:p>
            <a:r>
              <a:rPr lang="en-US" dirty="0" smtClean="0"/>
              <a:t>Control strings may be inserted into regular strings to create fields.  Values that occur following the string separated by commas will be placed into the string in place of the control strings.</a:t>
            </a:r>
            <a:endParaRPr lang="en-US" dirty="0"/>
          </a:p>
        </p:txBody>
      </p:sp>
    </p:spTree>
    <p:extLst>
      <p:ext uri="{BB962C8B-B14F-4D97-AF65-F5344CB8AC3E}">
        <p14:creationId xmlns:p14="http://schemas.microsoft.com/office/powerpoint/2010/main" val="185754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err="1" smtClean="0"/>
              <a:t>int</a:t>
            </a:r>
            <a:r>
              <a:rPr lang="en-US" b="1" dirty="0" smtClean="0"/>
              <a:t> num1 = 34;</a:t>
            </a:r>
          </a:p>
          <a:p>
            <a:pPr>
              <a:buNone/>
            </a:pPr>
            <a:r>
              <a:rPr lang="en-US" b="1" dirty="0" err="1" smtClean="0"/>
              <a:t>int</a:t>
            </a:r>
            <a:r>
              <a:rPr lang="en-US" b="1" dirty="0" smtClean="0"/>
              <a:t> num2 = 9;</a:t>
            </a:r>
          </a:p>
          <a:p>
            <a:pPr>
              <a:buNone/>
            </a:pPr>
            <a:r>
              <a:rPr lang="en-US" b="1" dirty="0" err="1" smtClean="0"/>
              <a:t>int</a:t>
            </a:r>
            <a:r>
              <a:rPr lang="en-US" b="1" dirty="0" smtClean="0"/>
              <a:t> num3 = num1 + num2;</a:t>
            </a:r>
          </a:p>
          <a:p>
            <a:endParaRPr lang="en-US" dirty="0" smtClean="0"/>
          </a:p>
          <a:p>
            <a:pPr>
              <a:buNone/>
            </a:pPr>
            <a:r>
              <a:rPr lang="en-US" dirty="0" smtClean="0"/>
              <a:t>formatter formatter = </a:t>
            </a:r>
            <a:r>
              <a:rPr lang="en-US" b="1" dirty="0" smtClean="0"/>
              <a:t>new Formatter(</a:t>
            </a:r>
            <a:r>
              <a:rPr lang="en-US" b="1" dirty="0" err="1" smtClean="0"/>
              <a:t>System.</a:t>
            </a:r>
            <a:r>
              <a:rPr lang="en-US" b="1" i="1" dirty="0" err="1" smtClean="0"/>
              <a:t>out</a:t>
            </a:r>
            <a:r>
              <a:rPr lang="en-US" b="1" i="1" dirty="0" smtClean="0"/>
              <a:t>);</a:t>
            </a:r>
          </a:p>
          <a:p>
            <a:endParaRPr lang="en-US" dirty="0" smtClean="0"/>
          </a:p>
          <a:p>
            <a:pPr>
              <a:buNone/>
            </a:pPr>
            <a:r>
              <a:rPr lang="pt-BR" dirty="0" smtClean="0"/>
              <a:t>formatter.format("%3d + %3d = %5d", num1, num2, num3);</a:t>
            </a:r>
            <a:endParaRPr lang="en-US" dirty="0" smtClean="0"/>
          </a:p>
          <a:p>
            <a:endParaRPr lang="en-US" dirty="0" smtClean="0"/>
          </a:p>
          <a:p>
            <a:pPr>
              <a:buNone/>
            </a:pPr>
            <a:r>
              <a:rPr lang="en-US" dirty="0" smtClean="0"/>
              <a:t>//output:     34 +   9 =    43</a:t>
            </a:r>
          </a:p>
          <a:p>
            <a:pPr>
              <a:buNone/>
            </a:pPr>
            <a:r>
              <a:rPr lang="en-US" dirty="0" smtClean="0"/>
              <a:t>//notice that this is aligned like so: _34 + __9 = ___43</a:t>
            </a:r>
            <a:endParaRPr lang="en-US" dirty="0"/>
          </a:p>
        </p:txBody>
      </p:sp>
    </p:spTree>
    <p:extLst>
      <p:ext uri="{BB962C8B-B14F-4D97-AF65-F5344CB8AC3E}">
        <p14:creationId xmlns:p14="http://schemas.microsoft.com/office/powerpoint/2010/main" val="250160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 other types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we want to format a float, we use the character f</a:t>
            </a:r>
          </a:p>
          <a:p>
            <a:pPr lvl="1"/>
            <a:r>
              <a:rPr lang="en-US" dirty="0" err="1" smtClean="0"/>
              <a:t>formatter.format</a:t>
            </a:r>
            <a:r>
              <a:rPr lang="en-US" dirty="0" smtClean="0"/>
              <a:t>(“%15.3f”, 345.9867);</a:t>
            </a:r>
          </a:p>
          <a:p>
            <a:pPr lvl="1"/>
            <a:r>
              <a:rPr lang="en-US" dirty="0" smtClean="0"/>
              <a:t>output:  _________345.987  (again, underscore to show field)</a:t>
            </a:r>
          </a:p>
          <a:p>
            <a:pPr lvl="1"/>
            <a:r>
              <a:rPr lang="en-US" dirty="0" smtClean="0"/>
              <a:t>15 is the total number of spaces for the number</a:t>
            </a:r>
          </a:p>
          <a:p>
            <a:pPr lvl="1"/>
            <a:r>
              <a:rPr lang="en-US" dirty="0" smtClean="0"/>
              <a:t>3 is how many decimal points it will show</a:t>
            </a:r>
          </a:p>
          <a:p>
            <a:pPr lvl="1"/>
            <a:r>
              <a:rPr lang="en-US" dirty="0" smtClean="0"/>
              <a:t>f means that we are formatting a float</a:t>
            </a:r>
          </a:p>
          <a:p>
            <a:r>
              <a:rPr lang="en-US" dirty="0" smtClean="0"/>
              <a:t>If we want to format a String, we use the character s</a:t>
            </a:r>
          </a:p>
          <a:p>
            <a:pPr lvl="1"/>
            <a:r>
              <a:rPr lang="en-US" dirty="0" err="1" smtClean="0"/>
              <a:t>formatter.format</a:t>
            </a:r>
            <a:r>
              <a:rPr lang="en-US" dirty="0" smtClean="0"/>
              <a:t>("Hello, %s.  How are you?.", "John");</a:t>
            </a:r>
          </a:p>
          <a:p>
            <a:pPr lvl="1"/>
            <a:r>
              <a:rPr lang="en-US" dirty="0" smtClean="0"/>
              <a:t>Output: Hello, John.  How are you?</a:t>
            </a:r>
          </a:p>
          <a:p>
            <a:pPr lvl="1"/>
            <a:r>
              <a:rPr lang="en-US" dirty="0" smtClean="0"/>
              <a:t>Note that we could have inserted a number between % and s if we had wanted to.  Without a number, it will automatically fit the closest it can.</a:t>
            </a:r>
            <a:endParaRPr lang="en-US" dirty="0"/>
          </a:p>
        </p:txBody>
      </p:sp>
    </p:spTree>
    <p:extLst>
      <p:ext uri="{BB962C8B-B14F-4D97-AF65-F5344CB8AC3E}">
        <p14:creationId xmlns:p14="http://schemas.microsoft.com/office/powerpoint/2010/main" val="259473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Shortcuts to format</a:t>
            </a:r>
            <a:endParaRPr lang="en-US" dirty="0"/>
          </a:p>
        </p:txBody>
      </p:sp>
      <p:sp>
        <p:nvSpPr>
          <p:cNvPr id="3" name="Content Placeholder 2"/>
          <p:cNvSpPr>
            <a:spLocks noGrp="1"/>
          </p:cNvSpPr>
          <p:nvPr>
            <p:ph idx="1"/>
          </p:nvPr>
        </p:nvSpPr>
        <p:spPr>
          <a:xfrm>
            <a:off x="152400" y="1935480"/>
            <a:ext cx="8534400" cy="4389120"/>
          </a:xfrm>
        </p:spPr>
        <p:txBody>
          <a:bodyPr/>
          <a:lstStyle/>
          <a:p>
            <a:r>
              <a:rPr lang="en-US" dirty="0" smtClean="0"/>
              <a:t>Though the Formatter class has more options, both String and </a:t>
            </a:r>
            <a:r>
              <a:rPr lang="en-US" dirty="0" err="1" smtClean="0"/>
              <a:t>System.out</a:t>
            </a:r>
            <a:r>
              <a:rPr lang="en-US" dirty="0" smtClean="0"/>
              <a:t> have a format method built in:</a:t>
            </a:r>
          </a:p>
          <a:p>
            <a:pPr lvl="1"/>
            <a:r>
              <a:rPr lang="en-US" dirty="0" err="1" smtClean="0"/>
              <a:t>System.</a:t>
            </a:r>
            <a:r>
              <a:rPr lang="en-US" i="1" dirty="0" err="1" smtClean="0"/>
              <a:t>out.format</a:t>
            </a:r>
            <a:r>
              <a:rPr lang="en-US" i="1" dirty="0" smtClean="0"/>
              <a:t>(</a:t>
            </a:r>
            <a:r>
              <a:rPr lang="en-US" dirty="0" smtClean="0"/>
              <a:t>"%5s is %3d years old", "Bill", 20);</a:t>
            </a:r>
          </a:p>
          <a:p>
            <a:pPr lvl="1"/>
            <a:r>
              <a:rPr lang="en-US" dirty="0" smtClean="0"/>
              <a:t>output:  Bill is  20 years old</a:t>
            </a:r>
          </a:p>
          <a:p>
            <a:pPr lvl="1"/>
            <a:endParaRPr lang="en-US" dirty="0" smtClean="0"/>
          </a:p>
          <a:p>
            <a:pPr lvl="1"/>
            <a:r>
              <a:rPr lang="en-US" dirty="0" smtClean="0"/>
              <a:t>String </a:t>
            </a:r>
            <a:r>
              <a:rPr lang="en-US" dirty="0" err="1" smtClean="0"/>
              <a:t>formattedText</a:t>
            </a:r>
            <a:r>
              <a:rPr lang="en-US" dirty="0" smtClean="0"/>
              <a:t> = </a:t>
            </a:r>
          </a:p>
          <a:p>
            <a:pPr lvl="1">
              <a:buNone/>
            </a:pPr>
            <a:r>
              <a:rPr lang="en-US" dirty="0" smtClean="0"/>
              <a:t>		</a:t>
            </a:r>
            <a:r>
              <a:rPr lang="en-US" dirty="0" err="1" smtClean="0"/>
              <a:t>String.</a:t>
            </a:r>
            <a:r>
              <a:rPr lang="en-US" i="1" dirty="0" err="1" smtClean="0"/>
              <a:t>format</a:t>
            </a:r>
            <a:r>
              <a:rPr lang="en-US" i="1" dirty="0" smtClean="0"/>
              <a:t>("%3d + %3d = %5d", num1, num2, num3);</a:t>
            </a:r>
          </a:p>
          <a:p>
            <a:pPr lvl="1"/>
            <a:r>
              <a:rPr lang="en-US" dirty="0" err="1" smtClean="0"/>
              <a:t>System.</a:t>
            </a:r>
            <a:r>
              <a:rPr lang="en-US" i="1" dirty="0" err="1" smtClean="0"/>
              <a:t>out.println</a:t>
            </a:r>
            <a:r>
              <a:rPr lang="en-US" i="1" dirty="0" smtClean="0"/>
              <a:t>(</a:t>
            </a:r>
            <a:r>
              <a:rPr lang="en-US" i="1" dirty="0" err="1" smtClean="0"/>
              <a:t>formattedText</a:t>
            </a:r>
            <a:r>
              <a:rPr lang="en-US" i="1" dirty="0" smtClean="0"/>
              <a:t>);</a:t>
            </a:r>
            <a:endParaRPr lang="en-US" dirty="0" smtClean="0"/>
          </a:p>
          <a:p>
            <a:pPr lvl="1"/>
            <a:r>
              <a:rPr lang="en-US" dirty="0" smtClean="0"/>
              <a:t>output:    34 +   9 =    43</a:t>
            </a:r>
          </a:p>
          <a:p>
            <a:pPr lvl="1"/>
            <a:endParaRPr lang="en-US" dirty="0"/>
          </a:p>
        </p:txBody>
      </p:sp>
    </p:spTree>
    <p:extLst>
      <p:ext uri="{BB962C8B-B14F-4D97-AF65-F5344CB8AC3E}">
        <p14:creationId xmlns:p14="http://schemas.microsoft.com/office/powerpoint/2010/main" val="4027167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recursion?</a:t>
            </a:r>
            <a:endParaRPr lang="en-US" dirty="0"/>
          </a:p>
        </p:txBody>
      </p:sp>
      <p:sp>
        <p:nvSpPr>
          <p:cNvPr id="3" name="Content Placeholder 2"/>
          <p:cNvSpPr>
            <a:spLocks noGrp="1"/>
          </p:cNvSpPr>
          <p:nvPr>
            <p:ph idx="1"/>
          </p:nvPr>
        </p:nvSpPr>
        <p:spPr/>
        <p:txBody>
          <a:bodyPr>
            <a:normAutofit lnSpcReduction="10000"/>
          </a:bodyPr>
          <a:lstStyle/>
          <a:p>
            <a:r>
              <a:rPr lang="en-US" dirty="0" smtClean="0"/>
              <a:t>Recursion is the process of calling oneself</a:t>
            </a:r>
          </a:p>
          <a:p>
            <a:r>
              <a:rPr lang="en-US" dirty="0" smtClean="0"/>
              <a:t>A recursive method is a method that contains a statement or statements that makes a call to itself.</a:t>
            </a:r>
          </a:p>
          <a:p>
            <a:r>
              <a:rPr lang="en-US" dirty="0" smtClean="0"/>
              <a:t>Recursion is most often used with mathematical functions, but it may also be used for non-numerical operations.</a:t>
            </a:r>
          </a:p>
          <a:p>
            <a:r>
              <a:rPr lang="en-US" dirty="0" smtClean="0"/>
              <a:t>Some common mathematical functions that use recursion are:</a:t>
            </a:r>
          </a:p>
          <a:p>
            <a:pPr lvl="1"/>
            <a:r>
              <a:rPr lang="en-US" dirty="0" smtClean="0"/>
              <a:t>Factorial</a:t>
            </a:r>
          </a:p>
          <a:p>
            <a:pPr lvl="1"/>
            <a:r>
              <a:rPr lang="en-US" dirty="0" smtClean="0"/>
              <a:t>Greatest common divisor</a:t>
            </a:r>
          </a:p>
          <a:p>
            <a:pPr lvl="1"/>
            <a:r>
              <a:rPr lang="en-US" dirty="0" smtClean="0"/>
              <a:t>Exponent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200</TotalTime>
  <Words>821</Words>
  <Application>Microsoft Office PowerPoint</Application>
  <PresentationFormat>On-screen Show (4:3)</PresentationFormat>
  <Paragraphs>118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Formatting and Recursion</vt:lpstr>
      <vt:lpstr>Formatting output</vt:lpstr>
      <vt:lpstr>Fields </vt:lpstr>
      <vt:lpstr>Formatter</vt:lpstr>
      <vt:lpstr>Control string</vt:lpstr>
      <vt:lpstr>Example</vt:lpstr>
      <vt:lpstr>Formatting other types</vt:lpstr>
      <vt:lpstr>Shortcuts to format</vt:lpstr>
      <vt:lpstr>What is recursion?</vt:lpstr>
      <vt:lpstr>Structure of Recursion</vt:lpstr>
      <vt:lpstr>When do we use Recursion?</vt:lpstr>
      <vt:lpstr>Recursive method examples</vt:lpstr>
      <vt:lpstr>Examples</vt:lpstr>
      <vt:lpstr>Examples</vt:lpstr>
      <vt:lpstr>Non-mathematic recursion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Recursion</dc:title>
  <dc:creator>Rob</dc:creator>
  <cp:lastModifiedBy>HS Test Teacher</cp:lastModifiedBy>
  <cp:revision>9</cp:revision>
  <dcterms:created xsi:type="dcterms:W3CDTF">2012-08-02T03:27:05Z</dcterms:created>
  <dcterms:modified xsi:type="dcterms:W3CDTF">2013-04-10T15:54:10Z</dcterms:modified>
</cp:coreProperties>
</file>