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6" r:id="rId6"/>
    <p:sldId id="264" r:id="rId7"/>
    <p:sldId id="268" r:id="rId8"/>
    <p:sldId id="269" r:id="rId9"/>
    <p:sldId id="270" r:id="rId10"/>
    <p:sldId id="267" r:id="rId11"/>
    <p:sldId id="272" r:id="rId12"/>
    <p:sldId id="273" r:id="rId13"/>
    <p:sldId id="271" r:id="rId14"/>
    <p:sldId id="265" r:id="rId15"/>
    <p:sldId id="274" r:id="rId16"/>
    <p:sldId id="260" r:id="rId17"/>
    <p:sldId id="275" r:id="rId18"/>
    <p:sldId id="259" r:id="rId19"/>
    <p:sldId id="276" r:id="rId20"/>
    <p:sldId id="277" r:id="rId21"/>
    <p:sldId id="278" r:id="rId22"/>
    <p:sldId id="263" r:id="rId23"/>
    <p:sldId id="262"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123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774565A-759B-4A11-A88B-CE90E8ACBB91}" type="datetimeFigureOut">
              <a:rPr lang="en-US" smtClean="0"/>
              <a:pPr/>
              <a:t>4/23/2013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80A1DAE-F8A7-4301-AA79-08CE60488AE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74565A-759B-4A11-A88B-CE90E8ACBB91}" type="datetimeFigureOut">
              <a:rPr lang="en-US" smtClean="0"/>
              <a:pPr/>
              <a:t>4/23/2013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A1DAE-F8A7-4301-AA79-08CE60488A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74565A-759B-4A11-A88B-CE90E8ACBB91}" type="datetimeFigureOut">
              <a:rPr lang="en-US" smtClean="0"/>
              <a:pPr/>
              <a:t>4/23/2013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A1DAE-F8A7-4301-AA79-08CE60488AE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74565A-759B-4A11-A88B-CE90E8ACBB91}" type="datetimeFigureOut">
              <a:rPr lang="en-US" smtClean="0"/>
              <a:pPr/>
              <a:t>4/23/2013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A1DAE-F8A7-4301-AA79-08CE60488AE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774565A-759B-4A11-A88B-CE90E8ACBB91}" type="datetimeFigureOut">
              <a:rPr lang="en-US" smtClean="0"/>
              <a:pPr/>
              <a:t>4/23/2013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A1DAE-F8A7-4301-AA79-08CE60488AE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774565A-759B-4A11-A88B-CE90E8ACBB91}" type="datetimeFigureOut">
              <a:rPr lang="en-US" smtClean="0"/>
              <a:pPr/>
              <a:t>4/23/2013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A1DAE-F8A7-4301-AA79-08CE60488AE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774565A-759B-4A11-A88B-CE90E8ACBB91}" type="datetimeFigureOut">
              <a:rPr lang="en-US" smtClean="0"/>
              <a:pPr/>
              <a:t>4/23/2013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0A1DAE-F8A7-4301-AA79-08CE60488A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774565A-759B-4A11-A88B-CE90E8ACBB91}" type="datetimeFigureOut">
              <a:rPr lang="en-US" smtClean="0"/>
              <a:pPr/>
              <a:t>4/23/2013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0A1DAE-F8A7-4301-AA79-08CE60488A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74565A-759B-4A11-A88B-CE90E8ACBB91}" type="datetimeFigureOut">
              <a:rPr lang="en-US" smtClean="0"/>
              <a:pPr/>
              <a:t>4/23/2013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0A1DAE-F8A7-4301-AA79-08CE60488A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774565A-759B-4A11-A88B-CE90E8ACBB91}" type="datetimeFigureOut">
              <a:rPr lang="en-US" smtClean="0"/>
              <a:pPr/>
              <a:t>4/23/2013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A1DAE-F8A7-4301-AA79-08CE60488AE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774565A-759B-4A11-A88B-CE90E8ACBB91}" type="datetimeFigureOut">
              <a:rPr lang="en-US" smtClean="0"/>
              <a:pPr/>
              <a:t>4/23/2013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80A1DAE-F8A7-4301-AA79-08CE60488AE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774565A-759B-4A11-A88B-CE90E8ACBB91}" type="datetimeFigureOut">
              <a:rPr lang="en-US" smtClean="0"/>
              <a:pPr/>
              <a:t>4/23/2013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80A1DAE-F8A7-4301-AA79-08CE60488AE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Exceptions and</a:t>
            </a:r>
            <a:br>
              <a:rPr lang="en-US" dirty="0" smtClean="0"/>
            </a:br>
            <a:r>
              <a:rPr lang="en-US" dirty="0" smtClean="0"/>
              <a:t> Additional Tools in Java</a:t>
            </a:r>
            <a:endParaRPr lang="en-US" dirty="0"/>
          </a:p>
        </p:txBody>
      </p:sp>
      <p:sp>
        <p:nvSpPr>
          <p:cNvPr id="3" name="Subtitle 2"/>
          <p:cNvSpPr>
            <a:spLocks noGrp="1"/>
          </p:cNvSpPr>
          <p:nvPr>
            <p:ph type="subTitle" idx="1"/>
          </p:nvPr>
        </p:nvSpPr>
        <p:spPr/>
        <p:txBody>
          <a:bodyPr/>
          <a:lstStyle/>
          <a:p>
            <a:r>
              <a:rPr lang="en-US" smtClean="0"/>
              <a:t>Lecture </a:t>
            </a:r>
            <a:r>
              <a:rPr lang="en-US" smtClean="0"/>
              <a:t>17 &amp; 18</a:t>
            </a:r>
            <a:endParaRPr lang="en-US" dirty="0" smtClean="0"/>
          </a:p>
          <a:p>
            <a:r>
              <a:rPr lang="en-US" dirty="0" smtClean="0"/>
              <a:t>CSCI 212</a:t>
            </a:r>
          </a:p>
          <a:p>
            <a:r>
              <a:rPr lang="en-US" dirty="0" smtClean="0"/>
              <a:t>Instructor: Robert </a:t>
            </a:r>
            <a:r>
              <a:rPr lang="en-US" dirty="0" err="1" smtClean="0"/>
              <a:t>Mashburn</a:t>
            </a:r>
            <a:endParaRPr lang="en-US" dirty="0" smtClean="0"/>
          </a:p>
          <a:p>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Propagating Exceptions</a:t>
            </a:r>
            <a:endParaRPr lang="en-US" dirty="0"/>
          </a:p>
        </p:txBody>
      </p:sp>
      <p:sp>
        <p:nvSpPr>
          <p:cNvPr id="3" name="Content Placeholder 2"/>
          <p:cNvSpPr>
            <a:spLocks noGrp="1"/>
          </p:cNvSpPr>
          <p:nvPr>
            <p:ph idx="1"/>
          </p:nvPr>
        </p:nvSpPr>
        <p:spPr/>
        <p:txBody>
          <a:bodyPr/>
          <a:lstStyle/>
          <a:p>
            <a:r>
              <a:rPr lang="en-US" dirty="0" smtClean="0"/>
              <a:t>A method that can throw an exception is called an exception thrower</a:t>
            </a:r>
          </a:p>
          <a:p>
            <a:r>
              <a:rPr lang="en-US" dirty="0" smtClean="0"/>
              <a:t>An exception thrower may be one of two types:</a:t>
            </a:r>
          </a:p>
          <a:p>
            <a:pPr lvl="1"/>
            <a:r>
              <a:rPr lang="en-US" dirty="0"/>
              <a:t>e</a:t>
            </a:r>
            <a:r>
              <a:rPr lang="en-US" dirty="0" smtClean="0"/>
              <a:t>xception catcher – a catch block is included in method</a:t>
            </a:r>
          </a:p>
          <a:p>
            <a:pPr lvl="1"/>
            <a:r>
              <a:rPr lang="en-US" dirty="0" smtClean="0"/>
              <a:t>exception propagator – no catch block is provided</a:t>
            </a:r>
          </a:p>
          <a:p>
            <a:endParaRPr lang="en-US" dirty="0" smtClean="0"/>
          </a:p>
          <a:p>
            <a:r>
              <a:rPr lang="en-US" dirty="0" smtClean="0"/>
              <a:t>If a method is an exception propagator, it will trace its way back through the methods that called it, looking for a catcher to handle the exception</a:t>
            </a:r>
          </a:p>
        </p:txBody>
      </p:sp>
    </p:spTree>
    <p:extLst>
      <p:ext uri="{BB962C8B-B14F-4D97-AF65-F5344CB8AC3E}">
        <p14:creationId xmlns:p14="http://schemas.microsoft.com/office/powerpoint/2010/main" val="655408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keyword </a:t>
            </a:r>
            <a:r>
              <a:rPr lang="en-US" dirty="0"/>
              <a:t>‘throws’</a:t>
            </a:r>
          </a:p>
        </p:txBody>
      </p:sp>
      <p:sp>
        <p:nvSpPr>
          <p:cNvPr id="3" name="Content Placeholder 2"/>
          <p:cNvSpPr>
            <a:spLocks noGrp="1"/>
          </p:cNvSpPr>
          <p:nvPr>
            <p:ph idx="1"/>
          </p:nvPr>
        </p:nvSpPr>
        <p:spPr/>
        <p:txBody>
          <a:bodyPr/>
          <a:lstStyle/>
          <a:p>
            <a:r>
              <a:rPr lang="en-US" dirty="0"/>
              <a:t>If a method is an exception propagator (meaning it does not have </a:t>
            </a:r>
            <a:r>
              <a:rPr lang="en-US" dirty="0" smtClean="0"/>
              <a:t>a catch block), we need to modify the header to declare the type of exception thrown.</a:t>
            </a:r>
          </a:p>
          <a:p>
            <a:r>
              <a:rPr lang="en-US" dirty="0" smtClean="0"/>
              <a:t>We use the keyword ‘</a:t>
            </a:r>
            <a:r>
              <a:rPr lang="en-US" b="1" dirty="0" smtClean="0"/>
              <a:t>throws</a:t>
            </a:r>
            <a:r>
              <a:rPr lang="en-US" dirty="0" smtClean="0"/>
              <a:t>’ for this task</a:t>
            </a:r>
          </a:p>
          <a:p>
            <a:pPr lvl="1"/>
            <a:r>
              <a:rPr lang="en-US" dirty="0" smtClean="0"/>
              <a:t>example: void </a:t>
            </a:r>
            <a:r>
              <a:rPr lang="en-US" dirty="0" err="1" smtClean="0"/>
              <a:t>getAge</a:t>
            </a:r>
            <a:r>
              <a:rPr lang="en-US" dirty="0" smtClean="0"/>
              <a:t>() throws Exception {</a:t>
            </a:r>
          </a:p>
          <a:p>
            <a:r>
              <a:rPr lang="en-US" dirty="0" smtClean="0"/>
              <a:t>Without this ‘throws Exception’ clause, the code will not run.</a:t>
            </a:r>
          </a:p>
          <a:p>
            <a:r>
              <a:rPr lang="en-US" dirty="0" smtClean="0"/>
              <a:t>However, this is optional for runtime exceptions.   It is assumed that any method may create an exception when run.</a:t>
            </a:r>
            <a:endParaRPr lang="en-US" dirty="0"/>
          </a:p>
          <a:p>
            <a:endParaRPr lang="en-US" dirty="0"/>
          </a:p>
        </p:txBody>
      </p:sp>
    </p:spTree>
    <p:extLst>
      <p:ext uri="{BB962C8B-B14F-4D97-AF65-F5344CB8AC3E}">
        <p14:creationId xmlns:p14="http://schemas.microsoft.com/office/powerpoint/2010/main" val="434440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Exceptions</a:t>
            </a:r>
            <a:endParaRPr lang="en-US" dirty="0"/>
          </a:p>
        </p:txBody>
      </p:sp>
      <p:sp>
        <p:nvSpPr>
          <p:cNvPr id="3" name="Content Placeholder 2"/>
          <p:cNvSpPr>
            <a:spLocks noGrp="1"/>
          </p:cNvSpPr>
          <p:nvPr>
            <p:ph idx="1"/>
          </p:nvPr>
        </p:nvSpPr>
        <p:spPr>
          <a:xfrm>
            <a:off x="76200" y="1935480"/>
            <a:ext cx="8763000" cy="4389120"/>
          </a:xfrm>
        </p:spPr>
        <p:txBody>
          <a:bodyPr>
            <a:normAutofit fontScale="92500" lnSpcReduction="20000"/>
          </a:bodyPr>
          <a:lstStyle/>
          <a:p>
            <a:r>
              <a:rPr lang="en-US" dirty="0" smtClean="0"/>
              <a:t>There are two main types of exceptions:</a:t>
            </a:r>
          </a:p>
          <a:p>
            <a:pPr lvl="1"/>
            <a:r>
              <a:rPr lang="en-US" dirty="0" smtClean="0"/>
              <a:t>Checked Exception (or compiler exceptions) are checked at compile time.</a:t>
            </a:r>
          </a:p>
          <a:p>
            <a:pPr lvl="1"/>
            <a:r>
              <a:rPr lang="en-US" dirty="0" smtClean="0"/>
              <a:t>Unchecked Exception (or runtime exceptions) are unchecked at compile time and are detected only at runtime</a:t>
            </a:r>
          </a:p>
          <a:p>
            <a:r>
              <a:rPr lang="en-US" dirty="0" smtClean="0"/>
              <a:t>Most of the errors we have encountered so far have been runtime exceptions; </a:t>
            </a:r>
            <a:r>
              <a:rPr lang="en-US" dirty="0" err="1" smtClean="0"/>
              <a:t>IllegalArgument</a:t>
            </a:r>
            <a:r>
              <a:rPr lang="en-US" dirty="0" smtClean="0"/>
              <a:t>, </a:t>
            </a:r>
            <a:r>
              <a:rPr lang="en-US" dirty="0" err="1" smtClean="0"/>
              <a:t>NullPointer</a:t>
            </a:r>
            <a:r>
              <a:rPr lang="en-US" dirty="0" smtClean="0"/>
              <a:t>, </a:t>
            </a:r>
            <a:r>
              <a:rPr lang="en-US" dirty="0" err="1" smtClean="0"/>
              <a:t>NumberFormat</a:t>
            </a:r>
            <a:r>
              <a:rPr lang="en-US" dirty="0" smtClean="0"/>
              <a:t> (convert a string with letters to an int), Arithmetic (dividing by 0), etc.</a:t>
            </a:r>
          </a:p>
          <a:p>
            <a:r>
              <a:rPr lang="en-US" dirty="0" smtClean="0"/>
              <a:t>The most significant Compiler Exceptions we have come across is the </a:t>
            </a:r>
            <a:r>
              <a:rPr lang="en-US" dirty="0" err="1" smtClean="0"/>
              <a:t>IOException</a:t>
            </a:r>
            <a:r>
              <a:rPr lang="en-US" dirty="0" smtClean="0"/>
              <a:t>.  If a method is created to perform an IO operation, there should either be a try/catch block within the method, or the header should include ‘throws Exception’</a:t>
            </a:r>
            <a:endParaRPr lang="en-US" dirty="0"/>
          </a:p>
        </p:txBody>
      </p:sp>
    </p:spTree>
    <p:extLst>
      <p:ext uri="{BB962C8B-B14F-4D97-AF65-F5344CB8AC3E}">
        <p14:creationId xmlns:p14="http://schemas.microsoft.com/office/powerpoint/2010/main" val="2712670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display Exceptions</a:t>
            </a:r>
            <a:endParaRPr lang="en-US" dirty="0"/>
          </a:p>
        </p:txBody>
      </p:sp>
      <p:sp>
        <p:nvSpPr>
          <p:cNvPr id="3" name="Content Placeholder 2"/>
          <p:cNvSpPr>
            <a:spLocks noGrp="1"/>
          </p:cNvSpPr>
          <p:nvPr>
            <p:ph idx="1"/>
          </p:nvPr>
        </p:nvSpPr>
        <p:spPr>
          <a:xfrm>
            <a:off x="304800" y="1935480"/>
            <a:ext cx="8382000" cy="4389120"/>
          </a:xfrm>
        </p:spPr>
        <p:txBody>
          <a:bodyPr>
            <a:normAutofit fontScale="92500" lnSpcReduction="20000"/>
          </a:bodyPr>
          <a:lstStyle/>
          <a:p>
            <a:r>
              <a:rPr lang="en-US" dirty="0" err="1" smtClean="0"/>
              <a:t>System.err.println</a:t>
            </a:r>
            <a:r>
              <a:rPr lang="en-US" dirty="0" smtClean="0"/>
              <a:t>(e) – this will use the standard error stream (err) instead of the standard output stream (out).  Both are set to go to monitor, so it will display there.  Printed messages are displayed as red in eclipse.  We may use the error stream to create a log file displaying all the errors we have found in one program.</a:t>
            </a:r>
          </a:p>
          <a:p>
            <a:r>
              <a:rPr lang="en-US" dirty="0" err="1" smtClean="0"/>
              <a:t>e.printStackTrace</a:t>
            </a:r>
            <a:r>
              <a:rPr lang="en-US" dirty="0" smtClean="0"/>
              <a:t> - </a:t>
            </a:r>
            <a:r>
              <a:rPr lang="en-US" dirty="0"/>
              <a:t>The '</a:t>
            </a:r>
            <a:r>
              <a:rPr lang="en-US" dirty="0" err="1"/>
              <a:t>printStackTrace</a:t>
            </a:r>
            <a:r>
              <a:rPr lang="en-US" dirty="0"/>
              <a:t>()' method prints the Exception </a:t>
            </a:r>
            <a:r>
              <a:rPr lang="en-US" dirty="0" smtClean="0"/>
              <a:t>e and </a:t>
            </a:r>
            <a:r>
              <a:rPr lang="en-US" dirty="0"/>
              <a:t>the call stack (stack trace) to Standard Error output</a:t>
            </a:r>
            <a:r>
              <a:rPr lang="en-US" dirty="0" smtClean="0"/>
              <a:t>.  This is especially useful when the error is found in methods and goes through several exception propagators.</a:t>
            </a:r>
          </a:p>
          <a:p>
            <a:r>
              <a:rPr lang="en-US" dirty="0" err="1" smtClean="0"/>
              <a:t>e.getMessage</a:t>
            </a:r>
            <a:r>
              <a:rPr lang="en-US" dirty="0" smtClean="0"/>
              <a:t>() – returns the String of the error message.  For example, if the exception e is thrown when a divide by zero is attempted, </a:t>
            </a:r>
            <a:r>
              <a:rPr lang="en-US" dirty="0" err="1" smtClean="0"/>
              <a:t>e.getMessage</a:t>
            </a:r>
            <a:r>
              <a:rPr lang="en-US" dirty="0" smtClean="0"/>
              <a:t>() = “/ by zero” </a:t>
            </a:r>
            <a:endParaRPr lang="en-US" dirty="0"/>
          </a:p>
          <a:p>
            <a:endParaRPr lang="en-US" dirty="0"/>
          </a:p>
        </p:txBody>
      </p:sp>
    </p:spTree>
    <p:extLst>
      <p:ext uri="{BB962C8B-B14F-4D97-AF65-F5344CB8AC3E}">
        <p14:creationId xmlns:p14="http://schemas.microsoft.com/office/powerpoint/2010/main" val="3613249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a:xfrm>
            <a:off x="304800" y="2057400"/>
            <a:ext cx="8534400" cy="4465320"/>
          </a:xfrm>
        </p:spPr>
        <p:txBody>
          <a:bodyPr>
            <a:normAutofit fontScale="92500" lnSpcReduction="10000"/>
          </a:bodyPr>
          <a:lstStyle/>
          <a:p>
            <a:r>
              <a:rPr lang="en-US" dirty="0" smtClean="0"/>
              <a:t>Assertions are special tests that throws an </a:t>
            </a:r>
            <a:r>
              <a:rPr lang="en-US" dirty="0" err="1" smtClean="0"/>
              <a:t>AssertionError</a:t>
            </a:r>
            <a:r>
              <a:rPr lang="en-US" dirty="0" smtClean="0"/>
              <a:t> if some </a:t>
            </a:r>
            <a:r>
              <a:rPr lang="en-US" dirty="0" err="1" smtClean="0"/>
              <a:t>boolean</a:t>
            </a:r>
            <a:r>
              <a:rPr lang="en-US" dirty="0" smtClean="0"/>
              <a:t> expression expected true is actually false</a:t>
            </a:r>
          </a:p>
          <a:p>
            <a:r>
              <a:rPr lang="en-US" dirty="0" smtClean="0"/>
              <a:t>Assertions have a simple structure using keyword ‘assert’:</a:t>
            </a:r>
          </a:p>
          <a:p>
            <a:pPr lvl="1"/>
            <a:r>
              <a:rPr lang="en-US" dirty="0" smtClean="0"/>
              <a:t>assert &lt;</a:t>
            </a:r>
            <a:r>
              <a:rPr lang="en-US" dirty="0" err="1" smtClean="0"/>
              <a:t>boolean</a:t>
            </a:r>
            <a:r>
              <a:rPr lang="en-US" dirty="0" smtClean="0"/>
              <a:t> expression desired true&gt;;</a:t>
            </a:r>
          </a:p>
          <a:p>
            <a:r>
              <a:rPr lang="en-US" dirty="0" smtClean="0"/>
              <a:t>If the </a:t>
            </a:r>
            <a:r>
              <a:rPr lang="en-US" dirty="0" err="1" smtClean="0"/>
              <a:t>boolean</a:t>
            </a:r>
            <a:r>
              <a:rPr lang="en-US" dirty="0" smtClean="0"/>
              <a:t> expression is true, the code continues.</a:t>
            </a:r>
          </a:p>
          <a:p>
            <a:r>
              <a:rPr lang="en-US" dirty="0" smtClean="0"/>
              <a:t>If the </a:t>
            </a:r>
            <a:r>
              <a:rPr lang="en-US" dirty="0" err="1" smtClean="0"/>
              <a:t>boolean</a:t>
            </a:r>
            <a:r>
              <a:rPr lang="en-US" dirty="0" smtClean="0"/>
              <a:t> expression is false, an error is thrown.</a:t>
            </a:r>
          </a:p>
          <a:p>
            <a:r>
              <a:rPr lang="en-US" dirty="0" smtClean="0"/>
              <a:t>For example, let’s say we had a method that added money to a bank account.  At the end, we may have an assert </a:t>
            </a:r>
            <a:r>
              <a:rPr lang="en-US" dirty="0" err="1" smtClean="0"/>
              <a:t>staement</a:t>
            </a:r>
            <a:r>
              <a:rPr lang="en-US" dirty="0" smtClean="0"/>
              <a:t>:</a:t>
            </a:r>
          </a:p>
          <a:p>
            <a:pPr lvl="1"/>
            <a:r>
              <a:rPr lang="en-US" dirty="0" smtClean="0"/>
              <a:t>Assert balance &gt; </a:t>
            </a:r>
            <a:r>
              <a:rPr lang="en-US" dirty="0" err="1" smtClean="0"/>
              <a:t>oldBalance</a:t>
            </a:r>
            <a:r>
              <a:rPr lang="en-US" dirty="0" smtClean="0"/>
              <a:t>;</a:t>
            </a:r>
          </a:p>
          <a:p>
            <a:r>
              <a:rPr lang="en-US" dirty="0" smtClean="0"/>
              <a:t>We expect this to be true, and if it is, the code continues.  If not, an </a:t>
            </a:r>
            <a:r>
              <a:rPr lang="en-US" dirty="0" err="1" smtClean="0"/>
              <a:t>AssertionError</a:t>
            </a:r>
            <a:r>
              <a:rPr lang="en-US" dirty="0" smtClean="0"/>
              <a:t> is thrown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 continued</a:t>
            </a:r>
            <a:endParaRPr lang="en-US" dirty="0"/>
          </a:p>
        </p:txBody>
      </p:sp>
      <p:sp>
        <p:nvSpPr>
          <p:cNvPr id="3" name="Content Placeholder 2"/>
          <p:cNvSpPr>
            <a:spLocks noGrp="1"/>
          </p:cNvSpPr>
          <p:nvPr>
            <p:ph idx="1"/>
          </p:nvPr>
        </p:nvSpPr>
        <p:spPr>
          <a:xfrm>
            <a:off x="457200" y="1935480"/>
            <a:ext cx="8229600" cy="4541520"/>
          </a:xfrm>
        </p:spPr>
        <p:txBody>
          <a:bodyPr>
            <a:normAutofit fontScale="92500" lnSpcReduction="10000"/>
          </a:bodyPr>
          <a:lstStyle/>
          <a:p>
            <a:r>
              <a:rPr lang="en-US" dirty="0" smtClean="0"/>
              <a:t>We may also wish to explain in greater detail what the assertion was testing and the nature of the error</a:t>
            </a:r>
          </a:p>
          <a:p>
            <a:r>
              <a:rPr lang="en-US" dirty="0" smtClean="0"/>
              <a:t>We have a notation for that as well:</a:t>
            </a:r>
          </a:p>
          <a:p>
            <a:pPr lvl="1"/>
            <a:r>
              <a:rPr lang="en-US" dirty="0" smtClean="0"/>
              <a:t>assert </a:t>
            </a:r>
            <a:r>
              <a:rPr lang="en-US" dirty="0"/>
              <a:t>balance &gt; </a:t>
            </a:r>
            <a:r>
              <a:rPr lang="en-US" dirty="0" err="1" smtClean="0"/>
              <a:t>oldBalance</a:t>
            </a:r>
            <a:r>
              <a:rPr lang="en-US" dirty="0" smtClean="0"/>
              <a:t> : </a:t>
            </a:r>
          </a:p>
          <a:p>
            <a:pPr marL="393192" lvl="1" indent="0">
              <a:buNone/>
            </a:pPr>
            <a:r>
              <a:rPr lang="en-US" dirty="0"/>
              <a:t>	 </a:t>
            </a:r>
            <a:r>
              <a:rPr lang="en-US" dirty="0" smtClean="0"/>
              <a:t>   “Serious error – balance becomes less after deposit”;</a:t>
            </a:r>
          </a:p>
          <a:p>
            <a:r>
              <a:rPr lang="en-US" dirty="0" smtClean="0"/>
              <a:t>Assertions inserted into the right place can help us to find errors much easier.</a:t>
            </a:r>
          </a:p>
          <a:p>
            <a:endParaRPr lang="en-US" dirty="0"/>
          </a:p>
          <a:p>
            <a:r>
              <a:rPr lang="en-US" dirty="0" smtClean="0"/>
              <a:t>Assertions are better suited for Errors; problems with internal programing.  Exception Handling is enough for most compiler and runtime exceptions, those that notify the user of the misuse of classes.</a:t>
            </a:r>
            <a:endParaRPr lang="en-US" dirty="0"/>
          </a:p>
          <a:p>
            <a:pPr lvl="1"/>
            <a:endParaRPr lang="en-US" dirty="0"/>
          </a:p>
        </p:txBody>
      </p:sp>
    </p:spTree>
    <p:extLst>
      <p:ext uri="{BB962C8B-B14F-4D97-AF65-F5344CB8AC3E}">
        <p14:creationId xmlns:p14="http://schemas.microsoft.com/office/powerpoint/2010/main" val="140345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Classes</a:t>
            </a:r>
            <a:endParaRPr lang="en-US" dirty="0"/>
          </a:p>
        </p:txBody>
      </p:sp>
      <p:sp>
        <p:nvSpPr>
          <p:cNvPr id="3" name="Content Placeholder 2"/>
          <p:cNvSpPr>
            <a:spLocks noGrp="1"/>
          </p:cNvSpPr>
          <p:nvPr>
            <p:ph idx="1"/>
          </p:nvPr>
        </p:nvSpPr>
        <p:spPr>
          <a:xfrm>
            <a:off x="457200" y="1935480"/>
            <a:ext cx="7848600" cy="4389120"/>
          </a:xfrm>
        </p:spPr>
        <p:txBody>
          <a:bodyPr>
            <a:normAutofit lnSpcReduction="10000"/>
          </a:bodyPr>
          <a:lstStyle/>
          <a:p>
            <a:r>
              <a:rPr lang="en-US" dirty="0" smtClean="0"/>
              <a:t>So far, we have always declared classes in their own .java file by choosing File -&gt; New -&gt; Class</a:t>
            </a:r>
          </a:p>
          <a:p>
            <a:r>
              <a:rPr lang="en-US" dirty="0" smtClean="0"/>
              <a:t>However, we may also have a class within a class.  </a:t>
            </a:r>
          </a:p>
          <a:p>
            <a:r>
              <a:rPr lang="en-US" dirty="0" smtClean="0"/>
              <a:t>This is called a </a:t>
            </a:r>
            <a:r>
              <a:rPr lang="en-US" b="1" dirty="0" smtClean="0"/>
              <a:t>nested class</a:t>
            </a:r>
          </a:p>
          <a:p>
            <a:r>
              <a:rPr lang="en-US" dirty="0" smtClean="0"/>
              <a:t>If the nested class is static, it acts as any other class</a:t>
            </a:r>
          </a:p>
          <a:p>
            <a:r>
              <a:rPr lang="en-US" dirty="0" smtClean="0"/>
              <a:t>A non-static class, or inner class, has several unique aspects:</a:t>
            </a:r>
          </a:p>
          <a:p>
            <a:pPr lvl="1"/>
            <a:r>
              <a:rPr lang="en-US" dirty="0" smtClean="0"/>
              <a:t>It has access to the outer class’s data members, even if private. </a:t>
            </a:r>
          </a:p>
          <a:p>
            <a:pPr lvl="1"/>
            <a:r>
              <a:rPr lang="en-US" dirty="0" smtClean="0"/>
              <a:t>An instance of inner class can only exist within an instance of the outer class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Class Continued</a:t>
            </a:r>
            <a:endParaRPr lang="en-US" dirty="0"/>
          </a:p>
        </p:txBody>
      </p:sp>
      <p:sp>
        <p:nvSpPr>
          <p:cNvPr id="3" name="Content Placeholder 2"/>
          <p:cNvSpPr>
            <a:spLocks noGrp="1"/>
          </p:cNvSpPr>
          <p:nvPr>
            <p:ph idx="1"/>
          </p:nvPr>
        </p:nvSpPr>
        <p:spPr>
          <a:xfrm>
            <a:off x="457200" y="1935480"/>
            <a:ext cx="8382000" cy="4922520"/>
          </a:xfrm>
        </p:spPr>
        <p:txBody>
          <a:bodyPr>
            <a:normAutofit/>
          </a:bodyPr>
          <a:lstStyle/>
          <a:p>
            <a:r>
              <a:rPr lang="en-US" dirty="0" smtClean="0"/>
              <a:t>In order to use an inner class, we must instantiate the outer class, then create the inner object within the outer object in the following way:</a:t>
            </a:r>
          </a:p>
          <a:p>
            <a:pPr lvl="1"/>
            <a:r>
              <a:rPr lang="en-US" dirty="0" err="1" smtClean="0"/>
              <a:t>OuterClass.InnerClass</a:t>
            </a:r>
            <a:r>
              <a:rPr lang="en-US" dirty="0" smtClean="0"/>
              <a:t> </a:t>
            </a:r>
            <a:r>
              <a:rPr lang="en-US" dirty="0" err="1" smtClean="0"/>
              <a:t>innerObject</a:t>
            </a:r>
            <a:r>
              <a:rPr lang="en-US" dirty="0" smtClean="0"/>
              <a:t> = 					</a:t>
            </a:r>
            <a:r>
              <a:rPr lang="en-US" dirty="0" err="1" smtClean="0"/>
              <a:t>outerObject.new</a:t>
            </a:r>
            <a:r>
              <a:rPr lang="en-US" dirty="0" smtClean="0"/>
              <a:t> </a:t>
            </a:r>
            <a:r>
              <a:rPr lang="en-US" dirty="0" err="1" smtClean="0"/>
              <a:t>InnerClass</a:t>
            </a:r>
            <a:r>
              <a:rPr lang="en-US" dirty="0" smtClean="0"/>
              <a:t>();</a:t>
            </a:r>
          </a:p>
          <a:p>
            <a:pPr>
              <a:buNone/>
            </a:pPr>
            <a:endParaRPr lang="en-US" dirty="0" smtClean="0"/>
          </a:p>
          <a:p>
            <a:r>
              <a:rPr lang="en-US" dirty="0" smtClean="0"/>
              <a:t>Why would we use these Nested Classes?</a:t>
            </a:r>
          </a:p>
          <a:p>
            <a:pPr lvl="1"/>
            <a:r>
              <a:rPr lang="en-US" dirty="0" smtClean="0"/>
              <a:t>If a class is useful only to one class, it is logical to embed the class and keep the two together.  </a:t>
            </a:r>
          </a:p>
          <a:p>
            <a:pPr lvl="1"/>
            <a:r>
              <a:rPr lang="en-US" dirty="0" smtClean="0"/>
              <a:t>Allows direct access to private data members</a:t>
            </a:r>
          </a:p>
          <a:p>
            <a:pPr lvl="1"/>
            <a:r>
              <a:rPr lang="en-US" dirty="0" smtClean="0"/>
              <a:t>More streamlined, readable code closer to where it is used</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Greatest Common Divisor</a:t>
            </a:r>
            <a:endParaRPr lang="en-US" dirty="0"/>
          </a:p>
        </p:txBody>
      </p:sp>
      <p:sp>
        <p:nvSpPr>
          <p:cNvPr id="3" name="Content Placeholder 2"/>
          <p:cNvSpPr>
            <a:spLocks noGrp="1"/>
          </p:cNvSpPr>
          <p:nvPr>
            <p:ph idx="1"/>
          </p:nvPr>
        </p:nvSpPr>
        <p:spPr/>
        <p:txBody>
          <a:bodyPr>
            <a:normAutofit lnSpcReduction="10000"/>
          </a:bodyPr>
          <a:lstStyle/>
          <a:p>
            <a:r>
              <a:rPr lang="en-US" dirty="0" smtClean="0"/>
              <a:t>Let’s examine a method that will find the greatest common divisor</a:t>
            </a:r>
          </a:p>
          <a:p>
            <a:r>
              <a:rPr lang="en-US" dirty="0" smtClean="0"/>
              <a:t>Greatest common divisor means the largest number that will divide into two numbers evenly</a:t>
            </a:r>
          </a:p>
          <a:p>
            <a:r>
              <a:rPr lang="en-US" dirty="0" smtClean="0"/>
              <a:t>We have several ways to do this.  Let’s examine a few</a:t>
            </a:r>
          </a:p>
          <a:p>
            <a:r>
              <a:rPr lang="en-US" dirty="0" smtClean="0"/>
              <a:t>The first is brute force</a:t>
            </a:r>
          </a:p>
          <a:p>
            <a:pPr lvl="1"/>
            <a:r>
              <a:rPr lang="en-US" dirty="0" smtClean="0"/>
              <a:t>Given two positive integers, M and N, where M &lt;=N</a:t>
            </a:r>
          </a:p>
          <a:p>
            <a:pPr lvl="1"/>
            <a:r>
              <a:rPr lang="en-US" dirty="0" smtClean="0"/>
              <a:t>The GCD is found by dividing both M and N by all values from 1 to M</a:t>
            </a:r>
          </a:p>
          <a:p>
            <a:pPr lvl="1"/>
            <a:r>
              <a:rPr lang="en-US" dirty="0" smtClean="0"/>
              <a:t>The largest number that divides into both evenly is the GCD (using modulo,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GCD: </a:t>
            </a:r>
            <a:r>
              <a:rPr lang="en-US" dirty="0" err="1" smtClean="0"/>
              <a:t>Bruteforce</a:t>
            </a:r>
            <a:endParaRPr lang="en-US" dirty="0"/>
          </a:p>
        </p:txBody>
      </p:sp>
      <p:sp>
        <p:nvSpPr>
          <p:cNvPr id="3" name="Content Placeholder 2"/>
          <p:cNvSpPr>
            <a:spLocks noGrp="1"/>
          </p:cNvSpPr>
          <p:nvPr>
            <p:ph idx="1"/>
          </p:nvPr>
        </p:nvSpPr>
        <p:spPr>
          <a:xfrm>
            <a:off x="457200" y="1935480"/>
            <a:ext cx="8229600" cy="4922520"/>
          </a:xfrm>
        </p:spPr>
        <p:txBody>
          <a:bodyPr>
            <a:normAutofit lnSpcReduction="10000"/>
          </a:bodyPr>
          <a:lstStyle/>
          <a:p>
            <a:pPr>
              <a:buNone/>
            </a:pPr>
            <a:r>
              <a:rPr lang="en-US" dirty="0" smtClean="0"/>
              <a:t>Public </a:t>
            </a:r>
            <a:r>
              <a:rPr lang="en-US" dirty="0" err="1" smtClean="0"/>
              <a:t>int</a:t>
            </a:r>
            <a:r>
              <a:rPr lang="en-US" dirty="0" smtClean="0"/>
              <a:t> </a:t>
            </a:r>
            <a:r>
              <a:rPr lang="en-US" dirty="0" err="1" smtClean="0"/>
              <a:t>gcd_bruteforce</a:t>
            </a:r>
            <a:r>
              <a:rPr lang="en-US" dirty="0" smtClean="0"/>
              <a:t>(</a:t>
            </a:r>
            <a:r>
              <a:rPr lang="en-US" dirty="0" err="1" smtClean="0"/>
              <a:t>int</a:t>
            </a:r>
            <a:r>
              <a:rPr lang="en-US" dirty="0" smtClean="0"/>
              <a:t> m, </a:t>
            </a:r>
            <a:r>
              <a:rPr lang="en-US" dirty="0" err="1" smtClean="0"/>
              <a:t>int</a:t>
            </a:r>
            <a:r>
              <a:rPr lang="en-US" dirty="0" smtClean="0"/>
              <a:t> n) {</a:t>
            </a:r>
          </a:p>
          <a:p>
            <a:pPr>
              <a:buNone/>
            </a:pPr>
            <a:r>
              <a:rPr lang="en-US" dirty="0" smtClean="0"/>
              <a:t>	</a:t>
            </a:r>
            <a:r>
              <a:rPr lang="en-US" dirty="0" err="1" smtClean="0"/>
              <a:t>int</a:t>
            </a:r>
            <a:r>
              <a:rPr lang="en-US" dirty="0" smtClean="0"/>
              <a:t> last = Math.min(</a:t>
            </a:r>
            <a:r>
              <a:rPr lang="en-US" dirty="0" err="1" smtClean="0"/>
              <a:t>m,n</a:t>
            </a:r>
            <a:r>
              <a:rPr lang="en-US" dirty="0" smtClean="0"/>
              <a:t>);</a:t>
            </a:r>
          </a:p>
          <a:p>
            <a:pPr>
              <a:buNone/>
            </a:pPr>
            <a:r>
              <a:rPr lang="en-US" dirty="0" smtClean="0"/>
              <a:t>	</a:t>
            </a:r>
            <a:r>
              <a:rPr lang="en-US" dirty="0" err="1" smtClean="0"/>
              <a:t>int</a:t>
            </a:r>
            <a:r>
              <a:rPr lang="en-US" dirty="0" smtClean="0"/>
              <a:t> </a:t>
            </a:r>
            <a:r>
              <a:rPr lang="en-US" dirty="0" err="1" smtClean="0"/>
              <a:t>gcd</a:t>
            </a:r>
            <a:r>
              <a:rPr lang="en-US" dirty="0" smtClean="0"/>
              <a:t>, </a:t>
            </a:r>
            <a:r>
              <a:rPr lang="en-US" dirty="0" err="1" smtClean="0"/>
              <a:t>i</a:t>
            </a:r>
            <a:r>
              <a:rPr lang="en-US" dirty="0" smtClean="0"/>
              <a:t> =1;</a:t>
            </a:r>
          </a:p>
          <a:p>
            <a:pPr>
              <a:buNone/>
            </a:pPr>
            <a:r>
              <a:rPr lang="en-US" dirty="0" smtClean="0"/>
              <a:t>	</a:t>
            </a:r>
          </a:p>
          <a:p>
            <a:pPr>
              <a:buNone/>
            </a:pPr>
            <a:r>
              <a:rPr lang="en-US" dirty="0" smtClean="0"/>
              <a:t>	while (</a:t>
            </a:r>
            <a:r>
              <a:rPr lang="en-US" dirty="0" err="1" smtClean="0"/>
              <a:t>i</a:t>
            </a:r>
            <a:r>
              <a:rPr lang="en-US" dirty="0" smtClean="0"/>
              <a:t>&lt;= last) {</a:t>
            </a:r>
          </a:p>
          <a:p>
            <a:pPr>
              <a:buNone/>
            </a:pPr>
            <a:r>
              <a:rPr lang="en-US" dirty="0" smtClean="0"/>
              <a:t>		if (</a:t>
            </a:r>
            <a:r>
              <a:rPr lang="en-US" dirty="0" err="1" smtClean="0"/>
              <a:t>m%i</a:t>
            </a:r>
            <a:r>
              <a:rPr lang="en-US" dirty="0" smtClean="0"/>
              <a:t> ==0 &amp;&amp; </a:t>
            </a:r>
            <a:r>
              <a:rPr lang="en-US" dirty="0" err="1" smtClean="0"/>
              <a:t>n%i</a:t>
            </a:r>
            <a:r>
              <a:rPr lang="en-US" dirty="0" smtClean="0"/>
              <a:t> == 0) {   </a:t>
            </a:r>
            <a:r>
              <a:rPr lang="en-US" dirty="0" err="1" smtClean="0"/>
              <a:t>gcd</a:t>
            </a:r>
            <a:r>
              <a:rPr lang="en-US" dirty="0" smtClean="0"/>
              <a:t> = </a:t>
            </a:r>
            <a:r>
              <a:rPr lang="en-US" dirty="0" err="1" smtClean="0"/>
              <a:t>i</a:t>
            </a:r>
            <a:r>
              <a:rPr lang="en-US" dirty="0" smtClean="0"/>
              <a:t>;   }</a:t>
            </a:r>
          </a:p>
          <a:p>
            <a:pPr>
              <a:buNone/>
            </a:pPr>
            <a:r>
              <a:rPr lang="en-US" dirty="0" smtClean="0"/>
              <a:t>		</a:t>
            </a:r>
            <a:r>
              <a:rPr lang="en-US" dirty="0" err="1" smtClean="0"/>
              <a:t>i</a:t>
            </a:r>
            <a:r>
              <a:rPr lang="en-US" dirty="0" smtClean="0"/>
              <a:t>++;</a:t>
            </a:r>
          </a:p>
          <a:p>
            <a:pPr>
              <a:buNone/>
            </a:pPr>
            <a:r>
              <a:rPr lang="en-US" dirty="0" smtClean="0"/>
              <a:t>	}</a:t>
            </a:r>
          </a:p>
          <a:p>
            <a:pPr>
              <a:buNone/>
            </a:pPr>
            <a:r>
              <a:rPr lang="en-US" dirty="0" smtClean="0"/>
              <a:t>	return </a:t>
            </a:r>
            <a:r>
              <a:rPr lang="en-US" dirty="0" err="1" smtClean="0"/>
              <a:t>gcd</a:t>
            </a:r>
            <a:r>
              <a:rPr lang="en-US" dirty="0" smtClean="0"/>
              <a:t>;</a:t>
            </a:r>
          </a:p>
          <a:p>
            <a:pPr>
              <a:buNone/>
            </a:pPr>
            <a:r>
              <a:rPr lang="en-US" dirty="0" smtClean="0"/>
              <a:t>}</a:t>
            </a:r>
          </a:p>
          <a:p>
            <a:pPr>
              <a:buNone/>
            </a:pPr>
            <a:r>
              <a:rPr lang="en-US" dirty="0" smtClean="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Character</a:t>
            </a:r>
            <a:endParaRPr lang="en-US" dirty="0"/>
          </a:p>
        </p:txBody>
      </p:sp>
      <p:sp>
        <p:nvSpPr>
          <p:cNvPr id="3" name="Content Placeholder 2"/>
          <p:cNvSpPr>
            <a:spLocks noGrp="1"/>
          </p:cNvSpPr>
          <p:nvPr>
            <p:ph idx="1"/>
          </p:nvPr>
        </p:nvSpPr>
        <p:spPr/>
        <p:txBody>
          <a:bodyPr/>
          <a:lstStyle/>
          <a:p>
            <a:r>
              <a:rPr lang="en-US" dirty="0" smtClean="0"/>
              <a:t>We have already discussed how to modify output of String using the format class and the Formatter object.</a:t>
            </a:r>
          </a:p>
          <a:p>
            <a:endParaRPr lang="en-US" dirty="0" smtClean="0"/>
          </a:p>
          <a:p>
            <a:r>
              <a:rPr lang="en-US" dirty="0" smtClean="0"/>
              <a:t>We also have access to certain </a:t>
            </a:r>
            <a:r>
              <a:rPr lang="en-US" b="1" dirty="0" smtClean="0"/>
              <a:t>control characters </a:t>
            </a:r>
            <a:r>
              <a:rPr lang="en-US" dirty="0" smtClean="0"/>
              <a:t>to give us additional options with a single string. </a:t>
            </a:r>
          </a:p>
          <a:p>
            <a:pPr lvl="1"/>
            <a:r>
              <a:rPr lang="en-US" dirty="0" smtClean="0"/>
              <a:t>Typing “\n” within the double quotes of a String will right away create a new line</a:t>
            </a:r>
          </a:p>
          <a:p>
            <a:pPr lvl="1"/>
            <a:r>
              <a:rPr lang="en-US" dirty="0" smtClean="0"/>
              <a:t>Typing “\t” within the double quotes of a String will be the equivalent of pressing the ‘tab’ key.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Elegant Solution</a:t>
            </a:r>
            <a:endParaRPr lang="en-US" dirty="0"/>
          </a:p>
        </p:txBody>
      </p:sp>
      <p:sp>
        <p:nvSpPr>
          <p:cNvPr id="3" name="Content Placeholder 2"/>
          <p:cNvSpPr>
            <a:spLocks noGrp="1"/>
          </p:cNvSpPr>
          <p:nvPr>
            <p:ph idx="1"/>
          </p:nvPr>
        </p:nvSpPr>
        <p:spPr/>
        <p:txBody>
          <a:bodyPr>
            <a:normAutofit lnSpcReduction="10000"/>
          </a:bodyPr>
          <a:lstStyle/>
          <a:p>
            <a:r>
              <a:rPr lang="en-US" dirty="0" smtClean="0"/>
              <a:t>There is a better way to find this solution.  </a:t>
            </a:r>
          </a:p>
          <a:p>
            <a:r>
              <a:rPr lang="en-US" dirty="0" smtClean="0"/>
              <a:t>If we have two integers, a and b, where a &gt; b, we can take the remainder of a/b and use that with the b to computer the GCD.  We can continue this process until we arrive at 2 numbers that divide with no remainder.</a:t>
            </a:r>
          </a:p>
          <a:p>
            <a:r>
              <a:rPr lang="en-US" dirty="0" smtClean="0"/>
              <a:t>The smaller of those numbers is the GCD.</a:t>
            </a:r>
          </a:p>
          <a:p>
            <a:pPr lvl="1"/>
            <a:r>
              <a:rPr lang="en-US" dirty="0" smtClean="0"/>
              <a:t>Example: If our two numbers are 44 and 16, we may take 44/16 and see the remainder is 12.  Then we look at 16 and 12.  Divide those and we see the remainder is 4.  Then we look at 12 and 4.  Divide those and the remainder is 0.  Thus the GCD of 44 and 16 is 4.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Elegant Code</a:t>
            </a:r>
            <a:endParaRPr lang="en-US" dirty="0"/>
          </a:p>
        </p:txBody>
      </p:sp>
      <p:sp>
        <p:nvSpPr>
          <p:cNvPr id="3" name="Content Placeholder 2"/>
          <p:cNvSpPr>
            <a:spLocks noGrp="1"/>
          </p:cNvSpPr>
          <p:nvPr>
            <p:ph idx="1"/>
          </p:nvPr>
        </p:nvSpPr>
        <p:spPr/>
        <p:txBody>
          <a:bodyPr/>
          <a:lstStyle/>
          <a:p>
            <a:pPr>
              <a:buNone/>
            </a:pPr>
            <a:r>
              <a:rPr lang="en-US" dirty="0" smtClean="0"/>
              <a:t>public </a:t>
            </a:r>
            <a:r>
              <a:rPr lang="en-US" dirty="0" err="1" smtClean="0"/>
              <a:t>int</a:t>
            </a:r>
            <a:r>
              <a:rPr lang="en-US" dirty="0" smtClean="0"/>
              <a:t> </a:t>
            </a:r>
            <a:r>
              <a:rPr lang="en-US" dirty="0" err="1" smtClean="0"/>
              <a:t>gcd</a:t>
            </a:r>
            <a:r>
              <a:rPr lang="en-US" dirty="0" smtClean="0"/>
              <a:t>(</a:t>
            </a:r>
            <a:r>
              <a:rPr lang="en-US" dirty="0" err="1" smtClean="0"/>
              <a:t>int</a:t>
            </a:r>
            <a:r>
              <a:rPr lang="en-US" dirty="0" smtClean="0"/>
              <a:t> m, </a:t>
            </a:r>
            <a:r>
              <a:rPr lang="en-US" dirty="0" err="1" smtClean="0"/>
              <a:t>int</a:t>
            </a:r>
            <a:r>
              <a:rPr lang="en-US" dirty="0" smtClean="0"/>
              <a:t> n) {</a:t>
            </a:r>
          </a:p>
          <a:p>
            <a:pPr>
              <a:buNone/>
            </a:pPr>
            <a:r>
              <a:rPr lang="en-US" dirty="0" smtClean="0"/>
              <a:t>	</a:t>
            </a:r>
            <a:r>
              <a:rPr lang="en-US" dirty="0" err="1" smtClean="0"/>
              <a:t>int</a:t>
            </a:r>
            <a:r>
              <a:rPr lang="en-US" dirty="0" smtClean="0"/>
              <a:t> r = n %m;</a:t>
            </a:r>
          </a:p>
          <a:p>
            <a:pPr>
              <a:buNone/>
            </a:pPr>
            <a:r>
              <a:rPr lang="en-US" dirty="0" smtClean="0"/>
              <a:t>	while (r ! = 0) {</a:t>
            </a:r>
          </a:p>
          <a:p>
            <a:pPr>
              <a:buNone/>
            </a:pPr>
            <a:r>
              <a:rPr lang="en-US" dirty="0" smtClean="0"/>
              <a:t>		n = m;</a:t>
            </a:r>
          </a:p>
          <a:p>
            <a:pPr>
              <a:buNone/>
            </a:pPr>
            <a:r>
              <a:rPr lang="en-US" dirty="0" smtClean="0"/>
              <a:t>		m = r;</a:t>
            </a:r>
          </a:p>
          <a:p>
            <a:pPr>
              <a:buNone/>
            </a:pPr>
            <a:r>
              <a:rPr lang="en-US" dirty="0" smtClean="0"/>
              <a:t>		r = </a:t>
            </a:r>
            <a:r>
              <a:rPr lang="en-US" dirty="0" err="1" smtClean="0"/>
              <a:t>n%m</a:t>
            </a:r>
            <a:r>
              <a:rPr lang="en-US" dirty="0" smtClean="0"/>
              <a:t>;</a:t>
            </a:r>
          </a:p>
          <a:p>
            <a:pPr>
              <a:buNone/>
            </a:pPr>
            <a:r>
              <a:rPr lang="en-US" dirty="0" smtClean="0"/>
              <a:t>	}</a:t>
            </a:r>
          </a:p>
          <a:p>
            <a:pPr>
              <a:buNone/>
            </a:pPr>
            <a:r>
              <a:rPr lang="en-US" dirty="0" smtClean="0"/>
              <a:t>	return m;</a:t>
            </a:r>
          </a:p>
          <a:p>
            <a:pPr>
              <a:buNone/>
            </a:pPr>
            <a:r>
              <a:rPr lang="en-US" dirty="0" smtClean="0"/>
              <a: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GCD with time</a:t>
            </a:r>
            <a:endParaRPr lang="en-US" dirty="0"/>
          </a:p>
        </p:txBody>
      </p:sp>
      <p:sp>
        <p:nvSpPr>
          <p:cNvPr id="3" name="Content Placeholder 2"/>
          <p:cNvSpPr>
            <a:spLocks noGrp="1"/>
          </p:cNvSpPr>
          <p:nvPr>
            <p:ph idx="1"/>
          </p:nvPr>
        </p:nvSpPr>
        <p:spPr>
          <a:xfrm>
            <a:off x="457200" y="1935480"/>
            <a:ext cx="8229600" cy="4770120"/>
          </a:xfrm>
        </p:spPr>
        <p:txBody>
          <a:bodyPr>
            <a:normAutofit lnSpcReduction="10000"/>
          </a:bodyPr>
          <a:lstStyle/>
          <a:p>
            <a:r>
              <a:rPr lang="en-US" dirty="0" smtClean="0"/>
              <a:t>In addition to the two previous methods, we also have a third way to calculate GCD. </a:t>
            </a:r>
          </a:p>
          <a:p>
            <a:r>
              <a:rPr lang="en-US" dirty="0" smtClean="0"/>
              <a:t>We may use the same method as our “elegant” solution, but with recursion</a:t>
            </a:r>
          </a:p>
          <a:p>
            <a:endParaRPr lang="en-US" dirty="0" smtClean="0"/>
          </a:p>
          <a:p>
            <a:pPr>
              <a:buNone/>
            </a:pPr>
            <a:r>
              <a:rPr lang="en-US" dirty="0" smtClean="0"/>
              <a:t>public </a:t>
            </a:r>
            <a:r>
              <a:rPr lang="en-US" dirty="0" err="1" smtClean="0"/>
              <a:t>int</a:t>
            </a:r>
            <a:r>
              <a:rPr lang="en-US" dirty="0" smtClean="0"/>
              <a:t> </a:t>
            </a:r>
            <a:r>
              <a:rPr lang="en-US" dirty="0" err="1" smtClean="0"/>
              <a:t>gcd_recursive</a:t>
            </a:r>
            <a:r>
              <a:rPr lang="en-US" dirty="0" smtClean="0"/>
              <a:t> (</a:t>
            </a:r>
            <a:r>
              <a:rPr lang="en-US" dirty="0" err="1" smtClean="0"/>
              <a:t>int</a:t>
            </a:r>
            <a:r>
              <a:rPr lang="en-US" dirty="0" smtClean="0"/>
              <a:t> m, </a:t>
            </a:r>
            <a:r>
              <a:rPr lang="en-US" dirty="0" err="1" smtClean="0"/>
              <a:t>int</a:t>
            </a:r>
            <a:r>
              <a:rPr lang="en-US" dirty="0" smtClean="0"/>
              <a:t> n) {</a:t>
            </a:r>
          </a:p>
          <a:p>
            <a:pPr>
              <a:buNone/>
            </a:pPr>
            <a:r>
              <a:rPr lang="en-US" dirty="0" smtClean="0"/>
              <a:t>	</a:t>
            </a:r>
            <a:r>
              <a:rPr lang="en-US" dirty="0" err="1" smtClean="0"/>
              <a:t>int</a:t>
            </a:r>
            <a:r>
              <a:rPr lang="en-US" dirty="0" smtClean="0"/>
              <a:t> result;</a:t>
            </a:r>
          </a:p>
          <a:p>
            <a:pPr>
              <a:buNone/>
            </a:pPr>
            <a:r>
              <a:rPr lang="en-US" dirty="0" smtClean="0"/>
              <a:t>	if (m==0)  result = n;</a:t>
            </a:r>
          </a:p>
          <a:p>
            <a:pPr>
              <a:buNone/>
            </a:pPr>
            <a:r>
              <a:rPr lang="en-US" dirty="0" smtClean="0"/>
              <a:t>	else 		result = </a:t>
            </a:r>
            <a:r>
              <a:rPr lang="en-US" dirty="0" err="1" smtClean="0"/>
              <a:t>gcd_recursive</a:t>
            </a:r>
            <a:r>
              <a:rPr lang="en-US" dirty="0" smtClean="0"/>
              <a:t> (</a:t>
            </a:r>
            <a:r>
              <a:rPr lang="en-US" dirty="0" err="1" smtClean="0"/>
              <a:t>n%m</a:t>
            </a:r>
            <a:r>
              <a:rPr lang="en-US" dirty="0" smtClean="0"/>
              <a:t>, m);</a:t>
            </a:r>
          </a:p>
          <a:p>
            <a:pPr>
              <a:buNone/>
            </a:pPr>
            <a:r>
              <a:rPr lang="en-US" dirty="0" smtClean="0"/>
              <a:t>	return result;</a:t>
            </a:r>
          </a:p>
          <a:p>
            <a:pPr>
              <a:buNone/>
            </a:pPr>
            <a:r>
              <a:rPr lang="en-US" dirty="0" smtClean="0"/>
              <a: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execution time</a:t>
            </a:r>
            <a:endParaRPr lang="en-US" dirty="0"/>
          </a:p>
        </p:txBody>
      </p:sp>
      <p:sp>
        <p:nvSpPr>
          <p:cNvPr id="3" name="Content Placeholder 2"/>
          <p:cNvSpPr>
            <a:spLocks noGrp="1"/>
          </p:cNvSpPr>
          <p:nvPr>
            <p:ph idx="1"/>
          </p:nvPr>
        </p:nvSpPr>
        <p:spPr/>
        <p:txBody>
          <a:bodyPr/>
          <a:lstStyle/>
          <a:p>
            <a:r>
              <a:rPr lang="en-US" dirty="0" smtClean="0"/>
              <a:t>As we mentioned recently, we have many different codes for the same function.  Some codes are more efficient, meaning they have a better </a:t>
            </a:r>
            <a:r>
              <a:rPr lang="en-US" b="1" dirty="0" smtClean="0"/>
              <a:t>execution time</a:t>
            </a:r>
            <a:r>
              <a:rPr lang="en-US" dirty="0" smtClean="0"/>
              <a:t>. </a:t>
            </a:r>
          </a:p>
          <a:p>
            <a:r>
              <a:rPr lang="en-US" dirty="0" smtClean="0"/>
              <a:t>How can we estimate this?  </a:t>
            </a:r>
          </a:p>
          <a:p>
            <a:r>
              <a:rPr lang="en-US" dirty="0" smtClean="0"/>
              <a:t>We can use the time method of the Date class from the </a:t>
            </a:r>
            <a:r>
              <a:rPr lang="en-US" dirty="0" err="1" smtClean="0"/>
              <a:t>java.util</a:t>
            </a:r>
            <a:r>
              <a:rPr lang="en-US" dirty="0" smtClean="0"/>
              <a:t> package to help us.</a:t>
            </a:r>
          </a:p>
          <a:p>
            <a:r>
              <a:rPr lang="en-US" dirty="0" smtClean="0"/>
              <a:t>Before the method, we start a clock, then we run the method.  We then stop the clock, and show the elapsed time.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execution time</a:t>
            </a:r>
            <a:endParaRPr lang="en-US" dirty="0"/>
          </a:p>
        </p:txBody>
      </p:sp>
      <p:sp>
        <p:nvSpPr>
          <p:cNvPr id="3" name="Content Placeholder 2"/>
          <p:cNvSpPr>
            <a:spLocks noGrp="1"/>
          </p:cNvSpPr>
          <p:nvPr>
            <p:ph idx="1"/>
          </p:nvPr>
        </p:nvSpPr>
        <p:spPr/>
        <p:txBody>
          <a:bodyPr/>
          <a:lstStyle/>
          <a:p>
            <a:pPr>
              <a:buNone/>
            </a:pPr>
            <a:r>
              <a:rPr lang="en-US" dirty="0" smtClean="0"/>
              <a:t>Date </a:t>
            </a:r>
            <a:r>
              <a:rPr lang="en-US" dirty="0" err="1" smtClean="0"/>
              <a:t>startTime</a:t>
            </a:r>
            <a:r>
              <a:rPr lang="en-US" dirty="0" smtClean="0"/>
              <a:t> = new Date();</a:t>
            </a:r>
          </a:p>
          <a:p>
            <a:pPr>
              <a:buNone/>
            </a:pPr>
            <a:r>
              <a:rPr lang="en-US" dirty="0" smtClean="0"/>
              <a:t>//method call here</a:t>
            </a:r>
          </a:p>
          <a:p>
            <a:pPr>
              <a:buNone/>
            </a:pPr>
            <a:r>
              <a:rPr lang="en-US" dirty="0" smtClean="0"/>
              <a:t>Date </a:t>
            </a:r>
            <a:r>
              <a:rPr lang="en-US" dirty="0" err="1" smtClean="0"/>
              <a:t>endTime</a:t>
            </a:r>
            <a:r>
              <a:rPr lang="en-US" dirty="0" smtClean="0"/>
              <a:t> = new Date();</a:t>
            </a:r>
          </a:p>
          <a:p>
            <a:pPr>
              <a:buNone/>
            </a:pPr>
            <a:endParaRPr lang="en-US" dirty="0" smtClean="0"/>
          </a:p>
          <a:p>
            <a:pPr>
              <a:buNone/>
            </a:pPr>
            <a:r>
              <a:rPr lang="en-US" dirty="0" smtClean="0"/>
              <a:t>Long </a:t>
            </a:r>
            <a:r>
              <a:rPr lang="en-US" dirty="0" err="1" smtClean="0"/>
              <a:t>elapsedTimeInMilliseconds</a:t>
            </a:r>
            <a:r>
              <a:rPr lang="en-US" dirty="0" smtClean="0"/>
              <a:t> = </a:t>
            </a:r>
          </a:p>
          <a:p>
            <a:pPr>
              <a:buNone/>
            </a:pPr>
            <a:r>
              <a:rPr lang="en-US" dirty="0" smtClean="0"/>
              <a:t>	</a:t>
            </a:r>
            <a:r>
              <a:rPr lang="en-US" dirty="0" err="1" smtClean="0"/>
              <a:t>endTime.getTime</a:t>
            </a:r>
            <a:r>
              <a:rPr lang="en-US" dirty="0" smtClean="0"/>
              <a:t>() – </a:t>
            </a:r>
            <a:r>
              <a:rPr lang="en-US" dirty="0" err="1" smtClean="0"/>
              <a:t>startTime.getTime</a:t>
            </a:r>
            <a:r>
              <a:rPr lang="en-US" dirty="0" smtClean="0"/>
              <a:t>();</a:t>
            </a:r>
          </a:p>
          <a:p>
            <a:pPr>
              <a:buNone/>
            </a:pPr>
            <a:endParaRPr lang="en-US" dirty="0" smtClean="0"/>
          </a:p>
          <a:p>
            <a:pPr>
              <a:buNone/>
            </a:pPr>
            <a:endParaRPr lang="en-US" dirty="0" smtClean="0"/>
          </a:p>
          <a:p>
            <a:pPr>
              <a:buNone/>
            </a:pP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228600" y="1935480"/>
            <a:ext cx="8610600" cy="4389120"/>
          </a:xfrm>
        </p:spPr>
        <p:txBody>
          <a:bodyPr>
            <a:normAutofit/>
          </a:bodyPr>
          <a:lstStyle/>
          <a:p>
            <a:pPr>
              <a:buNone/>
            </a:pPr>
            <a:r>
              <a:rPr lang="en-US" dirty="0" err="1" smtClean="0"/>
              <a:t>System.out.println</a:t>
            </a:r>
            <a:r>
              <a:rPr lang="en-US" dirty="0" smtClean="0"/>
              <a:t>(“We only have ”);</a:t>
            </a:r>
          </a:p>
          <a:p>
            <a:pPr>
              <a:buNone/>
            </a:pPr>
            <a:r>
              <a:rPr lang="en-US" dirty="0" err="1" smtClean="0"/>
              <a:t>System.out.println</a:t>
            </a:r>
            <a:r>
              <a:rPr lang="en-US" dirty="0" smtClean="0"/>
              <a:t>(“1 month left </a:t>
            </a:r>
            <a:r>
              <a:rPr lang="en-US" dirty="0" smtClean="0"/>
              <a:t>of class!”);</a:t>
            </a:r>
          </a:p>
          <a:p>
            <a:pPr>
              <a:buNone/>
            </a:pPr>
            <a:endParaRPr lang="en-US" dirty="0" smtClean="0"/>
          </a:p>
          <a:p>
            <a:pPr>
              <a:buNone/>
            </a:pPr>
            <a:r>
              <a:rPr lang="en-US" dirty="0" smtClean="0"/>
              <a:t>Equivalent to: </a:t>
            </a:r>
          </a:p>
          <a:p>
            <a:pPr>
              <a:buNone/>
            </a:pPr>
            <a:r>
              <a:rPr lang="en-US" dirty="0" err="1" smtClean="0"/>
              <a:t>System.out.println</a:t>
            </a:r>
            <a:r>
              <a:rPr lang="en-US" dirty="0" smtClean="0"/>
              <a:t>(“We only have \</a:t>
            </a:r>
            <a:r>
              <a:rPr lang="en-US" dirty="0" smtClean="0"/>
              <a:t>n1 month </a:t>
            </a:r>
            <a:r>
              <a:rPr lang="en-US" dirty="0" smtClean="0"/>
              <a:t>left of </a:t>
            </a:r>
            <a:r>
              <a:rPr lang="en-US" dirty="0" smtClean="0"/>
              <a:t>class!”);</a:t>
            </a:r>
            <a:endParaRPr lang="en-US" dirty="0" smtClean="0"/>
          </a:p>
          <a:p>
            <a:pPr>
              <a:buNone/>
            </a:pPr>
            <a:endParaRPr lang="en-US" dirty="0" smtClean="0"/>
          </a:p>
          <a:p>
            <a:pPr>
              <a:buNone/>
            </a:pPr>
            <a:r>
              <a:rPr lang="en-US" dirty="0" smtClean="0"/>
              <a:t>Output: </a:t>
            </a:r>
          </a:p>
          <a:p>
            <a:pPr>
              <a:buNone/>
            </a:pPr>
            <a:r>
              <a:rPr lang="en-US" dirty="0" smtClean="0"/>
              <a:t>We only have </a:t>
            </a:r>
          </a:p>
          <a:p>
            <a:pPr>
              <a:buNone/>
            </a:pPr>
            <a:r>
              <a:rPr lang="en-US" dirty="0" smtClean="0"/>
              <a:t>1 month left </a:t>
            </a:r>
            <a:r>
              <a:rPr lang="en-US" dirty="0" smtClean="0"/>
              <a:t>of class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Do-While Loop</a:t>
            </a:r>
            <a:endParaRPr lang="en-US" dirty="0"/>
          </a:p>
        </p:txBody>
      </p:sp>
      <p:sp>
        <p:nvSpPr>
          <p:cNvPr id="3" name="Content Placeholder 2"/>
          <p:cNvSpPr>
            <a:spLocks noGrp="1"/>
          </p:cNvSpPr>
          <p:nvPr>
            <p:ph idx="1"/>
          </p:nvPr>
        </p:nvSpPr>
        <p:spPr/>
        <p:txBody>
          <a:bodyPr/>
          <a:lstStyle/>
          <a:p>
            <a:r>
              <a:rPr lang="en-US" dirty="0" smtClean="0"/>
              <a:t>Sometimes we want an event to occur, and then repeat if a condition is met</a:t>
            </a:r>
          </a:p>
          <a:p>
            <a:r>
              <a:rPr lang="en-US" dirty="0" smtClean="0"/>
              <a:t>We do this with another conditional statement known as a do-while statement.</a:t>
            </a:r>
          </a:p>
          <a:p>
            <a:r>
              <a:rPr lang="en-US" dirty="0" smtClean="0"/>
              <a:t>A while loop is called a pretest loop because the test is done before execution.</a:t>
            </a:r>
          </a:p>
          <a:p>
            <a:r>
              <a:rPr lang="en-US" dirty="0" smtClean="0"/>
              <a:t>However, the do-while loop is a posttest loop where the loop body is executed at least once, and then the test is done to see if it will loop again</a:t>
            </a:r>
          </a:p>
          <a:p>
            <a:r>
              <a:rPr lang="en-US" dirty="0" smtClean="0"/>
              <a:t>Note: generally better to simply use while loop</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of a do-while loop</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Do {</a:t>
            </a:r>
          </a:p>
          <a:p>
            <a:pPr marL="0" indent="0">
              <a:buNone/>
            </a:pPr>
            <a:r>
              <a:rPr lang="en-US" dirty="0"/>
              <a:t>	</a:t>
            </a:r>
            <a:r>
              <a:rPr lang="en-US" dirty="0" smtClean="0"/>
              <a:t>&lt;statement&gt;</a:t>
            </a:r>
          </a:p>
          <a:p>
            <a:pPr marL="0" indent="0">
              <a:buNone/>
            </a:pPr>
            <a:r>
              <a:rPr lang="en-US" dirty="0" smtClean="0"/>
              <a:t>}</a:t>
            </a:r>
          </a:p>
          <a:p>
            <a:pPr marL="0" indent="0">
              <a:buNone/>
            </a:pPr>
            <a:r>
              <a:rPr lang="en-US" dirty="0" smtClean="0"/>
              <a:t>while( &lt;</a:t>
            </a:r>
            <a:r>
              <a:rPr lang="en-US" dirty="0" err="1" smtClean="0"/>
              <a:t>boolean</a:t>
            </a:r>
            <a:r>
              <a:rPr lang="en-US" dirty="0" smtClean="0"/>
              <a:t> expression&gt; );</a:t>
            </a:r>
          </a:p>
          <a:p>
            <a:pPr marL="0" indent="0">
              <a:buNone/>
            </a:pPr>
            <a:endParaRPr lang="en-US" dirty="0"/>
          </a:p>
          <a:p>
            <a:r>
              <a:rPr lang="en-US" dirty="0" smtClean="0"/>
              <a:t>&lt;statement&gt; will happen when the do-while loop is entered.  </a:t>
            </a:r>
          </a:p>
          <a:p>
            <a:r>
              <a:rPr lang="en-US" dirty="0" smtClean="0"/>
              <a:t>If &lt;</a:t>
            </a:r>
            <a:r>
              <a:rPr lang="en-US" dirty="0" err="1" smtClean="0"/>
              <a:t>boolean</a:t>
            </a:r>
            <a:r>
              <a:rPr lang="en-US" dirty="0" smtClean="0"/>
              <a:t> expression&gt; is true, &lt;statement&gt; will happen again.  This will repeat until the while loop is broken.</a:t>
            </a:r>
            <a:endParaRPr lang="en-US" dirty="0"/>
          </a:p>
        </p:txBody>
      </p:sp>
    </p:spTree>
    <p:extLst>
      <p:ext uri="{BB962C8B-B14F-4D97-AF65-F5344CB8AC3E}">
        <p14:creationId xmlns:p14="http://schemas.microsoft.com/office/powerpoint/2010/main" val="2487491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Content Placeholder 2"/>
          <p:cNvSpPr>
            <a:spLocks noGrp="1"/>
          </p:cNvSpPr>
          <p:nvPr>
            <p:ph idx="1"/>
          </p:nvPr>
        </p:nvSpPr>
        <p:spPr/>
        <p:txBody>
          <a:bodyPr>
            <a:normAutofit/>
          </a:bodyPr>
          <a:lstStyle/>
          <a:p>
            <a:r>
              <a:rPr lang="en-US" dirty="0" smtClean="0"/>
              <a:t>We only briefly discussed exceptions before, now let’s discuss them in some more detail</a:t>
            </a:r>
          </a:p>
          <a:p>
            <a:endParaRPr lang="en-US" dirty="0"/>
          </a:p>
          <a:p>
            <a:r>
              <a:rPr lang="en-US" dirty="0" smtClean="0"/>
              <a:t>Remember, an exception occurs when there is some problem in running or compiling your code</a:t>
            </a:r>
          </a:p>
          <a:p>
            <a:endParaRPr lang="en-US" dirty="0"/>
          </a:p>
          <a:p>
            <a:r>
              <a:rPr lang="en-US" dirty="0" smtClean="0"/>
              <a:t>We often use try and catch blocks to catch errors as they occur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Catch Blocks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“Exception e” is the general phrase we use to represent ALL exceptions.  When we have this following a catch, it means that all thrown exceptions go here.</a:t>
            </a:r>
          </a:p>
          <a:p>
            <a:r>
              <a:rPr lang="en-US" dirty="0" smtClean="0"/>
              <a:t>We may also have more specific errors, such as “</a:t>
            </a:r>
            <a:r>
              <a:rPr lang="en-US" dirty="0" err="1"/>
              <a:t>I</a:t>
            </a:r>
            <a:r>
              <a:rPr lang="en-US" dirty="0" err="1" smtClean="0"/>
              <a:t>nputMismatchException</a:t>
            </a:r>
            <a:r>
              <a:rPr lang="en-US" dirty="0" smtClean="0"/>
              <a:t> e” following a catch block</a:t>
            </a:r>
          </a:p>
          <a:p>
            <a:r>
              <a:rPr lang="en-US" dirty="0" smtClean="0"/>
              <a:t>This is useful since we may want to display a different error message depending on the type of error found</a:t>
            </a:r>
          </a:p>
          <a:p>
            <a:r>
              <a:rPr lang="en-US" dirty="0" smtClean="0"/>
              <a:t>Multiple catch blocks are like if and else if statement.  If a catch block is accepted, the rest are automatically skipped</a:t>
            </a:r>
          </a:p>
          <a:p>
            <a:r>
              <a:rPr lang="en-US" dirty="0" smtClean="0"/>
              <a:t>Therefore, if we are planning to use multiple catch blocks for the same try block, it is important to use Exception e AFTER all other errors.  Otherwise, it would always catch Exception e, and never reach any of the other catch blocks</a:t>
            </a:r>
            <a:endParaRPr lang="en-US" dirty="0"/>
          </a:p>
        </p:txBody>
      </p:sp>
    </p:spTree>
    <p:extLst>
      <p:ext uri="{BB962C8B-B14F-4D97-AF65-F5344CB8AC3E}">
        <p14:creationId xmlns:p14="http://schemas.microsoft.com/office/powerpoint/2010/main" val="3542191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Manually “throwing” an error</a:t>
            </a:r>
            <a:endParaRPr lang="en-US" dirty="0"/>
          </a:p>
        </p:txBody>
      </p:sp>
      <p:sp>
        <p:nvSpPr>
          <p:cNvPr id="3" name="Content Placeholder 2"/>
          <p:cNvSpPr>
            <a:spLocks noGrp="1"/>
          </p:cNvSpPr>
          <p:nvPr>
            <p:ph idx="1"/>
          </p:nvPr>
        </p:nvSpPr>
        <p:spPr>
          <a:xfrm>
            <a:off x="228600" y="1935480"/>
            <a:ext cx="8686800" cy="4617720"/>
          </a:xfrm>
        </p:spPr>
        <p:txBody>
          <a:bodyPr>
            <a:normAutofit lnSpcReduction="10000"/>
          </a:bodyPr>
          <a:lstStyle/>
          <a:p>
            <a:r>
              <a:rPr lang="en-US" dirty="0" smtClean="0"/>
              <a:t>Sometimes we may want to create an error of our own.</a:t>
            </a:r>
          </a:p>
          <a:p>
            <a:r>
              <a:rPr lang="en-US" dirty="0" smtClean="0"/>
              <a:t>What is we had a code where we asked a user to input his age, and what if we wanted an error to be found if he enters a negative number?</a:t>
            </a:r>
          </a:p>
          <a:p>
            <a:r>
              <a:rPr lang="en-US" dirty="0" smtClean="0"/>
              <a:t>An error would not be found if he simply enters a negative… int values are allowed to be negative.</a:t>
            </a:r>
          </a:p>
          <a:p>
            <a:r>
              <a:rPr lang="en-US" dirty="0" smtClean="0"/>
              <a:t>Instead, we can </a:t>
            </a:r>
            <a:r>
              <a:rPr lang="en-US" b="1" dirty="0" smtClean="0"/>
              <a:t>throw</a:t>
            </a:r>
            <a:r>
              <a:rPr lang="en-US" dirty="0" smtClean="0"/>
              <a:t> an error ourselves:</a:t>
            </a:r>
          </a:p>
          <a:p>
            <a:pPr lvl="1"/>
            <a:r>
              <a:rPr lang="en-US" dirty="0" smtClean="0"/>
              <a:t>If (age&lt;0) { throw new Exception “Negative age is invalid”);}</a:t>
            </a:r>
          </a:p>
          <a:p>
            <a:r>
              <a:rPr lang="en-US" dirty="0" smtClean="0"/>
              <a:t>This code should be within a try block with a ‘catch (Exception e) following it.</a:t>
            </a:r>
          </a:p>
          <a:p>
            <a:r>
              <a:rPr lang="en-US" dirty="0" smtClean="0"/>
              <a:t>‘throw’ is a keyword that will create an error. </a:t>
            </a:r>
          </a:p>
          <a:p>
            <a:pPr lvl="1"/>
            <a:endParaRPr lang="en-US" dirty="0"/>
          </a:p>
        </p:txBody>
      </p:sp>
    </p:spTree>
    <p:extLst>
      <p:ext uri="{BB962C8B-B14F-4D97-AF65-F5344CB8AC3E}">
        <p14:creationId xmlns:p14="http://schemas.microsoft.com/office/powerpoint/2010/main" val="2874388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 ‘finally’</a:t>
            </a:r>
            <a:endParaRPr lang="en-US" dirty="0"/>
          </a:p>
        </p:txBody>
      </p:sp>
      <p:sp>
        <p:nvSpPr>
          <p:cNvPr id="3" name="Content Placeholder 2"/>
          <p:cNvSpPr>
            <a:spLocks noGrp="1"/>
          </p:cNvSpPr>
          <p:nvPr>
            <p:ph idx="1"/>
          </p:nvPr>
        </p:nvSpPr>
        <p:spPr>
          <a:xfrm>
            <a:off x="457200" y="1935480"/>
            <a:ext cx="8229600" cy="4617720"/>
          </a:xfrm>
        </p:spPr>
        <p:txBody>
          <a:bodyPr>
            <a:normAutofit fontScale="92500"/>
          </a:bodyPr>
          <a:lstStyle/>
          <a:p>
            <a:r>
              <a:rPr lang="en-US" dirty="0" smtClean="0"/>
              <a:t>There may be times following a try and catch block that we wish to still execute some code, even if an error was thrown.</a:t>
            </a:r>
          </a:p>
          <a:p>
            <a:r>
              <a:rPr lang="en-US" dirty="0" smtClean="0"/>
              <a:t>The ‘finally’ block follows a catch block or multiple catch blocks.  It has the </a:t>
            </a:r>
            <a:r>
              <a:rPr lang="en-US" b="1" dirty="0" smtClean="0"/>
              <a:t>finally</a:t>
            </a:r>
            <a:r>
              <a:rPr lang="en-US" dirty="0" smtClean="0"/>
              <a:t> keyword followed by {   }.</a:t>
            </a:r>
          </a:p>
          <a:p>
            <a:r>
              <a:rPr lang="en-US" dirty="0" smtClean="0"/>
              <a:t>All code in the finally block will run following a try and catch block whether or not an error was found</a:t>
            </a:r>
          </a:p>
          <a:p>
            <a:r>
              <a:rPr lang="en-US" dirty="0" smtClean="0"/>
              <a:t>This is true even if a catch block has a return statement.  Nothing will return until the ‘finally’ block is finished.</a:t>
            </a:r>
          </a:p>
          <a:p>
            <a:r>
              <a:rPr lang="en-US" dirty="0" smtClean="0"/>
              <a:t>One of the most common uses is to use the .close() method on a stream object. </a:t>
            </a:r>
            <a:endParaRPr lang="en-US" dirty="0"/>
          </a:p>
        </p:txBody>
      </p:sp>
    </p:spTree>
    <p:extLst>
      <p:ext uri="{BB962C8B-B14F-4D97-AF65-F5344CB8AC3E}">
        <p14:creationId xmlns:p14="http://schemas.microsoft.com/office/powerpoint/2010/main" val="21953464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561</TotalTime>
  <Words>1779</Words>
  <Application>Microsoft Office PowerPoint</Application>
  <PresentationFormat>On-screen Show (4:3)</PresentationFormat>
  <Paragraphs>174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Exceptions and  Additional Tools in Java</vt:lpstr>
      <vt:lpstr>Control Character</vt:lpstr>
      <vt:lpstr>Example:</vt:lpstr>
      <vt:lpstr>The Do-While Loop</vt:lpstr>
      <vt:lpstr>Format of a do-while loop</vt:lpstr>
      <vt:lpstr>Exceptions</vt:lpstr>
      <vt:lpstr>Multiple Catch Blocks</vt:lpstr>
      <vt:lpstr>Manually “throwing” an error</vt:lpstr>
      <vt:lpstr>Keyword ‘finally’</vt:lpstr>
      <vt:lpstr>Propagating Exceptions</vt:lpstr>
      <vt:lpstr>The keyword ‘throws’</vt:lpstr>
      <vt:lpstr>Types of Exceptions</vt:lpstr>
      <vt:lpstr>Ways to display Exceptions</vt:lpstr>
      <vt:lpstr>Assertions</vt:lpstr>
      <vt:lpstr>Assertions continued</vt:lpstr>
      <vt:lpstr>Nested Classes</vt:lpstr>
      <vt:lpstr>Nested Class Continued</vt:lpstr>
      <vt:lpstr>Greatest Common Divisor</vt:lpstr>
      <vt:lpstr>GCD: Bruteforce</vt:lpstr>
      <vt:lpstr>More Elegant Solution</vt:lpstr>
      <vt:lpstr>Elegant Code</vt:lpstr>
      <vt:lpstr>Recursive GCD with time</vt:lpstr>
      <vt:lpstr>Estimating execution time</vt:lpstr>
      <vt:lpstr>Estimating execution time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Rob</dc:creator>
  <cp:lastModifiedBy>HS Test Teacher</cp:lastModifiedBy>
  <cp:revision>55</cp:revision>
  <dcterms:created xsi:type="dcterms:W3CDTF">2012-08-05T20:35:09Z</dcterms:created>
  <dcterms:modified xsi:type="dcterms:W3CDTF">2013-04-23T14:25:39Z</dcterms:modified>
</cp:coreProperties>
</file>