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70" r:id="rId6"/>
    <p:sldId id="258" r:id="rId7"/>
    <p:sldId id="259" r:id="rId8"/>
    <p:sldId id="272" r:id="rId9"/>
    <p:sldId id="271" r:id="rId10"/>
    <p:sldId id="260" r:id="rId11"/>
    <p:sldId id="261" r:id="rId12"/>
    <p:sldId id="273" r:id="rId13"/>
    <p:sldId id="262" r:id="rId14"/>
    <p:sldId id="275" r:id="rId15"/>
    <p:sldId id="274" r:id="rId16"/>
    <p:sldId id="276" r:id="rId17"/>
    <p:sldId id="263" r:id="rId18"/>
    <p:sldId id="264" r:id="rId19"/>
    <p:sldId id="265" r:id="rId20"/>
    <p:sldId id="266"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F6B6679-DC9B-4A7A-A158-9FBF0FFE65E9}" type="datetimeFigureOut">
              <a:rPr lang="en-US" smtClean="0"/>
              <a:pPr/>
              <a:t>5/1/2013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4AB415-69F3-4C80-827B-B5D6167BAF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6B6679-DC9B-4A7A-A158-9FBF0FFE65E9}"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6B6679-DC9B-4A7A-A158-9FBF0FFE65E9}"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6B6679-DC9B-4A7A-A158-9FBF0FFE65E9}"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6B6679-DC9B-4A7A-A158-9FBF0FFE65E9}"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AB415-69F3-4C80-827B-B5D6167BAF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6B6679-DC9B-4A7A-A158-9FBF0FFE65E9}"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6B6679-DC9B-4A7A-A158-9FBF0FFE65E9}" type="datetimeFigureOut">
              <a:rPr lang="en-US" smtClean="0"/>
              <a:pPr/>
              <a:t>5/1/2013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6B6679-DC9B-4A7A-A158-9FBF0FFE65E9}" type="datetimeFigureOut">
              <a:rPr lang="en-US" smtClean="0"/>
              <a:pPr/>
              <a:t>5/1/2013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B6679-DC9B-4A7A-A158-9FBF0FFE65E9}" type="datetimeFigureOut">
              <a:rPr lang="en-US" smtClean="0"/>
              <a:pPr/>
              <a:t>5/1/2013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6B6679-DC9B-4A7A-A158-9FBF0FFE65E9}"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AB415-69F3-4C80-827B-B5D6167BAF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6B6679-DC9B-4A7A-A158-9FBF0FFE65E9}"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84AB415-69F3-4C80-827B-B5D6167BAFD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6B6679-DC9B-4A7A-A158-9FBF0FFE65E9}" type="datetimeFigureOut">
              <a:rPr lang="en-US" smtClean="0"/>
              <a:pPr/>
              <a:t>5/1/2013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4AB415-69F3-4C80-827B-B5D6167BAFD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Graphic User Interface</a:t>
            </a:r>
            <a:br>
              <a:rPr lang="en-US" dirty="0" smtClean="0"/>
            </a:br>
            <a:r>
              <a:rPr lang="en-US" dirty="0" smtClean="0"/>
              <a:t>Part 1</a:t>
            </a:r>
            <a:endParaRPr lang="en-US" dirty="0"/>
          </a:p>
        </p:txBody>
      </p:sp>
      <p:sp>
        <p:nvSpPr>
          <p:cNvPr id="3" name="Subtitle 2"/>
          <p:cNvSpPr>
            <a:spLocks noGrp="1"/>
          </p:cNvSpPr>
          <p:nvPr>
            <p:ph type="subTitle" idx="1"/>
          </p:nvPr>
        </p:nvSpPr>
        <p:spPr/>
        <p:txBody>
          <a:bodyPr/>
          <a:lstStyle/>
          <a:p>
            <a:r>
              <a:rPr lang="en-US" dirty="0" smtClean="0"/>
              <a:t>Lecture 17</a:t>
            </a:r>
          </a:p>
          <a:p>
            <a:r>
              <a:rPr lang="en-US" dirty="0" smtClean="0"/>
              <a:t>CSCI 212</a:t>
            </a:r>
          </a:p>
          <a:p>
            <a:r>
              <a:rPr lang="en-US" dirty="0" smtClean="0"/>
              <a:t>Instructor: Robert </a:t>
            </a:r>
            <a:r>
              <a:rPr lang="en-US" dirty="0" err="1" smtClean="0"/>
              <a:t>Mashburn</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a:t>
            </a:r>
            <a:r>
              <a:rPr lang="en-US" dirty="0" smtClean="0"/>
              <a:t>Closing Properties</a:t>
            </a:r>
            <a:endParaRPr lang="en-US" dirty="0"/>
          </a:p>
        </p:txBody>
      </p:sp>
      <p:sp>
        <p:nvSpPr>
          <p:cNvPr id="3" name="Content Placeholder 2"/>
          <p:cNvSpPr>
            <a:spLocks noGrp="1"/>
          </p:cNvSpPr>
          <p:nvPr>
            <p:ph idx="1"/>
          </p:nvPr>
        </p:nvSpPr>
        <p:spPr/>
        <p:txBody>
          <a:bodyPr/>
          <a:lstStyle/>
          <a:p>
            <a:r>
              <a:rPr lang="en-US" dirty="0" smtClean="0"/>
              <a:t>Though we can close the JFrame window, this does not terminate the program itself.  If we want to end the program by closing the window, enter the following: </a:t>
            </a:r>
          </a:p>
          <a:p>
            <a:pPr lvl="1"/>
            <a:r>
              <a:rPr lang="en-US" sz="2000" dirty="0" err="1" smtClean="0"/>
              <a:t>myWindow.setDefaultCloseOperation</a:t>
            </a:r>
            <a:r>
              <a:rPr lang="en-US" sz="2000" dirty="0" smtClean="0"/>
              <a:t>(</a:t>
            </a:r>
            <a:r>
              <a:rPr lang="en-US" sz="2000" dirty="0" err="1" smtClean="0"/>
              <a:t>JFrame.EXIT_ON_CLOSE</a:t>
            </a:r>
            <a:r>
              <a:rPr lang="en-US" sz="2000" dirty="0" smtClean="0"/>
              <a:t>);</a:t>
            </a:r>
          </a:p>
          <a:p>
            <a:r>
              <a:rPr lang="en-US" dirty="0" smtClean="0"/>
              <a:t>This must be entered after .</a:t>
            </a:r>
            <a:r>
              <a:rPr lang="en-US" dirty="0" err="1" smtClean="0"/>
              <a:t>setvisible</a:t>
            </a:r>
            <a:r>
              <a:rPr lang="en-US" dirty="0" smtClean="0"/>
              <a:t>(true);</a:t>
            </a:r>
          </a:p>
          <a:p>
            <a:endParaRPr lang="en-US" dirty="0" smtClean="0"/>
          </a:p>
          <a:p>
            <a:r>
              <a:rPr lang="en-US" dirty="0" smtClean="0"/>
              <a:t>This program creates a single, simple </a:t>
            </a:r>
            <a:r>
              <a:rPr lang="en-US" dirty="0" smtClean="0"/>
              <a:t>window.  We may move it, resize it, minimize it, maximize it, or close it.  </a:t>
            </a:r>
            <a:r>
              <a:rPr lang="en-US" dirty="0" smtClean="0"/>
              <a:t>So far, it has no other </a:t>
            </a:r>
            <a:r>
              <a:rPr lang="en-US" dirty="0" smtClean="0"/>
              <a:t>uses.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User Interface</a:t>
            </a:r>
            <a:endParaRPr lang="en-US" dirty="0"/>
          </a:p>
        </p:txBody>
      </p:sp>
      <p:sp>
        <p:nvSpPr>
          <p:cNvPr id="3" name="Content Placeholder 2"/>
          <p:cNvSpPr>
            <a:spLocks noGrp="1"/>
          </p:cNvSpPr>
          <p:nvPr>
            <p:ph idx="1"/>
          </p:nvPr>
        </p:nvSpPr>
        <p:spPr/>
        <p:txBody>
          <a:bodyPr/>
          <a:lstStyle/>
          <a:p>
            <a:r>
              <a:rPr lang="en-US" dirty="0" smtClean="0"/>
              <a:t>The JFrame is the first object of what we call a Graphic User Interface, or GUI (pronounced ‘gooey’)</a:t>
            </a:r>
          </a:p>
          <a:p>
            <a:r>
              <a:rPr lang="en-US" dirty="0" smtClean="0"/>
              <a:t>The GUI presents a clear way for a user to interact with the program</a:t>
            </a:r>
          </a:p>
          <a:p>
            <a:r>
              <a:rPr lang="en-US" dirty="0" smtClean="0"/>
              <a:t>The GUI is another option to using the console (known as console user interface)</a:t>
            </a:r>
          </a:p>
          <a:p>
            <a:r>
              <a:rPr lang="en-US" dirty="0" smtClean="0"/>
              <a:t>GUI programs are implemented from the </a:t>
            </a:r>
            <a:r>
              <a:rPr lang="en-US" dirty="0" err="1" smtClean="0"/>
              <a:t>javax.swing</a:t>
            </a:r>
            <a:r>
              <a:rPr lang="en-US" dirty="0" smtClean="0"/>
              <a:t> and java.awt packages.  Collectively known as GUI classes. (Generally, swing is more current and </a:t>
            </a:r>
            <a:r>
              <a:rPr lang="en-US" dirty="0" smtClean="0"/>
              <a:t>will be used unless </a:t>
            </a:r>
            <a:r>
              <a:rPr lang="en-US" dirty="0" smtClean="0"/>
              <a:t>forced to use </a:t>
            </a:r>
            <a:r>
              <a:rPr lang="en-US" dirty="0" err="1" smtClean="0"/>
              <a:t>awt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Windows</a:t>
            </a:r>
            <a:endParaRPr lang="en-US" dirty="0"/>
          </a:p>
        </p:txBody>
      </p:sp>
      <p:sp>
        <p:nvSpPr>
          <p:cNvPr id="3" name="Content Placeholder 2"/>
          <p:cNvSpPr>
            <a:spLocks noGrp="1"/>
          </p:cNvSpPr>
          <p:nvPr>
            <p:ph idx="1"/>
          </p:nvPr>
        </p:nvSpPr>
        <p:spPr/>
        <p:txBody>
          <a:bodyPr/>
          <a:lstStyle/>
          <a:p>
            <a:endParaRPr lang="en-US" dirty="0" smtClean="0"/>
          </a:p>
          <a:p>
            <a:r>
              <a:rPr lang="en-US" dirty="0" smtClean="0"/>
              <a:t>We have already seen how </a:t>
            </a:r>
            <a:r>
              <a:rPr lang="en-US" dirty="0" err="1" smtClean="0"/>
              <a:t>Jframe</a:t>
            </a:r>
            <a:r>
              <a:rPr lang="en-US" dirty="0" smtClean="0"/>
              <a:t> is a basic, general purpose frame.  We may use this frame to include any number of things.</a:t>
            </a:r>
          </a:p>
          <a:p>
            <a:endParaRPr lang="en-US" dirty="0"/>
          </a:p>
          <a:p>
            <a:r>
              <a:rPr lang="en-US" dirty="0" smtClean="0"/>
              <a:t>We  also have a special-purpose dialog window.  This is used primarily for communication and little else.  The messages are created with a </a:t>
            </a:r>
            <a:r>
              <a:rPr lang="en-US" dirty="0" err="1" smtClean="0"/>
              <a:t>JDialog</a:t>
            </a:r>
            <a:r>
              <a:rPr lang="en-US" dirty="0" smtClean="0"/>
              <a:t> Object.  </a:t>
            </a:r>
          </a:p>
          <a:p>
            <a:r>
              <a:rPr lang="en-US" dirty="0" smtClean="0"/>
              <a:t>We may indirectly create these with a </a:t>
            </a:r>
            <a:r>
              <a:rPr lang="en-US" dirty="0" err="1" smtClean="0"/>
              <a:t>JOptionPane</a:t>
            </a:r>
            <a:r>
              <a:rPr lang="en-US" dirty="0" smtClean="0"/>
              <a:t>.</a:t>
            </a:r>
            <a:endParaRPr lang="en-US" dirty="0"/>
          </a:p>
        </p:txBody>
      </p:sp>
    </p:spTree>
    <p:extLst>
      <p:ext uri="{BB962C8B-B14F-4D97-AF65-F5344CB8AC3E}">
        <p14:creationId xmlns:p14="http://schemas.microsoft.com/office/powerpoint/2010/main" val="116265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JOptionPane</a:t>
            </a:r>
            <a:endParaRPr lang="en-US" dirty="0"/>
          </a:p>
        </p:txBody>
      </p:sp>
      <p:sp>
        <p:nvSpPr>
          <p:cNvPr id="3" name="Content Placeholder 2"/>
          <p:cNvSpPr>
            <a:spLocks noGrp="1"/>
          </p:cNvSpPr>
          <p:nvPr>
            <p:ph idx="1"/>
          </p:nvPr>
        </p:nvSpPr>
        <p:spPr>
          <a:xfrm>
            <a:off x="304800" y="1935480"/>
            <a:ext cx="8534400" cy="4389120"/>
          </a:xfrm>
        </p:spPr>
        <p:txBody>
          <a:bodyPr>
            <a:normAutofit/>
          </a:bodyPr>
          <a:lstStyle/>
          <a:p>
            <a:r>
              <a:rPr lang="en-US" dirty="0" err="1" smtClean="0"/>
              <a:t>JOptionPane</a:t>
            </a:r>
            <a:r>
              <a:rPr lang="en-US" dirty="0" smtClean="0"/>
              <a:t> is similar in many ways to </a:t>
            </a:r>
            <a:r>
              <a:rPr lang="en-US" dirty="0" err="1" smtClean="0"/>
              <a:t>JFrame</a:t>
            </a:r>
            <a:r>
              <a:rPr lang="en-US" dirty="0" smtClean="0"/>
              <a:t>, but it </a:t>
            </a:r>
            <a:r>
              <a:rPr lang="en-US" dirty="0"/>
              <a:t>exists </a:t>
            </a:r>
            <a:r>
              <a:rPr lang="en-US" dirty="0" smtClean="0"/>
              <a:t>as a </a:t>
            </a:r>
            <a:r>
              <a:rPr lang="en-US" dirty="0"/>
              <a:t>simple way to show input and </a:t>
            </a:r>
            <a:r>
              <a:rPr lang="en-US" dirty="0" smtClean="0"/>
              <a:t>output.</a:t>
            </a:r>
            <a:endParaRPr lang="en-US" dirty="0"/>
          </a:p>
          <a:p>
            <a:pPr marL="0" indent="0">
              <a:buNone/>
            </a:pPr>
            <a:endParaRPr lang="en-US" dirty="0"/>
          </a:p>
          <a:p>
            <a:r>
              <a:rPr lang="en-US" dirty="0" smtClean="0"/>
              <a:t>We do not have to directly create a </a:t>
            </a:r>
            <a:r>
              <a:rPr lang="en-US" dirty="0" err="1" smtClean="0"/>
              <a:t>JOptionPane</a:t>
            </a:r>
            <a:r>
              <a:rPr lang="en-US" dirty="0" smtClean="0"/>
              <a:t> object, we merely need to call the class method below:</a:t>
            </a:r>
            <a:endParaRPr lang="en-US" dirty="0"/>
          </a:p>
          <a:p>
            <a:pPr lvl="1"/>
            <a:r>
              <a:rPr lang="en-US" dirty="0" err="1" smtClean="0"/>
              <a:t>JOptionPane.showMessageDialog</a:t>
            </a:r>
            <a:r>
              <a:rPr lang="en-US" dirty="0" smtClean="0"/>
              <a:t>(null</a:t>
            </a:r>
            <a:r>
              <a:rPr lang="en-US" dirty="0" smtClean="0"/>
              <a:t>, “I Love Java</a:t>
            </a:r>
            <a:r>
              <a:rPr lang="en-US" dirty="0" smtClean="0"/>
              <a:t>”);</a:t>
            </a:r>
          </a:p>
          <a:p>
            <a:pPr marL="393192" lvl="1" indent="0">
              <a:buNone/>
            </a:pPr>
            <a:endParaRPr lang="en-US" dirty="0" smtClean="0"/>
          </a:p>
          <a:p>
            <a:r>
              <a:rPr lang="en-US" dirty="0" smtClean="0"/>
              <a:t>This will create a window like JFrame, but this will have text “I love Java” as well as an ‘ok’ button that we can click to acknowledge the text has been read. </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a:t>
            </a:r>
            <a:r>
              <a:rPr lang="en-US" dirty="0" err="1" smtClean="0"/>
              <a:t>JOptionPane</a:t>
            </a:r>
            <a:r>
              <a:rPr lang="en-US" dirty="0" smtClean="0"/>
              <a:t> in a </a:t>
            </a:r>
            <a:r>
              <a:rPr lang="en-US" dirty="0" err="1" smtClean="0"/>
              <a:t>JFrame</a:t>
            </a:r>
            <a:endParaRPr lang="en-US" dirty="0"/>
          </a:p>
        </p:txBody>
      </p:sp>
      <p:sp>
        <p:nvSpPr>
          <p:cNvPr id="3" name="Content Placeholder 2"/>
          <p:cNvSpPr>
            <a:spLocks noGrp="1"/>
          </p:cNvSpPr>
          <p:nvPr>
            <p:ph idx="1"/>
          </p:nvPr>
        </p:nvSpPr>
        <p:spPr/>
        <p:txBody>
          <a:bodyPr/>
          <a:lstStyle/>
          <a:p>
            <a:r>
              <a:rPr lang="en-US" dirty="0" smtClean="0"/>
              <a:t>In the previous example, note that the first parameter was null. We may change that null to any </a:t>
            </a:r>
            <a:r>
              <a:rPr lang="en-US" dirty="0" err="1" smtClean="0"/>
              <a:t>JFrame</a:t>
            </a:r>
            <a:r>
              <a:rPr lang="en-US" dirty="0" smtClean="0"/>
              <a:t> object or subclass object</a:t>
            </a:r>
            <a:endParaRPr lang="en-US" dirty="0"/>
          </a:p>
          <a:p>
            <a:pPr lvl="1"/>
            <a:r>
              <a:rPr lang="en-US" dirty="0" err="1"/>
              <a:t>JOptionPane.</a:t>
            </a:r>
            <a:r>
              <a:rPr lang="en-US" i="1" dirty="0" err="1"/>
              <a:t>showMessageDialog</a:t>
            </a:r>
            <a:r>
              <a:rPr lang="en-US" i="1" dirty="0"/>
              <a:t>(</a:t>
            </a:r>
            <a:r>
              <a:rPr lang="en-US" i="1" dirty="0" err="1"/>
              <a:t>myWindow</a:t>
            </a:r>
            <a:r>
              <a:rPr lang="en-US" i="1" dirty="0"/>
              <a:t>,  "</a:t>
            </a:r>
            <a:r>
              <a:rPr lang="en-US" i="1" dirty="0" smtClean="0"/>
              <a:t>Hey!");</a:t>
            </a:r>
            <a:endParaRPr lang="en-US" i="1" dirty="0"/>
          </a:p>
          <a:p>
            <a:endParaRPr lang="en-US" dirty="0" smtClean="0"/>
          </a:p>
          <a:p>
            <a:r>
              <a:rPr lang="en-US" dirty="0" smtClean="0"/>
              <a:t>This will immediately create a message centered in the </a:t>
            </a:r>
            <a:r>
              <a:rPr lang="en-US" dirty="0" err="1" smtClean="0"/>
              <a:t>JFrame</a:t>
            </a:r>
            <a:r>
              <a:rPr lang="en-US" dirty="0" smtClean="0"/>
              <a:t> </a:t>
            </a:r>
            <a:r>
              <a:rPr lang="en-US" dirty="0" err="1" smtClean="0"/>
              <a:t>myWindow</a:t>
            </a:r>
            <a:r>
              <a:rPr lang="en-US" dirty="0" smtClean="0"/>
              <a:t>.  We will notice that </a:t>
            </a:r>
            <a:r>
              <a:rPr lang="en-US" dirty="0" err="1" smtClean="0"/>
              <a:t>myWindow</a:t>
            </a:r>
            <a:r>
              <a:rPr lang="en-US" dirty="0" smtClean="0"/>
              <a:t> becomes inaccessible until we accept the message by clicking the “ok” button.  </a:t>
            </a:r>
            <a:endParaRPr lang="en-US" dirty="0"/>
          </a:p>
        </p:txBody>
      </p:sp>
    </p:spTree>
    <p:extLst>
      <p:ext uri="{BB962C8B-B14F-4D97-AF65-F5344CB8AC3E}">
        <p14:creationId xmlns:p14="http://schemas.microsoft.com/office/powerpoint/2010/main" val="135424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a:t>
            </a:r>
            <a:r>
              <a:rPr lang="en-US" dirty="0" err="1" smtClean="0"/>
              <a:t>vs</a:t>
            </a:r>
            <a:r>
              <a:rPr lang="en-US" dirty="0" smtClean="0"/>
              <a:t> </a:t>
            </a:r>
            <a:r>
              <a:rPr lang="en-US" dirty="0" err="1" smtClean="0"/>
              <a:t>JOptionPane</a:t>
            </a:r>
            <a:endParaRPr lang="en-US" dirty="0"/>
          </a:p>
        </p:txBody>
      </p:sp>
      <p:sp>
        <p:nvSpPr>
          <p:cNvPr id="3" name="Content Placeholder 2"/>
          <p:cNvSpPr>
            <a:spLocks noGrp="1"/>
          </p:cNvSpPr>
          <p:nvPr>
            <p:ph idx="1"/>
          </p:nvPr>
        </p:nvSpPr>
        <p:spPr/>
        <p:txBody>
          <a:bodyPr/>
          <a:lstStyle/>
          <a:p>
            <a:r>
              <a:rPr lang="en-US" dirty="0" err="1" smtClean="0"/>
              <a:t>JOptionPane</a:t>
            </a:r>
            <a:r>
              <a:rPr lang="en-US" dirty="0" smtClean="0"/>
              <a:t> cannot have its size changed, cannot be minimized or maximized and is not even represented as an icon on the windows toolbar below.</a:t>
            </a:r>
          </a:p>
          <a:p>
            <a:endParaRPr lang="en-US" dirty="0"/>
          </a:p>
          <a:p>
            <a:r>
              <a:rPr lang="en-US" dirty="0" smtClean="0"/>
              <a:t>Instead, </a:t>
            </a:r>
            <a:r>
              <a:rPr lang="en-US" dirty="0" err="1" smtClean="0"/>
              <a:t>JOptionPane</a:t>
            </a:r>
            <a:r>
              <a:rPr lang="en-US" dirty="0" smtClean="0"/>
              <a:t> is literally a way to send messages or communication between user and program.  </a:t>
            </a:r>
          </a:p>
          <a:p>
            <a:endParaRPr lang="en-US" dirty="0"/>
          </a:p>
          <a:p>
            <a:r>
              <a:rPr lang="en-US" dirty="0" smtClean="0"/>
              <a:t>What if we wanted to give input instead of output?</a:t>
            </a:r>
          </a:p>
        </p:txBody>
      </p:sp>
    </p:spTree>
    <p:extLst>
      <p:ext uri="{BB962C8B-B14F-4D97-AF65-F5344CB8AC3E}">
        <p14:creationId xmlns:p14="http://schemas.microsoft.com/office/powerpoint/2010/main" val="327158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JOptionPane</a:t>
            </a:r>
            <a:r>
              <a:rPr lang="en-US" dirty="0" smtClean="0"/>
              <a:t> Input</a:t>
            </a:r>
            <a:endParaRPr lang="en-US" dirty="0"/>
          </a:p>
        </p:txBody>
      </p:sp>
      <p:sp>
        <p:nvSpPr>
          <p:cNvPr id="3" name="Content Placeholder 2"/>
          <p:cNvSpPr>
            <a:spLocks noGrp="1"/>
          </p:cNvSpPr>
          <p:nvPr>
            <p:ph idx="1"/>
          </p:nvPr>
        </p:nvSpPr>
        <p:spPr/>
        <p:txBody>
          <a:bodyPr/>
          <a:lstStyle/>
          <a:p>
            <a:r>
              <a:rPr lang="en-US" dirty="0" smtClean="0"/>
              <a:t>We use a slightly different class method for input</a:t>
            </a:r>
          </a:p>
          <a:p>
            <a:pPr lvl="1"/>
            <a:r>
              <a:rPr lang="en-US" dirty="0" smtClean="0"/>
              <a:t>String input;</a:t>
            </a:r>
          </a:p>
          <a:p>
            <a:pPr lvl="1"/>
            <a:r>
              <a:rPr lang="en-US" dirty="0" smtClean="0"/>
              <a:t>input = </a:t>
            </a:r>
            <a:r>
              <a:rPr lang="en-US" dirty="0" err="1" smtClean="0"/>
              <a:t>JOptionPane.</a:t>
            </a:r>
            <a:r>
              <a:rPr lang="en-US" i="1" dirty="0" err="1" smtClean="0"/>
              <a:t>showInputDialog</a:t>
            </a:r>
            <a:r>
              <a:rPr lang="en-US" i="1" dirty="0" smtClean="0"/>
              <a:t>(null,  “Name: ");</a:t>
            </a:r>
            <a:endParaRPr lang="en-US" i="1" dirty="0"/>
          </a:p>
          <a:p>
            <a:pPr lvl="1"/>
            <a:endParaRPr lang="en-US" dirty="0"/>
          </a:p>
          <a:p>
            <a:r>
              <a:rPr lang="en-US" dirty="0" smtClean="0"/>
              <a:t>This will create a </a:t>
            </a:r>
            <a:r>
              <a:rPr lang="en-US" dirty="0" err="1" smtClean="0"/>
              <a:t>JOptionPane</a:t>
            </a:r>
            <a:r>
              <a:rPr lang="en-US" dirty="0" smtClean="0"/>
              <a:t> with a text box where the user may enter in information.  If the “ok” button is pressed, the entered information will be put into the String input as shown above.  If Cancel is pressed, nothing will be entered.</a:t>
            </a:r>
          </a:p>
          <a:p>
            <a:r>
              <a:rPr lang="en-US" dirty="0" smtClean="0"/>
              <a:t>Note that we may only work with Strings with Dialogs</a:t>
            </a:r>
            <a:endParaRPr lang="en-US" dirty="0"/>
          </a:p>
        </p:txBody>
      </p:sp>
    </p:spTree>
    <p:extLst>
      <p:ext uri="{BB962C8B-B14F-4D97-AF65-F5344CB8AC3E}">
        <p14:creationId xmlns:p14="http://schemas.microsoft.com/office/powerpoint/2010/main" val="391600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use JFrame?</a:t>
            </a:r>
            <a:endParaRPr lang="en-US" dirty="0"/>
          </a:p>
        </p:txBody>
      </p:sp>
      <p:sp>
        <p:nvSpPr>
          <p:cNvPr id="3" name="Content Placeholder 2"/>
          <p:cNvSpPr>
            <a:spLocks noGrp="1"/>
          </p:cNvSpPr>
          <p:nvPr>
            <p:ph idx="1"/>
          </p:nvPr>
        </p:nvSpPr>
        <p:spPr/>
        <p:txBody>
          <a:bodyPr/>
          <a:lstStyle/>
          <a:p>
            <a:r>
              <a:rPr lang="en-US" dirty="0" smtClean="0"/>
              <a:t>As we have seen, JFrame on its own is fairly useless.</a:t>
            </a:r>
          </a:p>
          <a:p>
            <a:r>
              <a:rPr lang="en-US" dirty="0" smtClean="0"/>
              <a:t>What we may do, however, is to create a subclass of JFrame that has characteristics we want</a:t>
            </a:r>
          </a:p>
          <a:p>
            <a:endParaRPr lang="en-US" dirty="0" smtClean="0"/>
          </a:p>
          <a:p>
            <a:r>
              <a:rPr lang="en-US" dirty="0" smtClean="0"/>
              <a:t>We create a class that extends JFrame.</a:t>
            </a:r>
          </a:p>
          <a:p>
            <a:r>
              <a:rPr lang="en-US" dirty="0" smtClean="0"/>
              <a:t>We create a default constructor with the features we wish, and then create that object with that constructor.</a:t>
            </a:r>
          </a:p>
          <a:p>
            <a:r>
              <a:rPr lang="en-US" dirty="0" smtClean="0"/>
              <a:t>Remember, this will still have all the methods available to JFrame.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JFrame subclass</a:t>
            </a:r>
            <a:endParaRPr lang="en-US" dirty="0"/>
          </a:p>
        </p:txBody>
      </p:sp>
      <p:sp>
        <p:nvSpPr>
          <p:cNvPr id="3" name="Content Placeholder 2"/>
          <p:cNvSpPr>
            <a:spLocks noGrp="1"/>
          </p:cNvSpPr>
          <p:nvPr>
            <p:ph idx="1"/>
          </p:nvPr>
        </p:nvSpPr>
        <p:spPr>
          <a:xfrm>
            <a:off x="457200" y="1524000"/>
            <a:ext cx="8229600" cy="5181600"/>
          </a:xfrm>
        </p:spPr>
        <p:txBody>
          <a:bodyPr>
            <a:normAutofit fontScale="62500" lnSpcReduction="20000"/>
          </a:bodyPr>
          <a:lstStyle/>
          <a:p>
            <a:pPr>
              <a:buNone/>
            </a:pPr>
            <a:r>
              <a:rPr lang="en-US" b="1" dirty="0" smtClean="0"/>
              <a:t>import </a:t>
            </a:r>
            <a:r>
              <a:rPr lang="en-US" b="1" dirty="0" err="1" smtClean="0"/>
              <a:t>javax.swing</a:t>
            </a:r>
            <a:r>
              <a:rPr lang="en-US" b="1" dirty="0" smtClean="0"/>
              <a:t>.*;</a:t>
            </a:r>
          </a:p>
          <a:p>
            <a:pPr>
              <a:buNone/>
            </a:pPr>
            <a:endParaRPr lang="en-US" dirty="0" smtClean="0"/>
          </a:p>
          <a:p>
            <a:pPr>
              <a:buNone/>
            </a:pPr>
            <a:r>
              <a:rPr lang="en-US" b="1" dirty="0" smtClean="0"/>
              <a:t>public class </a:t>
            </a:r>
            <a:r>
              <a:rPr lang="en-US" b="1" u="sng" dirty="0" err="1" smtClean="0"/>
              <a:t>JFrameSubclass</a:t>
            </a:r>
            <a:r>
              <a:rPr lang="en-US" b="1" u="sng" dirty="0" smtClean="0"/>
              <a:t> extends JFrame{</a:t>
            </a:r>
          </a:p>
          <a:p>
            <a:pPr>
              <a:buNone/>
            </a:pPr>
            <a:endParaRPr lang="en-US" dirty="0" smtClean="0"/>
          </a:p>
          <a:p>
            <a:pPr>
              <a:buNone/>
            </a:pPr>
            <a:r>
              <a:rPr lang="en-US" b="1" dirty="0" smtClean="0"/>
              <a:t>	private static final </a:t>
            </a:r>
            <a:r>
              <a:rPr lang="en-US" b="1" dirty="0" err="1" smtClean="0"/>
              <a:t>int</a:t>
            </a:r>
            <a:r>
              <a:rPr lang="en-US" b="1" dirty="0" smtClean="0"/>
              <a:t> </a:t>
            </a:r>
            <a:r>
              <a:rPr lang="en-US" b="1" i="1" dirty="0" smtClean="0"/>
              <a:t>FRAME_WIDTH = 300;</a:t>
            </a:r>
          </a:p>
          <a:p>
            <a:pPr>
              <a:buNone/>
            </a:pPr>
            <a:r>
              <a:rPr lang="en-US" b="1" dirty="0" smtClean="0"/>
              <a:t>	private static final </a:t>
            </a:r>
            <a:r>
              <a:rPr lang="en-US" b="1" dirty="0" err="1" smtClean="0"/>
              <a:t>int</a:t>
            </a:r>
            <a:r>
              <a:rPr lang="en-US" b="1" dirty="0" smtClean="0"/>
              <a:t> </a:t>
            </a:r>
            <a:r>
              <a:rPr lang="en-US" b="1" i="1" dirty="0" smtClean="0"/>
              <a:t>FRAME_HEIGHT = 200;</a:t>
            </a:r>
          </a:p>
          <a:p>
            <a:pPr>
              <a:buNone/>
            </a:pPr>
            <a:r>
              <a:rPr lang="en-US" b="1" dirty="0" smtClean="0"/>
              <a:t>	private static final </a:t>
            </a:r>
            <a:r>
              <a:rPr lang="en-US" b="1" dirty="0" err="1" smtClean="0"/>
              <a:t>int</a:t>
            </a:r>
            <a:r>
              <a:rPr lang="en-US" b="1" dirty="0" smtClean="0"/>
              <a:t> </a:t>
            </a:r>
            <a:r>
              <a:rPr lang="en-US" b="1" i="1" dirty="0" smtClean="0"/>
              <a:t>FRAME_X_ORIGIN = 150;</a:t>
            </a:r>
          </a:p>
          <a:p>
            <a:pPr>
              <a:buNone/>
            </a:pPr>
            <a:r>
              <a:rPr lang="en-US" b="1" dirty="0" smtClean="0"/>
              <a:t>	private static final </a:t>
            </a:r>
            <a:r>
              <a:rPr lang="en-US" b="1" dirty="0" err="1" smtClean="0"/>
              <a:t>int</a:t>
            </a:r>
            <a:r>
              <a:rPr lang="en-US" b="1" dirty="0" smtClean="0"/>
              <a:t> </a:t>
            </a:r>
            <a:r>
              <a:rPr lang="en-US" b="1" i="1" dirty="0" smtClean="0"/>
              <a:t>FRAME_Y_ORIGIN = 250;</a:t>
            </a:r>
          </a:p>
          <a:p>
            <a:pPr>
              <a:buNone/>
            </a:pPr>
            <a:endParaRPr lang="en-US" dirty="0" smtClean="0"/>
          </a:p>
          <a:p>
            <a:pPr>
              <a:buNone/>
            </a:pPr>
            <a:r>
              <a:rPr lang="en-US" b="1" dirty="0" smtClean="0"/>
              <a:t>	public </a:t>
            </a:r>
            <a:r>
              <a:rPr lang="en-US" b="1" dirty="0" err="1" smtClean="0"/>
              <a:t>JFrameSubclass</a:t>
            </a:r>
            <a:r>
              <a:rPr lang="en-US" b="1" dirty="0" smtClean="0"/>
              <a:t>() {</a:t>
            </a:r>
          </a:p>
          <a:p>
            <a:pPr>
              <a:buNone/>
            </a:pPr>
            <a:r>
              <a:rPr lang="en-US" dirty="0" smtClean="0"/>
              <a:t>		</a:t>
            </a:r>
            <a:r>
              <a:rPr lang="en-US" dirty="0" err="1" smtClean="0"/>
              <a:t>setTitle</a:t>
            </a:r>
            <a:r>
              <a:rPr lang="en-US" dirty="0" smtClean="0"/>
              <a:t>("My first subclass");</a:t>
            </a:r>
          </a:p>
          <a:p>
            <a:pPr>
              <a:buNone/>
            </a:pPr>
            <a:r>
              <a:rPr lang="en-US" dirty="0" smtClean="0"/>
              <a:t>		</a:t>
            </a:r>
            <a:r>
              <a:rPr lang="en-US" dirty="0" err="1" smtClean="0"/>
              <a:t>setSize</a:t>
            </a:r>
            <a:r>
              <a:rPr lang="en-US" dirty="0" smtClean="0"/>
              <a:t>(</a:t>
            </a:r>
            <a:r>
              <a:rPr lang="en-US" i="1" dirty="0" smtClean="0"/>
              <a:t>FRAME_WIDTH, FRAME_HEIGHT);</a:t>
            </a:r>
          </a:p>
          <a:p>
            <a:pPr>
              <a:buNone/>
            </a:pPr>
            <a:r>
              <a:rPr lang="en-US" dirty="0" smtClean="0"/>
              <a:t>		</a:t>
            </a:r>
            <a:r>
              <a:rPr lang="en-US" dirty="0" err="1" smtClean="0"/>
              <a:t>setLocation</a:t>
            </a:r>
            <a:r>
              <a:rPr lang="en-US" dirty="0" smtClean="0"/>
              <a:t>(</a:t>
            </a:r>
            <a:r>
              <a:rPr lang="en-US" i="1" dirty="0" smtClean="0"/>
              <a:t>FRAME_X_ORIGIN, FRAME_Y_ORIGIN);</a:t>
            </a:r>
          </a:p>
          <a:p>
            <a:pPr>
              <a:buNone/>
            </a:pPr>
            <a:endParaRPr lang="en-US" dirty="0" smtClean="0"/>
          </a:p>
          <a:p>
            <a:pPr>
              <a:buNone/>
            </a:pPr>
            <a:r>
              <a:rPr lang="en-US" dirty="0" smtClean="0"/>
              <a:t>		</a:t>
            </a:r>
            <a:r>
              <a:rPr lang="en-US" dirty="0" err="1" smtClean="0"/>
              <a:t>setDefaultCloseOperation</a:t>
            </a:r>
            <a:r>
              <a:rPr lang="en-US" dirty="0" smtClean="0"/>
              <a:t>( </a:t>
            </a:r>
            <a:r>
              <a:rPr lang="en-US" i="1" dirty="0" smtClean="0"/>
              <a:t>EXIT_ON_CLOSE );</a:t>
            </a:r>
          </a:p>
          <a:p>
            <a:pPr>
              <a:buNone/>
            </a:pPr>
            <a:r>
              <a:rPr lang="en-US" dirty="0" smtClean="0"/>
              <a:t>	}</a:t>
            </a:r>
          </a:p>
          <a:p>
            <a:pPr>
              <a:buNone/>
            </a:pPr>
            <a:r>
              <a:rPr lang="en-US" dirty="0" smtClean="0"/>
              <a:t>}</a:t>
            </a:r>
          </a:p>
          <a:p>
            <a:pPr>
              <a:buNone/>
            </a:pPr>
            <a:endParaRPr lang="en-US" dirty="0" smtClean="0"/>
          </a:p>
          <a:p>
            <a:pPr>
              <a:buNone/>
            </a:pPr>
            <a:r>
              <a:rPr lang="en-US" dirty="0" smtClean="0"/>
              <a:t>//In a main function, insert the following: </a:t>
            </a:r>
          </a:p>
          <a:p>
            <a:pPr>
              <a:buNone/>
            </a:pPr>
            <a:r>
              <a:rPr lang="en-US" dirty="0" err="1" smtClean="0"/>
              <a:t>JFrameSubclass</a:t>
            </a:r>
            <a:r>
              <a:rPr lang="en-US" dirty="0" smtClean="0"/>
              <a:t> </a:t>
            </a:r>
            <a:r>
              <a:rPr lang="en-US" dirty="0" err="1" smtClean="0"/>
              <a:t>myFrame</a:t>
            </a:r>
            <a:r>
              <a:rPr lang="en-US" dirty="0" smtClean="0"/>
              <a:t> = </a:t>
            </a:r>
            <a:r>
              <a:rPr lang="en-US" b="1" dirty="0" smtClean="0"/>
              <a:t>new </a:t>
            </a:r>
            <a:r>
              <a:rPr lang="en-US" b="1" dirty="0" err="1" smtClean="0"/>
              <a:t>JFrameSubclass</a:t>
            </a:r>
            <a:r>
              <a:rPr lang="en-US" b="1" dirty="0" smtClean="0"/>
              <a:t>();</a:t>
            </a:r>
            <a:endParaRPr lang="en-US" dirty="0" smtClean="0"/>
          </a:p>
          <a:p>
            <a:pPr>
              <a:buNone/>
            </a:pPr>
            <a:r>
              <a:rPr lang="en-US" dirty="0" err="1" smtClean="0"/>
              <a:t>myFrame.setVisible</a:t>
            </a:r>
            <a:r>
              <a:rPr lang="en-US" dirty="0" smtClean="0"/>
              <a:t>(</a:t>
            </a:r>
            <a:r>
              <a:rPr lang="en-US" b="1" dirty="0" smtClean="0"/>
              <a:t>true);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Pane</a:t>
            </a:r>
            <a:endParaRPr lang="en-US" dirty="0"/>
          </a:p>
        </p:txBody>
      </p:sp>
      <p:sp>
        <p:nvSpPr>
          <p:cNvPr id="3" name="Content Placeholder 2"/>
          <p:cNvSpPr>
            <a:spLocks noGrp="1"/>
          </p:cNvSpPr>
          <p:nvPr>
            <p:ph idx="1"/>
          </p:nvPr>
        </p:nvSpPr>
        <p:spPr>
          <a:xfrm>
            <a:off x="228600" y="1935480"/>
            <a:ext cx="8458200" cy="4389120"/>
          </a:xfrm>
        </p:spPr>
        <p:txBody>
          <a:bodyPr>
            <a:normAutofit lnSpcReduction="10000"/>
          </a:bodyPr>
          <a:lstStyle/>
          <a:p>
            <a:r>
              <a:rPr lang="en-US" dirty="0" smtClean="0"/>
              <a:t>We may also modify other features of </a:t>
            </a:r>
            <a:r>
              <a:rPr lang="en-US" dirty="0" err="1" smtClean="0"/>
              <a:t>Jframe</a:t>
            </a:r>
            <a:r>
              <a:rPr lang="en-US" dirty="0" smtClean="0"/>
              <a:t> though the </a:t>
            </a:r>
            <a:r>
              <a:rPr lang="en-US" b="1" dirty="0" smtClean="0"/>
              <a:t>content pane</a:t>
            </a:r>
            <a:r>
              <a:rPr lang="en-US" dirty="0" smtClean="0"/>
              <a:t>.  </a:t>
            </a:r>
          </a:p>
          <a:p>
            <a:r>
              <a:rPr lang="en-US" dirty="0" smtClean="0"/>
              <a:t>The content pane is the area of the frame inside the border (not including menu, scroll bars, etc.).  This is where text or images are displayed</a:t>
            </a:r>
          </a:p>
          <a:p>
            <a:r>
              <a:rPr lang="en-US" dirty="0" smtClean="0"/>
              <a:t>We access this with the .</a:t>
            </a:r>
            <a:r>
              <a:rPr lang="en-US" dirty="0" err="1" smtClean="0"/>
              <a:t>getContentPane</a:t>
            </a:r>
            <a:r>
              <a:rPr lang="en-US" dirty="0" smtClean="0"/>
              <a:t> method</a:t>
            </a:r>
          </a:p>
          <a:p>
            <a:r>
              <a:rPr lang="en-US" dirty="0" smtClean="0"/>
              <a:t>From there we can perform more methods such as:</a:t>
            </a:r>
          </a:p>
          <a:p>
            <a:pPr lvl="1"/>
            <a:r>
              <a:rPr lang="en-US" dirty="0" err="1" smtClean="0"/>
              <a:t>myFrame.getContentPane</a:t>
            </a:r>
            <a:r>
              <a:rPr lang="en-US" dirty="0" smtClean="0"/>
              <a:t>().</a:t>
            </a:r>
            <a:r>
              <a:rPr lang="en-US" dirty="0" err="1" smtClean="0"/>
              <a:t>setBackground</a:t>
            </a:r>
            <a:r>
              <a:rPr lang="en-US" dirty="0" smtClean="0"/>
              <a:t>(</a:t>
            </a:r>
            <a:r>
              <a:rPr lang="en-US" dirty="0" err="1" smtClean="0"/>
              <a:t>Color.</a:t>
            </a:r>
            <a:r>
              <a:rPr lang="en-US" i="1" dirty="0" err="1" smtClean="0"/>
              <a:t>BLUE</a:t>
            </a:r>
            <a:r>
              <a:rPr lang="en-US" i="1" dirty="0" smtClean="0"/>
              <a:t>);</a:t>
            </a:r>
          </a:p>
          <a:p>
            <a:r>
              <a:rPr lang="en-US" dirty="0" smtClean="0"/>
              <a:t>Note that the Color class is contained within the AWT package and should be imported to use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endParaRPr lang="en-US" dirty="0" smtClean="0"/>
          </a:p>
          <a:p>
            <a:r>
              <a:rPr lang="en-US" dirty="0" smtClean="0"/>
              <a:t>When </a:t>
            </a:r>
            <a:r>
              <a:rPr lang="en-US" dirty="0" smtClean="0"/>
              <a:t>we write a program on Eclipse, </a:t>
            </a:r>
            <a:r>
              <a:rPr lang="en-US" dirty="0" smtClean="0"/>
              <a:t>we often want to display our results so we may view them or use them later.</a:t>
            </a:r>
          </a:p>
          <a:p>
            <a:endParaRPr lang="en-US" dirty="0"/>
          </a:p>
          <a:p>
            <a:r>
              <a:rPr lang="en-US" dirty="0" smtClean="0"/>
              <a:t>So far, we have two ways to provide output, either to the console or terminal, or by saving the information to a new file.  </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on the Content Pane</a:t>
            </a:r>
            <a:endParaRPr lang="en-US" dirty="0"/>
          </a:p>
        </p:txBody>
      </p:sp>
      <p:sp>
        <p:nvSpPr>
          <p:cNvPr id="3" name="Content Placeholder 2"/>
          <p:cNvSpPr>
            <a:spLocks noGrp="1"/>
          </p:cNvSpPr>
          <p:nvPr>
            <p:ph idx="1"/>
          </p:nvPr>
        </p:nvSpPr>
        <p:spPr/>
        <p:txBody>
          <a:bodyPr/>
          <a:lstStyle/>
          <a:p>
            <a:r>
              <a:rPr lang="en-US" dirty="0" smtClean="0"/>
              <a:t>One thing we can show is drawing geometric shapes on the content pane of a JFrame.</a:t>
            </a:r>
          </a:p>
          <a:p>
            <a:r>
              <a:rPr lang="en-US" dirty="0" smtClean="0"/>
              <a:t>We need the Graphics class contained in java.awt</a:t>
            </a:r>
          </a:p>
          <a:p>
            <a:r>
              <a:rPr lang="en-US" dirty="0" smtClean="0"/>
              <a:t>The Graphics class has many methods that we can use to ‘draw’ on our JFrame.</a:t>
            </a:r>
          </a:p>
          <a:p>
            <a:endParaRPr lang="en-US" dirty="0" smtClean="0"/>
          </a:p>
          <a:p>
            <a:r>
              <a:rPr lang="en-US" dirty="0" smtClean="0"/>
              <a:t>Place the following lines of code into your main and see what happens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Graphics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try{</a:t>
            </a:r>
            <a:r>
              <a:rPr lang="en-US" b="1" dirty="0" err="1" smtClean="0"/>
              <a:t>Thread.</a:t>
            </a:r>
            <a:r>
              <a:rPr lang="en-US" b="1" i="1" dirty="0" err="1" smtClean="0"/>
              <a:t>sleep</a:t>
            </a:r>
            <a:r>
              <a:rPr lang="en-US" b="1" i="1" dirty="0" smtClean="0"/>
              <a:t>(200);}</a:t>
            </a:r>
          </a:p>
          <a:p>
            <a:pPr>
              <a:buNone/>
            </a:pPr>
            <a:r>
              <a:rPr lang="en-US" b="1" dirty="0" smtClean="0"/>
              <a:t>catch (Exception e) {};</a:t>
            </a:r>
          </a:p>
          <a:p>
            <a:pPr>
              <a:buNone/>
            </a:pPr>
            <a:endParaRPr lang="en-US" b="1" dirty="0" smtClean="0"/>
          </a:p>
          <a:p>
            <a:pPr>
              <a:buNone/>
            </a:pPr>
            <a:r>
              <a:rPr lang="en-US" dirty="0" smtClean="0"/>
              <a:t>Graphics g = </a:t>
            </a:r>
            <a:r>
              <a:rPr lang="en-US" dirty="0" err="1" smtClean="0"/>
              <a:t>myFrame.getContentPane</a:t>
            </a:r>
            <a:r>
              <a:rPr lang="en-US" dirty="0" smtClean="0"/>
              <a:t>().</a:t>
            </a:r>
            <a:r>
              <a:rPr lang="en-US" dirty="0" err="1" smtClean="0"/>
              <a:t>getGraphics</a:t>
            </a:r>
            <a:r>
              <a:rPr lang="en-US" dirty="0" smtClean="0"/>
              <a:t>();</a:t>
            </a:r>
          </a:p>
          <a:p>
            <a:pPr>
              <a:buNone/>
            </a:pPr>
            <a:endParaRPr lang="en-US" dirty="0" smtClean="0"/>
          </a:p>
          <a:p>
            <a:pPr>
              <a:buNone/>
            </a:pPr>
            <a:r>
              <a:rPr lang="en-US" dirty="0" err="1" smtClean="0"/>
              <a:t>g.drawRect</a:t>
            </a:r>
            <a:r>
              <a:rPr lang="en-US" dirty="0" smtClean="0"/>
              <a:t>(50, 50, 100, 30);</a:t>
            </a:r>
          </a:p>
          <a:p>
            <a:pPr>
              <a:buNone/>
            </a:pPr>
            <a:r>
              <a:rPr lang="en-US" dirty="0" err="1" smtClean="0"/>
              <a:t>g.drawString</a:t>
            </a:r>
            <a:r>
              <a:rPr lang="en-US" dirty="0" smtClean="0"/>
              <a:t>(</a:t>
            </a:r>
            <a:r>
              <a:rPr lang="en-US" dirty="0"/>
              <a:t>"hello</a:t>
            </a:r>
            <a:r>
              <a:rPr lang="en-US" dirty="0" smtClean="0"/>
              <a:t>"</a:t>
            </a:r>
            <a:r>
              <a:rPr lang="en-US" dirty="0" smtClean="0"/>
              <a:t>, </a:t>
            </a:r>
            <a:r>
              <a:rPr lang="en-US" dirty="0" smtClean="0"/>
              <a:t>100, 100);</a:t>
            </a:r>
          </a:p>
          <a:p>
            <a:pPr>
              <a:buNone/>
            </a:pPr>
            <a:endParaRPr lang="en-US" dirty="0" smtClean="0"/>
          </a:p>
          <a:p>
            <a:pPr>
              <a:buNone/>
            </a:pPr>
            <a:r>
              <a:rPr lang="en-US" dirty="0" smtClean="0"/>
              <a:t>//attempt a few other .draw___ methods!</a:t>
            </a:r>
          </a:p>
          <a:p>
            <a:pPr>
              <a:buNone/>
            </a:pPr>
            <a:endParaRPr lang="en-US" dirty="0" smtClean="0"/>
          </a:p>
          <a:p>
            <a:pPr>
              <a:buNone/>
            </a:pPr>
            <a:r>
              <a:rPr lang="en-US" dirty="0" err="1" smtClean="0"/>
              <a:t>g.setColor</a:t>
            </a:r>
            <a:r>
              <a:rPr lang="en-US" dirty="0" smtClean="0"/>
              <a:t>(</a:t>
            </a:r>
            <a:r>
              <a:rPr lang="en-US" dirty="0" err="1" smtClean="0"/>
              <a:t>Color.cyan</a:t>
            </a:r>
            <a:r>
              <a:rPr lang="en-US" dirty="0" smtClean="0"/>
              <a:t>);</a:t>
            </a:r>
            <a:endParaRPr lang="en-US" dirty="0" smtClean="0"/>
          </a:p>
          <a:p>
            <a:pPr>
              <a:buNone/>
            </a:pPr>
            <a:r>
              <a:rPr lang="en-US" dirty="0" err="1" smtClean="0"/>
              <a:t>g.fillRect</a:t>
            </a:r>
            <a:r>
              <a:rPr lang="en-US" dirty="0" smtClean="0"/>
              <a:t>(50, 50, 100, 30);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to Console</a:t>
            </a:r>
            <a:endParaRPr lang="en-US" dirty="0"/>
          </a:p>
        </p:txBody>
      </p:sp>
      <p:sp>
        <p:nvSpPr>
          <p:cNvPr id="3" name="Content Placeholder 2"/>
          <p:cNvSpPr>
            <a:spLocks noGrp="1"/>
          </p:cNvSpPr>
          <p:nvPr>
            <p:ph idx="1"/>
          </p:nvPr>
        </p:nvSpPr>
        <p:spPr/>
        <p:txBody>
          <a:bodyPr/>
          <a:lstStyle/>
          <a:p>
            <a:r>
              <a:rPr lang="en-US" dirty="0"/>
              <a:t>The console as a structure exists as a standard output.  It is different depending on Java development tool that we are using.  </a:t>
            </a:r>
            <a:endParaRPr lang="en-US" dirty="0" smtClean="0"/>
          </a:p>
          <a:p>
            <a:endParaRPr lang="en-US" dirty="0"/>
          </a:p>
          <a:p>
            <a:r>
              <a:rPr lang="en-US" dirty="0"/>
              <a:t>In Eclipse, console is a display contained within the Eclipse window</a:t>
            </a:r>
          </a:p>
          <a:p>
            <a:endParaRPr lang="en-US" dirty="0" smtClean="0"/>
          </a:p>
          <a:p>
            <a:r>
              <a:rPr lang="en-US" dirty="0" smtClean="0"/>
              <a:t>Java </a:t>
            </a:r>
            <a:r>
              <a:rPr lang="en-US" dirty="0"/>
              <a:t>automatically has code for System and out to create a </a:t>
            </a:r>
            <a:r>
              <a:rPr lang="en-US" dirty="0" err="1"/>
              <a:t>printstream</a:t>
            </a:r>
            <a:r>
              <a:rPr lang="en-US" dirty="0"/>
              <a:t> to the console window.</a:t>
            </a:r>
          </a:p>
          <a:p>
            <a:endParaRPr lang="en-US" dirty="0"/>
          </a:p>
        </p:txBody>
      </p:sp>
    </p:spTree>
    <p:extLst>
      <p:ext uri="{BB962C8B-B14F-4D97-AF65-F5344CB8AC3E}">
        <p14:creationId xmlns:p14="http://schemas.microsoft.com/office/powerpoint/2010/main" val="250017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to File</a:t>
            </a:r>
            <a:endParaRPr lang="en-US" dirty="0"/>
          </a:p>
        </p:txBody>
      </p:sp>
      <p:sp>
        <p:nvSpPr>
          <p:cNvPr id="3" name="Content Placeholder 2"/>
          <p:cNvSpPr>
            <a:spLocks noGrp="1"/>
          </p:cNvSpPr>
          <p:nvPr>
            <p:ph idx="1"/>
          </p:nvPr>
        </p:nvSpPr>
        <p:spPr/>
        <p:txBody>
          <a:bodyPr/>
          <a:lstStyle/>
          <a:p>
            <a:r>
              <a:rPr lang="en-US" dirty="0" smtClean="0"/>
              <a:t>When we output something to a file, we are saving data to some external file.  </a:t>
            </a:r>
          </a:p>
          <a:p>
            <a:endParaRPr lang="en-US" dirty="0"/>
          </a:p>
          <a:p>
            <a:r>
              <a:rPr lang="en-US" dirty="0" smtClean="0"/>
              <a:t>This in itself is not usually to display the information, but to allow us to use that info with the current or another program at a later time.</a:t>
            </a:r>
          </a:p>
          <a:p>
            <a:endParaRPr lang="en-US" dirty="0"/>
          </a:p>
          <a:p>
            <a:r>
              <a:rPr lang="en-US" dirty="0" smtClean="0"/>
              <a:t>Depending on how it is saved (.txt for example), it MAY be used to directly view information as well</a:t>
            </a:r>
            <a:endParaRPr lang="en-US" dirty="0"/>
          </a:p>
        </p:txBody>
      </p:sp>
    </p:spTree>
    <p:extLst>
      <p:ext uri="{BB962C8B-B14F-4D97-AF65-F5344CB8AC3E}">
        <p14:creationId xmlns:p14="http://schemas.microsoft.com/office/powerpoint/2010/main" val="27538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Third Option for Output</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We have a completely different way to display information, unrelated to the console or file output</a:t>
            </a:r>
          </a:p>
          <a:p>
            <a:endParaRPr lang="en-US" dirty="0"/>
          </a:p>
          <a:p>
            <a:r>
              <a:rPr lang="en-US" dirty="0" smtClean="0"/>
              <a:t>Unlike the console, which is different depending on which compiler used to write the code, this method should always look the same.</a:t>
            </a:r>
          </a:p>
          <a:p>
            <a:endParaRPr lang="en-US" dirty="0"/>
          </a:p>
          <a:p>
            <a:endParaRPr lang="en-US" dirty="0"/>
          </a:p>
        </p:txBody>
      </p:sp>
    </p:spTree>
    <p:extLst>
      <p:ext uri="{BB962C8B-B14F-4D97-AF65-F5344CB8AC3E}">
        <p14:creationId xmlns:p14="http://schemas.microsoft.com/office/powerpoint/2010/main" val="428556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JFrame</a:t>
            </a:r>
            <a:endParaRPr lang="en-US" dirty="0"/>
          </a:p>
        </p:txBody>
      </p:sp>
      <p:sp>
        <p:nvSpPr>
          <p:cNvPr id="3" name="Content Placeholder 2"/>
          <p:cNvSpPr>
            <a:spLocks noGrp="1"/>
          </p:cNvSpPr>
          <p:nvPr>
            <p:ph idx="1"/>
          </p:nvPr>
        </p:nvSpPr>
        <p:spPr/>
        <p:txBody>
          <a:bodyPr/>
          <a:lstStyle/>
          <a:p>
            <a:r>
              <a:rPr lang="en-US" dirty="0" smtClean="0"/>
              <a:t>JFrame is a class that allows us to create a window outside of the program.</a:t>
            </a:r>
          </a:p>
          <a:p>
            <a:r>
              <a:rPr lang="en-US" dirty="0" smtClean="0"/>
              <a:t>We must import </a:t>
            </a:r>
            <a:r>
              <a:rPr lang="en-US" dirty="0" err="1" smtClean="0"/>
              <a:t>Jframe</a:t>
            </a:r>
            <a:r>
              <a:rPr lang="en-US" dirty="0" smtClean="0"/>
              <a:t> from:</a:t>
            </a:r>
          </a:p>
          <a:p>
            <a:pPr lvl="1"/>
            <a:r>
              <a:rPr lang="en-US" dirty="0" smtClean="0"/>
              <a:t>javax.swing.*</a:t>
            </a:r>
          </a:p>
          <a:p>
            <a:r>
              <a:rPr lang="en-US" dirty="0" smtClean="0"/>
              <a:t>We can then declare and initialize a new JFrame object</a:t>
            </a:r>
          </a:p>
          <a:p>
            <a:pPr lvl="1"/>
            <a:r>
              <a:rPr lang="en-US" dirty="0" smtClean="0"/>
              <a:t>JFrame </a:t>
            </a:r>
            <a:r>
              <a:rPr lang="en-US" dirty="0" err="1" smtClean="0"/>
              <a:t>myWindow</a:t>
            </a:r>
            <a:r>
              <a:rPr lang="en-US" dirty="0" smtClean="0"/>
              <a:t> = new </a:t>
            </a:r>
            <a:r>
              <a:rPr lang="en-US" dirty="0" err="1" smtClean="0"/>
              <a:t>Jframe</a:t>
            </a:r>
            <a:r>
              <a:rPr lang="en-US" dirty="0" smtClean="0"/>
              <a:t>();</a:t>
            </a:r>
          </a:p>
          <a:p>
            <a:r>
              <a:rPr lang="en-US" dirty="0" smtClean="0"/>
              <a:t>And from there, we may perform several different method to change the properties of the JFrame.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example:</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import </a:t>
            </a:r>
            <a:r>
              <a:rPr lang="en-US" b="1" dirty="0" err="1" smtClean="0"/>
              <a:t>javax.swing.JFrame</a:t>
            </a:r>
            <a:r>
              <a:rPr lang="en-US" b="1" dirty="0" smtClean="0"/>
              <a:t>;</a:t>
            </a:r>
          </a:p>
          <a:p>
            <a:endParaRPr lang="en-US" dirty="0" smtClean="0"/>
          </a:p>
          <a:p>
            <a:pPr>
              <a:buNone/>
            </a:pPr>
            <a:r>
              <a:rPr lang="en-US" b="1" dirty="0" smtClean="0"/>
              <a:t>public class </a:t>
            </a:r>
            <a:r>
              <a:rPr lang="en-US" b="1" dirty="0" err="1" smtClean="0"/>
              <a:t>JFrameTest</a:t>
            </a:r>
            <a:r>
              <a:rPr lang="en-US" b="1" dirty="0" smtClean="0"/>
              <a:t> {</a:t>
            </a:r>
          </a:p>
          <a:p>
            <a:pPr>
              <a:buNone/>
            </a:pPr>
            <a:r>
              <a:rPr lang="en-US" b="1" dirty="0" smtClean="0"/>
              <a:t>	public static void main(String[] </a:t>
            </a:r>
            <a:r>
              <a:rPr lang="en-US" b="1" dirty="0" err="1" smtClean="0"/>
              <a:t>args</a:t>
            </a:r>
            <a:r>
              <a:rPr lang="en-US" b="1" dirty="0" smtClean="0"/>
              <a:t>) {</a:t>
            </a:r>
          </a:p>
          <a:p>
            <a:pPr>
              <a:buNone/>
            </a:pPr>
            <a:r>
              <a:rPr lang="en-US" dirty="0" smtClean="0"/>
              <a:t>		JFrame </a:t>
            </a:r>
            <a:r>
              <a:rPr lang="en-US" dirty="0" err="1" smtClean="0"/>
              <a:t>myWindow</a:t>
            </a:r>
            <a:r>
              <a:rPr lang="en-US" dirty="0" smtClean="0"/>
              <a:t> = </a:t>
            </a:r>
            <a:r>
              <a:rPr lang="en-US" b="1" dirty="0" smtClean="0"/>
              <a:t>new JFrame();</a:t>
            </a:r>
          </a:p>
          <a:p>
            <a:pPr>
              <a:buNone/>
            </a:pPr>
            <a:r>
              <a:rPr lang="en-US" dirty="0" smtClean="0"/>
              <a:t>		</a:t>
            </a:r>
            <a:r>
              <a:rPr lang="en-US" dirty="0" err="1" smtClean="0"/>
              <a:t>myWindow.setSize</a:t>
            </a:r>
            <a:r>
              <a:rPr lang="en-US" dirty="0" smtClean="0"/>
              <a:t>(300, 200);</a:t>
            </a:r>
          </a:p>
          <a:p>
            <a:pPr>
              <a:buNone/>
            </a:pPr>
            <a:r>
              <a:rPr lang="en-US" dirty="0" smtClean="0"/>
              <a:t>		</a:t>
            </a:r>
            <a:r>
              <a:rPr lang="en-US" dirty="0" err="1" smtClean="0"/>
              <a:t>myWindow.setTitle</a:t>
            </a:r>
            <a:r>
              <a:rPr lang="en-US" dirty="0" smtClean="0"/>
              <a:t>("My First JFrame!");</a:t>
            </a:r>
          </a:p>
          <a:p>
            <a:pPr>
              <a:buNone/>
            </a:pPr>
            <a:r>
              <a:rPr lang="en-US" dirty="0" smtClean="0"/>
              <a:t>		</a:t>
            </a:r>
            <a:r>
              <a:rPr lang="en-US" dirty="0" err="1" smtClean="0"/>
              <a:t>myWindow.setVisible</a:t>
            </a:r>
            <a:r>
              <a:rPr lang="en-US" dirty="0" smtClean="0"/>
              <a:t>(</a:t>
            </a:r>
            <a:r>
              <a:rPr lang="en-US" b="1" dirty="0" smtClean="0"/>
              <a:t>true);</a:t>
            </a:r>
          </a:p>
          <a:p>
            <a:pPr>
              <a:buNone/>
            </a:pPr>
            <a:r>
              <a:rPr lang="en-US" dirty="0" smtClean="0"/>
              <a:t>	}</a:t>
            </a:r>
          </a:p>
          <a:p>
            <a:pPr>
              <a:buNone/>
            </a:pPr>
            <a:r>
              <a:rPr lang="en-US" dirty="0" smtClean="0"/>
              <a: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do?</a:t>
            </a:r>
            <a:endParaRPr lang="en-US" dirty="0"/>
          </a:p>
        </p:txBody>
      </p:sp>
      <p:sp>
        <p:nvSpPr>
          <p:cNvPr id="3" name="Content Placeholder 2"/>
          <p:cNvSpPr>
            <a:spLocks noGrp="1"/>
          </p:cNvSpPr>
          <p:nvPr>
            <p:ph idx="1"/>
          </p:nvPr>
        </p:nvSpPr>
        <p:spPr/>
        <p:txBody>
          <a:bodyPr/>
          <a:lstStyle/>
          <a:p>
            <a:r>
              <a:rPr lang="en-US" dirty="0" smtClean="0"/>
              <a:t>As we can see, this creates a new window on our screen</a:t>
            </a:r>
          </a:p>
          <a:p>
            <a:endParaRPr lang="en-US" dirty="0"/>
          </a:p>
          <a:p>
            <a:r>
              <a:rPr lang="en-US" dirty="0" smtClean="0"/>
              <a:t>This window is known a simple </a:t>
            </a:r>
            <a:r>
              <a:rPr lang="en-US" dirty="0" err="1" smtClean="0"/>
              <a:t>JFrame</a:t>
            </a:r>
            <a:r>
              <a:rPr lang="en-US" dirty="0" smtClean="0"/>
              <a:t> </a:t>
            </a:r>
          </a:p>
          <a:p>
            <a:endParaRPr lang="en-US" dirty="0"/>
          </a:p>
          <a:p>
            <a:r>
              <a:rPr lang="en-US" dirty="0" smtClean="0"/>
              <a:t>Notice that the icon displayed on the bottom of your screen is of an illustrated abstract coffee cup (the java logo)</a:t>
            </a:r>
          </a:p>
          <a:p>
            <a:endParaRPr lang="en-US" dirty="0"/>
          </a:p>
          <a:p>
            <a:r>
              <a:rPr lang="en-US" dirty="0" smtClean="0"/>
              <a:t>This is the basis for our other method of output</a:t>
            </a:r>
            <a:endParaRPr lang="en-US" dirty="0"/>
          </a:p>
        </p:txBody>
      </p:sp>
    </p:spTree>
    <p:extLst>
      <p:ext uri="{BB962C8B-B14F-4D97-AF65-F5344CB8AC3E}">
        <p14:creationId xmlns:p14="http://schemas.microsoft.com/office/powerpoint/2010/main" val="202153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BREAKDOWN!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JFrame</a:t>
            </a:r>
            <a:r>
              <a:rPr lang="en-US" dirty="0"/>
              <a:t> </a:t>
            </a:r>
            <a:r>
              <a:rPr lang="en-US" dirty="0" err="1"/>
              <a:t>myWindow</a:t>
            </a:r>
            <a:r>
              <a:rPr lang="en-US" dirty="0"/>
              <a:t> = </a:t>
            </a:r>
            <a:r>
              <a:rPr lang="en-US" b="1" dirty="0"/>
              <a:t>new </a:t>
            </a:r>
            <a:r>
              <a:rPr lang="en-US" b="1" dirty="0" err="1"/>
              <a:t>JFrame</a:t>
            </a:r>
            <a:r>
              <a:rPr lang="en-US" b="1" dirty="0" smtClean="0"/>
              <a:t>();</a:t>
            </a:r>
          </a:p>
          <a:p>
            <a:pPr lvl="1"/>
            <a:r>
              <a:rPr lang="en-US" dirty="0" smtClean="0"/>
              <a:t>Initialized and declares the </a:t>
            </a:r>
            <a:r>
              <a:rPr lang="en-US" dirty="0" err="1" smtClean="0"/>
              <a:t>JFrame</a:t>
            </a:r>
            <a:r>
              <a:rPr lang="en-US" dirty="0" smtClean="0"/>
              <a:t> object </a:t>
            </a:r>
            <a:r>
              <a:rPr lang="en-US" dirty="0" err="1" smtClean="0"/>
              <a:t>myWindow</a:t>
            </a:r>
            <a:r>
              <a:rPr lang="en-US" dirty="0" smtClean="0"/>
              <a:t> </a:t>
            </a:r>
          </a:p>
          <a:p>
            <a:pPr lvl="1"/>
            <a:endParaRPr lang="en-US" dirty="0" smtClean="0"/>
          </a:p>
          <a:p>
            <a:r>
              <a:rPr lang="en-US" dirty="0" err="1" smtClean="0"/>
              <a:t>myWindow.setSize</a:t>
            </a:r>
            <a:r>
              <a:rPr lang="en-US" dirty="0" smtClean="0"/>
              <a:t>(300</a:t>
            </a:r>
            <a:r>
              <a:rPr lang="en-US" dirty="0"/>
              <a:t>, 200</a:t>
            </a:r>
            <a:r>
              <a:rPr lang="en-US" dirty="0" smtClean="0"/>
              <a:t>);</a:t>
            </a:r>
          </a:p>
          <a:p>
            <a:pPr lvl="1"/>
            <a:r>
              <a:rPr lang="en-US" dirty="0" smtClean="0"/>
              <a:t>Uses the .</a:t>
            </a:r>
            <a:r>
              <a:rPr lang="en-US" dirty="0" err="1" smtClean="0"/>
              <a:t>setSize</a:t>
            </a:r>
            <a:r>
              <a:rPr lang="en-US" dirty="0"/>
              <a:t> </a:t>
            </a:r>
            <a:r>
              <a:rPr lang="en-US" dirty="0" smtClean="0"/>
              <a:t>method to specify the size of the </a:t>
            </a:r>
            <a:r>
              <a:rPr lang="en-US" dirty="0" err="1" smtClean="0"/>
              <a:t>JFrame</a:t>
            </a:r>
            <a:r>
              <a:rPr lang="en-US" dirty="0" smtClean="0"/>
              <a:t>.  300 width by 200 height.</a:t>
            </a:r>
          </a:p>
          <a:p>
            <a:pPr lvl="1"/>
            <a:endParaRPr lang="en-US" dirty="0"/>
          </a:p>
          <a:p>
            <a:r>
              <a:rPr lang="en-US" dirty="0" err="1" smtClean="0"/>
              <a:t>myWindow.setTitle</a:t>
            </a:r>
            <a:r>
              <a:rPr lang="en-US" dirty="0"/>
              <a:t>("My First </a:t>
            </a:r>
            <a:r>
              <a:rPr lang="en-US" dirty="0" err="1"/>
              <a:t>JFrame</a:t>
            </a:r>
            <a:r>
              <a:rPr lang="en-US" dirty="0" smtClean="0"/>
              <a:t>!");</a:t>
            </a:r>
          </a:p>
          <a:p>
            <a:pPr lvl="1"/>
            <a:r>
              <a:rPr lang="en-US" dirty="0" smtClean="0"/>
              <a:t>Uses the .</a:t>
            </a:r>
            <a:r>
              <a:rPr lang="en-US" dirty="0" err="1" smtClean="0"/>
              <a:t>setTitle</a:t>
            </a:r>
            <a:r>
              <a:rPr lang="en-US" dirty="0" smtClean="0"/>
              <a:t> method to name this window</a:t>
            </a:r>
          </a:p>
          <a:p>
            <a:pPr lvl="1"/>
            <a:endParaRPr lang="en-US" dirty="0" smtClean="0"/>
          </a:p>
          <a:p>
            <a:r>
              <a:rPr lang="en-US" dirty="0" err="1" smtClean="0"/>
              <a:t>myWindow.setVisible</a:t>
            </a:r>
            <a:r>
              <a:rPr lang="en-US" dirty="0" smtClean="0"/>
              <a:t>(</a:t>
            </a:r>
            <a:r>
              <a:rPr lang="en-US" b="1" dirty="0" smtClean="0"/>
              <a:t>true);</a:t>
            </a:r>
          </a:p>
          <a:p>
            <a:pPr lvl="1"/>
            <a:r>
              <a:rPr lang="en-US" dirty="0" smtClean="0"/>
              <a:t>By default, new </a:t>
            </a:r>
            <a:r>
              <a:rPr lang="en-US" dirty="0" err="1" smtClean="0"/>
              <a:t>Jframes</a:t>
            </a:r>
            <a:r>
              <a:rPr lang="en-US" dirty="0" smtClean="0"/>
              <a:t> have a visibility parameter set to False.  We must set it to true in order to see it.</a:t>
            </a:r>
            <a:endParaRPr lang="en-US" dirty="0"/>
          </a:p>
          <a:p>
            <a:endParaRPr lang="en-US" dirty="0"/>
          </a:p>
        </p:txBody>
      </p:sp>
    </p:spTree>
    <p:extLst>
      <p:ext uri="{BB962C8B-B14F-4D97-AF65-F5344CB8AC3E}">
        <p14:creationId xmlns:p14="http://schemas.microsoft.com/office/powerpoint/2010/main" val="393079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761</TotalTime>
  <Words>1270</Words>
  <Application>Microsoft Office PowerPoint</Application>
  <PresentationFormat>On-screen Show (4:3)</PresentationFormat>
  <Paragraphs>161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Graphic User Interface Part 1</vt:lpstr>
      <vt:lpstr>Output</vt:lpstr>
      <vt:lpstr>Output to Console</vt:lpstr>
      <vt:lpstr>Output to File</vt:lpstr>
      <vt:lpstr>A Third Option for Output</vt:lpstr>
      <vt:lpstr>JFrame</vt:lpstr>
      <vt:lpstr>Jframe example:</vt:lpstr>
      <vt:lpstr>What does this do?</vt:lpstr>
      <vt:lpstr>CODE BREAKDOWN!</vt:lpstr>
      <vt:lpstr>JFrame Closing Properties</vt:lpstr>
      <vt:lpstr>Graphic User Interface</vt:lpstr>
      <vt:lpstr>Two types of Windows</vt:lpstr>
      <vt:lpstr>JOptionPane</vt:lpstr>
      <vt:lpstr>Using a JOptionPane in a JFrame</vt:lpstr>
      <vt:lpstr>JFrame vs JOptionPane</vt:lpstr>
      <vt:lpstr>JOptionPane Input</vt:lpstr>
      <vt:lpstr>How can we use JFrame?</vt:lpstr>
      <vt:lpstr>JFrame subclass</vt:lpstr>
      <vt:lpstr>The Content Pane</vt:lpstr>
      <vt:lpstr>Drawing on the Content Pane</vt:lpstr>
      <vt:lpstr>Testing Graphics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User Interface</dc:title>
  <dc:creator>Rob</dc:creator>
  <cp:lastModifiedBy>Robert Mashburn</cp:lastModifiedBy>
  <cp:revision>26</cp:revision>
  <dcterms:created xsi:type="dcterms:W3CDTF">2012-08-08T04:04:34Z</dcterms:created>
  <dcterms:modified xsi:type="dcterms:W3CDTF">2013-05-01T20:58:56Z</dcterms:modified>
</cp:coreProperties>
</file>