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76" r:id="rId10"/>
    <p:sldId id="278" r:id="rId11"/>
    <p:sldId id="279" r:id="rId12"/>
    <p:sldId id="277" r:id="rId13"/>
    <p:sldId id="280" r:id="rId14"/>
    <p:sldId id="266" r:id="rId15"/>
    <p:sldId id="25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9F5BE-4417-4F1D-ABDC-F1C462B5705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29C837-866E-4D81-A9EB-14CC8CF8604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 User Interface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</a:p>
          <a:p>
            <a:r>
              <a:rPr lang="en-US" dirty="0" smtClean="0"/>
              <a:t>CSCI 212</a:t>
            </a:r>
          </a:p>
          <a:p>
            <a:r>
              <a:rPr lang="en-US" dirty="0" smtClean="0"/>
              <a:t>Instructor: Robert </a:t>
            </a:r>
            <a:r>
              <a:rPr lang="en-US" dirty="0" err="1" smtClean="0"/>
              <a:t>Mashburn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BorderLayout</a:t>
            </a:r>
            <a:r>
              <a:rPr lang="en-US" dirty="0" smtClean="0"/>
              <a:t> – divides the container into five regions: center, north, south, east, and west</a:t>
            </a:r>
          </a:p>
          <a:p>
            <a:r>
              <a:rPr lang="en-US" dirty="0" smtClean="0"/>
              <a:t>These regions may expand or shrink when the window is resized in specific ways: north and south may only expand to the left or right, east and west may only expand up or down, and center may expand in any direction.  </a:t>
            </a:r>
          </a:p>
          <a:p>
            <a:r>
              <a:rPr lang="en-US" dirty="0" smtClean="0"/>
              <a:t>We may place components into whichever region we want, example: .add(button1, </a:t>
            </a:r>
            <a:r>
              <a:rPr lang="en-US" dirty="0" err="1" smtClean="0"/>
              <a:t>BorderLayout.EAST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We can also modify the </a:t>
            </a:r>
            <a:r>
              <a:rPr lang="en-US" dirty="0" err="1" smtClean="0"/>
              <a:t>BorderLayout</a:t>
            </a:r>
            <a:r>
              <a:rPr lang="en-US" dirty="0" smtClean="0"/>
              <a:t> to have different sizes between the regions as well.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r>
              <a:rPr lang="en-US" dirty="0" smtClean="0"/>
              <a:t> – this places GUI components of equal size on a </a:t>
            </a:r>
            <a:r>
              <a:rPr lang="en-US" dirty="0" err="1" smtClean="0"/>
              <a:t>NxM</a:t>
            </a:r>
            <a:r>
              <a:rPr lang="en-US" dirty="0" smtClean="0"/>
              <a:t> grid.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FlowLayout</a:t>
            </a:r>
            <a:r>
              <a:rPr lang="en-US" dirty="0" smtClean="0"/>
              <a:t>, components are added in a top-to-bottom, left-to-right order</a:t>
            </a:r>
          </a:p>
          <a:p>
            <a:r>
              <a:rPr lang="en-US" dirty="0" smtClean="0"/>
              <a:t>When resized, the rows and column amount stays the same, but the size of each region are changed.</a:t>
            </a:r>
          </a:p>
          <a:p>
            <a:r>
              <a:rPr lang="en-US" dirty="0" smtClean="0"/>
              <a:t>When we create a Grid layout, we initialize it with two numbers, # of rows, and # of cols:</a:t>
            </a:r>
          </a:p>
          <a:p>
            <a:pPr lvl="1"/>
            <a:r>
              <a:rPr lang="en-US" dirty="0" err="1" smtClean="0"/>
              <a:t>contentPane.setLayout</a:t>
            </a:r>
            <a:r>
              <a:rPr lang="en-US" dirty="0" smtClean="0"/>
              <a:t>(new </a:t>
            </a:r>
            <a:r>
              <a:rPr lang="en-US" dirty="0" err="1" smtClean="0"/>
              <a:t>GridLayout</a:t>
            </a:r>
            <a:r>
              <a:rPr lang="en-US" dirty="0" smtClean="0"/>
              <a:t>(2,3) 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Absolute Positioning – no layout is set.  We use .</a:t>
            </a:r>
            <a:r>
              <a:rPr lang="en-US" dirty="0" err="1" smtClean="0"/>
              <a:t>setLayout</a:t>
            </a:r>
            <a:r>
              <a:rPr lang="en-US" dirty="0" smtClean="0"/>
              <a:t>(null) to show we are using AP</a:t>
            </a:r>
          </a:p>
          <a:p>
            <a:r>
              <a:rPr lang="en-US" dirty="0" smtClean="0"/>
              <a:t>Once AP is set, once we have a GUI object, such as a button, we may use:</a:t>
            </a:r>
          </a:p>
          <a:p>
            <a:pPr lvl="1"/>
            <a:r>
              <a:rPr lang="en-US" dirty="0" err="1" smtClean="0"/>
              <a:t>okButton.setBounds</a:t>
            </a:r>
            <a:r>
              <a:rPr lang="en-US" dirty="0" smtClean="0"/>
              <a:t> (75, 125, 80, 30);</a:t>
            </a:r>
          </a:p>
          <a:p>
            <a:pPr lvl="1"/>
            <a:r>
              <a:rPr lang="en-US" dirty="0" smtClean="0"/>
              <a:t>The first 2 specify the position of the button and the last two specify the width and height of the button</a:t>
            </a:r>
          </a:p>
          <a:p>
            <a:pPr lvl="1"/>
            <a:r>
              <a:rPr lang="en-US" dirty="0" smtClean="0"/>
              <a:t>And we still need to use .add(</a:t>
            </a:r>
            <a:r>
              <a:rPr lang="en-US" dirty="0" err="1" smtClean="0"/>
              <a:t>okButton</a:t>
            </a:r>
            <a:r>
              <a:rPr lang="en-US" dirty="0" smtClean="0"/>
              <a:t>) to place it on the frame</a:t>
            </a:r>
          </a:p>
          <a:p>
            <a:r>
              <a:rPr lang="en-US" dirty="0" smtClean="0"/>
              <a:t>Generally, Absolute Positioning is more difficult than using Layouts.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Layouts are used to make our GUI usable as we resize the window, as well as to improve the appearance and readability of it.</a:t>
            </a:r>
          </a:p>
          <a:p>
            <a:r>
              <a:rPr lang="en-US" dirty="0" smtClean="0"/>
              <a:t>We will often have layouts within layouts!  For example, we might have a grid layout 1x2, with the left window showing a border layout and the right simply showing text</a:t>
            </a:r>
          </a:p>
          <a:p>
            <a:r>
              <a:rPr lang="en-US" dirty="0" smtClean="0"/>
              <a:t>As you may have inferred, we may use MANY more components than simple buttons.  We will discuss more about different GUI components beyond buttons tomorrow.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839200" cy="454152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key aspects to consider in GUI programming</a:t>
            </a:r>
          </a:p>
          <a:p>
            <a:pPr lvl="1"/>
            <a:r>
              <a:rPr lang="en-US" dirty="0" smtClean="0"/>
              <a:t>Placement of GUI objects </a:t>
            </a:r>
          </a:p>
          <a:p>
            <a:pPr lvl="1"/>
            <a:r>
              <a:rPr lang="en-US" dirty="0" smtClean="0"/>
              <a:t>Handling of events generated by input to GUI objects</a:t>
            </a:r>
          </a:p>
          <a:p>
            <a:r>
              <a:rPr lang="en-US" dirty="0" smtClean="0"/>
              <a:t>Now that we have our buttons placed, we need to tell the program what to do when each button is pressed.</a:t>
            </a:r>
          </a:p>
          <a:p>
            <a:r>
              <a:rPr lang="en-US" dirty="0" smtClean="0"/>
              <a:t>An action like clicking a button is called an </a:t>
            </a:r>
            <a:r>
              <a:rPr lang="en-US" b="1" dirty="0" smtClean="0"/>
              <a:t>event</a:t>
            </a:r>
          </a:p>
          <a:p>
            <a:r>
              <a:rPr lang="en-US" dirty="0" smtClean="0"/>
              <a:t>Event handling is done by two types of objects, </a:t>
            </a:r>
            <a:r>
              <a:rPr lang="en-US" b="1" dirty="0" smtClean="0"/>
              <a:t>event source object </a:t>
            </a:r>
            <a:r>
              <a:rPr lang="en-US" dirty="0" smtClean="0"/>
              <a:t>and </a:t>
            </a:r>
            <a:r>
              <a:rPr lang="en-US" b="1" dirty="0" smtClean="0"/>
              <a:t>event listener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Buttons are examples of an event source. These generate events.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Event Listeners are objects that includes a method that gets executed in response to a generated event.  An object can be both a source AND a listener.</a:t>
            </a:r>
          </a:p>
          <a:p>
            <a:r>
              <a:rPr lang="en-US" dirty="0" smtClean="0"/>
              <a:t>There are several types of listeners</a:t>
            </a:r>
          </a:p>
          <a:p>
            <a:pPr lvl="1"/>
            <a:r>
              <a:rPr lang="en-US" dirty="0" smtClean="0"/>
              <a:t>Action listeners respond to actions like clicking a button</a:t>
            </a:r>
          </a:p>
          <a:p>
            <a:pPr lvl="1"/>
            <a:r>
              <a:rPr lang="en-US" dirty="0" smtClean="0"/>
              <a:t>Windows listeners respond to windows actions</a:t>
            </a:r>
          </a:p>
          <a:p>
            <a:pPr lvl="1"/>
            <a:r>
              <a:rPr lang="en-US" dirty="0" smtClean="0"/>
              <a:t>Mouse listeners respond to mouse events</a:t>
            </a:r>
          </a:p>
          <a:p>
            <a:r>
              <a:rPr lang="en-US" dirty="0" smtClean="0"/>
              <a:t>In order for any actions on our  GUI to have an effect, we must associate an action listener to the button</a:t>
            </a:r>
          </a:p>
          <a:p>
            <a:r>
              <a:rPr lang="en-US" dirty="0" smtClean="0"/>
              <a:t>To do this, we make a new class that implements the </a:t>
            </a:r>
            <a:r>
              <a:rPr lang="en-US" b="1" dirty="0" err="1" smtClean="0"/>
              <a:t>ActionListener</a:t>
            </a:r>
            <a:r>
              <a:rPr lang="en-US" b="1" dirty="0" smtClean="0"/>
              <a:t> </a:t>
            </a:r>
            <a:r>
              <a:rPr lang="en-US" dirty="0" smtClean="0"/>
              <a:t>interface.  It will ALWAYS have a method called </a:t>
            </a:r>
            <a:r>
              <a:rPr lang="en-US" b="1" dirty="0" err="1" smtClean="0"/>
              <a:t>actionPerformed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Creating an 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Let’s create a class that can handle this button press: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ButtonHandler</a:t>
            </a:r>
            <a:r>
              <a:rPr lang="en-US" b="1" dirty="0" smtClean="0"/>
              <a:t> implements </a:t>
            </a:r>
            <a:r>
              <a:rPr lang="en-US" b="1" dirty="0" err="1" smtClean="0"/>
              <a:t>ActionListener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public void </a:t>
            </a:r>
            <a:r>
              <a:rPr lang="en-US" b="1" dirty="0" err="1" smtClean="0"/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</a:t>
            </a:r>
            <a:r>
              <a:rPr lang="en-US" b="1" dirty="0" err="1" smtClean="0"/>
              <a:t>evt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//Looks at source of event, and finds out the label of the button pressed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clickedButton</a:t>
            </a:r>
            <a:r>
              <a:rPr lang="en-US" dirty="0" smtClean="0"/>
              <a:t> = (</a:t>
            </a:r>
            <a:r>
              <a:rPr lang="en-US" dirty="0" err="1" smtClean="0"/>
              <a:t>JButton</a:t>
            </a:r>
            <a:r>
              <a:rPr lang="en-US" dirty="0" smtClean="0"/>
              <a:t>) </a:t>
            </a:r>
            <a:r>
              <a:rPr lang="en-US" dirty="0" err="1" smtClean="0"/>
              <a:t>evt.getSource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buttonText</a:t>
            </a:r>
            <a:r>
              <a:rPr lang="en-US" dirty="0" smtClean="0"/>
              <a:t> = </a:t>
            </a:r>
            <a:r>
              <a:rPr lang="en-US" dirty="0" err="1" smtClean="0"/>
              <a:t>clickedButton.getText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	//Finds the frame that contains the event.  First find the root pane (the content pane)</a:t>
            </a:r>
          </a:p>
          <a:p>
            <a:pPr lvl="2">
              <a:buNone/>
            </a:pPr>
            <a:r>
              <a:rPr lang="en-US" dirty="0" smtClean="0"/>
              <a:t>	//Then we call the parent of that content pane, which is the JFrame itself.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JRootPane</a:t>
            </a:r>
            <a:r>
              <a:rPr lang="en-US" dirty="0" smtClean="0"/>
              <a:t> </a:t>
            </a:r>
            <a:r>
              <a:rPr lang="en-US" dirty="0" err="1" smtClean="0"/>
              <a:t>rootPane</a:t>
            </a:r>
            <a:r>
              <a:rPr lang="en-US" dirty="0" smtClean="0"/>
              <a:t> = </a:t>
            </a:r>
            <a:r>
              <a:rPr lang="en-US" dirty="0" err="1" smtClean="0"/>
              <a:t>clickedButton.getRootPane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Frame </a:t>
            </a:r>
            <a:r>
              <a:rPr lang="en-US" dirty="0" err="1" smtClean="0"/>
              <a:t>frame</a:t>
            </a:r>
            <a:r>
              <a:rPr lang="en-US" dirty="0" smtClean="0"/>
              <a:t> = (JFrame) </a:t>
            </a:r>
            <a:r>
              <a:rPr lang="en-US" dirty="0" err="1" smtClean="0"/>
              <a:t>rootPane.getParent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	//Now that we have access to the frame, we can create a result, such as changing the title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frame.setTitle</a:t>
            </a:r>
            <a:r>
              <a:rPr lang="en-US" dirty="0" smtClean="0"/>
              <a:t>("You clicked " + </a:t>
            </a:r>
            <a:r>
              <a:rPr lang="en-US" dirty="0" err="1" smtClean="0"/>
              <a:t>buttonText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Event Listener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have created a class that will perform an action as a result of an event, we can associate it with our two buttons.  In GUI basics, place the following:</a:t>
            </a:r>
          </a:p>
          <a:p>
            <a:pPr lvl="1"/>
            <a:r>
              <a:rPr lang="en-US" dirty="0" err="1" smtClean="0"/>
              <a:t>ButtonHandler</a:t>
            </a:r>
            <a:r>
              <a:rPr lang="en-US" dirty="0" smtClean="0"/>
              <a:t> handler = new </a:t>
            </a:r>
            <a:r>
              <a:rPr lang="en-US" dirty="0" err="1" smtClean="0"/>
              <a:t>ButtonHandler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okButton.addActionListener</a:t>
            </a:r>
            <a:r>
              <a:rPr lang="en-US" dirty="0" smtClean="0"/>
              <a:t>(handler);</a:t>
            </a:r>
          </a:p>
          <a:p>
            <a:pPr lvl="1"/>
            <a:r>
              <a:rPr lang="en-US" dirty="0" err="1" smtClean="0"/>
              <a:t>cancelButton.addActionListener</a:t>
            </a:r>
            <a:r>
              <a:rPr lang="en-US" dirty="0" smtClean="0"/>
              <a:t>(handler);</a:t>
            </a:r>
          </a:p>
          <a:p>
            <a:r>
              <a:rPr lang="en-US" dirty="0" smtClean="0"/>
              <a:t>Run the program and try clicking the buttons.  You should see that the title of the frame changes.</a:t>
            </a:r>
          </a:p>
          <a:p>
            <a:r>
              <a:rPr lang="en-US" dirty="0" smtClean="0"/>
              <a:t>Note: In this case, we used a single event listener for both buttons.  This is rare. We will often have a unique event listener for each event.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 Frame the 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Rather than making a separate class to be a listener, it is more common to simply make the frame be both</a:t>
            </a:r>
          </a:p>
          <a:p>
            <a:r>
              <a:rPr lang="en-US" dirty="0" smtClean="0"/>
              <a:t>Let’s modify our previous </a:t>
            </a:r>
            <a:r>
              <a:rPr lang="en-US" dirty="0" err="1" smtClean="0"/>
              <a:t>JFrameSubclass</a:t>
            </a:r>
            <a:r>
              <a:rPr lang="en-US" dirty="0" smtClean="0"/>
              <a:t> to perform the tasks of both a source and a listener</a:t>
            </a:r>
          </a:p>
          <a:p>
            <a:endParaRPr lang="en-US" dirty="0" smtClean="0"/>
          </a:p>
          <a:p>
            <a:r>
              <a:rPr lang="en-US" dirty="0" smtClean="0"/>
              <a:t>Create a new class called </a:t>
            </a:r>
            <a:r>
              <a:rPr lang="en-US" dirty="0" err="1" smtClean="0"/>
              <a:t>JButtonFrameHandler</a:t>
            </a:r>
            <a:r>
              <a:rPr lang="en-US" dirty="0" smtClean="0"/>
              <a:t> and copy the 4 class constants from </a:t>
            </a:r>
            <a:r>
              <a:rPr lang="en-US" dirty="0" err="1" smtClean="0"/>
              <a:t>JFrameSubclass</a:t>
            </a:r>
            <a:r>
              <a:rPr lang="en-US" dirty="0" smtClean="0"/>
              <a:t> into it.</a:t>
            </a:r>
          </a:p>
          <a:p>
            <a:r>
              <a:rPr lang="en-US" dirty="0" err="1" smtClean="0"/>
              <a:t>JButtonFrameHandler</a:t>
            </a:r>
            <a:r>
              <a:rPr lang="en-US" dirty="0" smtClean="0"/>
              <a:t> should </a:t>
            </a:r>
            <a:r>
              <a:rPr lang="en-US" b="1" dirty="0" smtClean="0"/>
              <a:t>extend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and </a:t>
            </a:r>
            <a:r>
              <a:rPr lang="en-US" b="1" dirty="0" smtClean="0"/>
              <a:t>implement</a:t>
            </a:r>
            <a:r>
              <a:rPr lang="en-US" dirty="0" smtClean="0"/>
              <a:t>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 smtClean="0"/>
              <a:t>We may also create new data members private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cancelButton</a:t>
            </a:r>
            <a:r>
              <a:rPr lang="en-US" dirty="0" smtClean="0"/>
              <a:t> and private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okButton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Code so far: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javax.swing.JFrame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JButtonFrameHandler</a:t>
            </a:r>
            <a:r>
              <a:rPr lang="en-US" dirty="0" smtClean="0"/>
              <a:t> extends JFrame implements </a:t>
            </a:r>
            <a:r>
              <a:rPr lang="en-US" dirty="0" err="1" smtClean="0"/>
              <a:t>ActionListener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private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FRAME_WIDTH = 300;</a:t>
            </a:r>
          </a:p>
          <a:p>
            <a:pPr>
              <a:buNone/>
            </a:pPr>
            <a:r>
              <a:rPr lang="en-US" dirty="0" smtClean="0"/>
              <a:t>	private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FRAME_HEIGHT = 200;</a:t>
            </a:r>
          </a:p>
          <a:p>
            <a:pPr>
              <a:buNone/>
            </a:pPr>
            <a:r>
              <a:rPr lang="en-US" dirty="0" smtClean="0"/>
              <a:t>	private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FRAME_X_ORIGIN = 150;</a:t>
            </a:r>
          </a:p>
          <a:p>
            <a:pPr>
              <a:buNone/>
            </a:pPr>
            <a:r>
              <a:rPr lang="en-US" dirty="0" smtClean="0"/>
              <a:t>	private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FRAME_Y_ORIGIN = 250;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cancelButton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okButton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with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discussed how to create a couple of basic GUI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JOptionPane</a:t>
            </a:r>
            <a:r>
              <a:rPr lang="en-US" dirty="0" smtClean="0"/>
              <a:t> is prebuilt to allow us to display messages or take in input as a String.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object is customizable.  We can alter the size, title, color, visibility, and change the displayed graphics.  </a:t>
            </a:r>
          </a:p>
          <a:p>
            <a:endParaRPr lang="en-US" dirty="0" smtClean="0"/>
          </a:p>
          <a:p>
            <a:r>
              <a:rPr lang="en-US" dirty="0" smtClean="0"/>
              <a:t>Now we will explore what we can really do with JFrame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an action/event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 as we did with </a:t>
            </a:r>
            <a:r>
              <a:rPr lang="en-US" dirty="0" err="1" smtClean="0"/>
              <a:t>JFrameSubClass</a:t>
            </a:r>
            <a:r>
              <a:rPr lang="en-US" dirty="0" smtClean="0"/>
              <a:t>, we must now make a constructor that will set up our Frame, but now we must also set up buttons and handlers: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JButtonFrameHandler</a:t>
            </a:r>
            <a:r>
              <a:rPr lang="en-US" b="1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setTitle</a:t>
            </a:r>
            <a:r>
              <a:rPr lang="en-US" dirty="0" smtClean="0"/>
              <a:t>("My Button and Frame Handler");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</a:t>
            </a:r>
            <a:r>
              <a:rPr lang="en-US" i="1" dirty="0" smtClean="0"/>
              <a:t>FRAME_WIDTH, FRAME_HEIGHT);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setLocation</a:t>
            </a:r>
            <a:r>
              <a:rPr lang="en-US" dirty="0" smtClean="0"/>
              <a:t>(</a:t>
            </a:r>
            <a:r>
              <a:rPr lang="en-US" i="1" dirty="0" smtClean="0"/>
              <a:t>FRAME_X_ORIGIN, FRAME_Y_ORIGIN);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setDefaultCloseOperation</a:t>
            </a:r>
            <a:r>
              <a:rPr lang="en-US" dirty="0" smtClean="0"/>
              <a:t>( </a:t>
            </a:r>
            <a:r>
              <a:rPr lang="en-US" i="1" dirty="0" smtClean="0"/>
              <a:t>EXIT_ON_CLOSE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Action/Event Constructor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container </a:t>
            </a:r>
            <a:r>
              <a:rPr lang="en-US" dirty="0" err="1" smtClean="0"/>
              <a:t>contentPane</a:t>
            </a:r>
            <a:r>
              <a:rPr lang="en-US" dirty="0" smtClean="0"/>
              <a:t> = </a:t>
            </a:r>
            <a:r>
              <a:rPr lang="en-US" dirty="0" err="1" smtClean="0"/>
              <a:t>getContentPane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contentPane.setLayout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FlowLayout</a:t>
            </a:r>
            <a:r>
              <a:rPr lang="en-US" b="1" dirty="0" smtClean="0"/>
              <a:t>() 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cancelButton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("CANCEL");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okButton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("OK");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contentPane.add</a:t>
            </a:r>
            <a:r>
              <a:rPr lang="en-US" dirty="0" smtClean="0"/>
              <a:t>(</a:t>
            </a:r>
            <a:r>
              <a:rPr lang="en-US" dirty="0" err="1" smtClean="0"/>
              <a:t>okButton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contentPane.add</a:t>
            </a:r>
            <a:r>
              <a:rPr lang="en-US" dirty="0" smtClean="0"/>
              <a:t>(</a:t>
            </a:r>
            <a:r>
              <a:rPr lang="en-US" dirty="0" err="1" smtClean="0"/>
              <a:t>cancelButton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okButton.addActionListener</a:t>
            </a:r>
            <a:r>
              <a:rPr lang="en-US" dirty="0" smtClean="0"/>
              <a:t>(</a:t>
            </a:r>
            <a:r>
              <a:rPr lang="en-US" b="1" dirty="0" smtClean="0"/>
              <a:t>this);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cancelButton.addActionListener</a:t>
            </a:r>
            <a:r>
              <a:rPr lang="en-US" dirty="0" smtClean="0"/>
              <a:t>(</a:t>
            </a:r>
            <a:r>
              <a:rPr lang="en-US" b="1" dirty="0" smtClean="0"/>
              <a:t>this);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Listener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you can see, the constructor called “this”, and the class name implements </a:t>
            </a:r>
            <a:r>
              <a:rPr lang="en-US" dirty="0" err="1" smtClean="0"/>
              <a:t>ActionListener</a:t>
            </a:r>
            <a:r>
              <a:rPr lang="en-US" dirty="0" smtClean="0"/>
              <a:t>.  Therefore, there must also be an </a:t>
            </a:r>
            <a:r>
              <a:rPr lang="en-US" dirty="0" err="1" smtClean="0"/>
              <a:t>actionPerformed</a:t>
            </a:r>
            <a:r>
              <a:rPr lang="en-US" dirty="0" smtClean="0"/>
              <a:t> method.  Note that this will be almost the same as previous except made easier, since we can access </a:t>
            </a:r>
            <a:r>
              <a:rPr lang="en-US" dirty="0" err="1" smtClean="0"/>
              <a:t>buttonText</a:t>
            </a:r>
            <a:r>
              <a:rPr lang="en-US" dirty="0" smtClean="0"/>
              <a:t> directly, as it is in the same class: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event)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clickedButton</a:t>
            </a:r>
            <a:r>
              <a:rPr lang="en-US" dirty="0" smtClean="0"/>
              <a:t> = (</a:t>
            </a:r>
            <a:r>
              <a:rPr lang="en-US" dirty="0" err="1" smtClean="0"/>
              <a:t>JButton</a:t>
            </a:r>
            <a:r>
              <a:rPr lang="en-US" dirty="0" smtClean="0"/>
              <a:t>) </a:t>
            </a:r>
            <a:r>
              <a:rPr lang="en-US" dirty="0" err="1" smtClean="0"/>
              <a:t>event.getSource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buttonText</a:t>
            </a:r>
            <a:r>
              <a:rPr lang="en-US" dirty="0" smtClean="0"/>
              <a:t> = </a:t>
            </a:r>
            <a:r>
              <a:rPr lang="en-US" dirty="0" err="1" smtClean="0"/>
              <a:t>clickedButton.getText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setTitle</a:t>
            </a:r>
            <a:r>
              <a:rPr lang="en-US" dirty="0" smtClean="0"/>
              <a:t>("You clicked " + </a:t>
            </a:r>
            <a:r>
              <a:rPr lang="en-US" dirty="0" err="1" smtClean="0"/>
              <a:t>buttonText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Finally, we need a main method for our program to function at all:</a:t>
            </a:r>
          </a:p>
          <a:p>
            <a:pPr>
              <a:buNone/>
            </a:pPr>
            <a:r>
              <a:rPr lang="en-US" sz="2400" b="1" dirty="0" smtClean="0"/>
              <a:t>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JButtonFrameHandler</a:t>
            </a:r>
            <a:r>
              <a:rPr lang="en-US" sz="2400" dirty="0" smtClean="0"/>
              <a:t> window = </a:t>
            </a:r>
            <a:r>
              <a:rPr lang="en-US" sz="2400" b="1" dirty="0" smtClean="0"/>
              <a:t>new </a:t>
            </a:r>
            <a:r>
              <a:rPr lang="en-US" sz="2400" b="1" dirty="0" err="1" smtClean="0"/>
              <a:t>JButtonFrameHandler</a:t>
            </a:r>
            <a:r>
              <a:rPr lang="en-US" sz="2400" b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window.setVisible</a:t>
            </a:r>
            <a:r>
              <a:rPr lang="en-US" sz="2400" dirty="0" smtClean="0"/>
              <a:t>(</a:t>
            </a:r>
            <a:r>
              <a:rPr lang="en-US" sz="2400" b="1" dirty="0" smtClean="0"/>
              <a:t>true);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r>
              <a:rPr lang="en-US" dirty="0" smtClean="0"/>
              <a:t>If we run this program, it should do everything that all three programs had done before.  </a:t>
            </a:r>
          </a:p>
          <a:p>
            <a:pPr lvl="1"/>
            <a:r>
              <a:rPr lang="en-US" dirty="0" smtClean="0"/>
              <a:t>It sets the parameters for our </a:t>
            </a:r>
            <a:r>
              <a:rPr lang="en-US" dirty="0" err="1" smtClean="0"/>
              <a:t>Jframe</a:t>
            </a:r>
            <a:r>
              <a:rPr lang="en-US" dirty="0" smtClean="0"/>
              <a:t> (including adding buttons)</a:t>
            </a:r>
          </a:p>
          <a:p>
            <a:pPr lvl="1"/>
            <a:r>
              <a:rPr lang="en-US" dirty="0" smtClean="0"/>
              <a:t>It handles the event occurred by the action of clicking the button</a:t>
            </a:r>
          </a:p>
          <a:p>
            <a:pPr lvl="1"/>
            <a:r>
              <a:rPr lang="en-US" dirty="0" smtClean="0"/>
              <a:t>It contains a main function that allows the program to operate.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dirty="0" smtClean="0"/>
              <a:t>Before we begin with the more advanced material, let’s look at our previous class </a:t>
            </a:r>
            <a:r>
              <a:rPr lang="en-US" dirty="0" err="1" smtClean="0"/>
              <a:t>JFrameSubclass</a:t>
            </a:r>
            <a:r>
              <a:rPr lang="en-US" dirty="0" smtClean="0"/>
              <a:t>.  It should still be in Eclipse in our last project </a:t>
            </a:r>
          </a:p>
          <a:p>
            <a:r>
              <a:rPr lang="en-US" dirty="0" smtClean="0"/>
              <a:t>Start a new class called </a:t>
            </a:r>
            <a:r>
              <a:rPr lang="en-US" dirty="0" err="1" smtClean="0"/>
              <a:t>GUIbasics</a:t>
            </a:r>
            <a:r>
              <a:rPr lang="en-US" dirty="0" smtClean="0"/>
              <a:t> and within that class write the following code: </a:t>
            </a:r>
          </a:p>
          <a:p>
            <a:pPr lvl="1"/>
            <a:r>
              <a:rPr lang="en-US" dirty="0" err="1" smtClean="0"/>
              <a:t>JFrameSubclass</a:t>
            </a:r>
            <a:r>
              <a:rPr lang="en-US" dirty="0" smtClean="0"/>
              <a:t> </a:t>
            </a:r>
            <a:r>
              <a:rPr lang="en-US" dirty="0" err="1" smtClean="0"/>
              <a:t>myFrame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JFrameSubclass</a:t>
            </a:r>
            <a:r>
              <a:rPr lang="en-US" b="1" dirty="0" smtClean="0"/>
              <a:t>();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myFrame.setVisible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r>
              <a:rPr lang="en-US" dirty="0" smtClean="0"/>
              <a:t>Remember the lesson from last class, </a:t>
            </a:r>
            <a:r>
              <a:rPr lang="en-US" dirty="0" err="1" smtClean="0"/>
              <a:t>myFrame</a:t>
            </a:r>
            <a:r>
              <a:rPr lang="en-US" dirty="0" smtClean="0"/>
              <a:t> has been set up with a certain size, placement, and title, but is otherwise blank.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Content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recall from last class, a content pane is the part of the JFrame where we can actually have content</a:t>
            </a:r>
          </a:p>
          <a:p>
            <a:r>
              <a:rPr lang="en-US" dirty="0" smtClean="0"/>
              <a:t>Since we wish to access this content pane, we can use the method .</a:t>
            </a:r>
            <a:r>
              <a:rPr lang="en-US" dirty="0" err="1" smtClean="0"/>
              <a:t>getContentPane</a:t>
            </a:r>
            <a:r>
              <a:rPr lang="en-US" dirty="0" smtClean="0"/>
              <a:t>() on </a:t>
            </a:r>
            <a:r>
              <a:rPr lang="en-US" dirty="0" err="1" smtClean="0"/>
              <a:t>myFrame</a:t>
            </a:r>
            <a:r>
              <a:rPr lang="en-US" dirty="0" smtClean="0"/>
              <a:t>, so let’s assign a variable to this.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 err="1" smtClean="0"/>
              <a:t>contentPane</a:t>
            </a:r>
            <a:r>
              <a:rPr lang="en-US" dirty="0" smtClean="0"/>
              <a:t> = </a:t>
            </a:r>
            <a:r>
              <a:rPr lang="en-US" dirty="0" err="1" smtClean="0"/>
              <a:t>myFrame.getContentPane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You will notice that </a:t>
            </a:r>
            <a:r>
              <a:rPr lang="en-US" dirty="0" err="1" smtClean="0"/>
              <a:t>contentPane</a:t>
            </a:r>
            <a:r>
              <a:rPr lang="en-US" dirty="0" smtClean="0"/>
              <a:t> is considered to be from the class Container.  Container can refer to any object that can hold other components.  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java.awt.Container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first task is to see how we can add two buttons to our JFrame, one name “OK” and one named “CANCEL”</a:t>
            </a:r>
          </a:p>
          <a:p>
            <a:r>
              <a:rPr lang="en-US" dirty="0" smtClean="0"/>
              <a:t>A simple button is created with the </a:t>
            </a:r>
            <a:r>
              <a:rPr lang="en-US" dirty="0" err="1" smtClean="0"/>
              <a:t>JButtons</a:t>
            </a:r>
            <a:r>
              <a:rPr lang="en-US" dirty="0" smtClean="0"/>
              <a:t> class found in:</a:t>
            </a:r>
          </a:p>
          <a:p>
            <a:pPr lvl="1"/>
            <a:r>
              <a:rPr lang="en-US" dirty="0" err="1" smtClean="0"/>
              <a:t>javax.swing.JButton</a:t>
            </a:r>
            <a:endParaRPr lang="en-US" dirty="0" smtClean="0"/>
          </a:p>
          <a:p>
            <a:r>
              <a:rPr lang="en-US" dirty="0" smtClean="0"/>
              <a:t>Let’s create two buttons and name them </a:t>
            </a:r>
            <a:r>
              <a:rPr lang="en-US" dirty="0" err="1" smtClean="0"/>
              <a:t>cancelButton</a:t>
            </a:r>
            <a:r>
              <a:rPr lang="en-US" dirty="0" smtClean="0"/>
              <a:t> and </a:t>
            </a:r>
            <a:r>
              <a:rPr lang="en-US" dirty="0" err="1" smtClean="0"/>
              <a:t>okButton</a:t>
            </a:r>
            <a:endParaRPr lang="en-US" dirty="0" smtClean="0"/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cancelButton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("CANCEL");</a:t>
            </a:r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okButton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("OK");</a:t>
            </a:r>
            <a:endParaRPr lang="en-US" dirty="0" smtClean="0"/>
          </a:p>
          <a:p>
            <a:r>
              <a:rPr lang="en-US" dirty="0" smtClean="0"/>
              <a:t>Notice that the text we pass into the Constructor will be the text we want displayed on the button.  This is called the button’s label.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Now that the buttons have been made, we need to place them onto the frame’s content pane</a:t>
            </a:r>
          </a:p>
          <a:p>
            <a:r>
              <a:rPr lang="en-US" dirty="0" smtClean="0"/>
              <a:t>There are two general ways of placing GUI objects onto a content pane.</a:t>
            </a:r>
          </a:p>
          <a:p>
            <a:pPr lvl="1"/>
            <a:r>
              <a:rPr lang="en-US" dirty="0" smtClean="0"/>
              <a:t>Layout Manager – guides and controls placement of objects</a:t>
            </a:r>
          </a:p>
          <a:p>
            <a:pPr lvl="1"/>
            <a:r>
              <a:rPr lang="en-US" dirty="0" smtClean="0"/>
              <a:t>Absolute Positioning– must place objects by explicitly specifying their position and size on the content pane</a:t>
            </a:r>
          </a:p>
          <a:p>
            <a:r>
              <a:rPr lang="en-US" dirty="0" smtClean="0"/>
              <a:t>There are several different Layouts.  They are all contained within the java.awt package.</a:t>
            </a:r>
          </a:p>
          <a:p>
            <a:r>
              <a:rPr lang="en-US" dirty="0" smtClean="0"/>
              <a:t>For now, let’s use a Flow Layout for our Frame.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wish to use </a:t>
            </a:r>
            <a:r>
              <a:rPr lang="en-US" dirty="0" err="1" smtClean="0"/>
              <a:t>FlowLayout</a:t>
            </a:r>
            <a:r>
              <a:rPr lang="en-US" dirty="0" smtClean="0"/>
              <a:t> in our content pane.  We must import </a:t>
            </a:r>
            <a:r>
              <a:rPr lang="en-US" dirty="0" err="1" smtClean="0"/>
              <a:t>FlowLayout</a:t>
            </a:r>
            <a:r>
              <a:rPr lang="en-US" dirty="0" smtClean="0"/>
              <a:t> from </a:t>
            </a:r>
            <a:r>
              <a:rPr lang="en-US" dirty="0" err="1" smtClean="0"/>
              <a:t>awt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java.awt.FlowLayout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And then set the content pane to use </a:t>
            </a:r>
            <a:r>
              <a:rPr lang="en-US" dirty="0" err="1" smtClean="0"/>
              <a:t>FlowLayout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contentPane.setLayout</a:t>
            </a:r>
            <a:r>
              <a:rPr lang="en-US" dirty="0" smtClean="0"/>
              <a:t>( new </a:t>
            </a:r>
            <a:r>
              <a:rPr lang="en-US" dirty="0" err="1" smtClean="0"/>
              <a:t>FlowLayout</a:t>
            </a:r>
            <a:r>
              <a:rPr lang="en-US" dirty="0" smtClean="0"/>
              <a:t>() 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we may add the two buttons to the content pane.  Flow Layout will automatically place our two buttons:</a:t>
            </a:r>
          </a:p>
          <a:p>
            <a:pPr lvl="1"/>
            <a:r>
              <a:rPr lang="en-US" dirty="0" err="1" smtClean="0"/>
              <a:t>contentPane.add</a:t>
            </a:r>
            <a:r>
              <a:rPr lang="en-US" dirty="0" smtClean="0"/>
              <a:t>(</a:t>
            </a:r>
            <a:r>
              <a:rPr lang="en-US" dirty="0" err="1" smtClean="0"/>
              <a:t>okButton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contentPane.add</a:t>
            </a:r>
            <a:r>
              <a:rPr lang="en-US" dirty="0" smtClean="0"/>
              <a:t>(</a:t>
            </a:r>
            <a:r>
              <a:rPr lang="en-US" dirty="0" err="1" smtClean="0"/>
              <a:t>cancelButton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JButtons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the size of the two buttons is different.  This depends on the size of the label.  </a:t>
            </a:r>
          </a:p>
          <a:p>
            <a:r>
              <a:rPr lang="en-US" dirty="0" smtClean="0"/>
              <a:t>Let’s try to make them the same size:</a:t>
            </a:r>
          </a:p>
          <a:p>
            <a:pPr lvl="1"/>
            <a:r>
              <a:rPr lang="en-US" dirty="0" err="1" smtClean="0"/>
              <a:t>okButton.setSize</a:t>
            </a:r>
            <a:r>
              <a:rPr lang="en-US" dirty="0" smtClean="0"/>
              <a:t>(80,30);</a:t>
            </a:r>
          </a:p>
          <a:p>
            <a:pPr lvl="1"/>
            <a:r>
              <a:rPr lang="en-US" dirty="0" err="1" smtClean="0"/>
              <a:t>cancelButton.setSize</a:t>
            </a:r>
            <a:r>
              <a:rPr lang="en-US" dirty="0" smtClean="0"/>
              <a:t>(80,30);</a:t>
            </a:r>
          </a:p>
          <a:p>
            <a:endParaRPr lang="en-US" dirty="0" smtClean="0"/>
          </a:p>
          <a:p>
            <a:r>
              <a:rPr lang="en-US" dirty="0" smtClean="0"/>
              <a:t>This did not work!  This is because when buttons exist in a layout, their size is predetermined.  We may only modify size in absolute positioning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Layout – places objects in a simple top-to-bottom, left-to-right order using .add(component)</a:t>
            </a:r>
          </a:p>
          <a:p>
            <a:r>
              <a:rPr lang="en-US" dirty="0" smtClean="0"/>
              <a:t>It acts as a centered word document, going from left to right, then when it runs out of room, continues at the next “line” below.</a:t>
            </a:r>
          </a:p>
          <a:p>
            <a:r>
              <a:rPr lang="en-US" dirty="0" smtClean="0"/>
              <a:t>If we wish, we may change the Layout to be left or right aligned.  </a:t>
            </a:r>
          </a:p>
          <a:p>
            <a:r>
              <a:rPr lang="en-US" dirty="0" smtClean="0"/>
              <a:t>Go to Blackboard and look at the </a:t>
            </a:r>
            <a:r>
              <a:rPr lang="en-US" dirty="0" err="1" smtClean="0"/>
              <a:t>FlowLayout</a:t>
            </a:r>
            <a:r>
              <a:rPr lang="en-US" dirty="0" smtClean="0"/>
              <a:t> Test file in examples.  Put that in a class named </a:t>
            </a:r>
            <a:r>
              <a:rPr lang="en-US" dirty="0" err="1" smtClean="0"/>
              <a:t>LayoutTest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1532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Graphic User Interface Part 2</vt:lpstr>
      <vt:lpstr>Previously with GUIs</vt:lpstr>
      <vt:lpstr>Before we start…</vt:lpstr>
      <vt:lpstr>Using the Content Pane</vt:lpstr>
      <vt:lpstr>JButtons</vt:lpstr>
      <vt:lpstr>Layouts</vt:lpstr>
      <vt:lpstr>Using FlowLayout</vt:lpstr>
      <vt:lpstr>Modifying JButtons</vt:lpstr>
      <vt:lpstr>Layouts - Flow</vt:lpstr>
      <vt:lpstr>Layouts - Border</vt:lpstr>
      <vt:lpstr>Layouts - Grid</vt:lpstr>
      <vt:lpstr>Layouts - none</vt:lpstr>
      <vt:lpstr>Layouts Summary</vt:lpstr>
      <vt:lpstr>Handling events</vt:lpstr>
      <vt:lpstr>Event Listener</vt:lpstr>
      <vt:lpstr>Creating an Event Listener</vt:lpstr>
      <vt:lpstr>Using an Event Listener Class</vt:lpstr>
      <vt:lpstr>Making a Frame the Event Listener</vt:lpstr>
      <vt:lpstr>Our Code so far: </vt:lpstr>
      <vt:lpstr>Making an action/event constructor</vt:lpstr>
      <vt:lpstr>Action/Event Constructor (cont’d)</vt:lpstr>
      <vt:lpstr>Action Listener Method</vt:lpstr>
      <vt:lpstr>Main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Robert Mashburn</cp:lastModifiedBy>
  <cp:revision>20</cp:revision>
  <dcterms:created xsi:type="dcterms:W3CDTF">2012-08-08T05:55:17Z</dcterms:created>
  <dcterms:modified xsi:type="dcterms:W3CDTF">2013-05-06T21:13:50Z</dcterms:modified>
</cp:coreProperties>
</file>