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5" r:id="rId4"/>
    <p:sldId id="264" r:id="rId5"/>
    <p:sldId id="267" r:id="rId6"/>
    <p:sldId id="268" r:id="rId7"/>
    <p:sldId id="266" r:id="rId8"/>
    <p:sldId id="260" r:id="rId9"/>
    <p:sldId id="274" r:id="rId10"/>
    <p:sldId id="261" r:id="rId11"/>
    <p:sldId id="269" r:id="rId12"/>
    <p:sldId id="270" r:id="rId13"/>
    <p:sldId id="271" r:id="rId14"/>
    <p:sldId id="272" r:id="rId15"/>
    <p:sldId id="262" r:id="rId16"/>
    <p:sldId id="273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86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0943-6990-4340-9C7C-AE4CD0E1F20E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B91C-7769-4885-9209-0332FC621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0943-6990-4340-9C7C-AE4CD0E1F20E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B91C-7769-4885-9209-0332FC621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0943-6990-4340-9C7C-AE4CD0E1F20E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B91C-7769-4885-9209-0332FC621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0943-6990-4340-9C7C-AE4CD0E1F20E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B91C-7769-4885-9209-0332FC621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0943-6990-4340-9C7C-AE4CD0E1F20E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B91C-7769-4885-9209-0332FC621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0943-6990-4340-9C7C-AE4CD0E1F20E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B91C-7769-4885-9209-0332FC621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0943-6990-4340-9C7C-AE4CD0E1F20E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B91C-7769-4885-9209-0332FC621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0943-6990-4340-9C7C-AE4CD0E1F20E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B91C-7769-4885-9209-0332FC621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0943-6990-4340-9C7C-AE4CD0E1F20E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B91C-7769-4885-9209-0332FC621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0943-6990-4340-9C7C-AE4CD0E1F20E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4B91C-7769-4885-9209-0332FC621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0943-6990-4340-9C7C-AE4CD0E1F20E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8C4B91C-7769-4885-9209-0332FC621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110943-6990-4340-9C7C-AE4CD0E1F20E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8C4B91C-7769-4885-9209-0332FC6214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Graphic User Interface</a:t>
            </a:r>
            <a:br>
              <a:rPr lang="en-US" dirty="0" smtClean="0"/>
            </a:br>
            <a:r>
              <a:rPr lang="en-US" dirty="0" smtClean="0"/>
              <a:t>Part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19</a:t>
            </a:r>
          </a:p>
          <a:p>
            <a:r>
              <a:rPr lang="en-US" dirty="0" smtClean="0"/>
              <a:t>CSCI 212</a:t>
            </a:r>
          </a:p>
          <a:p>
            <a:r>
              <a:rPr lang="en-US" dirty="0" smtClean="0"/>
              <a:t>Instructor: Robert </a:t>
            </a:r>
            <a:r>
              <a:rPr lang="en-US" dirty="0" err="1" smtClean="0"/>
              <a:t>Mashburn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GUI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610600" cy="4389120"/>
          </a:xfrm>
        </p:spPr>
        <p:txBody>
          <a:bodyPr>
            <a:normAutofit/>
          </a:bodyPr>
          <a:lstStyle/>
          <a:p>
            <a:r>
              <a:rPr lang="en-US" dirty="0" err="1" smtClean="0"/>
              <a:t>JCheckBox</a:t>
            </a:r>
            <a:r>
              <a:rPr lang="en-US" dirty="0" smtClean="0"/>
              <a:t> – used to represent a </a:t>
            </a:r>
            <a:r>
              <a:rPr lang="en-US" dirty="0" err="1" smtClean="0"/>
              <a:t>a</a:t>
            </a:r>
            <a:r>
              <a:rPr lang="en-US" dirty="0" smtClean="0"/>
              <a:t> check-box situation, such as yes/no, true/false, on/off, or binary.  </a:t>
            </a:r>
          </a:p>
          <a:p>
            <a:pPr lvl="1"/>
            <a:r>
              <a:rPr lang="en-US" dirty="0" err="1" smtClean="0"/>
              <a:t>JCheckBox</a:t>
            </a:r>
            <a:r>
              <a:rPr lang="en-US" dirty="0" smtClean="0"/>
              <a:t> </a:t>
            </a:r>
            <a:r>
              <a:rPr lang="en-US" dirty="0" err="1" smtClean="0"/>
              <a:t>checkButton</a:t>
            </a:r>
            <a:r>
              <a:rPr lang="en-US" dirty="0" smtClean="0"/>
              <a:t> = new </a:t>
            </a:r>
            <a:r>
              <a:rPr lang="en-US" dirty="0" err="1" smtClean="0"/>
              <a:t>JCheckBox</a:t>
            </a:r>
            <a:r>
              <a:rPr lang="en-US" dirty="0" smtClean="0"/>
              <a:t>(“Java”);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actionListener</a:t>
            </a:r>
            <a:r>
              <a:rPr lang="en-US" dirty="0" smtClean="0"/>
              <a:t> is also much the same, however, we will use the .</a:t>
            </a:r>
            <a:r>
              <a:rPr lang="en-US" dirty="0" err="1" smtClean="0"/>
              <a:t>isSelected</a:t>
            </a:r>
            <a:r>
              <a:rPr lang="en-US" dirty="0" smtClean="0"/>
              <a:t> method that will return true if the box is check or false if it is not checked.</a:t>
            </a:r>
          </a:p>
          <a:p>
            <a:endParaRPr lang="en-US" dirty="0" smtClean="0"/>
          </a:p>
          <a:p>
            <a:r>
              <a:rPr lang="en-US" dirty="0" smtClean="0"/>
              <a:t>See Example 43 for details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GUI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JRadioButton</a:t>
            </a:r>
            <a:r>
              <a:rPr lang="en-US" dirty="0" smtClean="0"/>
              <a:t> – very similar to the </a:t>
            </a:r>
            <a:r>
              <a:rPr lang="en-US" dirty="0" err="1" smtClean="0"/>
              <a:t>JCheckBox</a:t>
            </a:r>
            <a:r>
              <a:rPr lang="en-US" dirty="0" smtClean="0"/>
              <a:t>, except like preset radio stations in your car, you may only select one at a time.  When you select a new button, the previously selected button will deselect</a:t>
            </a:r>
          </a:p>
          <a:p>
            <a:r>
              <a:rPr lang="en-US" dirty="0" err="1" smtClean="0"/>
              <a:t>JRadioButton</a:t>
            </a:r>
            <a:r>
              <a:rPr lang="en-US" dirty="0" smtClean="0"/>
              <a:t> and </a:t>
            </a:r>
            <a:r>
              <a:rPr lang="en-US" dirty="0" err="1" smtClean="0"/>
              <a:t>JCheckButtons</a:t>
            </a:r>
            <a:r>
              <a:rPr lang="en-US" dirty="0" smtClean="0"/>
              <a:t> can also call Item events.  These are similar to action events, but we can use methods such as .</a:t>
            </a:r>
            <a:r>
              <a:rPr lang="en-US" dirty="0" err="1" smtClean="0"/>
              <a:t>getStateChange</a:t>
            </a:r>
            <a:r>
              <a:rPr lang="en-US" dirty="0" smtClean="0"/>
              <a:t>() and see if it ==</a:t>
            </a:r>
            <a:r>
              <a:rPr lang="en-US" dirty="0" err="1" smtClean="0"/>
              <a:t>ItemEvent.SELECTED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This allows us to check its current status</a:t>
            </a:r>
          </a:p>
          <a:p>
            <a:r>
              <a:rPr lang="en-US" dirty="0" smtClean="0"/>
              <a:t>See Example 44 for details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GUI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JComboBox</a:t>
            </a:r>
            <a:r>
              <a:rPr lang="en-US" dirty="0" smtClean="0"/>
              <a:t> – very similar to the </a:t>
            </a:r>
            <a:r>
              <a:rPr lang="en-US" dirty="0" err="1" smtClean="0"/>
              <a:t>JRadioButton</a:t>
            </a:r>
            <a:r>
              <a:rPr lang="en-US" dirty="0" smtClean="0"/>
              <a:t>, except that its options come from a drop down menu. </a:t>
            </a:r>
          </a:p>
          <a:p>
            <a:endParaRPr lang="en-US" dirty="0" smtClean="0"/>
          </a:p>
          <a:p>
            <a:r>
              <a:rPr lang="en-US" dirty="0" smtClean="0"/>
              <a:t>Just like </a:t>
            </a:r>
            <a:r>
              <a:rPr lang="en-US" dirty="0" err="1" smtClean="0"/>
              <a:t>JRadioButton</a:t>
            </a:r>
            <a:r>
              <a:rPr lang="en-US" dirty="0" smtClean="0"/>
              <a:t>, it may call item events and action events.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See Example 45 for details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GUI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35480"/>
            <a:ext cx="8382000" cy="4389120"/>
          </a:xfrm>
        </p:spPr>
        <p:txBody>
          <a:bodyPr/>
          <a:lstStyle/>
          <a:p>
            <a:r>
              <a:rPr lang="en-US" dirty="0" err="1" smtClean="0"/>
              <a:t>Jlist</a:t>
            </a:r>
            <a:r>
              <a:rPr lang="en-US" dirty="0" smtClean="0"/>
              <a:t> – Used to display a list of items that may be selected.</a:t>
            </a:r>
          </a:p>
          <a:p>
            <a:r>
              <a:rPr lang="en-US" dirty="0" smtClean="0"/>
              <a:t>May have 3 selection modes</a:t>
            </a:r>
          </a:p>
          <a:p>
            <a:pPr lvl="1"/>
            <a:r>
              <a:rPr lang="en-US" dirty="0" smtClean="0"/>
              <a:t>Single selection – user selects one item at a time</a:t>
            </a:r>
          </a:p>
          <a:p>
            <a:pPr lvl="1"/>
            <a:r>
              <a:rPr lang="en-US" dirty="0" smtClean="0"/>
              <a:t>Single interval – user selects a single contiguous interval</a:t>
            </a:r>
          </a:p>
          <a:p>
            <a:pPr lvl="1"/>
            <a:r>
              <a:rPr lang="en-US" dirty="0" smtClean="0"/>
              <a:t>Multiple interval – user selects multiple contiguous intervals with each interval containing one or more items</a:t>
            </a:r>
          </a:p>
          <a:p>
            <a:endParaRPr lang="en-US" dirty="0" smtClean="0"/>
          </a:p>
          <a:p>
            <a:r>
              <a:rPr lang="en-US" dirty="0" smtClean="0"/>
              <a:t>See Example 46 for details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GUI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JSlider</a:t>
            </a:r>
            <a:r>
              <a:rPr lang="en-US" dirty="0" smtClean="0"/>
              <a:t> – </a:t>
            </a:r>
            <a:r>
              <a:rPr lang="en-US" dirty="0" err="1" smtClean="0"/>
              <a:t>JSliders</a:t>
            </a:r>
            <a:r>
              <a:rPr lang="en-US" dirty="0" smtClean="0"/>
              <a:t> are objects that represent a </a:t>
            </a:r>
            <a:r>
              <a:rPr lang="en-US" dirty="0" err="1" smtClean="0"/>
              <a:t>nob</a:t>
            </a:r>
            <a:r>
              <a:rPr lang="en-US" dirty="0" smtClean="0"/>
              <a:t> that may be moved to a desired position.  The position of the </a:t>
            </a:r>
            <a:r>
              <a:rPr lang="en-US" dirty="0" err="1" smtClean="0"/>
              <a:t>nob</a:t>
            </a:r>
            <a:r>
              <a:rPr lang="en-US" dirty="0" smtClean="0"/>
              <a:t> on a slider determines the selected value.</a:t>
            </a:r>
          </a:p>
          <a:p>
            <a:r>
              <a:rPr lang="en-US" dirty="0" smtClean="0"/>
              <a:t>An example of this would be the volume slider, or a color slider between R, G, and B values</a:t>
            </a:r>
          </a:p>
          <a:p>
            <a:r>
              <a:rPr lang="en-US" dirty="0" smtClean="0"/>
              <a:t>We may change things such as min/max values, displaying tick marks, the spacing or major/minor tick mark values, and horizontal/vertical placement.</a:t>
            </a:r>
          </a:p>
          <a:p>
            <a:r>
              <a:rPr lang="en-US" dirty="0" smtClean="0"/>
              <a:t>This uses a change event, so we need to implement the </a:t>
            </a:r>
            <a:r>
              <a:rPr lang="en-US" dirty="0" err="1" smtClean="0"/>
              <a:t>ChangeListener</a:t>
            </a:r>
            <a:r>
              <a:rPr lang="en-US" dirty="0" smtClean="0"/>
              <a:t> interface, with a method </a:t>
            </a:r>
            <a:r>
              <a:rPr lang="en-US" dirty="0" err="1" smtClean="0"/>
              <a:t>stateChanged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See example 47 for details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701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Practical program with a graphical user interface will almost always support menus.  </a:t>
            </a:r>
          </a:p>
          <a:p>
            <a:r>
              <a:rPr lang="en-US" dirty="0" smtClean="0"/>
              <a:t>We use the </a:t>
            </a:r>
            <a:r>
              <a:rPr lang="en-US" dirty="0" err="1" smtClean="0"/>
              <a:t>the</a:t>
            </a:r>
            <a:r>
              <a:rPr lang="en-US" dirty="0" smtClean="0"/>
              <a:t> </a:t>
            </a:r>
            <a:r>
              <a:rPr lang="en-US" dirty="0" err="1" smtClean="0"/>
              <a:t>JMenu</a:t>
            </a:r>
            <a:r>
              <a:rPr lang="en-US" dirty="0" smtClean="0"/>
              <a:t>, </a:t>
            </a:r>
            <a:r>
              <a:rPr lang="en-US" dirty="0" err="1" smtClean="0"/>
              <a:t>JMenuItem</a:t>
            </a:r>
            <a:r>
              <a:rPr lang="en-US" dirty="0" smtClean="0"/>
              <a:t>, and </a:t>
            </a:r>
            <a:r>
              <a:rPr lang="en-US" dirty="0" err="1" smtClean="0"/>
              <a:t>JMenuBar</a:t>
            </a:r>
            <a:r>
              <a:rPr lang="en-US" dirty="0" smtClean="0"/>
              <a:t> GUI objects from the </a:t>
            </a:r>
            <a:r>
              <a:rPr lang="en-US" dirty="0" err="1" smtClean="0"/>
              <a:t>javax.swing</a:t>
            </a:r>
            <a:r>
              <a:rPr lang="en-US" dirty="0" smtClean="0"/>
              <a:t> package to display and process menus.</a:t>
            </a:r>
          </a:p>
          <a:p>
            <a:r>
              <a:rPr lang="en-US" dirty="0" smtClean="0"/>
              <a:t>To use a menu we should follow these steps:</a:t>
            </a:r>
          </a:p>
          <a:p>
            <a:pPr lvl="1"/>
            <a:r>
              <a:rPr lang="en-US" dirty="0" smtClean="0"/>
              <a:t>Create a </a:t>
            </a:r>
            <a:r>
              <a:rPr lang="en-US" dirty="0" err="1" smtClean="0"/>
              <a:t>JMenuBar</a:t>
            </a:r>
            <a:r>
              <a:rPr lang="en-US" dirty="0" smtClean="0"/>
              <a:t> object and attach it to a frame</a:t>
            </a:r>
          </a:p>
          <a:p>
            <a:pPr lvl="1"/>
            <a:r>
              <a:rPr lang="en-US" dirty="0" smtClean="0"/>
              <a:t>Create  a </a:t>
            </a:r>
            <a:r>
              <a:rPr lang="en-US" dirty="0" err="1" smtClean="0"/>
              <a:t>JMenu</a:t>
            </a:r>
            <a:r>
              <a:rPr lang="en-US" dirty="0" smtClean="0"/>
              <a:t> object</a:t>
            </a:r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JMenuItem</a:t>
            </a:r>
            <a:r>
              <a:rPr lang="en-US" dirty="0" smtClean="0"/>
              <a:t> objects and add them to the </a:t>
            </a:r>
            <a:r>
              <a:rPr lang="en-US" dirty="0" err="1" smtClean="0"/>
              <a:t>JMenu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Attach the </a:t>
            </a:r>
            <a:r>
              <a:rPr lang="en-US" dirty="0" err="1" smtClean="0"/>
              <a:t>JMenu</a:t>
            </a:r>
            <a:r>
              <a:rPr lang="en-US" dirty="0" smtClean="0"/>
              <a:t> object to the </a:t>
            </a:r>
            <a:r>
              <a:rPr lang="en-US" dirty="0" err="1" smtClean="0"/>
              <a:t>JMenuBar</a:t>
            </a:r>
            <a:endParaRPr lang="en-US" dirty="0" smtClean="0"/>
          </a:p>
          <a:p>
            <a:pPr lvl="1"/>
            <a:r>
              <a:rPr lang="en-US" dirty="0" smtClean="0"/>
              <a:t>Repeat as necessary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 err="1" smtClean="0"/>
              <a:t>JMenuItem</a:t>
            </a:r>
            <a:r>
              <a:rPr lang="en-US" dirty="0" smtClean="0"/>
              <a:t> should have a command associated with it, so each should have an </a:t>
            </a:r>
            <a:r>
              <a:rPr lang="en-US" dirty="0" err="1" smtClean="0"/>
              <a:t>ActionListener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other terms are simply containers to hold these items, so they do not need them.  </a:t>
            </a:r>
          </a:p>
          <a:p>
            <a:r>
              <a:rPr lang="en-US" dirty="0" smtClean="0"/>
              <a:t>We may use the .add method to place </a:t>
            </a:r>
            <a:r>
              <a:rPr lang="en-US" dirty="0" err="1" smtClean="0"/>
              <a:t>JMenu</a:t>
            </a:r>
            <a:r>
              <a:rPr lang="en-US" dirty="0" smtClean="0"/>
              <a:t> objects onto the </a:t>
            </a:r>
            <a:r>
              <a:rPr lang="en-US" dirty="0" err="1" smtClean="0"/>
              <a:t>JMenuBar</a:t>
            </a:r>
            <a:r>
              <a:rPr lang="en-US" dirty="0" smtClean="0"/>
              <a:t>, or to place </a:t>
            </a:r>
            <a:r>
              <a:rPr lang="en-US" dirty="0" err="1" smtClean="0"/>
              <a:t>JMenuItems</a:t>
            </a:r>
            <a:r>
              <a:rPr lang="en-US" dirty="0" smtClean="0"/>
              <a:t> onto a </a:t>
            </a:r>
            <a:r>
              <a:rPr lang="en-US" dirty="0" err="1" smtClean="0"/>
              <a:t>JMenu</a:t>
            </a:r>
            <a:endParaRPr lang="en-US" dirty="0" smtClean="0"/>
          </a:p>
          <a:p>
            <a:r>
              <a:rPr lang="en-US" dirty="0" smtClean="0"/>
              <a:t>To place a </a:t>
            </a:r>
            <a:r>
              <a:rPr lang="en-US" dirty="0" err="1" smtClean="0"/>
              <a:t>JMenuBar</a:t>
            </a:r>
            <a:r>
              <a:rPr lang="en-US" dirty="0" smtClean="0"/>
              <a:t> onto a frame, we use the .</a:t>
            </a:r>
            <a:r>
              <a:rPr lang="en-US" dirty="0" err="1" smtClean="0"/>
              <a:t>setMenuBar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See example 48 for details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Just as we have Action, Item, Change Listeners, we also have a Mouse Listener that handles mouse events such as moving the mouse, dragging the mouse, and clicking the mouse buttons.</a:t>
            </a:r>
          </a:p>
          <a:p>
            <a:r>
              <a:rPr lang="en-US" dirty="0" smtClean="0"/>
              <a:t>There exists a </a:t>
            </a:r>
            <a:r>
              <a:rPr lang="en-US" dirty="0" err="1" smtClean="0"/>
              <a:t>MouseListener</a:t>
            </a:r>
            <a:r>
              <a:rPr lang="en-US" dirty="0" smtClean="0"/>
              <a:t> interface that has 5 abstract methods</a:t>
            </a:r>
          </a:p>
          <a:p>
            <a:pPr lvl="1"/>
            <a:r>
              <a:rPr lang="en-US" dirty="0" err="1" smtClean="0"/>
              <a:t>mouseClicked</a:t>
            </a:r>
            <a:endParaRPr lang="en-US" dirty="0" smtClean="0"/>
          </a:p>
          <a:p>
            <a:pPr lvl="1"/>
            <a:r>
              <a:rPr lang="en-US" dirty="0" err="1" smtClean="0"/>
              <a:t>mouseEntered</a:t>
            </a:r>
            <a:endParaRPr lang="en-US" dirty="0" smtClean="0"/>
          </a:p>
          <a:p>
            <a:pPr lvl="1"/>
            <a:r>
              <a:rPr lang="en-US" dirty="0" err="1" smtClean="0"/>
              <a:t>mouseExited</a:t>
            </a:r>
            <a:endParaRPr lang="en-US" dirty="0" smtClean="0"/>
          </a:p>
          <a:p>
            <a:pPr lvl="1"/>
            <a:r>
              <a:rPr lang="en-US" dirty="0" err="1" smtClean="0"/>
              <a:t>mousePressed</a:t>
            </a:r>
            <a:endParaRPr lang="en-US" dirty="0" smtClean="0"/>
          </a:p>
          <a:p>
            <a:pPr lvl="1"/>
            <a:r>
              <a:rPr lang="en-US" dirty="0" err="1" smtClean="0"/>
              <a:t>mouseReleased</a:t>
            </a:r>
            <a:endParaRPr lang="en-US" dirty="0" smtClean="0"/>
          </a:p>
          <a:p>
            <a:r>
              <a:rPr lang="en-US" dirty="0" smtClean="0"/>
              <a:t>See Example 49 for details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Based GUI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/>
              <a:t>JButtons</a:t>
            </a:r>
            <a:r>
              <a:rPr lang="en-US" dirty="0" smtClean="0"/>
              <a:t>, there are many other GUI components that can be added to frames and panels.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r>
              <a:rPr lang="en-US" dirty="0" err="1" smtClean="0"/>
              <a:t>JLabel</a:t>
            </a:r>
            <a:r>
              <a:rPr lang="en-US" dirty="0" smtClean="0"/>
              <a:t> – a simple way to display a message to a user</a:t>
            </a:r>
          </a:p>
          <a:p>
            <a:pPr lvl="1"/>
            <a:r>
              <a:rPr lang="en-US" dirty="0" err="1" smtClean="0"/>
              <a:t>JLabel</a:t>
            </a:r>
            <a:r>
              <a:rPr lang="en-US" dirty="0" smtClean="0"/>
              <a:t> prompt = new </a:t>
            </a:r>
            <a:r>
              <a:rPr lang="en-US" dirty="0" err="1" smtClean="0"/>
              <a:t>JLabel</a:t>
            </a:r>
            <a:r>
              <a:rPr lang="en-US" dirty="0" smtClean="0"/>
              <a:t> (“Enter your name: “);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As with </a:t>
            </a:r>
            <a:r>
              <a:rPr lang="en-US" dirty="0" err="1" smtClean="0"/>
              <a:t>JButtons</a:t>
            </a:r>
            <a:r>
              <a:rPr lang="en-US" dirty="0" smtClean="0"/>
              <a:t>, this GUI object may be placed anywhere. 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with </a:t>
            </a:r>
            <a:r>
              <a:rPr lang="en-US" dirty="0" err="1" smtClean="0"/>
              <a:t>JPanel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may also use </a:t>
            </a:r>
            <a:r>
              <a:rPr lang="en-US" dirty="0" err="1" smtClean="0"/>
              <a:t>JLabel</a:t>
            </a:r>
            <a:r>
              <a:rPr lang="en-US" dirty="0" smtClean="0"/>
              <a:t> to display an image that is saved on our computer.  </a:t>
            </a:r>
          </a:p>
          <a:p>
            <a:r>
              <a:rPr lang="en-US" dirty="0" smtClean="0"/>
              <a:t>If we pass an </a:t>
            </a:r>
            <a:r>
              <a:rPr lang="en-US" dirty="0" err="1" smtClean="0"/>
              <a:t>ImageIcon</a:t>
            </a:r>
            <a:r>
              <a:rPr lang="en-US" dirty="0" smtClean="0"/>
              <a:t> object instead of a string, it will display that image. 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ImageIcon</a:t>
            </a:r>
            <a:r>
              <a:rPr lang="en-US" dirty="0" smtClean="0"/>
              <a:t> object should have the argument that is the file’s name.</a:t>
            </a:r>
          </a:p>
          <a:p>
            <a:r>
              <a:rPr lang="en-US" dirty="0" smtClean="0"/>
              <a:t>Just like when we try to find a File, when looking for a saved image, the argument should be the complete path, or simply the image name if within the directory</a:t>
            </a:r>
          </a:p>
          <a:p>
            <a:r>
              <a:rPr lang="en-US" dirty="0" smtClean="0"/>
              <a:t>We will assume the file is within the directory</a:t>
            </a:r>
          </a:p>
          <a:p>
            <a:pPr lvl="1"/>
            <a:r>
              <a:rPr lang="en-US" dirty="0" err="1" smtClean="0"/>
              <a:t>JLabel</a:t>
            </a:r>
            <a:r>
              <a:rPr lang="en-US" dirty="0" smtClean="0"/>
              <a:t> image = new </a:t>
            </a:r>
            <a:r>
              <a:rPr lang="en-US" dirty="0" err="1" smtClean="0"/>
              <a:t>JLabel</a:t>
            </a:r>
            <a:r>
              <a:rPr lang="en-US" dirty="0" smtClean="0"/>
              <a:t> (new </a:t>
            </a:r>
            <a:r>
              <a:rPr lang="en-US" dirty="0" err="1" smtClean="0"/>
              <a:t>ImageIcon</a:t>
            </a:r>
            <a:r>
              <a:rPr lang="en-US" dirty="0" smtClean="0"/>
              <a:t>("bulb.jpg") );</a:t>
            </a:r>
          </a:p>
          <a:p>
            <a:pPr lvl="1"/>
            <a:r>
              <a:rPr lang="en-US" dirty="0" err="1" smtClean="0"/>
              <a:t>contentPane.add</a:t>
            </a:r>
            <a:r>
              <a:rPr lang="en-US" dirty="0" smtClean="0"/>
              <a:t>(image);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7012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JTextField</a:t>
            </a:r>
            <a:r>
              <a:rPr lang="en-US" dirty="0" smtClean="0"/>
              <a:t> – this object allows a user to enter a single line of text.  </a:t>
            </a:r>
          </a:p>
          <a:p>
            <a:r>
              <a:rPr lang="en-US" dirty="0" smtClean="0"/>
              <a:t>Like a </a:t>
            </a:r>
            <a:r>
              <a:rPr lang="en-US" dirty="0" err="1" smtClean="0"/>
              <a:t>JButton</a:t>
            </a:r>
            <a:r>
              <a:rPr lang="en-US" dirty="0" smtClean="0"/>
              <a:t>, it generates an action event.  It is not activated by clicking, but when the user presses Enter.</a:t>
            </a:r>
          </a:p>
          <a:p>
            <a:r>
              <a:rPr lang="en-US" dirty="0" smtClean="0"/>
              <a:t>We must set the </a:t>
            </a:r>
            <a:r>
              <a:rPr lang="en-US" dirty="0" err="1" smtClean="0"/>
              <a:t>JTextField</a:t>
            </a:r>
            <a:r>
              <a:rPr lang="en-US" dirty="0" smtClean="0"/>
              <a:t> class before we can do anything else.  </a:t>
            </a:r>
          </a:p>
          <a:p>
            <a:r>
              <a:rPr lang="en-US" dirty="0" smtClean="0"/>
              <a:t>We can specify the objects size and position and register it’s action listener in the same way that we did for the </a:t>
            </a:r>
            <a:r>
              <a:rPr lang="en-US" dirty="0" err="1" smtClean="0"/>
              <a:t>JButton</a:t>
            </a:r>
            <a:r>
              <a:rPr lang="en-US" dirty="0" smtClean="0"/>
              <a:t> class.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 may do this by modifying the </a:t>
            </a:r>
            <a:r>
              <a:rPr lang="en-US" dirty="0" err="1" smtClean="0"/>
              <a:t>JButtonFrameHandler</a:t>
            </a:r>
            <a:r>
              <a:rPr lang="en-US" dirty="0" smtClean="0"/>
              <a:t> class from yesterday.  </a:t>
            </a:r>
          </a:p>
          <a:p>
            <a:r>
              <a:rPr lang="en-US" dirty="0" smtClean="0"/>
              <a:t>Copy everything from that class to a new class called TextFrame1.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Adding </a:t>
            </a:r>
            <a:r>
              <a:rPr lang="en-US" dirty="0" err="1" smtClean="0"/>
              <a:t>JTextField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610600" cy="5105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First, let’s add a </a:t>
            </a:r>
            <a:r>
              <a:rPr lang="en-US" dirty="0" err="1" smtClean="0"/>
              <a:t>JTextField</a:t>
            </a:r>
            <a:r>
              <a:rPr lang="en-US" dirty="0" smtClean="0"/>
              <a:t> to our frame.  Insert the following:</a:t>
            </a:r>
          </a:p>
          <a:p>
            <a:pPr lvl="1"/>
            <a:r>
              <a:rPr lang="en-US" dirty="0" err="1" smtClean="0"/>
              <a:t>JTextField</a:t>
            </a:r>
            <a:r>
              <a:rPr lang="en-US" dirty="0" smtClean="0"/>
              <a:t> </a:t>
            </a:r>
            <a:r>
              <a:rPr lang="en-US" dirty="0" err="1" smtClean="0"/>
              <a:t>inputLine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b="1" dirty="0" err="1" smtClean="0"/>
              <a:t>JTextField</a:t>
            </a:r>
            <a:r>
              <a:rPr lang="en-US" b="1" dirty="0" smtClean="0"/>
              <a:t>();</a:t>
            </a:r>
          </a:p>
          <a:p>
            <a:pPr lvl="1"/>
            <a:r>
              <a:rPr lang="en-US" dirty="0" err="1" smtClean="0"/>
              <a:t>inputLine.setColumns</a:t>
            </a:r>
            <a:r>
              <a:rPr lang="en-US" dirty="0" smtClean="0"/>
              <a:t>(22);</a:t>
            </a:r>
          </a:p>
          <a:p>
            <a:pPr lvl="1"/>
            <a:r>
              <a:rPr lang="en-US" dirty="0" err="1" smtClean="0"/>
              <a:t>contentPane.add</a:t>
            </a:r>
            <a:r>
              <a:rPr lang="en-US" dirty="0" smtClean="0"/>
              <a:t>(</a:t>
            </a:r>
            <a:r>
              <a:rPr lang="en-US" dirty="0" err="1" smtClean="0"/>
              <a:t>inputLine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inputLine.addActionListener</a:t>
            </a:r>
            <a:r>
              <a:rPr lang="en-US" dirty="0" smtClean="0"/>
              <a:t>(</a:t>
            </a:r>
            <a:r>
              <a:rPr lang="en-US" b="1" dirty="0" smtClean="0"/>
              <a:t>this);</a:t>
            </a:r>
          </a:p>
          <a:p>
            <a:r>
              <a:rPr lang="en-US" dirty="0" smtClean="0"/>
              <a:t>Note that we use .</a:t>
            </a:r>
            <a:r>
              <a:rPr lang="en-US" dirty="0" err="1" smtClean="0"/>
              <a:t>setColumns</a:t>
            </a:r>
            <a:r>
              <a:rPr lang="en-US" dirty="0" smtClean="0"/>
              <a:t> to indicate size.  This says that 22 characters may fit in this text field.</a:t>
            </a:r>
          </a:p>
          <a:p>
            <a:r>
              <a:rPr lang="en-US" dirty="0" smtClean="0"/>
              <a:t>We may also modify the font: </a:t>
            </a:r>
          </a:p>
          <a:p>
            <a:pPr lvl="1"/>
            <a:r>
              <a:rPr lang="en-US" dirty="0" err="1" smtClean="0"/>
              <a:t>inputLine.setFont</a:t>
            </a:r>
            <a:r>
              <a:rPr lang="en-US" dirty="0" smtClean="0"/>
              <a:t>(new Font (“Courier”, </a:t>
            </a:r>
            <a:r>
              <a:rPr lang="en-US" dirty="0" err="1" smtClean="0"/>
              <a:t>Font.PLAIN</a:t>
            </a:r>
            <a:r>
              <a:rPr lang="en-US" dirty="0" smtClean="0"/>
              <a:t>, 14));</a:t>
            </a:r>
          </a:p>
          <a:p>
            <a:r>
              <a:rPr lang="en-US" dirty="0" smtClean="0"/>
              <a:t>This will change the font displayed and may not allow 22 chars</a:t>
            </a:r>
          </a:p>
          <a:p>
            <a:r>
              <a:rPr lang="en-US" dirty="0" smtClean="0"/>
              <a:t>Now we must modify the action listener to do something when a </a:t>
            </a:r>
            <a:r>
              <a:rPr lang="en-US" dirty="0" err="1" smtClean="0"/>
              <a:t>JTextField</a:t>
            </a:r>
            <a:r>
              <a:rPr lang="en-US" dirty="0" smtClean="0"/>
              <a:t> action event occurs.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JTestField</a:t>
            </a:r>
            <a:r>
              <a:rPr lang="en-US" dirty="0" smtClean="0"/>
              <a:t> Action 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Change to the </a:t>
            </a:r>
            <a:r>
              <a:rPr lang="en-US" dirty="0" err="1" smtClean="0"/>
              <a:t>actionPerformed</a:t>
            </a:r>
            <a:r>
              <a:rPr lang="en-US" dirty="0" smtClean="0"/>
              <a:t> method to: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if (</a:t>
            </a:r>
            <a:r>
              <a:rPr lang="en-US" b="1" dirty="0" err="1" smtClean="0"/>
              <a:t>event.getSource</a:t>
            </a:r>
            <a:r>
              <a:rPr lang="en-US" b="1" dirty="0" smtClean="0"/>
              <a:t>() </a:t>
            </a:r>
            <a:r>
              <a:rPr lang="en-US" b="1" dirty="0" err="1" smtClean="0"/>
              <a:t>instanceof</a:t>
            </a:r>
            <a:r>
              <a:rPr lang="en-US" b="1" dirty="0" smtClean="0"/>
              <a:t> </a:t>
            </a:r>
            <a:r>
              <a:rPr lang="en-US" b="1" dirty="0" err="1" smtClean="0"/>
              <a:t>JButton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JButton</a:t>
            </a:r>
            <a:r>
              <a:rPr lang="en-US" dirty="0" smtClean="0"/>
              <a:t> </a:t>
            </a:r>
            <a:r>
              <a:rPr lang="en-US" dirty="0" err="1" smtClean="0"/>
              <a:t>clickedButton</a:t>
            </a:r>
            <a:r>
              <a:rPr lang="en-US" dirty="0" smtClean="0"/>
              <a:t> = (</a:t>
            </a:r>
            <a:r>
              <a:rPr lang="en-US" dirty="0" err="1" smtClean="0"/>
              <a:t>JButton</a:t>
            </a:r>
            <a:r>
              <a:rPr lang="en-US" dirty="0" smtClean="0"/>
              <a:t>) </a:t>
            </a:r>
            <a:r>
              <a:rPr lang="en-US" dirty="0" err="1" smtClean="0"/>
              <a:t>event.getSource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String </a:t>
            </a:r>
            <a:r>
              <a:rPr lang="en-US" dirty="0" err="1" smtClean="0"/>
              <a:t>buttonText</a:t>
            </a:r>
            <a:r>
              <a:rPr lang="en-US" dirty="0" smtClean="0"/>
              <a:t> = </a:t>
            </a:r>
            <a:r>
              <a:rPr lang="en-US" dirty="0" err="1" smtClean="0"/>
              <a:t>clickedButton.getText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setTitle</a:t>
            </a:r>
            <a:r>
              <a:rPr lang="en-US" dirty="0" smtClean="0"/>
              <a:t>("You clicked " + </a:t>
            </a:r>
            <a:r>
              <a:rPr lang="en-US" dirty="0" err="1" smtClean="0"/>
              <a:t>buttonText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b="1" dirty="0" smtClean="0"/>
              <a:t>else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JTextField</a:t>
            </a:r>
            <a:r>
              <a:rPr lang="en-US" dirty="0" smtClean="0"/>
              <a:t> </a:t>
            </a:r>
            <a:r>
              <a:rPr lang="en-US" dirty="0" err="1" smtClean="0"/>
              <a:t>textField</a:t>
            </a:r>
            <a:r>
              <a:rPr lang="en-US" dirty="0" smtClean="0"/>
              <a:t> = (</a:t>
            </a:r>
            <a:r>
              <a:rPr lang="en-US" dirty="0" err="1" smtClean="0"/>
              <a:t>JTextField</a:t>
            </a:r>
            <a:r>
              <a:rPr lang="en-US" dirty="0" smtClean="0"/>
              <a:t>) </a:t>
            </a:r>
            <a:r>
              <a:rPr lang="en-US" dirty="0" err="1" smtClean="0"/>
              <a:t>event.getSource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setTitle</a:t>
            </a:r>
            <a:r>
              <a:rPr lang="en-US" dirty="0" smtClean="0"/>
              <a:t>("You entered ' " + </a:t>
            </a:r>
            <a:r>
              <a:rPr lang="en-US" dirty="0" err="1" smtClean="0"/>
              <a:t>textField.getText</a:t>
            </a:r>
            <a:r>
              <a:rPr lang="en-US" dirty="0" smtClean="0"/>
              <a:t>() + "'");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Note that we could have made another handler class for text and associate that to the </a:t>
            </a:r>
            <a:r>
              <a:rPr lang="en-US" dirty="0" err="1" smtClean="0"/>
              <a:t>textField</a:t>
            </a:r>
            <a:r>
              <a:rPr lang="en-US" dirty="0" smtClean="0"/>
              <a:t>, leaving this handler for the buttons.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JTextArea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JTextArea</a:t>
            </a:r>
            <a:r>
              <a:rPr lang="en-US" dirty="0" smtClean="0"/>
              <a:t> – allows the user to enter multiple lines of text or for displaying multiple lines of text</a:t>
            </a:r>
          </a:p>
          <a:p>
            <a:r>
              <a:rPr lang="en-US" dirty="0" smtClean="0"/>
              <a:t>We will not be handling events for </a:t>
            </a:r>
            <a:r>
              <a:rPr lang="en-US" dirty="0" err="1" smtClean="0"/>
              <a:t>JTextArea</a:t>
            </a:r>
            <a:r>
              <a:rPr lang="en-US" dirty="0" smtClean="0"/>
              <a:t>, as they are quite complicated.  </a:t>
            </a:r>
          </a:p>
          <a:p>
            <a:r>
              <a:rPr lang="en-US" dirty="0" err="1" smtClean="0"/>
              <a:t>JTextArea</a:t>
            </a:r>
            <a:r>
              <a:rPr lang="en-US" dirty="0" smtClean="0"/>
              <a:t> for the purpose of displaying multiple lines of text is similar to how a String works, except we may append Strings to it to see an immediate effect, or directly set the text to whatever we wish.</a:t>
            </a:r>
          </a:p>
          <a:p>
            <a:r>
              <a:rPr lang="en-US" dirty="0" smtClean="0"/>
              <a:t>Observe Example 42.  Let’s see how this works</a:t>
            </a:r>
          </a:p>
          <a:p>
            <a:r>
              <a:rPr lang="en-US" dirty="0" smtClean="0"/>
              <a:t>Notice: </a:t>
            </a:r>
            <a:r>
              <a:rPr lang="en-US" dirty="0" err="1" smtClean="0"/>
              <a:t>setResizable</a:t>
            </a:r>
            <a:r>
              <a:rPr lang="en-US" dirty="0" smtClean="0"/>
              <a:t>, </a:t>
            </a:r>
            <a:r>
              <a:rPr lang="en-US" dirty="0" err="1" smtClean="0"/>
              <a:t>setEditable</a:t>
            </a:r>
            <a:r>
              <a:rPr lang="en-US" dirty="0" smtClean="0"/>
              <a:t>, </a:t>
            </a:r>
            <a:r>
              <a:rPr lang="en-US" dirty="0" err="1" smtClean="0"/>
              <a:t>JScrollPane</a:t>
            </a:r>
            <a:endParaRPr lang="en-US" dirty="0" smtClean="0"/>
          </a:p>
          <a:p>
            <a:r>
              <a:rPr lang="en-US" dirty="0" smtClean="0"/>
              <a:t>Also note: </a:t>
            </a:r>
            <a:r>
              <a:rPr lang="en-US" dirty="0" err="1" smtClean="0"/>
              <a:t>BorderFactory</a:t>
            </a:r>
            <a:r>
              <a:rPr lang="en-US" dirty="0" smtClean="0"/>
              <a:t> and </a:t>
            </a:r>
            <a:r>
              <a:rPr lang="en-US" dirty="0" err="1" smtClean="0"/>
              <a:t>setBorder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Panels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Layouts are often ineffective to get the desired layout in a GUI</a:t>
            </a:r>
          </a:p>
          <a:p>
            <a:r>
              <a:rPr lang="en-US" dirty="0" smtClean="0"/>
              <a:t>To solve this problem, we use Nested Panels, or containers within containers.</a:t>
            </a:r>
          </a:p>
          <a:p>
            <a:endParaRPr lang="en-US" dirty="0" smtClean="0"/>
          </a:p>
          <a:p>
            <a:r>
              <a:rPr lang="en-US" dirty="0" smtClean="0"/>
              <a:t>Let’s experiment and try to design a complicated GUI interface that consists of Nested Panels</a:t>
            </a:r>
          </a:p>
          <a:p>
            <a:endParaRPr lang="en-US" dirty="0" smtClean="0"/>
          </a:p>
          <a:p>
            <a:r>
              <a:rPr lang="en-US" dirty="0" smtClean="0"/>
              <a:t>First, let’s consider the code we will need to write to make the following image of what we want: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image of the GUI we want: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935480"/>
            <a:ext cx="3962400" cy="4389120"/>
          </a:xfrm>
        </p:spPr>
        <p:txBody>
          <a:bodyPr/>
          <a:lstStyle/>
          <a:p>
            <a:r>
              <a:rPr lang="en-US" dirty="0" smtClean="0"/>
              <a:t>When we finish out GUI interface should look something like this.</a:t>
            </a:r>
          </a:p>
          <a:p>
            <a:r>
              <a:rPr lang="en-US" dirty="0" smtClean="0"/>
              <a:t>As you can see, we have several panels nested within each other.</a:t>
            </a:r>
          </a:p>
          <a:p>
            <a:r>
              <a:rPr lang="en-US" dirty="0" smtClean="0"/>
              <a:t>Let’s look at Example 50.</a:t>
            </a:r>
          </a:p>
          <a:p>
            <a:r>
              <a:rPr lang="en-US" dirty="0" smtClean="0"/>
              <a:t>After, we will </a:t>
            </a:r>
            <a:r>
              <a:rPr lang="en-US" dirty="0" smtClean="0"/>
              <a:t>need 2 </a:t>
            </a:r>
            <a:r>
              <a:rPr lang="en-US" dirty="0" smtClean="0"/>
              <a:t>more examples of using Nested Panels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63250" t="30371" r="21000" b="37037"/>
          <a:stretch>
            <a:fillRect/>
          </a:stretch>
        </p:blipFill>
        <p:spPr bwMode="auto">
          <a:xfrm>
            <a:off x="4180608" y="2438400"/>
            <a:ext cx="4582391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626</TotalTime>
  <Words>1189</Words>
  <Application>Microsoft Office PowerPoint</Application>
  <PresentationFormat>On-screen Show (4:3)</PresentationFormat>
  <Paragraphs>130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Graphic User Interface Part 3</vt:lpstr>
      <vt:lpstr>Text Based GUI Components</vt:lpstr>
      <vt:lpstr>Images with JPanel</vt:lpstr>
      <vt:lpstr>JTextField</vt:lpstr>
      <vt:lpstr>Adding JTextField </vt:lpstr>
      <vt:lpstr>JTestField Action Listener</vt:lpstr>
      <vt:lpstr>JTextArea</vt:lpstr>
      <vt:lpstr>Nested Panels</vt:lpstr>
      <vt:lpstr>An image of the GUI we want:</vt:lpstr>
      <vt:lpstr>Other GUI components</vt:lpstr>
      <vt:lpstr>Other GUI components</vt:lpstr>
      <vt:lpstr>Other GUI components</vt:lpstr>
      <vt:lpstr>Other GUI components</vt:lpstr>
      <vt:lpstr>Other GUI components</vt:lpstr>
      <vt:lpstr>Menus</vt:lpstr>
      <vt:lpstr>Creating a Menu</vt:lpstr>
      <vt:lpstr>Mouse Listener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 User Interface Part 3</dc:title>
  <dc:creator>Rob</dc:creator>
  <cp:lastModifiedBy>HS Test Teacher</cp:lastModifiedBy>
  <cp:revision>35</cp:revision>
  <dcterms:created xsi:type="dcterms:W3CDTF">2012-08-13T01:56:39Z</dcterms:created>
  <dcterms:modified xsi:type="dcterms:W3CDTF">2013-05-08T12:40:39Z</dcterms:modified>
</cp:coreProperties>
</file>