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81" r:id="rId10"/>
    <p:sldId id="262" r:id="rId11"/>
    <p:sldId id="282" r:id="rId12"/>
    <p:sldId id="283" r:id="rId13"/>
    <p:sldId id="263" r:id="rId14"/>
    <p:sldId id="270" r:id="rId15"/>
    <p:sldId id="268" r:id="rId16"/>
    <p:sldId id="277" r:id="rId17"/>
    <p:sldId id="264" r:id="rId18"/>
    <p:sldId id="278" r:id="rId19"/>
    <p:sldId id="265" r:id="rId20"/>
    <p:sldId id="266" r:id="rId21"/>
    <p:sldId id="267" r:id="rId22"/>
    <p:sldId id="271" r:id="rId23"/>
    <p:sldId id="269" r:id="rId24"/>
    <p:sldId id="272" r:id="rId25"/>
    <p:sldId id="273" r:id="rId26"/>
    <p:sldId id="274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B018FD-7D60-482B-8BDD-CF86B14605C7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988FC7-4A63-4C5E-A134-BF7309690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  <a:p>
            <a:r>
              <a:rPr lang="en-US" dirty="0"/>
              <a:t>CSCI 212</a:t>
            </a:r>
          </a:p>
          <a:p>
            <a:r>
              <a:rPr lang="en-US" dirty="0"/>
              <a:t>Instructor: Robert </a:t>
            </a:r>
            <a:r>
              <a:rPr lang="en-US" dirty="0" err="1"/>
              <a:t>Mashburn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vs</a:t>
            </a:r>
            <a:r>
              <a:rPr lang="en-US" dirty="0" smtClean="0"/>
              <a:t>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Class </a:t>
            </a:r>
            <a:r>
              <a:rPr lang="en-US" u="sng" dirty="0"/>
              <a:t>methods </a:t>
            </a:r>
            <a:r>
              <a:rPr lang="en-US" dirty="0"/>
              <a:t>– methods shared by all </a:t>
            </a:r>
            <a:r>
              <a:rPr lang="en-US" dirty="0" smtClean="0"/>
              <a:t>instances;</a:t>
            </a:r>
            <a:endParaRPr lang="en-US" dirty="0"/>
          </a:p>
          <a:p>
            <a:r>
              <a:rPr lang="en-US" u="sng" dirty="0" smtClean="0"/>
              <a:t>Instance </a:t>
            </a:r>
            <a:r>
              <a:rPr lang="en-US" u="sng" dirty="0"/>
              <a:t>methods </a:t>
            </a:r>
            <a:r>
              <a:rPr lang="en-US" dirty="0"/>
              <a:t>– methods that interacts with a single instance only</a:t>
            </a:r>
          </a:p>
          <a:p>
            <a:endParaRPr lang="en-US" dirty="0" smtClean="0"/>
          </a:p>
          <a:p>
            <a:r>
              <a:rPr lang="en-US" u="sng" dirty="0" smtClean="0"/>
              <a:t>Class </a:t>
            </a:r>
            <a:r>
              <a:rPr lang="en-US" u="sng" dirty="0"/>
              <a:t>data members </a:t>
            </a:r>
            <a:r>
              <a:rPr lang="en-US" dirty="0"/>
              <a:t>– data members’ value is shared across all </a:t>
            </a:r>
            <a:r>
              <a:rPr lang="en-US" dirty="0" smtClean="0"/>
              <a:t>instances</a:t>
            </a:r>
            <a:endParaRPr lang="en-US" dirty="0"/>
          </a:p>
          <a:p>
            <a:r>
              <a:rPr lang="en-US" u="sng" dirty="0" smtClean="0"/>
              <a:t>Instance </a:t>
            </a:r>
            <a:r>
              <a:rPr lang="en-US" u="sng" dirty="0"/>
              <a:t>data members </a:t>
            </a:r>
            <a:r>
              <a:rPr lang="en-US" dirty="0"/>
              <a:t>–data member’s value </a:t>
            </a:r>
            <a:r>
              <a:rPr lang="en-US" dirty="0" smtClean="0"/>
              <a:t>is unique </a:t>
            </a:r>
            <a:r>
              <a:rPr lang="en-US" dirty="0"/>
              <a:t>to that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vs</a:t>
            </a:r>
            <a:r>
              <a:rPr lang="en-US" dirty="0" smtClean="0"/>
              <a:t> 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we had a class called Car.  We can create many objects from this class.  </a:t>
            </a:r>
          </a:p>
          <a:p>
            <a:r>
              <a:rPr lang="en-US" dirty="0" smtClean="0"/>
              <a:t>If we have a function called </a:t>
            </a:r>
            <a:r>
              <a:rPr lang="en-US" dirty="0" err="1" smtClean="0"/>
              <a:t>maxSpeed</a:t>
            </a:r>
            <a:r>
              <a:rPr lang="en-US" dirty="0" smtClean="0"/>
              <a:t>() that will return the maximum speed of all cars, that function would be considered to be  a </a:t>
            </a:r>
            <a:r>
              <a:rPr lang="en-US" b="1" dirty="0" smtClean="0"/>
              <a:t>class method</a:t>
            </a:r>
            <a:r>
              <a:rPr lang="en-US" dirty="0"/>
              <a:t> </a:t>
            </a:r>
            <a:r>
              <a:rPr lang="en-US" dirty="0" smtClean="0"/>
              <a:t>since there is only one solution for the entire class.</a:t>
            </a:r>
          </a:p>
          <a:p>
            <a:endParaRPr lang="en-US" dirty="0"/>
          </a:p>
          <a:p>
            <a:r>
              <a:rPr lang="en-US" dirty="0" smtClean="0"/>
              <a:t>If we had a function called </a:t>
            </a:r>
            <a:r>
              <a:rPr lang="en-US" dirty="0" err="1" smtClean="0"/>
              <a:t>calculatePrice</a:t>
            </a:r>
            <a:r>
              <a:rPr lang="en-US" dirty="0" smtClean="0"/>
              <a:t>() that returns the price of each car, that is an </a:t>
            </a:r>
            <a:r>
              <a:rPr lang="en-US" b="1" dirty="0" smtClean="0"/>
              <a:t>instance method</a:t>
            </a:r>
            <a:r>
              <a:rPr lang="en-US" dirty="0" smtClean="0"/>
              <a:t> since each object returns a different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5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vs</a:t>
            </a:r>
            <a:r>
              <a:rPr lang="en-US" dirty="0" smtClean="0"/>
              <a:t> Instance Data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have another class called </a:t>
            </a:r>
            <a:r>
              <a:rPr lang="en-US" dirty="0" err="1" smtClean="0"/>
              <a:t>PetStore</a:t>
            </a:r>
            <a:r>
              <a:rPr lang="en-US" dirty="0" smtClean="0"/>
              <a:t>.  We have several objects of this class.</a:t>
            </a:r>
          </a:p>
          <a:p>
            <a:endParaRPr lang="en-US" dirty="0"/>
          </a:p>
          <a:p>
            <a:r>
              <a:rPr lang="en-US" dirty="0" smtClean="0"/>
              <a:t>Assuming all the stores opened at the same time, we could have a </a:t>
            </a:r>
            <a:r>
              <a:rPr lang="en-US" b="1" dirty="0" smtClean="0"/>
              <a:t>class data member</a:t>
            </a:r>
            <a:r>
              <a:rPr lang="en-US" dirty="0" smtClean="0"/>
              <a:t> called </a:t>
            </a:r>
            <a:r>
              <a:rPr lang="en-US" dirty="0" err="1" smtClean="0"/>
              <a:t>OpenTime</a:t>
            </a:r>
            <a:r>
              <a:rPr lang="en-US" dirty="0" smtClean="0"/>
              <a:t>.  This would be the same across all instances of </a:t>
            </a:r>
            <a:r>
              <a:rPr lang="en-US" dirty="0" err="1" smtClean="0"/>
              <a:t>PetStore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store would have an </a:t>
            </a:r>
            <a:r>
              <a:rPr lang="en-US" b="1" dirty="0" smtClean="0"/>
              <a:t>instance data member</a:t>
            </a:r>
            <a:r>
              <a:rPr lang="en-US" dirty="0" smtClean="0"/>
              <a:t> called Address.  This would be different across all instances of </a:t>
            </a:r>
            <a:r>
              <a:rPr lang="en-US" dirty="0" err="1" smtClean="0"/>
              <a:t>PetStore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specify accessibility </a:t>
            </a:r>
            <a:r>
              <a:rPr lang="en-US" b="1" dirty="0"/>
              <a:t>modifiers</a:t>
            </a:r>
            <a:r>
              <a:rPr lang="en-US" dirty="0"/>
              <a:t> </a:t>
            </a:r>
            <a:r>
              <a:rPr lang="en-US" dirty="0" smtClean="0"/>
              <a:t>on the </a:t>
            </a:r>
            <a:r>
              <a:rPr lang="en-US" dirty="0"/>
              <a:t>data members and methods we </a:t>
            </a:r>
            <a:r>
              <a:rPr lang="en-US" dirty="0" smtClean="0"/>
              <a:t>create within </a:t>
            </a:r>
            <a:r>
              <a:rPr lang="en-US" dirty="0"/>
              <a:t>the Classes</a:t>
            </a:r>
          </a:p>
          <a:p>
            <a:r>
              <a:rPr lang="en-US" dirty="0"/>
              <a:t> Here are the common </a:t>
            </a:r>
            <a:r>
              <a:rPr lang="en-US" dirty="0" smtClean="0"/>
              <a:t>accessibility modifiers </a:t>
            </a:r>
            <a:r>
              <a:rPr lang="en-US" dirty="0"/>
              <a:t>we can </a:t>
            </a:r>
            <a:r>
              <a:rPr lang="en-US" dirty="0" smtClean="0"/>
              <a:t>add to </a:t>
            </a:r>
            <a:r>
              <a:rPr lang="en-US" dirty="0"/>
              <a:t>our data members or methods: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– only </a:t>
            </a:r>
            <a:r>
              <a:rPr lang="en-US" dirty="0" smtClean="0"/>
              <a:t>methods </a:t>
            </a:r>
            <a:r>
              <a:rPr lang="en-US" dirty="0"/>
              <a:t>of this class can access </a:t>
            </a:r>
            <a:r>
              <a:rPr lang="en-US" dirty="0" smtClean="0"/>
              <a:t>this data </a:t>
            </a:r>
            <a:r>
              <a:rPr lang="en-US" dirty="0"/>
              <a:t>member or method</a:t>
            </a:r>
          </a:p>
          <a:p>
            <a:pPr lvl="1"/>
            <a:r>
              <a:rPr lang="en-US" dirty="0" smtClean="0"/>
              <a:t>Protected </a:t>
            </a:r>
            <a:r>
              <a:rPr lang="en-US" dirty="0"/>
              <a:t>– only </a:t>
            </a:r>
            <a:r>
              <a:rPr lang="en-US" dirty="0" smtClean="0"/>
              <a:t>methods </a:t>
            </a:r>
            <a:r>
              <a:rPr lang="en-US" dirty="0"/>
              <a:t>that belongs to </a:t>
            </a:r>
            <a:r>
              <a:rPr lang="en-US" dirty="0" smtClean="0"/>
              <a:t>this class </a:t>
            </a:r>
            <a:r>
              <a:rPr lang="en-US" dirty="0"/>
              <a:t>or it’s sub classes can access this </a:t>
            </a:r>
            <a:r>
              <a:rPr lang="en-US" dirty="0" smtClean="0"/>
              <a:t>data member </a:t>
            </a:r>
            <a:r>
              <a:rPr lang="en-US" dirty="0"/>
              <a:t>or method</a:t>
            </a:r>
          </a:p>
          <a:p>
            <a:pPr lvl="1"/>
            <a:r>
              <a:rPr lang="en-US" dirty="0" smtClean="0"/>
              <a:t>Public - </a:t>
            </a:r>
            <a:r>
              <a:rPr lang="en-US" dirty="0"/>
              <a:t>this data member or method is open </a:t>
            </a:r>
            <a:r>
              <a:rPr lang="en-US" dirty="0" smtClean="0"/>
              <a:t>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3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can modifiers do to access?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501387"/>
              </p:ext>
            </p:extLst>
          </p:nvPr>
        </p:nvGraphicFramePr>
        <p:xfrm>
          <a:off x="457200" y="193516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62400"/>
            <a:ext cx="8229600" cy="2362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we can see, anything with a public modifier may be accessed directly by anything, while a private modifier may only be accessed by methods within its own class. </a:t>
            </a:r>
          </a:p>
          <a:p>
            <a:r>
              <a:rPr lang="en-US" dirty="0" smtClean="0"/>
              <a:t>The protected modifier and no modifier provide limited access.  We will usually use either public or private in this course.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6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stated earlier, data members are another way of saying variables, and they contain the characteristics of an object formed from a 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Data members can be any native type, or any available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Data members should be declared right after the class is declared and they should (almost) always have the modifier private attached to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Data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public class </a:t>
            </a:r>
            <a:r>
              <a:rPr lang="en-US" dirty="0" err="1"/>
              <a:t>textBook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private String </a:t>
            </a:r>
            <a:r>
              <a:rPr lang="en-US" dirty="0" err="1"/>
              <a:t>nameOfBook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numberOfPage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private String cover;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{ …(code continues here)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Constructors</a:t>
            </a:r>
            <a:r>
              <a:rPr lang="en-US" dirty="0" smtClean="0"/>
              <a:t> are a special function that most, if not all, of our object based functions will have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Constructors are used to “fill in” or initialize data members.  Every instance where we have used the keyword “new”, a constructor directly follows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393192" lvl="1" indent="0">
              <a:buNone/>
            </a:pPr>
            <a:r>
              <a:rPr lang="en-US" dirty="0" smtClean="0"/>
              <a:t>File </a:t>
            </a:r>
            <a:r>
              <a:rPr lang="en-US" dirty="0" err="1" smtClean="0"/>
              <a:t>infile</a:t>
            </a:r>
            <a:r>
              <a:rPr lang="en-US" dirty="0" smtClean="0"/>
              <a:t> = new File(“input.txt”);    //File(“input.txt”) calls the constructor method</a:t>
            </a:r>
          </a:p>
          <a:p>
            <a:pPr marL="39319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3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Constructors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Though we don’t see it, the File class </a:t>
            </a:r>
            <a:r>
              <a:rPr lang="en-US" dirty="0" smtClean="0"/>
              <a:t>looks like:</a:t>
            </a:r>
            <a:endParaRPr lang="en-US" dirty="0"/>
          </a:p>
          <a:p>
            <a:pPr marL="667512" lvl="2" indent="0">
              <a:buNone/>
            </a:pPr>
            <a:r>
              <a:rPr lang="en-US" sz="1800" dirty="0"/>
              <a:t>Class File {</a:t>
            </a:r>
          </a:p>
          <a:p>
            <a:pPr marL="667512" lvl="2" indent="0">
              <a:buNone/>
            </a:pPr>
            <a:r>
              <a:rPr lang="en-US" sz="1800" dirty="0"/>
              <a:t>	private String </a:t>
            </a:r>
            <a:r>
              <a:rPr lang="en-US" sz="1800" dirty="0" err="1"/>
              <a:t>nameOfFile</a:t>
            </a:r>
            <a:r>
              <a:rPr lang="en-US" sz="1800" dirty="0"/>
              <a:t>;</a:t>
            </a:r>
          </a:p>
          <a:p>
            <a:pPr marL="667512" lvl="2" indent="0">
              <a:buNone/>
            </a:pPr>
            <a:endParaRPr lang="en-US" sz="1800" dirty="0"/>
          </a:p>
          <a:p>
            <a:pPr marL="667512" lvl="2" indent="0">
              <a:buNone/>
            </a:pPr>
            <a:r>
              <a:rPr lang="en-US" sz="1800" dirty="0"/>
              <a:t>	public File(String s)		//the constructor method</a:t>
            </a:r>
          </a:p>
          <a:p>
            <a:pPr marL="667512" lvl="2" indent="0">
              <a:buNone/>
            </a:pPr>
            <a:r>
              <a:rPr lang="en-US" sz="1800" dirty="0"/>
              <a:t>	{</a:t>
            </a:r>
          </a:p>
          <a:p>
            <a:pPr marL="667512" lvl="2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nameOfFile</a:t>
            </a:r>
            <a:r>
              <a:rPr lang="en-US" sz="1800" dirty="0"/>
              <a:t> = s;</a:t>
            </a:r>
          </a:p>
          <a:p>
            <a:pPr marL="667512" lvl="2" indent="0">
              <a:buNone/>
            </a:pPr>
            <a:r>
              <a:rPr lang="en-US" sz="1800" dirty="0"/>
              <a:t>	}</a:t>
            </a:r>
          </a:p>
          <a:p>
            <a:pPr marL="667512" lvl="2" indent="0">
              <a:buNone/>
            </a:pPr>
            <a:r>
              <a:rPr lang="en-US" sz="1800" dirty="0"/>
              <a:t>}	</a:t>
            </a:r>
            <a:r>
              <a:rPr lang="en-US" dirty="0"/>
              <a:t>	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constructor says that when a new File object is created and a String is taken in as a parameter, that String will be assigned to the data member </a:t>
            </a:r>
            <a:r>
              <a:rPr lang="en-US" dirty="0" err="1"/>
              <a:t>nameOfFile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2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Constructors have a special format; the method name MUST be the name of the </a:t>
            </a:r>
            <a:r>
              <a:rPr lang="en-US" dirty="0" smtClean="0"/>
              <a:t>class with the public modifier in front of it.  </a:t>
            </a:r>
          </a:p>
          <a:p>
            <a:r>
              <a:rPr lang="en-US" dirty="0" smtClean="0"/>
              <a:t>Constructors may take in any number of type of parameters needed to initialize all or some data members; this means constructors can be overloaded.</a:t>
            </a:r>
            <a:endParaRPr lang="en-US" dirty="0"/>
          </a:p>
          <a:p>
            <a:r>
              <a:rPr lang="en-US" dirty="0" smtClean="0"/>
              <a:t>Default Constructors are constructors that take in </a:t>
            </a:r>
            <a:r>
              <a:rPr lang="en-US" b="1" dirty="0" smtClean="0"/>
              <a:t>no </a:t>
            </a:r>
            <a:r>
              <a:rPr lang="en-US" dirty="0" smtClean="0"/>
              <a:t>parameters.  Though default constructors are automatically made and assign an empty value to most data types, whenever we make an object based class, we should be creating our own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04394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Class </a:t>
            </a:r>
            <a:r>
              <a:rPr lang="en-US" dirty="0" err="1" smtClean="0"/>
              <a:t>vs</a:t>
            </a:r>
            <a:r>
              <a:rPr lang="en-US" dirty="0" smtClean="0"/>
              <a:t> Multi-Class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all of our programs have been Single Class.  (Importing does not really count!)</a:t>
            </a:r>
          </a:p>
          <a:p>
            <a:endParaRPr lang="en-US" dirty="0"/>
          </a:p>
          <a:p>
            <a:r>
              <a:rPr lang="en-US" dirty="0" smtClean="0"/>
              <a:t>A single class java program is very similar to the C++ programs you have written in the past.  </a:t>
            </a:r>
          </a:p>
          <a:p>
            <a:endParaRPr lang="en-US" dirty="0"/>
          </a:p>
          <a:p>
            <a:r>
              <a:rPr lang="en-US" dirty="0" smtClean="0"/>
              <a:t>The true strength of java is the ability to use multiple classes and objects derived from those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Get and Set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and Set are the two additional special types of methods that exist in Java.</a:t>
            </a:r>
          </a:p>
          <a:p>
            <a:r>
              <a:rPr lang="en-US" dirty="0" smtClean="0"/>
              <a:t>Unlike constructors, there is no special format that is required for Get and Set methods, but there is a standard form that is used.</a:t>
            </a:r>
          </a:p>
          <a:p>
            <a:r>
              <a:rPr lang="en-US" b="1" dirty="0" smtClean="0"/>
              <a:t>Get methods (</a:t>
            </a:r>
            <a:r>
              <a:rPr lang="en-US" dirty="0" smtClean="0"/>
              <a:t>aka </a:t>
            </a:r>
            <a:r>
              <a:rPr lang="en-US" dirty="0" err="1" smtClean="0"/>
              <a:t>accessors</a:t>
            </a:r>
            <a:r>
              <a:rPr lang="en-US" dirty="0" smtClean="0"/>
              <a:t>) are functions that simply return the value of a single data member.</a:t>
            </a:r>
          </a:p>
          <a:p>
            <a:r>
              <a:rPr lang="en-US" b="1" dirty="0" smtClean="0"/>
              <a:t>Set methods </a:t>
            </a:r>
            <a:r>
              <a:rPr lang="en-US" dirty="0" smtClean="0"/>
              <a:t>(aka </a:t>
            </a:r>
            <a:r>
              <a:rPr lang="en-US" dirty="0" err="1" smtClean="0"/>
              <a:t>mutators</a:t>
            </a:r>
            <a:r>
              <a:rPr lang="en-US" dirty="0" smtClean="0"/>
              <a:t>) are functions that assigns a new value to a single data member.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63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get and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do we have get and set methods?  Why not simply access data members directly?</a:t>
            </a:r>
          </a:p>
          <a:p>
            <a:r>
              <a:rPr lang="en-US" dirty="0" smtClean="0"/>
              <a:t>When we make our data members, remember that we use the modifier “private”.  This means that we may only directly reach this data member through a method in this class.</a:t>
            </a:r>
          </a:p>
          <a:p>
            <a:r>
              <a:rPr lang="en-US" dirty="0" smtClean="0"/>
              <a:t>If we wanted to view or change this data member from another class, we would need a method to do so.</a:t>
            </a:r>
          </a:p>
          <a:p>
            <a:r>
              <a:rPr lang="en-US" dirty="0" smtClean="0"/>
              <a:t>This is what the Get and Set methods are.</a:t>
            </a:r>
          </a:p>
          <a:p>
            <a:r>
              <a:rPr lang="en-US" dirty="0" smtClean="0"/>
              <a:t>Since they must be accessed by other classes, we must use the public modifier with them as well.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95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 is the final special type of method that we will discuss in this class. </a:t>
            </a:r>
          </a:p>
          <a:p>
            <a:r>
              <a:rPr lang="en-US" dirty="0" smtClean="0"/>
              <a:t>Like get and set methods, </a:t>
            </a:r>
            <a:r>
              <a:rPr lang="en-US" dirty="0" err="1" smtClean="0"/>
              <a:t>toString</a:t>
            </a:r>
            <a:r>
              <a:rPr lang="en-US" dirty="0" smtClean="0"/>
              <a:t> has no required keyword or style, but for the sake of consistency and to make it easier to remember, we name it: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String </a:t>
            </a:r>
            <a:r>
              <a:rPr lang="en-US" dirty="0" err="1" smtClean="0"/>
              <a:t>toString</a:t>
            </a:r>
            <a:r>
              <a:rPr lang="en-US" dirty="0" smtClean="0"/>
              <a:t>{</a:t>
            </a:r>
          </a:p>
          <a:p>
            <a:r>
              <a:rPr lang="en-US" dirty="0" smtClean="0"/>
              <a:t>This code takes information from the object and places all of it into a String that may then be easily outputted.</a:t>
            </a:r>
          </a:p>
          <a:p>
            <a:r>
              <a:rPr lang="en-US" dirty="0" smtClean="0"/>
              <a:t>Generally speaking, we only do this when we want to print </a:t>
            </a:r>
            <a:r>
              <a:rPr lang="en-US" dirty="0" smtClean="0"/>
              <a:t>something</a:t>
            </a:r>
            <a:r>
              <a:rPr lang="en-US" dirty="0" smtClean="0"/>
              <a:t> </a:t>
            </a:r>
            <a:r>
              <a:rPr lang="en-US" dirty="0" smtClean="0"/>
              <a:t>or output to a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715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/>
              <a:t>Student{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//Data Members</a:t>
            </a:r>
          </a:p>
          <a:p>
            <a:pPr marL="0" indent="0">
              <a:buNone/>
            </a:pPr>
            <a:r>
              <a:rPr lang="en-US" dirty="0"/>
              <a:t>	private String name;</a:t>
            </a:r>
          </a:p>
          <a:p>
            <a:pPr marL="0" indent="0">
              <a:buNone/>
            </a:pPr>
            <a:r>
              <a:rPr lang="en-US" dirty="0"/>
              <a:t>	private int 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Default Constructor: assigns data members if no </a:t>
            </a:r>
            <a:r>
              <a:rPr lang="en-US" dirty="0" err="1"/>
              <a:t>params</a:t>
            </a:r>
            <a:r>
              <a:rPr lang="en-US" dirty="0"/>
              <a:t> are entered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Student()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name </a:t>
            </a:r>
            <a:r>
              <a:rPr lang="en-US" dirty="0"/>
              <a:t>= "Unknown";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age </a:t>
            </a:r>
            <a:r>
              <a:rPr lang="en-US" dirty="0"/>
              <a:t>= 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//Constructor Method: initializes the Data Members with certain </a:t>
            </a:r>
            <a:r>
              <a:rPr lang="en-US" dirty="0" err="1"/>
              <a:t>params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Student(String s) {</a:t>
            </a:r>
          </a:p>
          <a:p>
            <a:pPr marL="0" indent="0">
              <a:buNone/>
            </a:pPr>
            <a:r>
              <a:rPr lang="en-US" dirty="0"/>
              <a:t>		name = s;</a:t>
            </a:r>
          </a:p>
          <a:p>
            <a:pPr marL="0" indent="0">
              <a:buNone/>
            </a:pPr>
            <a:r>
              <a:rPr lang="en-US" dirty="0"/>
              <a:t>		age = 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Student 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name = "Unknown";</a:t>
            </a:r>
          </a:p>
          <a:p>
            <a:pPr marL="0" indent="0">
              <a:buNone/>
            </a:pPr>
            <a:r>
              <a:rPr lang="en-US" dirty="0"/>
              <a:t>		age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Student(String s, int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name = s;</a:t>
            </a:r>
          </a:p>
          <a:p>
            <a:pPr marL="0" indent="0">
              <a:buNone/>
            </a:pPr>
            <a:r>
              <a:rPr lang="en-US" dirty="0"/>
              <a:t>		age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//Get Method: returns the value of a certain data member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	return name;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int </a:t>
            </a:r>
            <a:r>
              <a:rPr lang="en-US" dirty="0" err="1"/>
              <a:t>getAge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	return age;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//Set Method: assigns a value to a data member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setName</a:t>
            </a:r>
            <a:r>
              <a:rPr lang="en-US" dirty="0"/>
              <a:t> (String s){</a:t>
            </a:r>
          </a:p>
          <a:p>
            <a:pPr marL="0" indent="0">
              <a:buNone/>
            </a:pPr>
            <a:r>
              <a:rPr lang="en-US" dirty="0"/>
              <a:t>		name = s;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setAge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age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toString</a:t>
            </a:r>
            <a:r>
              <a:rPr lang="en-US" dirty="0"/>
              <a:t> Method: creates an easy way to show all data member information in one string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toString</a:t>
            </a:r>
            <a:r>
              <a:rPr lang="en-US" dirty="0"/>
              <a:t> () {</a:t>
            </a:r>
          </a:p>
          <a:p>
            <a:pPr marL="0" indent="0">
              <a:buNone/>
            </a:pPr>
            <a:r>
              <a:rPr lang="en-US" dirty="0"/>
              <a:t>		return "Student Name: " + name + "/n" + "Student Age: " + age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4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above class for a Student, notice that there is no main method.  </a:t>
            </a:r>
          </a:p>
          <a:p>
            <a:r>
              <a:rPr lang="en-US" dirty="0" smtClean="0"/>
              <a:t>Not ever </a:t>
            </a:r>
            <a:r>
              <a:rPr lang="en-US" dirty="0" smtClean="0"/>
              <a:t>y class </a:t>
            </a:r>
            <a:r>
              <a:rPr lang="en-US" dirty="0" smtClean="0"/>
              <a:t>needs to have a main method, but at least one class within a java project must.  That is the class that may be executed (or run).  </a:t>
            </a:r>
          </a:p>
          <a:p>
            <a:r>
              <a:rPr lang="en-US" dirty="0" smtClean="0"/>
              <a:t>As long as our Student class is within the same project as our class that contains main, we may have access to the Student class.  </a:t>
            </a:r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 smtClean="0"/>
              <a:t>main, we can </a:t>
            </a:r>
            <a:r>
              <a:rPr lang="en-US" dirty="0" smtClean="0"/>
              <a:t>create an object from the Student class, </a:t>
            </a:r>
            <a:r>
              <a:rPr lang="en-US" dirty="0" smtClean="0"/>
              <a:t>and then use </a:t>
            </a:r>
            <a:r>
              <a:rPr lang="en-US" dirty="0" smtClean="0"/>
              <a:t>that object to access the various </a:t>
            </a:r>
            <a:r>
              <a:rPr lang="en-US" dirty="0" smtClean="0"/>
              <a:t>methods we have defined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2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multi-class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Eclipse, create a new Java Project called </a:t>
            </a:r>
            <a:r>
              <a:rPr lang="en-US" dirty="0" err="1" smtClean="0"/>
              <a:t>MultipleClassTest</a:t>
            </a:r>
            <a:endParaRPr lang="en-US" dirty="0" smtClean="0"/>
          </a:p>
          <a:p>
            <a:r>
              <a:rPr lang="en-US" dirty="0" smtClean="0"/>
              <a:t>Create a new class called Student and copy the code from above into it. </a:t>
            </a:r>
          </a:p>
          <a:p>
            <a:r>
              <a:rPr lang="en-US" dirty="0" smtClean="0"/>
              <a:t>Create another new class called </a:t>
            </a:r>
            <a:r>
              <a:rPr lang="en-US" dirty="0" err="1" smtClean="0"/>
              <a:t>LibraryBorrowList</a:t>
            </a:r>
            <a:r>
              <a:rPr lang="en-US" dirty="0" smtClean="0"/>
              <a:t> and copy the code from the next slide</a:t>
            </a:r>
          </a:p>
          <a:p>
            <a:endParaRPr lang="en-US" dirty="0" smtClean="0"/>
          </a:p>
          <a:p>
            <a:r>
              <a:rPr lang="en-US" dirty="0" smtClean="0"/>
              <a:t>Note: we do not NEED to make a new project to do this.  We could use the same project we had been working with, but that would be cluttered.  If classes exist within a project but do not affect the main code, only the currently viewed program will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LibraryBorrowList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 "Enter the name of the person borrowing a book: 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Scanner input = </a:t>
            </a:r>
            <a:r>
              <a:rPr lang="en-US" b="1" dirty="0" smtClean="0"/>
              <a:t>new Scanner(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in</a:t>
            </a:r>
            <a:r>
              <a:rPr lang="en-US" b="1" i="1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String name = </a:t>
            </a:r>
            <a:r>
              <a:rPr lang="en-US" dirty="0" err="1" smtClean="0"/>
              <a:t>input.nextLine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 "Enter the age of the person borrowing a book: ");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age = </a:t>
            </a:r>
            <a:r>
              <a:rPr lang="en-US" b="1" dirty="0" err="1" smtClean="0"/>
              <a:t>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Student Borrower = </a:t>
            </a:r>
            <a:r>
              <a:rPr lang="en-US" b="1" dirty="0" smtClean="0"/>
              <a:t>new Student(name, age);  //this is a constructor of student.  We have the parameter (String, 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), so the String will be the name and the 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 will be the 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 "The name of the Borrower is: " + </a:t>
            </a:r>
            <a:r>
              <a:rPr lang="en-US" i="1" dirty="0" err="1" smtClean="0"/>
              <a:t>Borrower.getName</a:t>
            </a:r>
            <a:r>
              <a:rPr lang="en-US" i="1" dirty="0" smtClean="0"/>
              <a:t>() );   //this is a get method.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choice = 1;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while (choice == 1 || choice ==2)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 "Do you want to change the information of the Borrower?  Press 1 for name and 2 for age.  Press any other value to leave");</a:t>
            </a:r>
          </a:p>
          <a:p>
            <a:pPr marL="0" indent="0">
              <a:buNone/>
            </a:pPr>
            <a:r>
              <a:rPr lang="en-US" dirty="0" smtClean="0"/>
              <a:t>choice = </a:t>
            </a:r>
            <a:r>
              <a:rPr lang="en-US" dirty="0" err="1" smtClean="0"/>
              <a:t>input.nextInt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switch (choice)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b="1" dirty="0" smtClean="0"/>
              <a:t>case 1:  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out.print</a:t>
            </a:r>
            <a:r>
              <a:rPr lang="en-US" b="1" i="1" dirty="0" smtClean="0"/>
              <a:t>( "What would you like to change " + </a:t>
            </a:r>
            <a:r>
              <a:rPr lang="en-US" b="1" i="1" dirty="0" err="1" smtClean="0"/>
              <a:t>Borrower.getName</a:t>
            </a:r>
            <a:r>
              <a:rPr lang="en-US" b="1" i="1" dirty="0" smtClean="0"/>
              <a:t>() + "'s name to?");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newName</a:t>
            </a:r>
            <a:r>
              <a:rPr lang="en-US" dirty="0" smtClean="0"/>
              <a:t> = </a:t>
            </a:r>
            <a:r>
              <a:rPr lang="en-US" dirty="0" err="1" smtClean="0"/>
              <a:t>input.next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Borrower.setName</a:t>
            </a:r>
            <a:r>
              <a:rPr lang="en-US" dirty="0" smtClean="0"/>
              <a:t>(</a:t>
            </a:r>
            <a:r>
              <a:rPr lang="en-US" dirty="0" err="1" smtClean="0"/>
              <a:t>newName</a:t>
            </a:r>
            <a:r>
              <a:rPr lang="en-US" dirty="0" smtClean="0"/>
              <a:t>);//this is a set method</a:t>
            </a:r>
          </a:p>
          <a:p>
            <a:pPr marL="0" indent="0">
              <a:buNone/>
            </a:pPr>
            <a:r>
              <a:rPr lang="en-US" b="1" dirty="0" smtClean="0"/>
              <a:t>break;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case 2: 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out.print</a:t>
            </a:r>
            <a:r>
              <a:rPr lang="en-US" b="1" i="1" dirty="0" smtClean="0"/>
              <a:t>( "What would you like to change " + </a:t>
            </a:r>
            <a:r>
              <a:rPr lang="en-US" b="1" i="1" dirty="0" err="1" smtClean="0"/>
              <a:t>Borrower.getName</a:t>
            </a:r>
            <a:r>
              <a:rPr lang="en-US" b="1" i="1" dirty="0" smtClean="0"/>
              <a:t>() + "'s age to?");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newAge</a:t>
            </a:r>
            <a:r>
              <a:rPr lang="en-US" b="1" dirty="0" smtClean="0"/>
              <a:t> = </a:t>
            </a:r>
            <a:r>
              <a:rPr lang="en-US" b="1" dirty="0" err="1" smtClean="0"/>
              <a:t>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Borrower.setAge</a:t>
            </a:r>
            <a:r>
              <a:rPr lang="en-US" dirty="0" smtClean="0"/>
              <a:t>(</a:t>
            </a:r>
            <a:r>
              <a:rPr lang="en-US" dirty="0" err="1" smtClean="0"/>
              <a:t>newAge</a:t>
            </a:r>
            <a:r>
              <a:rPr lang="en-US" dirty="0" smtClean="0"/>
              <a:t>);//this is a set method</a:t>
            </a:r>
          </a:p>
          <a:p>
            <a:pPr marL="0" indent="0">
              <a:buNone/>
            </a:pPr>
            <a:r>
              <a:rPr lang="en-US" b="1" dirty="0" smtClean="0"/>
              <a:t>break;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default: 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 "All done!  Thank you.");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i="1" dirty="0" err="1" smtClean="0"/>
              <a:t>Borrower.toString</a:t>
            </a:r>
            <a:r>
              <a:rPr lang="en-US" i="1" dirty="0" smtClean="0"/>
              <a:t>() );   //this will utilize our </a:t>
            </a:r>
            <a:r>
              <a:rPr lang="en-US" i="1" dirty="0" err="1" smtClean="0"/>
              <a:t>toString</a:t>
            </a:r>
            <a:r>
              <a:rPr lang="en-US" i="1" dirty="0" smtClean="0"/>
              <a:t> method of student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interactions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seen, we have had success in incorporating methods and data members from one class into our class that contains main.</a:t>
            </a:r>
          </a:p>
          <a:p>
            <a:r>
              <a:rPr lang="en-US" dirty="0" smtClean="0"/>
              <a:t>We can also have classes interacting directly with each other.  For example, a data member of a class could be an object of another class</a:t>
            </a:r>
          </a:p>
          <a:p>
            <a:r>
              <a:rPr lang="en-US" dirty="0" smtClean="0"/>
              <a:t>Observe the class </a:t>
            </a:r>
            <a:r>
              <a:rPr lang="en-US" dirty="0" err="1" smtClean="0"/>
              <a:t>libraryCard</a:t>
            </a:r>
            <a:r>
              <a:rPr lang="en-US" dirty="0" smtClean="0"/>
              <a:t> and see how they may interact.</a:t>
            </a:r>
          </a:p>
          <a:p>
            <a:r>
              <a:rPr lang="en-US" dirty="0" smtClean="0"/>
              <a:t>What other methods could we implement?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interaction of multiple classes (in the form of objects) is the heart of the java language</a:t>
            </a:r>
          </a:p>
          <a:p>
            <a:endParaRPr lang="en-US" dirty="0"/>
          </a:p>
          <a:p>
            <a:r>
              <a:rPr lang="en-US" dirty="0" smtClean="0"/>
              <a:t>Classes must be in the same java project to interact with each other</a:t>
            </a:r>
          </a:p>
          <a:p>
            <a:endParaRPr lang="en-US" dirty="0"/>
          </a:p>
          <a:p>
            <a:r>
              <a:rPr lang="en-US" dirty="0" smtClean="0"/>
              <a:t>These multiple classes do not need to have a “main” function.  Often they will only be used to create 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in the broadest term is a </a:t>
            </a:r>
            <a:r>
              <a:rPr lang="en-US" dirty="0" smtClean="0"/>
              <a:t>thing.</a:t>
            </a:r>
          </a:p>
          <a:p>
            <a:r>
              <a:rPr lang="en-US" dirty="0" smtClean="0"/>
              <a:t>Objects are derived from classes.</a:t>
            </a:r>
            <a:endParaRPr lang="en-US" dirty="0"/>
          </a:p>
          <a:p>
            <a:r>
              <a:rPr lang="en-US" dirty="0" smtClean="0"/>
              <a:t>Objects </a:t>
            </a:r>
            <a:r>
              <a:rPr lang="en-US" dirty="0"/>
              <a:t>can be both tangible and </a:t>
            </a:r>
            <a:r>
              <a:rPr lang="en-US" dirty="0" smtClean="0"/>
              <a:t>intangible.</a:t>
            </a:r>
            <a:endParaRPr lang="en-US" dirty="0"/>
          </a:p>
          <a:p>
            <a:r>
              <a:rPr lang="en-US" dirty="0" smtClean="0"/>
              <a:t>Object-Oriented </a:t>
            </a:r>
            <a:r>
              <a:rPr lang="en-US" dirty="0"/>
              <a:t>design consist </a:t>
            </a:r>
            <a:r>
              <a:rPr lang="en-US" dirty="0" smtClean="0"/>
              <a:t>of interactions </a:t>
            </a:r>
            <a:r>
              <a:rPr lang="en-US" dirty="0"/>
              <a:t>with </a:t>
            </a:r>
            <a:r>
              <a:rPr lang="en-US" dirty="0" smtClean="0"/>
              <a:t>objects </a:t>
            </a:r>
          </a:p>
          <a:p>
            <a:r>
              <a:rPr lang="en-US" dirty="0" smtClean="0"/>
              <a:t>Objects are created with the keyword “new”</a:t>
            </a:r>
          </a:p>
          <a:p>
            <a:r>
              <a:rPr lang="en-US" dirty="0" smtClean="0"/>
              <a:t>So far, we have seen objects created with classes we have imported from the library (Scanner, File,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0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Object 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program that keeps </a:t>
            </a:r>
            <a:r>
              <a:rPr lang="en-US" dirty="0" smtClean="0"/>
              <a:t>track of students</a:t>
            </a:r>
            <a:r>
              <a:rPr lang="en-US" dirty="0"/>
              <a:t>’ residence in a </a:t>
            </a:r>
            <a:r>
              <a:rPr lang="en-US" dirty="0" smtClean="0"/>
              <a:t>single dormitory</a:t>
            </a:r>
            <a:endParaRPr lang="en-US" dirty="0"/>
          </a:p>
          <a:p>
            <a:r>
              <a:rPr lang="en-US" dirty="0" smtClean="0"/>
              <a:t>The only objects we are concerned with are the Students and the Rooms</a:t>
            </a:r>
            <a:endParaRPr lang="en-US" dirty="0"/>
          </a:p>
          <a:p>
            <a:r>
              <a:rPr lang="en-US" dirty="0"/>
              <a:t>Interactions  may include:</a:t>
            </a:r>
          </a:p>
          <a:p>
            <a:pPr lvl="1"/>
            <a:r>
              <a:rPr lang="en-US" dirty="0"/>
              <a:t> Updating each student’s name, contact, …</a:t>
            </a:r>
          </a:p>
          <a:p>
            <a:pPr lvl="1"/>
            <a:r>
              <a:rPr lang="en-US" dirty="0"/>
              <a:t> Updating each room’s room number, type, …</a:t>
            </a:r>
          </a:p>
          <a:p>
            <a:pPr lvl="1"/>
            <a:r>
              <a:rPr lang="en-US" dirty="0"/>
              <a:t> Assigning Student to Room</a:t>
            </a:r>
          </a:p>
          <a:p>
            <a:pPr lvl="1"/>
            <a:r>
              <a:rPr lang="en-US" dirty="0"/>
              <a:t> Setting move in and move out date</a:t>
            </a:r>
          </a:p>
        </p:txBody>
      </p:sp>
    </p:spTree>
    <p:extLst>
      <p:ext uri="{BB962C8B-B14F-4D97-AF65-F5344CB8AC3E}">
        <p14:creationId xmlns:p14="http://schemas.microsoft.com/office/powerpoint/2010/main" val="307711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 for inventory for a Bicycle shop</a:t>
            </a:r>
            <a:endParaRPr lang="en-US" dirty="0"/>
          </a:p>
          <a:p>
            <a:r>
              <a:rPr lang="en-US" dirty="0" smtClean="0"/>
              <a:t>Objects </a:t>
            </a:r>
            <a:r>
              <a:rPr lang="en-US" dirty="0"/>
              <a:t>could be Customer, </a:t>
            </a:r>
            <a:r>
              <a:rPr lang="en-US" dirty="0" smtClean="0"/>
              <a:t>Bicycle</a:t>
            </a:r>
            <a:r>
              <a:rPr lang="en-US" dirty="0" smtClean="0"/>
              <a:t>, </a:t>
            </a:r>
            <a:r>
              <a:rPr lang="en-US" dirty="0" smtClean="0"/>
              <a:t>and Distributers</a:t>
            </a:r>
          </a:p>
          <a:p>
            <a:endParaRPr lang="en-US" dirty="0"/>
          </a:p>
          <a:p>
            <a:r>
              <a:rPr lang="en-US" dirty="0"/>
              <a:t>Interactions  may include:</a:t>
            </a:r>
          </a:p>
          <a:p>
            <a:pPr lvl="1"/>
            <a:r>
              <a:rPr lang="en-US" dirty="0"/>
              <a:t> Tracking customer name, address, purchase list</a:t>
            </a:r>
          </a:p>
          <a:p>
            <a:pPr lvl="1"/>
            <a:r>
              <a:rPr lang="en-US" dirty="0"/>
              <a:t> Tracking bicycle brand, type, availability</a:t>
            </a:r>
          </a:p>
          <a:p>
            <a:pPr lvl="1"/>
            <a:r>
              <a:rPr lang="en-US" dirty="0"/>
              <a:t> Tracking distributer contact info, supply list</a:t>
            </a:r>
          </a:p>
          <a:p>
            <a:pPr lvl="1"/>
            <a:r>
              <a:rPr lang="en-US" dirty="0"/>
              <a:t> Build associations between bicycles </a:t>
            </a:r>
            <a:r>
              <a:rPr lang="en-US" dirty="0" smtClean="0"/>
              <a:t>and distributers</a:t>
            </a:r>
            <a:endParaRPr lang="en-US" dirty="0"/>
          </a:p>
          <a:p>
            <a:pPr lvl="1"/>
            <a:r>
              <a:rPr lang="en-US" dirty="0"/>
              <a:t> Build associations between bicycles and customer</a:t>
            </a:r>
          </a:p>
        </p:txBody>
      </p:sp>
    </p:spTree>
    <p:extLst>
      <p:ext uri="{BB962C8B-B14F-4D97-AF65-F5344CB8AC3E}">
        <p14:creationId xmlns:p14="http://schemas.microsoft.com/office/powerpoint/2010/main" val="308212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conceptually what object-oriented programming is, but how </a:t>
            </a:r>
            <a:r>
              <a:rPr lang="en-US" dirty="0"/>
              <a:t>do we do this?</a:t>
            </a:r>
          </a:p>
          <a:p>
            <a:r>
              <a:rPr lang="en-US" dirty="0"/>
              <a:t>We must define everything through </a:t>
            </a:r>
            <a:r>
              <a:rPr lang="en-US" b="1" dirty="0"/>
              <a:t>Classes</a:t>
            </a:r>
          </a:p>
          <a:p>
            <a:r>
              <a:rPr lang="en-US" dirty="0" smtClean="0"/>
              <a:t>Class </a:t>
            </a:r>
            <a:r>
              <a:rPr lang="en-US" dirty="0"/>
              <a:t>is a concrete mold that states </a:t>
            </a:r>
            <a:r>
              <a:rPr lang="en-US" dirty="0" smtClean="0"/>
              <a:t>exactly what </a:t>
            </a:r>
            <a:r>
              <a:rPr lang="en-US" dirty="0"/>
              <a:t>our objects can do, if it is NOT defined </a:t>
            </a:r>
            <a:r>
              <a:rPr lang="en-US" dirty="0" smtClean="0"/>
              <a:t>in the </a:t>
            </a:r>
            <a:r>
              <a:rPr lang="en-US" dirty="0"/>
              <a:t>Class, then our objects can’t do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r>
              <a:rPr lang="en-US" dirty="0"/>
              <a:t> An Object is created </a:t>
            </a:r>
            <a:r>
              <a:rPr lang="en-US" dirty="0" smtClean="0"/>
              <a:t>as an </a:t>
            </a:r>
            <a:r>
              <a:rPr lang="en-US" dirty="0"/>
              <a:t>instance of a class</a:t>
            </a:r>
          </a:p>
          <a:p>
            <a:r>
              <a:rPr lang="en-US" dirty="0"/>
              <a:t> Objects can only be created </a:t>
            </a:r>
            <a:r>
              <a:rPr lang="en-US" dirty="0" smtClean="0"/>
              <a:t>from one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7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Parts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far, we have had one class for </a:t>
            </a:r>
            <a:r>
              <a:rPr lang="en-US" dirty="0" smtClean="0"/>
              <a:t>each </a:t>
            </a:r>
            <a:r>
              <a:rPr lang="en-US" dirty="0" smtClean="0"/>
              <a:t>program.  Each class can contain the following:</a:t>
            </a:r>
          </a:p>
          <a:p>
            <a:endParaRPr lang="en-US" dirty="0" smtClean="0"/>
          </a:p>
          <a:p>
            <a:pPr lvl="1"/>
            <a:r>
              <a:rPr lang="en-US" u="sng" dirty="0" smtClean="0"/>
              <a:t>A Single class declaration</a:t>
            </a:r>
          </a:p>
          <a:p>
            <a:pPr lvl="2"/>
            <a:r>
              <a:rPr lang="en-US" dirty="0" smtClean="0"/>
              <a:t>public class </a:t>
            </a:r>
            <a:r>
              <a:rPr lang="en-US" dirty="0" err="1" smtClean="0"/>
              <a:t>HelloWorld</a:t>
            </a:r>
            <a:r>
              <a:rPr lang="en-US" dirty="0" smtClean="0"/>
              <a:t> {</a:t>
            </a:r>
          </a:p>
          <a:p>
            <a:pPr lvl="1"/>
            <a:r>
              <a:rPr lang="en-US" u="sng" dirty="0" smtClean="0"/>
              <a:t>The main method</a:t>
            </a:r>
            <a:endParaRPr lang="en-US" dirty="0" smtClean="0"/>
          </a:p>
          <a:p>
            <a:pPr lvl="2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1"/>
            <a:r>
              <a:rPr lang="en-US" u="sng" dirty="0" smtClean="0"/>
              <a:t>Importing packages or classes</a:t>
            </a:r>
          </a:p>
          <a:p>
            <a:pPr lvl="2"/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lvl="1"/>
            <a:r>
              <a:rPr lang="en-US" dirty="0" smtClean="0"/>
              <a:t>Other static methods with various return types</a:t>
            </a:r>
          </a:p>
          <a:p>
            <a:pPr lvl="2"/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findSum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inty</a:t>
            </a:r>
            <a:r>
              <a:rPr lang="en-US" dirty="0" smtClean="0"/>
              <a:t>) {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36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Members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Method and other static methods are examples of </a:t>
            </a:r>
            <a:r>
              <a:rPr lang="en-US" b="1" dirty="0" smtClean="0"/>
              <a:t>methods</a:t>
            </a:r>
            <a:r>
              <a:rPr lang="en-US" dirty="0"/>
              <a:t>, also known as </a:t>
            </a:r>
            <a:r>
              <a:rPr lang="en-US" b="1" dirty="0"/>
              <a:t>functions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are an important aspect of multi-class programming.  These define </a:t>
            </a:r>
            <a:r>
              <a:rPr lang="en-US" u="sng" dirty="0" smtClean="0"/>
              <a:t>interactions</a:t>
            </a:r>
            <a:r>
              <a:rPr lang="en-US" dirty="0" smtClean="0"/>
              <a:t> or </a:t>
            </a:r>
            <a:r>
              <a:rPr lang="en-US" u="sng" dirty="0" smtClean="0"/>
              <a:t>processes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other very important part of multi-class programming is known as  </a:t>
            </a:r>
            <a:r>
              <a:rPr lang="en-US" b="1" dirty="0"/>
              <a:t>data </a:t>
            </a:r>
            <a:r>
              <a:rPr lang="en-US" b="1" dirty="0" smtClean="0"/>
              <a:t>members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These are variables that define the </a:t>
            </a:r>
            <a:r>
              <a:rPr lang="en-US" u="sng" dirty="0" smtClean="0"/>
              <a:t>characteristics</a:t>
            </a:r>
            <a:r>
              <a:rPr lang="en-US" dirty="0" smtClean="0"/>
              <a:t> of an object in multi-class programming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60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510</TotalTime>
  <Words>2031</Words>
  <Application>Microsoft Office PowerPoint</Application>
  <PresentationFormat>On-screen Show (4:3)</PresentationFormat>
  <Paragraphs>284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Object Oriented Programming</vt:lpstr>
      <vt:lpstr>Single Class vs Multi-Class </vt:lpstr>
      <vt:lpstr>Multi-Class Programming</vt:lpstr>
      <vt:lpstr>What exactly is an object?</vt:lpstr>
      <vt:lpstr>Example: Object Oriented Design</vt:lpstr>
      <vt:lpstr>Another Example</vt:lpstr>
      <vt:lpstr>Making our own objects</vt:lpstr>
      <vt:lpstr>Parts of a Class</vt:lpstr>
      <vt:lpstr>Data Members and Functions</vt:lpstr>
      <vt:lpstr>Class vs Instance</vt:lpstr>
      <vt:lpstr>Class vs Instance Methods</vt:lpstr>
      <vt:lpstr>Class vs Instance Data Members</vt:lpstr>
      <vt:lpstr>Accessibility Modifiers</vt:lpstr>
      <vt:lpstr>What can modifiers do to access?</vt:lpstr>
      <vt:lpstr>Data Members</vt:lpstr>
      <vt:lpstr>Example of Data Members</vt:lpstr>
      <vt:lpstr>Constructors</vt:lpstr>
      <vt:lpstr>How Constructors work</vt:lpstr>
      <vt:lpstr>Format of Constructors</vt:lpstr>
      <vt:lpstr>The Get and Set Methods</vt:lpstr>
      <vt:lpstr>Why get and set?</vt:lpstr>
      <vt:lpstr>The toString Method</vt:lpstr>
      <vt:lpstr>PowerPoint Presentation</vt:lpstr>
      <vt:lpstr>PowerPoint Presentation</vt:lpstr>
      <vt:lpstr>The Main Method</vt:lpstr>
      <vt:lpstr>Our first multi-class program</vt:lpstr>
      <vt:lpstr>PowerPoint Presentation</vt:lpstr>
      <vt:lpstr>More interactions between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Robert Mashburn</dc:creator>
  <cp:lastModifiedBy>HS Test Teacher</cp:lastModifiedBy>
  <cp:revision>31</cp:revision>
  <dcterms:created xsi:type="dcterms:W3CDTF">2012-07-12T13:55:15Z</dcterms:created>
  <dcterms:modified xsi:type="dcterms:W3CDTF">2013-02-13T18:14:16Z</dcterms:modified>
</cp:coreProperties>
</file>