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3" r:id="rId6"/>
    <p:sldId id="261" r:id="rId7"/>
    <p:sldId id="262" r:id="rId8"/>
    <p:sldId id="257"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D1BB5-5EA5-4812-AC1F-3B8E2E3C2A8E}" type="datetimeFigureOut">
              <a:rPr lang="en-US" smtClean="0"/>
              <a:t>2/20/2013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5272AE-8030-447E-8659-BFF3D2538DD0}" type="slidenum">
              <a:rPr lang="en-US" smtClean="0"/>
              <a:t>‹#›</a:t>
            </a:fld>
            <a:endParaRPr lang="en-US"/>
          </a:p>
        </p:txBody>
      </p:sp>
    </p:spTree>
    <p:extLst>
      <p:ext uri="{BB962C8B-B14F-4D97-AF65-F5344CB8AC3E}">
        <p14:creationId xmlns:p14="http://schemas.microsoft.com/office/powerpoint/2010/main" val="228811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5272AE-8030-447E-8659-BFF3D2538DD0}"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572B53-C781-47CE-AA61-4C294A4AA6F9}" type="datetimeFigureOut">
              <a:rPr lang="en-US" smtClean="0"/>
              <a:pPr/>
              <a:t>2/20/2013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EE2832-AB28-4219-AB7E-AEA1D21F67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572B53-C781-47CE-AA61-4C294A4AA6F9}" type="datetimeFigureOut">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572B53-C781-47CE-AA61-4C294A4AA6F9}" type="datetimeFigureOut">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572B53-C781-47CE-AA61-4C294A4AA6F9}" type="datetimeFigureOut">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572B53-C781-47CE-AA61-4C294A4AA6F9}" type="datetimeFigureOut">
              <a:rPr lang="en-US" smtClean="0"/>
              <a:pPr/>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2832-AB28-4219-AB7E-AEA1D21F67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572B53-C781-47CE-AA61-4C294A4AA6F9}" type="datetimeFigureOut">
              <a:rPr lang="en-US" smtClean="0"/>
              <a:pPr/>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572B53-C781-47CE-AA61-4C294A4AA6F9}" type="datetimeFigureOut">
              <a:rPr lang="en-US" smtClean="0"/>
              <a:pPr/>
              <a:t>2/20/2013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572B53-C781-47CE-AA61-4C294A4AA6F9}" type="datetimeFigureOut">
              <a:rPr lang="en-US" smtClean="0"/>
              <a:pPr/>
              <a:t>2/20/2013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72B53-C781-47CE-AA61-4C294A4AA6F9}" type="datetimeFigureOut">
              <a:rPr lang="en-US" smtClean="0"/>
              <a:pPr/>
              <a:t>2/20/2013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572B53-C781-47CE-AA61-4C294A4AA6F9}" type="datetimeFigureOut">
              <a:rPr lang="en-US" smtClean="0"/>
              <a:pPr/>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E2832-AB28-4219-AB7E-AEA1D21F67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572B53-C781-47CE-AA61-4C294A4AA6F9}" type="datetimeFigureOut">
              <a:rPr lang="en-US" smtClean="0"/>
              <a:pPr/>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EE2832-AB28-4219-AB7E-AEA1D21F672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572B53-C781-47CE-AA61-4C294A4AA6F9}" type="datetimeFigureOut">
              <a:rPr lang="en-US" smtClean="0"/>
              <a:pPr/>
              <a:t>2/20/2013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EE2832-AB28-4219-AB7E-AEA1D21F672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Object Oriented Language</a:t>
            </a:r>
            <a:endParaRPr lang="en-US" dirty="0"/>
          </a:p>
        </p:txBody>
      </p:sp>
      <p:sp>
        <p:nvSpPr>
          <p:cNvPr id="3" name="Subtitle 2"/>
          <p:cNvSpPr>
            <a:spLocks noGrp="1"/>
          </p:cNvSpPr>
          <p:nvPr>
            <p:ph type="subTitle" idx="1"/>
          </p:nvPr>
        </p:nvSpPr>
        <p:spPr/>
        <p:txBody>
          <a:bodyPr/>
          <a:lstStyle/>
          <a:p>
            <a:r>
              <a:rPr lang="en-US" dirty="0" smtClean="0"/>
              <a:t>Lecture 7</a:t>
            </a:r>
          </a:p>
          <a:p>
            <a:r>
              <a:rPr lang="en-US" dirty="0" smtClean="0"/>
              <a:t>CSCI 212</a:t>
            </a:r>
          </a:p>
          <a:p>
            <a:r>
              <a:rPr lang="en-US" dirty="0" smtClean="0"/>
              <a:t>Instructor: Robert </a:t>
            </a:r>
            <a:r>
              <a:rPr lang="en-US" dirty="0" err="1" smtClean="0"/>
              <a:t>Mashburn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Uses of ‘this’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//’this’ can also be used to call a constructor</a:t>
            </a:r>
          </a:p>
          <a:p>
            <a:pPr>
              <a:buNone/>
            </a:pPr>
            <a:endParaRPr lang="en-US" dirty="0" smtClean="0"/>
          </a:p>
          <a:p>
            <a:pPr>
              <a:buNone/>
            </a:pPr>
            <a:r>
              <a:rPr lang="en-US" dirty="0" smtClean="0"/>
              <a:t>public class </a:t>
            </a:r>
            <a:r>
              <a:rPr lang="en-US" dirty="0" err="1" smtClean="0"/>
              <a:t>StudentsGrades</a:t>
            </a:r>
            <a:endParaRPr lang="en-US" dirty="0" smtClean="0"/>
          </a:p>
          <a:p>
            <a:pPr>
              <a:buNone/>
            </a:pPr>
            <a:r>
              <a:rPr lang="en-US" dirty="0" smtClean="0"/>
              <a:t>{</a:t>
            </a:r>
          </a:p>
          <a:p>
            <a:pPr>
              <a:buNone/>
            </a:pPr>
            <a:r>
              <a:rPr lang="en-US" dirty="0" smtClean="0"/>
              <a:t>	private String name;</a:t>
            </a:r>
          </a:p>
          <a:p>
            <a:pPr>
              <a:buNone/>
            </a:pPr>
            <a:r>
              <a:rPr lang="en-US" dirty="0" smtClean="0"/>
              <a:t>	private </a:t>
            </a:r>
            <a:r>
              <a:rPr lang="en-US" dirty="0" err="1" smtClean="0"/>
              <a:t>int</a:t>
            </a:r>
            <a:r>
              <a:rPr lang="en-US" dirty="0" smtClean="0"/>
              <a:t>[] grades;</a:t>
            </a:r>
          </a:p>
          <a:p>
            <a:pPr>
              <a:buNone/>
            </a:pPr>
            <a:r>
              <a:rPr lang="en-US" dirty="0" smtClean="0"/>
              <a:t>	public </a:t>
            </a:r>
            <a:r>
              <a:rPr lang="en-US" dirty="0" err="1" smtClean="0"/>
              <a:t>StudentsGrades</a:t>
            </a:r>
            <a:r>
              <a:rPr lang="en-US" dirty="0" smtClean="0"/>
              <a:t>() {</a:t>
            </a:r>
          </a:p>
          <a:p>
            <a:pPr>
              <a:buNone/>
            </a:pPr>
            <a:r>
              <a:rPr lang="en-US" dirty="0" smtClean="0"/>
              <a:t>		name = "";</a:t>
            </a:r>
          </a:p>
          <a:p>
            <a:pPr>
              <a:buNone/>
            </a:pPr>
            <a:r>
              <a:rPr lang="en-US" dirty="0" smtClean="0"/>
              <a:t>		grades = new </a:t>
            </a:r>
            <a:r>
              <a:rPr lang="en-US" dirty="0" err="1" smtClean="0"/>
              <a:t>int</a:t>
            </a:r>
            <a:r>
              <a:rPr lang="en-US" dirty="0" smtClean="0"/>
              <a:t>[10];</a:t>
            </a:r>
          </a:p>
          <a:p>
            <a:pPr>
              <a:buNone/>
            </a:pPr>
            <a:r>
              <a:rPr lang="en-US" dirty="0" smtClean="0"/>
              <a:t>	}</a:t>
            </a:r>
          </a:p>
          <a:p>
            <a:pPr>
              <a:buNone/>
            </a:pPr>
            <a:endParaRPr lang="en-US" dirty="0" smtClean="0"/>
          </a:p>
          <a:p>
            <a:pPr>
              <a:buNone/>
            </a:pPr>
            <a:r>
              <a:rPr lang="en-US" dirty="0" smtClean="0"/>
              <a:t>	public </a:t>
            </a:r>
            <a:r>
              <a:rPr lang="en-US" dirty="0" err="1" smtClean="0"/>
              <a:t>StudentsGrades</a:t>
            </a:r>
            <a:r>
              <a:rPr lang="en-US" dirty="0" smtClean="0"/>
              <a:t>( String name ) {</a:t>
            </a:r>
          </a:p>
          <a:p>
            <a:pPr>
              <a:buNone/>
            </a:pPr>
            <a:r>
              <a:rPr lang="en-US" dirty="0" smtClean="0"/>
              <a:t>		this(); 		//must be called first!!  This calls the default constructor</a:t>
            </a:r>
          </a:p>
          <a:p>
            <a:pPr>
              <a:buNone/>
            </a:pPr>
            <a:r>
              <a:rPr lang="en-US" dirty="0" smtClean="0"/>
              <a:t>		this.name = name;	//changes the data member name into the </a:t>
            </a:r>
            <a:r>
              <a:rPr lang="en-US" dirty="0" err="1" smtClean="0"/>
              <a:t>param</a:t>
            </a:r>
            <a:r>
              <a:rPr lang="en-US" dirty="0" smtClean="0"/>
              <a:t> ‘name’</a:t>
            </a:r>
          </a:p>
          <a:p>
            <a:pPr>
              <a:buNone/>
            </a:pPr>
            <a:r>
              <a:rPr lang="en-US" dirty="0" smtClean="0"/>
              <a:t>	}			//note: we don’t need to use the set method while in class</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of ‘this’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//’this’ can also differentiate between objects</a:t>
            </a:r>
          </a:p>
          <a:p>
            <a:pPr>
              <a:buNone/>
            </a:pPr>
            <a:endParaRPr lang="en-US" dirty="0" smtClean="0"/>
          </a:p>
          <a:p>
            <a:pPr>
              <a:buNone/>
            </a:pPr>
            <a:r>
              <a:rPr lang="en-US" dirty="0" smtClean="0"/>
              <a:t>public Fraction subtract( Fraction </a:t>
            </a:r>
            <a:r>
              <a:rPr lang="en-US" dirty="0" err="1" smtClean="0"/>
              <a:t>frac</a:t>
            </a:r>
            <a:r>
              <a:rPr lang="en-US" dirty="0" smtClean="0"/>
              <a:t> )</a:t>
            </a:r>
          </a:p>
          <a:p>
            <a:pPr>
              <a:buNone/>
            </a:pPr>
            <a:r>
              <a:rPr lang="en-US" dirty="0" smtClean="0"/>
              <a:t>{</a:t>
            </a:r>
          </a:p>
          <a:p>
            <a:pPr>
              <a:buNone/>
            </a:pPr>
            <a:r>
              <a:rPr lang="en-US" dirty="0" smtClean="0"/>
              <a:t>	Fraction </a:t>
            </a:r>
            <a:r>
              <a:rPr lang="en-US" dirty="0" err="1" smtClean="0"/>
              <a:t>ans</a:t>
            </a:r>
            <a:r>
              <a:rPr lang="en-US" dirty="0" smtClean="0"/>
              <a:t> = new Fraction();</a:t>
            </a:r>
          </a:p>
          <a:p>
            <a:pPr>
              <a:buNone/>
            </a:pPr>
            <a:r>
              <a:rPr lang="en-US" dirty="0" smtClean="0"/>
              <a:t>	</a:t>
            </a:r>
            <a:r>
              <a:rPr lang="en-US" dirty="0" err="1" smtClean="0"/>
              <a:t>ans.numerator</a:t>
            </a:r>
            <a:r>
              <a:rPr lang="en-US" dirty="0" smtClean="0"/>
              <a:t> = </a:t>
            </a:r>
            <a:r>
              <a:rPr lang="en-US" dirty="0" err="1" smtClean="0"/>
              <a:t>this.numerator</a:t>
            </a:r>
            <a:r>
              <a:rPr lang="en-US" dirty="0" smtClean="0"/>
              <a:t> * </a:t>
            </a:r>
            <a:r>
              <a:rPr lang="en-US" dirty="0" err="1" smtClean="0"/>
              <a:t>frac.denominator</a:t>
            </a:r>
            <a:r>
              <a:rPr lang="en-US" dirty="0" smtClean="0"/>
              <a:t> - </a:t>
            </a:r>
            <a:r>
              <a:rPr lang="en-US" dirty="0" err="1" smtClean="0"/>
              <a:t>frac.numerator</a:t>
            </a:r>
            <a:r>
              <a:rPr lang="en-US" dirty="0" smtClean="0"/>
              <a:t> * </a:t>
            </a:r>
            <a:r>
              <a:rPr lang="en-US" dirty="0" err="1" smtClean="0"/>
              <a:t>this.denominator</a:t>
            </a:r>
            <a:r>
              <a:rPr lang="en-US" dirty="0" smtClean="0"/>
              <a:t>;</a:t>
            </a:r>
          </a:p>
          <a:p>
            <a:pPr>
              <a:buNone/>
            </a:pPr>
            <a:r>
              <a:rPr lang="en-US" dirty="0" smtClean="0"/>
              <a:t>	</a:t>
            </a:r>
            <a:r>
              <a:rPr lang="en-US" dirty="0" err="1" smtClean="0"/>
              <a:t>ans.denominator</a:t>
            </a:r>
            <a:r>
              <a:rPr lang="en-US" dirty="0" smtClean="0"/>
              <a:t> = </a:t>
            </a:r>
            <a:r>
              <a:rPr lang="en-US" dirty="0" err="1" smtClean="0"/>
              <a:t>this.denominator</a:t>
            </a:r>
            <a:r>
              <a:rPr lang="en-US" dirty="0" smtClean="0"/>
              <a:t> * </a:t>
            </a:r>
            <a:r>
              <a:rPr lang="en-US" dirty="0" err="1" smtClean="0"/>
              <a:t>frac.denominator</a:t>
            </a:r>
            <a:r>
              <a:rPr lang="en-US" dirty="0" smtClean="0"/>
              <a:t>;</a:t>
            </a:r>
          </a:p>
          <a:p>
            <a:pPr>
              <a:buNone/>
            </a:pPr>
            <a:r>
              <a:rPr lang="en-US" dirty="0" smtClean="0"/>
              <a:t>	return </a:t>
            </a:r>
            <a:r>
              <a:rPr lang="en-US" dirty="0" err="1" smtClean="0"/>
              <a:t>ans</a:t>
            </a:r>
            <a:r>
              <a:rPr lang="en-US" dirty="0" smtClean="0"/>
              <a:t>;</a:t>
            </a:r>
          </a:p>
          <a:p>
            <a:pPr>
              <a:buNone/>
            </a:pPr>
            <a:r>
              <a:rPr lang="en-US" dirty="0" smtClean="0"/>
              <a:t>}</a:t>
            </a:r>
          </a:p>
          <a:p>
            <a:pPr>
              <a:buNone/>
            </a:pPr>
            <a:endParaRPr lang="en-US" dirty="0" smtClean="0"/>
          </a:p>
          <a:p>
            <a:r>
              <a:rPr lang="en-US" dirty="0" smtClean="0"/>
              <a:t>In this code, assume that the above code exists in a Fraction class.  The subtract method is a dot operator of a fraction that takes in another fraction as a parameter.  In main, the code may look something like:</a:t>
            </a:r>
          </a:p>
          <a:p>
            <a:pPr lvl="1"/>
            <a:r>
              <a:rPr lang="en-US" dirty="0" smtClean="0"/>
              <a:t>Fraction difference = fraction1.subtract(fraction2);</a:t>
            </a:r>
          </a:p>
          <a:p>
            <a:r>
              <a:rPr lang="en-US" dirty="0" smtClean="0"/>
              <a:t>As you can see, subtract will rely on two different fraction objects to determine a result.</a:t>
            </a:r>
          </a:p>
          <a:p>
            <a:r>
              <a:rPr lang="en-US" dirty="0" smtClean="0"/>
              <a:t>In the above code, ‘</a:t>
            </a:r>
            <a:r>
              <a:rPr lang="en-US" dirty="0" err="1" smtClean="0"/>
              <a:t>frac</a:t>
            </a:r>
            <a:r>
              <a:rPr lang="en-US" dirty="0" smtClean="0"/>
              <a:t>’ refers to the incoming parameter, fraction 2</a:t>
            </a:r>
          </a:p>
          <a:p>
            <a:r>
              <a:rPr lang="en-US" dirty="0" smtClean="0"/>
              <a:t>We use ‘this’ to refer to the object this dot operator is acting up, fraction 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System.exit</a:t>
            </a:r>
            <a:r>
              <a:rPr lang="en-US" dirty="0" smtClean="0"/>
              <a:t>(0)</a:t>
            </a:r>
            <a:endParaRPr lang="en-US" dirty="0"/>
          </a:p>
        </p:txBody>
      </p:sp>
      <p:sp>
        <p:nvSpPr>
          <p:cNvPr id="3" name="Content Placeholder 2"/>
          <p:cNvSpPr>
            <a:spLocks noGrp="1"/>
          </p:cNvSpPr>
          <p:nvPr>
            <p:ph idx="1"/>
          </p:nvPr>
        </p:nvSpPr>
        <p:spPr/>
        <p:txBody>
          <a:bodyPr/>
          <a:lstStyle/>
          <a:p>
            <a:r>
              <a:rPr lang="en-US" dirty="0" err="1" smtClean="0"/>
              <a:t>System.exit</a:t>
            </a:r>
            <a:r>
              <a:rPr lang="en-US" dirty="0" smtClean="0"/>
              <a:t>(0); is a command that will immediately exit the program</a:t>
            </a:r>
          </a:p>
          <a:p>
            <a:pPr>
              <a:buNone/>
            </a:pPr>
            <a:endParaRPr lang="en-US" dirty="0" smtClean="0"/>
          </a:p>
          <a:p>
            <a:r>
              <a:rPr lang="en-US" dirty="0" smtClean="0"/>
              <a:t>Note that this is different from break; </a:t>
            </a:r>
          </a:p>
          <a:p>
            <a:endParaRPr lang="en-US" dirty="0" smtClean="0"/>
          </a:p>
          <a:p>
            <a:endParaRPr lang="en-US" dirty="0" smtClean="0"/>
          </a:p>
          <a:p>
            <a:r>
              <a:rPr lang="en-US" dirty="0" smtClean="0"/>
              <a:t>The keyword break only leaves the current loop, while </a:t>
            </a:r>
            <a:r>
              <a:rPr lang="en-US" dirty="0" err="1" smtClean="0"/>
              <a:t>System.exit</a:t>
            </a:r>
            <a:r>
              <a:rPr lang="en-US" dirty="0" smtClean="0"/>
              <a:t>(0) will exit the program completely.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perform tasks in Jav</a:t>
            </a:r>
            <a:r>
              <a:rPr lang="en-US" dirty="0"/>
              <a:t>a</a:t>
            </a:r>
          </a:p>
        </p:txBody>
      </p:sp>
      <p:sp>
        <p:nvSpPr>
          <p:cNvPr id="3" name="Content Placeholder 2"/>
          <p:cNvSpPr>
            <a:spLocks noGrp="1"/>
          </p:cNvSpPr>
          <p:nvPr>
            <p:ph idx="1"/>
          </p:nvPr>
        </p:nvSpPr>
        <p:spPr/>
        <p:txBody>
          <a:bodyPr/>
          <a:lstStyle/>
          <a:p>
            <a:r>
              <a:rPr lang="en-US" dirty="0" smtClean="0"/>
              <a:t>Is ‘n’ a Prime Number – calculate the modulo of ‘n’ for all numbers from 2 up to n-1.  If the modulo is never 0, it is prime.</a:t>
            </a:r>
          </a:p>
          <a:p>
            <a:endParaRPr lang="en-US" dirty="0" smtClean="0"/>
          </a:p>
          <a:p>
            <a:r>
              <a:rPr lang="en-US" dirty="0" smtClean="0"/>
              <a:t>How to display a picture using a grid– create a 2D array of the correct size, use a for loop to initialize it to be filled with “ “, then use if, else, while to fill the grid as needed</a:t>
            </a:r>
          </a:p>
          <a:p>
            <a:endParaRPr lang="en-US" dirty="0"/>
          </a:p>
        </p:txBody>
      </p:sp>
    </p:spTree>
    <p:extLst>
      <p:ext uri="{BB962C8B-B14F-4D97-AF65-F5344CB8AC3E}">
        <p14:creationId xmlns:p14="http://schemas.microsoft.com/office/powerpoint/2010/main" val="232597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constants</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already mentioned the use of class constants once before.  The Math class has two class constants, one for pi and one for e. </a:t>
            </a:r>
          </a:p>
          <a:p>
            <a:r>
              <a:rPr lang="en-US" dirty="0" smtClean="0"/>
              <a:t>Class constants means exactly what it says.  These values will stay constant across all instances of the class. </a:t>
            </a:r>
          </a:p>
          <a:p>
            <a:r>
              <a:rPr lang="en-US" dirty="0" smtClean="0"/>
              <a:t>Classes that we construct may include class constants as well</a:t>
            </a:r>
          </a:p>
          <a:p>
            <a:r>
              <a:rPr lang="en-US" dirty="0" smtClean="0"/>
              <a:t>We declare class constants in the same way we do data members, but with some additional modifiers:</a:t>
            </a:r>
          </a:p>
          <a:p>
            <a:pPr lvl="1"/>
            <a:r>
              <a:rPr lang="en-US" dirty="0" smtClean="0"/>
              <a:t>private static final double Fee= 2.50;</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class constants </a:t>
            </a:r>
            <a:endParaRPr lang="en-US" dirty="0"/>
          </a:p>
        </p:txBody>
      </p:sp>
      <p:sp>
        <p:nvSpPr>
          <p:cNvPr id="3" name="Content Placeholder 2"/>
          <p:cNvSpPr>
            <a:spLocks noGrp="1"/>
          </p:cNvSpPr>
          <p:nvPr>
            <p:ph idx="1"/>
          </p:nvPr>
        </p:nvSpPr>
        <p:spPr/>
        <p:txBody>
          <a:bodyPr>
            <a:normAutofit lnSpcReduction="10000"/>
          </a:bodyPr>
          <a:lstStyle/>
          <a:p>
            <a:r>
              <a:rPr lang="en-US" dirty="0" smtClean="0"/>
              <a:t>Final indicates that we have a constant.  In other words, we will not be changing this value, this is the final value for this variable</a:t>
            </a:r>
          </a:p>
          <a:p>
            <a:r>
              <a:rPr lang="en-US" dirty="0" smtClean="0"/>
              <a:t>Static is used to declare class data members and class methods.  Remember that data members and class methods from our last lecture may be class or instance based.  If it is class based, meaning it is not dependant on any single object of the class, we use the word static.  The main method is one example of this.</a:t>
            </a:r>
          </a:p>
          <a:p>
            <a:r>
              <a:rPr lang="en-US" dirty="0" smtClean="0"/>
              <a:t>Finally, we may initialize this value at the same time we declare it since it is unchanging.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Static Modifier</a:t>
            </a:r>
            <a:endParaRPr lang="en-US" dirty="0"/>
          </a:p>
        </p:txBody>
      </p:sp>
      <p:sp>
        <p:nvSpPr>
          <p:cNvPr id="3" name="Content Placeholder 2"/>
          <p:cNvSpPr>
            <a:spLocks noGrp="1"/>
          </p:cNvSpPr>
          <p:nvPr>
            <p:ph idx="1"/>
          </p:nvPr>
        </p:nvSpPr>
        <p:spPr>
          <a:xfrm>
            <a:off x="457200" y="1935480"/>
            <a:ext cx="8229600" cy="4693920"/>
          </a:xfrm>
        </p:spPr>
        <p:txBody>
          <a:bodyPr>
            <a:normAutofit fontScale="85000" lnSpcReduction="20000"/>
          </a:bodyPr>
          <a:lstStyle/>
          <a:p>
            <a:r>
              <a:rPr lang="en-US" dirty="0" smtClean="0"/>
              <a:t>What exactly does the static modifier do?  What would happen if we didn’t include it? </a:t>
            </a:r>
          </a:p>
          <a:p>
            <a:r>
              <a:rPr lang="en-US" dirty="0" smtClean="0"/>
              <a:t>What if instead of: 	private static final double Fee= 2.50;  </a:t>
            </a:r>
          </a:p>
          <a:p>
            <a:r>
              <a:rPr lang="en-US" dirty="0" smtClean="0"/>
              <a:t>We had:		private final double Fee= 2.50;</a:t>
            </a:r>
          </a:p>
          <a:p>
            <a:r>
              <a:rPr lang="en-US" dirty="0" smtClean="0"/>
              <a:t>This code would work, but it would be very inefficient.  </a:t>
            </a:r>
          </a:p>
          <a:p>
            <a:r>
              <a:rPr lang="en-US" dirty="0" smtClean="0"/>
              <a:t>The static modifier says that we have a class constant.  Without static, it becomes an instance constant.  </a:t>
            </a:r>
          </a:p>
          <a:p>
            <a:endParaRPr lang="en-US" dirty="0" smtClean="0"/>
          </a:p>
          <a:p>
            <a:r>
              <a:rPr lang="en-US" dirty="0" smtClean="0"/>
              <a:t>Class Constant – There is one copy of the information that all objects will share.  Ex: If 100 objects existed, all point to the same class constant at a single memory location</a:t>
            </a:r>
          </a:p>
          <a:p>
            <a:r>
              <a:rPr lang="en-US" dirty="0" smtClean="0"/>
              <a:t>Instance Constant – Every instance of the class will have its own copy of the same value.  Ex: If 100 objects exists, each one would have its own variable called Fee with the same value, each taking up memory</a:t>
            </a:r>
          </a:p>
          <a:p>
            <a:endParaRPr lang="en-US" dirty="0" smtClean="0"/>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class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previous lectures, we mentioned the ‘main’ class</a:t>
            </a:r>
          </a:p>
          <a:p>
            <a:r>
              <a:rPr lang="en-US" dirty="0" smtClean="0"/>
              <a:t>In order to run any program, at least one class must have the main method.  This class is considered to be the </a:t>
            </a:r>
            <a:r>
              <a:rPr lang="en-US" b="1" dirty="0" smtClean="0"/>
              <a:t>main class</a:t>
            </a:r>
            <a:r>
              <a:rPr lang="en-US" dirty="0" smtClean="0"/>
              <a:t>.</a:t>
            </a:r>
          </a:p>
          <a:p>
            <a:r>
              <a:rPr lang="en-US" dirty="0" smtClean="0"/>
              <a:t>However, it is often cumbersome to have a separate class just for main, so we often incorporate main into another class.</a:t>
            </a:r>
          </a:p>
          <a:p>
            <a:r>
              <a:rPr lang="en-US" dirty="0" smtClean="0"/>
              <a:t>In addition, many classes may have a main function.  This becomes very useful when we may want to reuse classes for other programs and we want to include a sample of how to use the class.  </a:t>
            </a:r>
          </a:p>
          <a:p>
            <a:r>
              <a:rPr lang="en-US" dirty="0" smtClean="0"/>
              <a:t>Summary: We must have at least one main class in our program and this is the class that must be run.  However, we may have every class including a main function as well.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Methods within a class</a:t>
            </a:r>
            <a:endParaRPr lang="en-US" dirty="0"/>
          </a:p>
        </p:txBody>
      </p:sp>
      <p:sp>
        <p:nvSpPr>
          <p:cNvPr id="3" name="Content Placeholder 2"/>
          <p:cNvSpPr>
            <a:spLocks noGrp="1"/>
          </p:cNvSpPr>
          <p:nvPr>
            <p:ph idx="1"/>
          </p:nvPr>
        </p:nvSpPr>
        <p:spPr/>
        <p:txBody>
          <a:bodyPr/>
          <a:lstStyle/>
          <a:p>
            <a:r>
              <a:rPr lang="en-US" dirty="0" smtClean="0"/>
              <a:t>So far, when we want to use a method from a class, we use the </a:t>
            </a:r>
            <a:r>
              <a:rPr lang="en-US" b="1" dirty="0" smtClean="0"/>
              <a:t>dot operator</a:t>
            </a:r>
            <a:r>
              <a:rPr lang="en-US" dirty="0" smtClean="0"/>
              <a:t>.  This is the name of the object, followed by a ‘.’ and then the name of the method.  </a:t>
            </a:r>
          </a:p>
          <a:p>
            <a:endParaRPr lang="en-US" dirty="0" smtClean="0"/>
          </a:p>
          <a:p>
            <a:r>
              <a:rPr lang="en-US" dirty="0" smtClean="0"/>
              <a:t>However, we only need to use the dot operator if we are calling a method from a different class.  When we are within a class already, we may call a method directly without needing to go through an object and dot operator.</a:t>
            </a:r>
            <a:r>
              <a:rPr lang="en-US" b="1" dirty="0" smtClean="0"/>
              <a:t>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935480"/>
            <a:ext cx="8229600" cy="4693920"/>
          </a:xfrm>
        </p:spPr>
        <p:txBody>
          <a:bodyPr>
            <a:normAutofit fontScale="40000" lnSpcReduction="20000"/>
          </a:bodyPr>
          <a:lstStyle/>
          <a:p>
            <a:pPr>
              <a:buNone/>
            </a:pPr>
            <a:r>
              <a:rPr lang="en-US" dirty="0" smtClean="0"/>
              <a:t>import </a:t>
            </a:r>
            <a:r>
              <a:rPr lang="en-US" dirty="0" err="1" smtClean="0"/>
              <a:t>java.util.Random</a:t>
            </a:r>
            <a:r>
              <a:rPr lang="en-US" dirty="0" smtClean="0"/>
              <a:t>;</a:t>
            </a:r>
          </a:p>
          <a:p>
            <a:pPr>
              <a:buNone/>
            </a:pPr>
            <a:r>
              <a:rPr lang="en-US" dirty="0" smtClean="0"/>
              <a:t>class Die{</a:t>
            </a:r>
          </a:p>
          <a:p>
            <a:pPr>
              <a:buNone/>
            </a:pPr>
            <a:r>
              <a:rPr lang="en-US" dirty="0" smtClean="0"/>
              <a:t>//Data Members</a:t>
            </a:r>
          </a:p>
          <a:p>
            <a:pPr>
              <a:buNone/>
            </a:pPr>
            <a:endParaRPr lang="en-US" dirty="0" smtClean="0"/>
          </a:p>
          <a:p>
            <a:pPr>
              <a:buNone/>
            </a:pPr>
            <a:r>
              <a:rPr lang="en-US" dirty="0" smtClean="0"/>
              <a:t>//The largest number on a die</a:t>
            </a:r>
          </a:p>
          <a:p>
            <a:pPr>
              <a:buNone/>
            </a:pPr>
            <a:r>
              <a:rPr lang="en-US" dirty="0" smtClean="0"/>
              <a:t>	private static final </a:t>
            </a:r>
            <a:r>
              <a:rPr lang="en-US" dirty="0" err="1" smtClean="0"/>
              <a:t>int</a:t>
            </a:r>
            <a:r>
              <a:rPr lang="en-US" dirty="0" smtClean="0"/>
              <a:t> MAX_NUMBER = 6;</a:t>
            </a:r>
          </a:p>
          <a:p>
            <a:pPr>
              <a:buNone/>
            </a:pPr>
            <a:r>
              <a:rPr lang="en-US" dirty="0" smtClean="0"/>
              <a:t>	</a:t>
            </a:r>
          </a:p>
          <a:p>
            <a:pPr>
              <a:buNone/>
            </a:pPr>
            <a:r>
              <a:rPr lang="en-US" dirty="0" smtClean="0"/>
              <a:t>//The smallest number on a die</a:t>
            </a:r>
          </a:p>
          <a:p>
            <a:pPr>
              <a:buNone/>
            </a:pPr>
            <a:r>
              <a:rPr lang="en-US" dirty="0" smtClean="0"/>
              <a:t>	private static final </a:t>
            </a:r>
            <a:r>
              <a:rPr lang="en-US" dirty="0" err="1" smtClean="0"/>
              <a:t>int</a:t>
            </a:r>
            <a:r>
              <a:rPr lang="en-US" dirty="0" smtClean="0"/>
              <a:t> MIN_NUMBER = 1;</a:t>
            </a:r>
          </a:p>
          <a:p>
            <a:pPr>
              <a:buNone/>
            </a:pPr>
            <a:endParaRPr lang="en-US" dirty="0" smtClean="0"/>
          </a:p>
          <a:p>
            <a:pPr>
              <a:buNone/>
            </a:pPr>
            <a:r>
              <a:rPr lang="en-US" dirty="0" smtClean="0"/>
              <a:t>	private </a:t>
            </a:r>
            <a:r>
              <a:rPr lang="en-US" dirty="0" err="1" smtClean="0"/>
              <a:t>int</a:t>
            </a:r>
            <a:r>
              <a:rPr lang="en-US" dirty="0" smtClean="0"/>
              <a:t> number;</a:t>
            </a:r>
          </a:p>
          <a:p>
            <a:pPr>
              <a:buNone/>
            </a:pPr>
            <a:r>
              <a:rPr lang="en-US" dirty="0" smtClean="0"/>
              <a:t>	private Random </a:t>
            </a:r>
            <a:r>
              <a:rPr lang="en-US" dirty="0" err="1" smtClean="0"/>
              <a:t>random</a:t>
            </a:r>
            <a:r>
              <a:rPr lang="en-US" dirty="0" smtClean="0"/>
              <a:t>;</a:t>
            </a:r>
          </a:p>
          <a:p>
            <a:pPr>
              <a:buNone/>
            </a:pPr>
            <a:endParaRPr lang="en-US" dirty="0" smtClean="0"/>
          </a:p>
          <a:p>
            <a:pPr>
              <a:buNone/>
            </a:pPr>
            <a:r>
              <a:rPr lang="en-US" dirty="0" smtClean="0"/>
              <a:t>//constructor</a:t>
            </a:r>
          </a:p>
          <a:p>
            <a:pPr>
              <a:buNone/>
            </a:pPr>
            <a:r>
              <a:rPr lang="en-US" dirty="0" smtClean="0"/>
              <a:t>	public Die() {</a:t>
            </a:r>
          </a:p>
          <a:p>
            <a:pPr>
              <a:buNone/>
            </a:pPr>
            <a:r>
              <a:rPr lang="en-US" dirty="0" smtClean="0"/>
              <a:t>		random = new Random();</a:t>
            </a:r>
          </a:p>
          <a:p>
            <a:pPr>
              <a:buNone/>
            </a:pPr>
            <a:r>
              <a:rPr lang="en-US" dirty="0" smtClean="0"/>
              <a:t>		roll();		//The constructor calls the roll() method without needing a dot operator</a:t>
            </a:r>
          </a:p>
          <a:p>
            <a:pPr>
              <a:buNone/>
            </a:pPr>
            <a:r>
              <a:rPr lang="en-US" dirty="0" smtClean="0"/>
              <a:t>	}</a:t>
            </a:r>
          </a:p>
          <a:p>
            <a:pPr>
              <a:buNone/>
            </a:pPr>
            <a:r>
              <a:rPr lang="en-US" dirty="0" smtClean="0"/>
              <a:t>	</a:t>
            </a:r>
          </a:p>
          <a:p>
            <a:pPr>
              <a:buNone/>
            </a:pPr>
            <a:r>
              <a:rPr lang="en-US" dirty="0" smtClean="0"/>
              <a:t>//Method that rolls the die</a:t>
            </a:r>
          </a:p>
          <a:p>
            <a:pPr>
              <a:buNone/>
            </a:pPr>
            <a:r>
              <a:rPr lang="en-US" dirty="0" smtClean="0"/>
              <a:t>	public void roll() {</a:t>
            </a:r>
          </a:p>
          <a:p>
            <a:pPr>
              <a:buNone/>
            </a:pPr>
            <a:r>
              <a:rPr lang="en-US" dirty="0" smtClean="0"/>
              <a:t>		number = </a:t>
            </a:r>
            <a:r>
              <a:rPr lang="en-US" dirty="0" err="1" smtClean="0"/>
              <a:t>random.nextInt</a:t>
            </a:r>
            <a:r>
              <a:rPr lang="en-US" dirty="0" smtClean="0"/>
              <a:t>(MAX_NUMBER</a:t>
            </a:r>
            <a:r>
              <a:rPr lang="en-US" smtClean="0"/>
              <a:t>) +1;</a:t>
            </a:r>
            <a:endParaRPr lang="en-US" dirty="0" smtClean="0"/>
          </a:p>
          <a:p>
            <a:pPr>
              <a:buNone/>
            </a:pPr>
            <a:r>
              <a:rPr lang="en-US" dirty="0" smtClean="0"/>
              <a:t>	}</a:t>
            </a:r>
          </a:p>
          <a:p>
            <a:pPr>
              <a:buNone/>
            </a:pPr>
            <a:endParaRPr lang="en-US" dirty="0" smtClean="0"/>
          </a:p>
          <a:p>
            <a:pPr>
              <a:buNone/>
            </a:pPr>
            <a:r>
              <a:rPr lang="en-US" dirty="0" smtClean="0"/>
              <a:t>		public </a:t>
            </a:r>
            <a:r>
              <a:rPr lang="en-US" dirty="0" err="1" smtClean="0"/>
              <a:t>int</a:t>
            </a:r>
            <a:r>
              <a:rPr lang="en-US" dirty="0" smtClean="0"/>
              <a:t> </a:t>
            </a:r>
            <a:r>
              <a:rPr lang="en-US" dirty="0" err="1" smtClean="0"/>
              <a:t>getNumber</a:t>
            </a:r>
            <a:r>
              <a:rPr lang="en-US" dirty="0" smtClean="0"/>
              <a:t>() {</a:t>
            </a:r>
          </a:p>
          <a:p>
            <a:pPr>
              <a:buNone/>
            </a:pPr>
            <a:r>
              <a:rPr lang="en-US" dirty="0" smtClean="0"/>
              <a:t>		return number;</a:t>
            </a:r>
          </a:p>
          <a:p>
            <a:pPr>
              <a:buNone/>
            </a:pPr>
            <a:r>
              <a:rPr lang="en-US" dirty="0" smtClean="0"/>
              <a:t>	}	</a:t>
            </a:r>
          </a:p>
          <a:p>
            <a:pPr>
              <a:buNone/>
            </a:pP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this</a:t>
            </a:r>
            <a:endParaRPr lang="en-US" dirty="0"/>
          </a:p>
        </p:txBody>
      </p:sp>
      <p:sp>
        <p:nvSpPr>
          <p:cNvPr id="3" name="Content Placeholder 2"/>
          <p:cNvSpPr>
            <a:spLocks noGrp="1"/>
          </p:cNvSpPr>
          <p:nvPr>
            <p:ph idx="1"/>
          </p:nvPr>
        </p:nvSpPr>
        <p:spPr/>
        <p:txBody>
          <a:bodyPr>
            <a:normAutofit lnSpcReduction="10000"/>
          </a:bodyPr>
          <a:lstStyle/>
          <a:p>
            <a:r>
              <a:rPr lang="en-US" dirty="0" smtClean="0"/>
              <a:t>The keyword ‘this’ is generally used in methods that are called as dot operators by other classes.  </a:t>
            </a:r>
          </a:p>
          <a:p>
            <a:r>
              <a:rPr lang="en-US" dirty="0" smtClean="0"/>
              <a:t>‘this’ refers to the instance of the object in question.  </a:t>
            </a:r>
          </a:p>
          <a:p>
            <a:r>
              <a:rPr lang="en-US" dirty="0" smtClean="0"/>
              <a:t>It is available to all member functions that are non-static.  Note: this means it cannot be used in main</a:t>
            </a:r>
          </a:p>
          <a:p>
            <a:r>
              <a:rPr lang="en-US" dirty="0" smtClean="0"/>
              <a:t>‘this’ has access to all data members and all methods</a:t>
            </a:r>
          </a:p>
          <a:p>
            <a:r>
              <a:rPr lang="en-US" dirty="0" smtClean="0"/>
              <a:t>The keyword ‘this’ is automatically and virtually inserted before a method called in its own class.</a:t>
            </a:r>
          </a:p>
          <a:p>
            <a:endParaRPr lang="en-US" dirty="0" smtClean="0"/>
          </a:p>
          <a:p>
            <a:r>
              <a:rPr lang="en-US" dirty="0" smtClean="0"/>
              <a:t>What does ‘this’ mean?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works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public class Point</a:t>
            </a:r>
          </a:p>
          <a:p>
            <a:pPr>
              <a:buNone/>
            </a:pPr>
            <a:r>
              <a:rPr lang="en-US" dirty="0" smtClean="0"/>
              <a:t>{</a:t>
            </a:r>
          </a:p>
          <a:p>
            <a:pPr>
              <a:buNone/>
            </a:pPr>
            <a:r>
              <a:rPr lang="en-US" dirty="0" smtClean="0"/>
              <a:t>	private </a:t>
            </a:r>
            <a:r>
              <a:rPr lang="en-US" dirty="0" err="1" smtClean="0"/>
              <a:t>int</a:t>
            </a:r>
            <a:r>
              <a:rPr lang="en-US" dirty="0" smtClean="0"/>
              <a:t> x = 0;</a:t>
            </a:r>
          </a:p>
          <a:p>
            <a:pPr>
              <a:buNone/>
            </a:pPr>
            <a:r>
              <a:rPr lang="en-US" dirty="0" smtClean="0"/>
              <a:t>	private in y = 0;</a:t>
            </a:r>
          </a:p>
          <a:p>
            <a:pPr>
              <a:buNone/>
            </a:pPr>
            <a:endParaRPr lang="en-US" dirty="0" smtClean="0"/>
          </a:p>
          <a:p>
            <a:pPr>
              <a:buNone/>
            </a:pPr>
            <a:r>
              <a:rPr lang="en-US" dirty="0" smtClean="0"/>
              <a:t>	public Point(</a:t>
            </a:r>
            <a:r>
              <a:rPr lang="en-US" dirty="0" err="1" smtClean="0"/>
              <a:t>int</a:t>
            </a:r>
            <a:r>
              <a:rPr lang="en-US" dirty="0" smtClean="0"/>
              <a:t> x, </a:t>
            </a:r>
            <a:r>
              <a:rPr lang="en-US" dirty="0" err="1" smtClean="0"/>
              <a:t>int</a:t>
            </a:r>
            <a:r>
              <a:rPr lang="en-US" dirty="0" smtClean="0"/>
              <a:t> y) </a:t>
            </a:r>
          </a:p>
          <a:p>
            <a:pPr>
              <a:buNone/>
            </a:pPr>
            <a:r>
              <a:rPr lang="en-US" dirty="0" smtClean="0"/>
              <a:t>	{</a:t>
            </a:r>
          </a:p>
          <a:p>
            <a:pPr>
              <a:buNone/>
            </a:pPr>
            <a:r>
              <a:rPr lang="en-US" dirty="0" smtClean="0"/>
              <a:t>		</a:t>
            </a:r>
            <a:r>
              <a:rPr lang="en-US" dirty="0" err="1" smtClean="0"/>
              <a:t>this.x</a:t>
            </a:r>
            <a:r>
              <a:rPr lang="en-US" dirty="0" smtClean="0"/>
              <a:t> = x; </a:t>
            </a:r>
          </a:p>
          <a:p>
            <a:pPr>
              <a:buNone/>
            </a:pPr>
            <a:r>
              <a:rPr lang="en-US" dirty="0" smtClean="0"/>
              <a:t>		</a:t>
            </a:r>
            <a:r>
              <a:rPr lang="en-US" dirty="0" err="1" smtClean="0"/>
              <a:t>this.y</a:t>
            </a:r>
            <a:r>
              <a:rPr lang="en-US" dirty="0" smtClean="0"/>
              <a:t> = y;</a:t>
            </a:r>
          </a:p>
          <a:p>
            <a:pPr>
              <a:buNone/>
            </a:pPr>
            <a:r>
              <a:rPr lang="en-US" dirty="0" smtClean="0"/>
              <a:t>}</a:t>
            </a:r>
          </a:p>
          <a:p>
            <a:r>
              <a:rPr lang="en-US" dirty="0" smtClean="0"/>
              <a:t>In the above code, </a:t>
            </a:r>
            <a:r>
              <a:rPr lang="en-US" dirty="0" err="1" smtClean="0"/>
              <a:t>this.x</a:t>
            </a:r>
            <a:r>
              <a:rPr lang="en-US" dirty="0" smtClean="0"/>
              <a:t> refers to the data member x.  The incoming parameter x is shown as x.  Without the ‘this’ keyword, we would have x = x, which does nothing.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212</TotalTime>
  <Words>773</Words>
  <Application>Microsoft Office PowerPoint</Application>
  <PresentationFormat>On-screen Show (4:3)</PresentationFormat>
  <Paragraphs>142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Using Object Oriented Language</vt:lpstr>
      <vt:lpstr>Class constants</vt:lpstr>
      <vt:lpstr>Parts of class constants </vt:lpstr>
      <vt:lpstr>The Static Modifier</vt:lpstr>
      <vt:lpstr>The Main class</vt:lpstr>
      <vt:lpstr>Calling Methods within a class</vt:lpstr>
      <vt:lpstr>Example:</vt:lpstr>
      <vt:lpstr>The keyword this</vt:lpstr>
      <vt:lpstr>How ‘this’ works</vt:lpstr>
      <vt:lpstr>More Uses of ‘this’</vt:lpstr>
      <vt:lpstr>Another Example of ‘this’</vt:lpstr>
      <vt:lpstr>System.exit(0)</vt:lpstr>
      <vt:lpstr>How to perform tasks in Java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 Oriented Language</dc:title>
  <dc:creator>Rob</dc:creator>
  <cp:lastModifiedBy>Robert Mashburn</cp:lastModifiedBy>
  <cp:revision>18</cp:revision>
  <dcterms:created xsi:type="dcterms:W3CDTF">2012-07-18T03:13:20Z</dcterms:created>
  <dcterms:modified xsi:type="dcterms:W3CDTF">2013-02-20T22:21:19Z</dcterms:modified>
</cp:coreProperties>
</file>