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image" Target="../media/image2.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image" Target="../media/image2.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B4AAE-E281-42EB-B015-CCD5D762F2C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4F9B972D-00D3-40DF-AC9B-F2D60789ADFC}">
      <dgm:prSet phldrT="[Text]"/>
      <dgm:spPr/>
      <dgm:t>
        <a:bodyPr/>
        <a:lstStyle/>
        <a:p>
          <a:r>
            <a:rPr lang="en-US" dirty="0" smtClean="0"/>
            <a:t>School</a:t>
          </a:r>
          <a:endParaRPr lang="en-US" dirty="0"/>
        </a:p>
      </dgm:t>
    </dgm:pt>
    <dgm:pt modelId="{7A261DB3-93E9-4B77-8BAB-0096A7BA2376}" type="parTrans" cxnId="{A34FE1F9-05A7-4221-9E13-F1895BB470CA}">
      <dgm:prSet/>
      <dgm:spPr/>
      <dgm:t>
        <a:bodyPr/>
        <a:lstStyle/>
        <a:p>
          <a:endParaRPr lang="en-US"/>
        </a:p>
      </dgm:t>
    </dgm:pt>
    <dgm:pt modelId="{1C15ACB5-0C26-4367-A7DC-C582DB0BC1A2}" type="sibTrans" cxnId="{A34FE1F9-05A7-4221-9E13-F1895BB470CA}">
      <dgm:prSet/>
      <dgm:spPr/>
      <dgm:t>
        <a:bodyPr/>
        <a:lstStyle/>
        <a:p>
          <a:endParaRPr lang="en-US"/>
        </a:p>
      </dgm:t>
    </dgm:pt>
    <dgm:pt modelId="{2C28D195-7C5A-4DFD-A6E6-3FB02B268BDD}">
      <dgm:prSet phldrT="[Text]"/>
      <dgm:spPr/>
      <dgm:t>
        <a:bodyPr/>
        <a:lstStyle/>
        <a:p>
          <a:r>
            <a:rPr lang="en-US" dirty="0" smtClean="0"/>
            <a:t>Lower Level</a:t>
          </a:r>
          <a:endParaRPr lang="en-US" dirty="0"/>
        </a:p>
      </dgm:t>
    </dgm:pt>
    <dgm:pt modelId="{C3066D02-A516-41D5-A484-9E8112F6B15E}" type="parTrans" cxnId="{7D44745A-0E62-4358-9F78-205F60839E30}">
      <dgm:prSet/>
      <dgm:spPr/>
      <dgm:t>
        <a:bodyPr/>
        <a:lstStyle/>
        <a:p>
          <a:endParaRPr lang="en-US"/>
        </a:p>
      </dgm:t>
    </dgm:pt>
    <dgm:pt modelId="{147C0C45-E072-490E-AB81-624D18F9118B}" type="sibTrans" cxnId="{7D44745A-0E62-4358-9F78-205F60839E30}">
      <dgm:prSet/>
      <dgm:spPr/>
      <dgm:t>
        <a:bodyPr/>
        <a:lstStyle/>
        <a:p>
          <a:endParaRPr lang="en-US"/>
        </a:p>
      </dgm:t>
    </dgm:pt>
    <dgm:pt modelId="{33C982DF-57FC-4D67-932F-6A411CC6842A}">
      <dgm:prSet phldrT="[Text]"/>
      <dgm:spPr/>
      <dgm:t>
        <a:bodyPr/>
        <a:lstStyle/>
        <a:p>
          <a:r>
            <a:rPr lang="en-US" dirty="0" smtClean="0"/>
            <a:t>Elementary School</a:t>
          </a:r>
          <a:endParaRPr lang="en-US" dirty="0"/>
        </a:p>
      </dgm:t>
    </dgm:pt>
    <dgm:pt modelId="{44D7C1D5-5FCF-4D43-AFF8-00AB88E9BDE0}" type="parTrans" cxnId="{1511BD6B-BAFF-4032-ABD5-53AD9400E997}">
      <dgm:prSet/>
      <dgm:spPr/>
      <dgm:t>
        <a:bodyPr/>
        <a:lstStyle/>
        <a:p>
          <a:endParaRPr lang="en-US"/>
        </a:p>
      </dgm:t>
    </dgm:pt>
    <dgm:pt modelId="{769E3CAE-F230-4B89-B083-D9DA8DBFB986}" type="sibTrans" cxnId="{1511BD6B-BAFF-4032-ABD5-53AD9400E997}">
      <dgm:prSet/>
      <dgm:spPr/>
      <dgm:t>
        <a:bodyPr/>
        <a:lstStyle/>
        <a:p>
          <a:endParaRPr lang="en-US"/>
        </a:p>
      </dgm:t>
    </dgm:pt>
    <dgm:pt modelId="{2CFB9B55-B1B7-425F-B058-1E5567BF5030}">
      <dgm:prSet phldrT="[Text]"/>
      <dgm:spPr/>
      <dgm:t>
        <a:bodyPr/>
        <a:lstStyle/>
        <a:p>
          <a:r>
            <a:rPr lang="en-US" dirty="0" smtClean="0"/>
            <a:t>High School</a:t>
          </a:r>
          <a:endParaRPr lang="en-US" dirty="0"/>
        </a:p>
      </dgm:t>
    </dgm:pt>
    <dgm:pt modelId="{FF8522FC-8934-425E-BE1C-F58F4A4D8094}" type="parTrans" cxnId="{D080E0CB-76E5-4625-A242-43B85509E49E}">
      <dgm:prSet/>
      <dgm:spPr/>
      <dgm:t>
        <a:bodyPr/>
        <a:lstStyle/>
        <a:p>
          <a:endParaRPr lang="en-US"/>
        </a:p>
      </dgm:t>
    </dgm:pt>
    <dgm:pt modelId="{1BD39845-8C90-4337-AFB3-9A9899AEE72B}" type="sibTrans" cxnId="{D080E0CB-76E5-4625-A242-43B85509E49E}">
      <dgm:prSet/>
      <dgm:spPr/>
      <dgm:t>
        <a:bodyPr/>
        <a:lstStyle/>
        <a:p>
          <a:endParaRPr lang="en-US"/>
        </a:p>
      </dgm:t>
    </dgm:pt>
    <dgm:pt modelId="{ADD4BF57-CC03-4357-A445-6ECB5D578310}">
      <dgm:prSet phldrT="[Text]"/>
      <dgm:spPr/>
      <dgm:t>
        <a:bodyPr/>
        <a:lstStyle/>
        <a:p>
          <a:r>
            <a:rPr lang="en-US" dirty="0" smtClean="0"/>
            <a:t>College</a:t>
          </a:r>
          <a:endParaRPr lang="en-US" dirty="0"/>
        </a:p>
      </dgm:t>
    </dgm:pt>
    <dgm:pt modelId="{CF02EBB7-DCBA-4B2C-9836-3A759089AF7E}" type="parTrans" cxnId="{66D47921-AE51-48F5-878D-B187FAD1FDC1}">
      <dgm:prSet/>
      <dgm:spPr/>
      <dgm:t>
        <a:bodyPr/>
        <a:lstStyle/>
        <a:p>
          <a:endParaRPr lang="en-US"/>
        </a:p>
      </dgm:t>
    </dgm:pt>
    <dgm:pt modelId="{FA9BD2EC-7A83-4C9D-B5B8-CD774B569C91}" type="sibTrans" cxnId="{66D47921-AE51-48F5-878D-B187FAD1FDC1}">
      <dgm:prSet/>
      <dgm:spPr/>
      <dgm:t>
        <a:bodyPr/>
        <a:lstStyle/>
        <a:p>
          <a:endParaRPr lang="en-US"/>
        </a:p>
      </dgm:t>
    </dgm:pt>
    <dgm:pt modelId="{3316C9C2-C2F2-4EC5-84D3-113025F32A03}">
      <dgm:prSet phldrT="[Text]"/>
      <dgm:spPr/>
      <dgm:t>
        <a:bodyPr/>
        <a:lstStyle/>
        <a:p>
          <a:r>
            <a:rPr lang="en-US" dirty="0" smtClean="0"/>
            <a:t>Community College</a:t>
          </a:r>
          <a:endParaRPr lang="en-US" dirty="0"/>
        </a:p>
      </dgm:t>
    </dgm:pt>
    <dgm:pt modelId="{4A16AA38-0734-468E-9CCC-A60174CAF0EC}" type="parTrans" cxnId="{A2DFCE27-E001-4B47-8934-010C7BBE90C9}">
      <dgm:prSet/>
      <dgm:spPr/>
      <dgm:t>
        <a:bodyPr/>
        <a:lstStyle/>
        <a:p>
          <a:endParaRPr lang="en-US"/>
        </a:p>
      </dgm:t>
    </dgm:pt>
    <dgm:pt modelId="{148F0F1C-8319-4F66-AAB3-FEB3009450D6}" type="sibTrans" cxnId="{A2DFCE27-E001-4B47-8934-010C7BBE90C9}">
      <dgm:prSet/>
      <dgm:spPr/>
      <dgm:t>
        <a:bodyPr/>
        <a:lstStyle/>
        <a:p>
          <a:endParaRPr lang="en-US"/>
        </a:p>
      </dgm:t>
    </dgm:pt>
    <dgm:pt modelId="{56F5B9CE-2899-42EF-8FAF-623DAFCDD661}" type="pres">
      <dgm:prSet presAssocID="{B70B4AAE-E281-42EB-B015-CCD5D762F2C3}" presName="hierChild1" presStyleCnt="0">
        <dgm:presLayoutVars>
          <dgm:chPref val="1"/>
          <dgm:dir/>
          <dgm:animOne val="branch"/>
          <dgm:animLvl val="lvl"/>
          <dgm:resizeHandles/>
        </dgm:presLayoutVars>
      </dgm:prSet>
      <dgm:spPr/>
      <dgm:t>
        <a:bodyPr/>
        <a:lstStyle/>
        <a:p>
          <a:endParaRPr lang="en-US"/>
        </a:p>
      </dgm:t>
    </dgm:pt>
    <dgm:pt modelId="{CBD756C7-44E4-428A-87C7-B50BD81A77CA}" type="pres">
      <dgm:prSet presAssocID="{4F9B972D-00D3-40DF-AC9B-F2D60789ADFC}" presName="hierRoot1" presStyleCnt="0"/>
      <dgm:spPr/>
    </dgm:pt>
    <dgm:pt modelId="{853EC901-2DDB-45F7-8F07-70B5BD03C8F1}" type="pres">
      <dgm:prSet presAssocID="{4F9B972D-00D3-40DF-AC9B-F2D60789ADFC}" presName="composite" presStyleCnt="0"/>
      <dgm:spPr/>
    </dgm:pt>
    <dgm:pt modelId="{0F308C04-459F-49CB-B0AB-34010B79D122}" type="pres">
      <dgm:prSet presAssocID="{4F9B972D-00D3-40DF-AC9B-F2D60789ADFC}"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5B608556-9923-477A-B5E2-2F9DE47D92D5}" type="pres">
      <dgm:prSet presAssocID="{4F9B972D-00D3-40DF-AC9B-F2D60789ADFC}" presName="text" presStyleLbl="revTx" presStyleIdx="0" presStyleCnt="6">
        <dgm:presLayoutVars>
          <dgm:chPref val="3"/>
        </dgm:presLayoutVars>
      </dgm:prSet>
      <dgm:spPr/>
      <dgm:t>
        <a:bodyPr/>
        <a:lstStyle/>
        <a:p>
          <a:endParaRPr lang="en-US"/>
        </a:p>
      </dgm:t>
    </dgm:pt>
    <dgm:pt modelId="{B2EB9D20-89EF-4FFE-8209-8AEE86C63F32}" type="pres">
      <dgm:prSet presAssocID="{4F9B972D-00D3-40DF-AC9B-F2D60789ADFC}" presName="hierChild2" presStyleCnt="0"/>
      <dgm:spPr/>
    </dgm:pt>
    <dgm:pt modelId="{06DA4275-308C-4464-B346-D054FB24B3F8}" type="pres">
      <dgm:prSet presAssocID="{C3066D02-A516-41D5-A484-9E8112F6B15E}" presName="Name10" presStyleLbl="parChTrans1D2" presStyleIdx="0" presStyleCnt="2"/>
      <dgm:spPr/>
      <dgm:t>
        <a:bodyPr/>
        <a:lstStyle/>
        <a:p>
          <a:endParaRPr lang="en-US"/>
        </a:p>
      </dgm:t>
    </dgm:pt>
    <dgm:pt modelId="{6F50D295-AB8C-43E4-928F-A2714E3D7BC0}" type="pres">
      <dgm:prSet presAssocID="{2C28D195-7C5A-4DFD-A6E6-3FB02B268BDD}" presName="hierRoot2" presStyleCnt="0"/>
      <dgm:spPr/>
    </dgm:pt>
    <dgm:pt modelId="{E335A833-DA56-4B08-A844-2112CF1C663F}" type="pres">
      <dgm:prSet presAssocID="{2C28D195-7C5A-4DFD-A6E6-3FB02B268BDD}" presName="composite2" presStyleCnt="0"/>
      <dgm:spPr/>
    </dgm:pt>
    <dgm:pt modelId="{38F4BD19-F7FF-4CB0-A723-4670AA0B9685}" type="pres">
      <dgm:prSet presAssocID="{2C28D195-7C5A-4DFD-A6E6-3FB02B268BDD}"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9E4BD760-0343-4A32-A878-736A4A37800D}" type="pres">
      <dgm:prSet presAssocID="{2C28D195-7C5A-4DFD-A6E6-3FB02B268BDD}" presName="text2" presStyleLbl="revTx" presStyleIdx="1" presStyleCnt="6">
        <dgm:presLayoutVars>
          <dgm:chPref val="3"/>
        </dgm:presLayoutVars>
      </dgm:prSet>
      <dgm:spPr/>
      <dgm:t>
        <a:bodyPr/>
        <a:lstStyle/>
        <a:p>
          <a:endParaRPr lang="en-US"/>
        </a:p>
      </dgm:t>
    </dgm:pt>
    <dgm:pt modelId="{D68C0D99-B084-4EB0-91E7-93B25810AFD1}" type="pres">
      <dgm:prSet presAssocID="{2C28D195-7C5A-4DFD-A6E6-3FB02B268BDD}" presName="hierChild3" presStyleCnt="0"/>
      <dgm:spPr/>
    </dgm:pt>
    <dgm:pt modelId="{7C6F584C-BB3F-4B04-AC28-9C1110D7E295}" type="pres">
      <dgm:prSet presAssocID="{44D7C1D5-5FCF-4D43-AFF8-00AB88E9BDE0}" presName="Name17" presStyleLbl="parChTrans1D3" presStyleIdx="0" presStyleCnt="3"/>
      <dgm:spPr/>
      <dgm:t>
        <a:bodyPr/>
        <a:lstStyle/>
        <a:p>
          <a:endParaRPr lang="en-US"/>
        </a:p>
      </dgm:t>
    </dgm:pt>
    <dgm:pt modelId="{BA54D4A5-99F3-4705-BEE8-B120544E828A}" type="pres">
      <dgm:prSet presAssocID="{33C982DF-57FC-4D67-932F-6A411CC6842A}" presName="hierRoot3" presStyleCnt="0"/>
      <dgm:spPr/>
    </dgm:pt>
    <dgm:pt modelId="{6A68CA00-E8C7-4D8D-A9A2-6275352957E6}" type="pres">
      <dgm:prSet presAssocID="{33C982DF-57FC-4D67-932F-6A411CC6842A}" presName="composite3" presStyleCnt="0"/>
      <dgm:spPr/>
    </dgm:pt>
    <dgm:pt modelId="{B699918C-C22B-4C38-8DA4-F5C5602855E7}" type="pres">
      <dgm:prSet presAssocID="{33C982DF-57FC-4D67-932F-6A411CC6842A}" presName="image3" presStyleLbl="node3" presStyleIdx="0"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pt>
    <dgm:pt modelId="{BFE6EFF3-1AD9-4997-AFF4-17982B88D43B}" type="pres">
      <dgm:prSet presAssocID="{33C982DF-57FC-4D67-932F-6A411CC6842A}" presName="text3" presStyleLbl="revTx" presStyleIdx="2" presStyleCnt="6">
        <dgm:presLayoutVars>
          <dgm:chPref val="3"/>
        </dgm:presLayoutVars>
      </dgm:prSet>
      <dgm:spPr/>
      <dgm:t>
        <a:bodyPr/>
        <a:lstStyle/>
        <a:p>
          <a:endParaRPr lang="en-US"/>
        </a:p>
      </dgm:t>
    </dgm:pt>
    <dgm:pt modelId="{EFD2503F-6C69-4504-93BD-7951F8B0DC80}" type="pres">
      <dgm:prSet presAssocID="{33C982DF-57FC-4D67-932F-6A411CC6842A}" presName="hierChild4" presStyleCnt="0"/>
      <dgm:spPr/>
    </dgm:pt>
    <dgm:pt modelId="{4960AE37-50BD-4EC7-8959-AE94385AC85F}" type="pres">
      <dgm:prSet presAssocID="{FF8522FC-8934-425E-BE1C-F58F4A4D8094}" presName="Name17" presStyleLbl="parChTrans1D3" presStyleIdx="1" presStyleCnt="3"/>
      <dgm:spPr/>
      <dgm:t>
        <a:bodyPr/>
        <a:lstStyle/>
        <a:p>
          <a:endParaRPr lang="en-US"/>
        </a:p>
      </dgm:t>
    </dgm:pt>
    <dgm:pt modelId="{FDCAF3FC-2A6A-4C87-A228-77A4C5A16A87}" type="pres">
      <dgm:prSet presAssocID="{2CFB9B55-B1B7-425F-B058-1E5567BF5030}" presName="hierRoot3" presStyleCnt="0"/>
      <dgm:spPr/>
    </dgm:pt>
    <dgm:pt modelId="{A87ACC51-C6CF-4B25-93F2-BCEAE6FC7D9C}" type="pres">
      <dgm:prSet presAssocID="{2CFB9B55-B1B7-425F-B058-1E5567BF5030}" presName="composite3" presStyleCnt="0"/>
      <dgm:spPr/>
    </dgm:pt>
    <dgm:pt modelId="{F0B5674D-D3AA-4BDC-B0F4-9C8A56850B74}" type="pres">
      <dgm:prSet presAssocID="{2CFB9B55-B1B7-425F-B058-1E5567BF5030}" presName="image3" presStyleLbl="node3"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t="-24000" b="-24000"/>
          </a:stretch>
        </a:blipFill>
      </dgm:spPr>
    </dgm:pt>
    <dgm:pt modelId="{3918FB26-D7D7-47B0-B5C3-FC87A465E4A9}" type="pres">
      <dgm:prSet presAssocID="{2CFB9B55-B1B7-425F-B058-1E5567BF5030}" presName="text3" presStyleLbl="revTx" presStyleIdx="3" presStyleCnt="6">
        <dgm:presLayoutVars>
          <dgm:chPref val="3"/>
        </dgm:presLayoutVars>
      </dgm:prSet>
      <dgm:spPr/>
      <dgm:t>
        <a:bodyPr/>
        <a:lstStyle/>
        <a:p>
          <a:endParaRPr lang="en-US"/>
        </a:p>
      </dgm:t>
    </dgm:pt>
    <dgm:pt modelId="{E38C166F-93B9-46AE-9486-51C0954D366F}" type="pres">
      <dgm:prSet presAssocID="{2CFB9B55-B1B7-425F-B058-1E5567BF5030}" presName="hierChild4" presStyleCnt="0"/>
      <dgm:spPr/>
    </dgm:pt>
    <dgm:pt modelId="{3003E1CC-DCE1-415D-938E-E28560A41805}" type="pres">
      <dgm:prSet presAssocID="{CF02EBB7-DCBA-4B2C-9836-3A759089AF7E}" presName="Name10" presStyleLbl="parChTrans1D2" presStyleIdx="1" presStyleCnt="2"/>
      <dgm:spPr/>
      <dgm:t>
        <a:bodyPr/>
        <a:lstStyle/>
        <a:p>
          <a:endParaRPr lang="en-US"/>
        </a:p>
      </dgm:t>
    </dgm:pt>
    <dgm:pt modelId="{03023188-7C58-4C7B-BBCF-1AC13DC44E41}" type="pres">
      <dgm:prSet presAssocID="{ADD4BF57-CC03-4357-A445-6ECB5D578310}" presName="hierRoot2" presStyleCnt="0"/>
      <dgm:spPr/>
    </dgm:pt>
    <dgm:pt modelId="{4AB90B74-C5C7-4971-9D24-C839B571BEBC}" type="pres">
      <dgm:prSet presAssocID="{ADD4BF57-CC03-4357-A445-6ECB5D578310}" presName="composite2" presStyleCnt="0"/>
      <dgm:spPr/>
    </dgm:pt>
    <dgm:pt modelId="{D63A759E-6E2E-43A7-AEB5-9DF0C79A19F4}" type="pres">
      <dgm:prSet presAssocID="{ADD4BF57-CC03-4357-A445-6ECB5D578310}"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t="-26000" b="-26000"/>
          </a:stretch>
        </a:blipFill>
      </dgm:spPr>
      <dgm:t>
        <a:bodyPr/>
        <a:lstStyle/>
        <a:p>
          <a:endParaRPr lang="en-US"/>
        </a:p>
      </dgm:t>
    </dgm:pt>
    <dgm:pt modelId="{EE148D9E-1FDB-492F-8A45-AF638A40CDDB}" type="pres">
      <dgm:prSet presAssocID="{ADD4BF57-CC03-4357-A445-6ECB5D578310}" presName="text2" presStyleLbl="revTx" presStyleIdx="4" presStyleCnt="6">
        <dgm:presLayoutVars>
          <dgm:chPref val="3"/>
        </dgm:presLayoutVars>
      </dgm:prSet>
      <dgm:spPr/>
      <dgm:t>
        <a:bodyPr/>
        <a:lstStyle/>
        <a:p>
          <a:endParaRPr lang="en-US"/>
        </a:p>
      </dgm:t>
    </dgm:pt>
    <dgm:pt modelId="{0D5F94DA-8506-4E97-AD18-BE0612E06A5E}" type="pres">
      <dgm:prSet presAssocID="{ADD4BF57-CC03-4357-A445-6ECB5D578310}" presName="hierChild3" presStyleCnt="0"/>
      <dgm:spPr/>
    </dgm:pt>
    <dgm:pt modelId="{6285B7A4-8640-4B12-97CC-2F3B1AA57B5F}" type="pres">
      <dgm:prSet presAssocID="{4A16AA38-0734-468E-9CCC-A60174CAF0EC}" presName="Name17" presStyleLbl="parChTrans1D3" presStyleIdx="2" presStyleCnt="3"/>
      <dgm:spPr/>
      <dgm:t>
        <a:bodyPr/>
        <a:lstStyle/>
        <a:p>
          <a:endParaRPr lang="en-US"/>
        </a:p>
      </dgm:t>
    </dgm:pt>
    <dgm:pt modelId="{2A4941A9-4C55-411C-99FE-ADE7D9064CC1}" type="pres">
      <dgm:prSet presAssocID="{3316C9C2-C2F2-4EC5-84D3-113025F32A03}" presName="hierRoot3" presStyleCnt="0"/>
      <dgm:spPr/>
    </dgm:pt>
    <dgm:pt modelId="{4B857E54-2BC8-4F12-AE71-D0DE8DFBA1F7}" type="pres">
      <dgm:prSet presAssocID="{3316C9C2-C2F2-4EC5-84D3-113025F32A03}" presName="composite3" presStyleCnt="0"/>
      <dgm:spPr/>
    </dgm:pt>
    <dgm:pt modelId="{AA27E0AF-9E69-4AB0-944F-DC67F693E43B}" type="pres">
      <dgm:prSet presAssocID="{3316C9C2-C2F2-4EC5-84D3-113025F32A03}" presName="image3" presStyleLbl="node3" presStyleIdx="2" presStyleCnt="3"/>
      <dgm:spPr>
        <a:blipFill>
          <a:blip xmlns:r="http://schemas.openxmlformats.org/officeDocument/2006/relationships" r:embed="rId6">
            <a:extLst>
              <a:ext uri="{28A0092B-C50C-407E-A947-70E740481C1C}">
                <a14:useLocalDpi xmlns:a14="http://schemas.microsoft.com/office/drawing/2010/main" val="0"/>
              </a:ext>
            </a:extLst>
          </a:blip>
          <a:srcRect/>
          <a:stretch>
            <a:fillRect l="-5000" r="-5000"/>
          </a:stretch>
        </a:blipFill>
      </dgm:spPr>
      <dgm:t>
        <a:bodyPr/>
        <a:lstStyle/>
        <a:p>
          <a:endParaRPr lang="en-US"/>
        </a:p>
      </dgm:t>
    </dgm:pt>
    <dgm:pt modelId="{0BDF03CD-60C9-4D27-9E86-351429E1D528}" type="pres">
      <dgm:prSet presAssocID="{3316C9C2-C2F2-4EC5-84D3-113025F32A03}" presName="text3" presStyleLbl="revTx" presStyleIdx="5" presStyleCnt="6">
        <dgm:presLayoutVars>
          <dgm:chPref val="3"/>
        </dgm:presLayoutVars>
      </dgm:prSet>
      <dgm:spPr/>
      <dgm:t>
        <a:bodyPr/>
        <a:lstStyle/>
        <a:p>
          <a:endParaRPr lang="en-US"/>
        </a:p>
      </dgm:t>
    </dgm:pt>
    <dgm:pt modelId="{1F7D4BE3-9807-4A7D-89D7-83533E2BA45C}" type="pres">
      <dgm:prSet presAssocID="{3316C9C2-C2F2-4EC5-84D3-113025F32A03}" presName="hierChild4" presStyleCnt="0"/>
      <dgm:spPr/>
    </dgm:pt>
  </dgm:ptLst>
  <dgm:cxnLst>
    <dgm:cxn modelId="{66D47921-AE51-48F5-878D-B187FAD1FDC1}" srcId="{4F9B972D-00D3-40DF-AC9B-F2D60789ADFC}" destId="{ADD4BF57-CC03-4357-A445-6ECB5D578310}" srcOrd="1" destOrd="0" parTransId="{CF02EBB7-DCBA-4B2C-9836-3A759089AF7E}" sibTransId="{FA9BD2EC-7A83-4C9D-B5B8-CD774B569C91}"/>
    <dgm:cxn modelId="{A2DFCE27-E001-4B47-8934-010C7BBE90C9}" srcId="{ADD4BF57-CC03-4357-A445-6ECB5D578310}" destId="{3316C9C2-C2F2-4EC5-84D3-113025F32A03}" srcOrd="0" destOrd="0" parTransId="{4A16AA38-0734-468E-9CCC-A60174CAF0EC}" sibTransId="{148F0F1C-8319-4F66-AAB3-FEB3009450D6}"/>
    <dgm:cxn modelId="{5918D257-7900-487A-BC14-9E2AFFB36FEF}" type="presOf" srcId="{4F9B972D-00D3-40DF-AC9B-F2D60789ADFC}" destId="{5B608556-9923-477A-B5E2-2F9DE47D92D5}" srcOrd="0" destOrd="0" presId="urn:microsoft.com/office/officeart/2009/layout/CirclePictureHierarchy"/>
    <dgm:cxn modelId="{A315927A-4B3B-4556-A2AD-028830B618B4}" type="presOf" srcId="{3316C9C2-C2F2-4EC5-84D3-113025F32A03}" destId="{0BDF03CD-60C9-4D27-9E86-351429E1D528}" srcOrd="0" destOrd="0" presId="urn:microsoft.com/office/officeart/2009/layout/CirclePictureHierarchy"/>
    <dgm:cxn modelId="{890BE979-2ACD-4979-B247-A0847C0F6F92}" type="presOf" srcId="{44D7C1D5-5FCF-4D43-AFF8-00AB88E9BDE0}" destId="{7C6F584C-BB3F-4B04-AC28-9C1110D7E295}" srcOrd="0" destOrd="0" presId="urn:microsoft.com/office/officeart/2009/layout/CirclePictureHierarchy"/>
    <dgm:cxn modelId="{5C33582B-6234-4244-84D7-6EB5B5184317}" type="presOf" srcId="{2C28D195-7C5A-4DFD-A6E6-3FB02B268BDD}" destId="{9E4BD760-0343-4A32-A878-736A4A37800D}" srcOrd="0" destOrd="0" presId="urn:microsoft.com/office/officeart/2009/layout/CirclePictureHierarchy"/>
    <dgm:cxn modelId="{A34FE1F9-05A7-4221-9E13-F1895BB470CA}" srcId="{B70B4AAE-E281-42EB-B015-CCD5D762F2C3}" destId="{4F9B972D-00D3-40DF-AC9B-F2D60789ADFC}" srcOrd="0" destOrd="0" parTransId="{7A261DB3-93E9-4B77-8BAB-0096A7BA2376}" sibTransId="{1C15ACB5-0C26-4367-A7DC-C582DB0BC1A2}"/>
    <dgm:cxn modelId="{66745840-B68D-42BA-A5E8-251BCE09FA4C}" type="presOf" srcId="{2CFB9B55-B1B7-425F-B058-1E5567BF5030}" destId="{3918FB26-D7D7-47B0-B5C3-FC87A465E4A9}" srcOrd="0" destOrd="0" presId="urn:microsoft.com/office/officeart/2009/layout/CirclePictureHierarchy"/>
    <dgm:cxn modelId="{7D44745A-0E62-4358-9F78-205F60839E30}" srcId="{4F9B972D-00D3-40DF-AC9B-F2D60789ADFC}" destId="{2C28D195-7C5A-4DFD-A6E6-3FB02B268BDD}" srcOrd="0" destOrd="0" parTransId="{C3066D02-A516-41D5-A484-9E8112F6B15E}" sibTransId="{147C0C45-E072-490E-AB81-624D18F9118B}"/>
    <dgm:cxn modelId="{A4BE79A0-DE8B-4F32-BA31-87EF06C47B95}" type="presOf" srcId="{4A16AA38-0734-468E-9CCC-A60174CAF0EC}" destId="{6285B7A4-8640-4B12-97CC-2F3B1AA57B5F}" srcOrd="0" destOrd="0" presId="urn:microsoft.com/office/officeart/2009/layout/CirclePictureHierarchy"/>
    <dgm:cxn modelId="{E9BEF7B7-2F82-41D4-89CF-C6189B04D749}" type="presOf" srcId="{33C982DF-57FC-4D67-932F-6A411CC6842A}" destId="{BFE6EFF3-1AD9-4997-AFF4-17982B88D43B}" srcOrd="0" destOrd="0" presId="urn:microsoft.com/office/officeart/2009/layout/CirclePictureHierarchy"/>
    <dgm:cxn modelId="{AADB1304-F2E0-4BBF-9220-FAC81FBAFF91}" type="presOf" srcId="{C3066D02-A516-41D5-A484-9E8112F6B15E}" destId="{06DA4275-308C-4464-B346-D054FB24B3F8}" srcOrd="0" destOrd="0" presId="urn:microsoft.com/office/officeart/2009/layout/CirclePictureHierarchy"/>
    <dgm:cxn modelId="{F02EAEF5-1582-4869-A13F-72FB8BDD2C34}" type="presOf" srcId="{CF02EBB7-DCBA-4B2C-9836-3A759089AF7E}" destId="{3003E1CC-DCE1-415D-938E-E28560A41805}" srcOrd="0" destOrd="0" presId="urn:microsoft.com/office/officeart/2009/layout/CirclePictureHierarchy"/>
    <dgm:cxn modelId="{1511BD6B-BAFF-4032-ABD5-53AD9400E997}" srcId="{2C28D195-7C5A-4DFD-A6E6-3FB02B268BDD}" destId="{33C982DF-57FC-4D67-932F-6A411CC6842A}" srcOrd="0" destOrd="0" parTransId="{44D7C1D5-5FCF-4D43-AFF8-00AB88E9BDE0}" sibTransId="{769E3CAE-F230-4B89-B083-D9DA8DBFB986}"/>
    <dgm:cxn modelId="{D080E0CB-76E5-4625-A242-43B85509E49E}" srcId="{2C28D195-7C5A-4DFD-A6E6-3FB02B268BDD}" destId="{2CFB9B55-B1B7-425F-B058-1E5567BF5030}" srcOrd="1" destOrd="0" parTransId="{FF8522FC-8934-425E-BE1C-F58F4A4D8094}" sibTransId="{1BD39845-8C90-4337-AFB3-9A9899AEE72B}"/>
    <dgm:cxn modelId="{A1786A4F-DD9A-4957-ACA7-8C3DD42CF3BF}" type="presOf" srcId="{ADD4BF57-CC03-4357-A445-6ECB5D578310}" destId="{EE148D9E-1FDB-492F-8A45-AF638A40CDDB}" srcOrd="0" destOrd="0" presId="urn:microsoft.com/office/officeart/2009/layout/CirclePictureHierarchy"/>
    <dgm:cxn modelId="{6B853961-D63D-49A7-AE1A-62B56D9FCA3B}" type="presOf" srcId="{B70B4AAE-E281-42EB-B015-CCD5D762F2C3}" destId="{56F5B9CE-2899-42EF-8FAF-623DAFCDD661}" srcOrd="0" destOrd="0" presId="urn:microsoft.com/office/officeart/2009/layout/CirclePictureHierarchy"/>
    <dgm:cxn modelId="{1CE39CD4-A56E-444F-A91B-EF01BCE86006}" type="presOf" srcId="{FF8522FC-8934-425E-BE1C-F58F4A4D8094}" destId="{4960AE37-50BD-4EC7-8959-AE94385AC85F}" srcOrd="0" destOrd="0" presId="urn:microsoft.com/office/officeart/2009/layout/CirclePictureHierarchy"/>
    <dgm:cxn modelId="{558EEB6A-9A35-4175-A239-5DC70ABC778C}" type="presParOf" srcId="{56F5B9CE-2899-42EF-8FAF-623DAFCDD661}" destId="{CBD756C7-44E4-428A-87C7-B50BD81A77CA}" srcOrd="0" destOrd="0" presId="urn:microsoft.com/office/officeart/2009/layout/CirclePictureHierarchy"/>
    <dgm:cxn modelId="{900CAA04-C9EF-4F35-BB79-0AE1FC0DDB13}" type="presParOf" srcId="{CBD756C7-44E4-428A-87C7-B50BD81A77CA}" destId="{853EC901-2DDB-45F7-8F07-70B5BD03C8F1}" srcOrd="0" destOrd="0" presId="urn:microsoft.com/office/officeart/2009/layout/CirclePictureHierarchy"/>
    <dgm:cxn modelId="{25F7FE4A-2F70-4097-BF7D-872BC8CA42FA}" type="presParOf" srcId="{853EC901-2DDB-45F7-8F07-70B5BD03C8F1}" destId="{0F308C04-459F-49CB-B0AB-34010B79D122}" srcOrd="0" destOrd="0" presId="urn:microsoft.com/office/officeart/2009/layout/CirclePictureHierarchy"/>
    <dgm:cxn modelId="{D93908A4-85FF-487B-9E07-86CAA87E7534}" type="presParOf" srcId="{853EC901-2DDB-45F7-8F07-70B5BD03C8F1}" destId="{5B608556-9923-477A-B5E2-2F9DE47D92D5}" srcOrd="1" destOrd="0" presId="urn:microsoft.com/office/officeart/2009/layout/CirclePictureHierarchy"/>
    <dgm:cxn modelId="{AD2B8EE1-5074-4A0F-B0D5-585659B20E19}" type="presParOf" srcId="{CBD756C7-44E4-428A-87C7-B50BD81A77CA}" destId="{B2EB9D20-89EF-4FFE-8209-8AEE86C63F32}" srcOrd="1" destOrd="0" presId="urn:microsoft.com/office/officeart/2009/layout/CirclePictureHierarchy"/>
    <dgm:cxn modelId="{B11DFF6B-DEB1-463D-8087-3884AB0C5989}" type="presParOf" srcId="{B2EB9D20-89EF-4FFE-8209-8AEE86C63F32}" destId="{06DA4275-308C-4464-B346-D054FB24B3F8}" srcOrd="0" destOrd="0" presId="urn:microsoft.com/office/officeart/2009/layout/CirclePictureHierarchy"/>
    <dgm:cxn modelId="{C4B0A2EE-999E-4072-8CF2-7DB2E4A100BA}" type="presParOf" srcId="{B2EB9D20-89EF-4FFE-8209-8AEE86C63F32}" destId="{6F50D295-AB8C-43E4-928F-A2714E3D7BC0}" srcOrd="1" destOrd="0" presId="urn:microsoft.com/office/officeart/2009/layout/CirclePictureHierarchy"/>
    <dgm:cxn modelId="{6F434DFF-D28F-4069-9630-281D026D506E}" type="presParOf" srcId="{6F50D295-AB8C-43E4-928F-A2714E3D7BC0}" destId="{E335A833-DA56-4B08-A844-2112CF1C663F}" srcOrd="0" destOrd="0" presId="urn:microsoft.com/office/officeart/2009/layout/CirclePictureHierarchy"/>
    <dgm:cxn modelId="{AC88A9B7-617A-4A91-A9D8-34A19A5D1E04}" type="presParOf" srcId="{E335A833-DA56-4B08-A844-2112CF1C663F}" destId="{38F4BD19-F7FF-4CB0-A723-4670AA0B9685}" srcOrd="0" destOrd="0" presId="urn:microsoft.com/office/officeart/2009/layout/CirclePictureHierarchy"/>
    <dgm:cxn modelId="{9D421349-8FA8-4B9A-85E7-CE6725E278E2}" type="presParOf" srcId="{E335A833-DA56-4B08-A844-2112CF1C663F}" destId="{9E4BD760-0343-4A32-A878-736A4A37800D}" srcOrd="1" destOrd="0" presId="urn:microsoft.com/office/officeart/2009/layout/CirclePictureHierarchy"/>
    <dgm:cxn modelId="{EF4E1125-BE9F-48CA-BD21-D232C2731AC4}" type="presParOf" srcId="{6F50D295-AB8C-43E4-928F-A2714E3D7BC0}" destId="{D68C0D99-B084-4EB0-91E7-93B25810AFD1}" srcOrd="1" destOrd="0" presId="urn:microsoft.com/office/officeart/2009/layout/CirclePictureHierarchy"/>
    <dgm:cxn modelId="{F4A85575-4D5C-4E75-AFD0-3BC3FA2664AB}" type="presParOf" srcId="{D68C0D99-B084-4EB0-91E7-93B25810AFD1}" destId="{7C6F584C-BB3F-4B04-AC28-9C1110D7E295}" srcOrd="0" destOrd="0" presId="urn:microsoft.com/office/officeart/2009/layout/CirclePictureHierarchy"/>
    <dgm:cxn modelId="{5271701E-1A38-4B61-8A19-512ECB0EBEBD}" type="presParOf" srcId="{D68C0D99-B084-4EB0-91E7-93B25810AFD1}" destId="{BA54D4A5-99F3-4705-BEE8-B120544E828A}" srcOrd="1" destOrd="0" presId="urn:microsoft.com/office/officeart/2009/layout/CirclePictureHierarchy"/>
    <dgm:cxn modelId="{D017A750-E6A6-4178-B53E-72AC98AFCDED}" type="presParOf" srcId="{BA54D4A5-99F3-4705-BEE8-B120544E828A}" destId="{6A68CA00-E8C7-4D8D-A9A2-6275352957E6}" srcOrd="0" destOrd="0" presId="urn:microsoft.com/office/officeart/2009/layout/CirclePictureHierarchy"/>
    <dgm:cxn modelId="{2C3A1390-BE1A-4DDE-8D21-C048A632EAEF}" type="presParOf" srcId="{6A68CA00-E8C7-4D8D-A9A2-6275352957E6}" destId="{B699918C-C22B-4C38-8DA4-F5C5602855E7}" srcOrd="0" destOrd="0" presId="urn:microsoft.com/office/officeart/2009/layout/CirclePictureHierarchy"/>
    <dgm:cxn modelId="{46DED75B-99A0-4122-B7F3-9D3C19474EE8}" type="presParOf" srcId="{6A68CA00-E8C7-4D8D-A9A2-6275352957E6}" destId="{BFE6EFF3-1AD9-4997-AFF4-17982B88D43B}" srcOrd="1" destOrd="0" presId="urn:microsoft.com/office/officeart/2009/layout/CirclePictureHierarchy"/>
    <dgm:cxn modelId="{09B4D2AB-2EC6-4A0D-8913-DB470B2F8A0B}" type="presParOf" srcId="{BA54D4A5-99F3-4705-BEE8-B120544E828A}" destId="{EFD2503F-6C69-4504-93BD-7951F8B0DC80}" srcOrd="1" destOrd="0" presId="urn:microsoft.com/office/officeart/2009/layout/CirclePictureHierarchy"/>
    <dgm:cxn modelId="{29FE4C6B-08FE-4769-A849-3DE20FD00E73}" type="presParOf" srcId="{D68C0D99-B084-4EB0-91E7-93B25810AFD1}" destId="{4960AE37-50BD-4EC7-8959-AE94385AC85F}" srcOrd="2" destOrd="0" presId="urn:microsoft.com/office/officeart/2009/layout/CirclePictureHierarchy"/>
    <dgm:cxn modelId="{1B34CCC3-E8C6-4A30-8638-437F1C58CD95}" type="presParOf" srcId="{D68C0D99-B084-4EB0-91E7-93B25810AFD1}" destId="{FDCAF3FC-2A6A-4C87-A228-77A4C5A16A87}" srcOrd="3" destOrd="0" presId="urn:microsoft.com/office/officeart/2009/layout/CirclePictureHierarchy"/>
    <dgm:cxn modelId="{F58E96B1-E96D-4C1A-8C3C-0BD56737CA3A}" type="presParOf" srcId="{FDCAF3FC-2A6A-4C87-A228-77A4C5A16A87}" destId="{A87ACC51-C6CF-4B25-93F2-BCEAE6FC7D9C}" srcOrd="0" destOrd="0" presId="urn:microsoft.com/office/officeart/2009/layout/CirclePictureHierarchy"/>
    <dgm:cxn modelId="{2D6A0B23-95A1-43B4-970A-3B1444943349}" type="presParOf" srcId="{A87ACC51-C6CF-4B25-93F2-BCEAE6FC7D9C}" destId="{F0B5674D-D3AA-4BDC-B0F4-9C8A56850B74}" srcOrd="0" destOrd="0" presId="urn:microsoft.com/office/officeart/2009/layout/CirclePictureHierarchy"/>
    <dgm:cxn modelId="{658175E4-C4D7-4E52-8849-F679B47CD9AC}" type="presParOf" srcId="{A87ACC51-C6CF-4B25-93F2-BCEAE6FC7D9C}" destId="{3918FB26-D7D7-47B0-B5C3-FC87A465E4A9}" srcOrd="1" destOrd="0" presId="urn:microsoft.com/office/officeart/2009/layout/CirclePictureHierarchy"/>
    <dgm:cxn modelId="{9E8E66DE-D309-4FB6-8207-510F7DA9F07F}" type="presParOf" srcId="{FDCAF3FC-2A6A-4C87-A228-77A4C5A16A87}" destId="{E38C166F-93B9-46AE-9486-51C0954D366F}" srcOrd="1" destOrd="0" presId="urn:microsoft.com/office/officeart/2009/layout/CirclePictureHierarchy"/>
    <dgm:cxn modelId="{C7FD42A4-FF51-48AB-B7D0-8FB1200E4451}" type="presParOf" srcId="{B2EB9D20-89EF-4FFE-8209-8AEE86C63F32}" destId="{3003E1CC-DCE1-415D-938E-E28560A41805}" srcOrd="2" destOrd="0" presId="urn:microsoft.com/office/officeart/2009/layout/CirclePictureHierarchy"/>
    <dgm:cxn modelId="{11A81A02-B32E-49E1-B17A-FA96A3825B7E}" type="presParOf" srcId="{B2EB9D20-89EF-4FFE-8209-8AEE86C63F32}" destId="{03023188-7C58-4C7B-BBCF-1AC13DC44E41}" srcOrd="3" destOrd="0" presId="urn:microsoft.com/office/officeart/2009/layout/CirclePictureHierarchy"/>
    <dgm:cxn modelId="{7F219A1C-59FF-4346-AD59-CC5BA291F172}" type="presParOf" srcId="{03023188-7C58-4C7B-BBCF-1AC13DC44E41}" destId="{4AB90B74-C5C7-4971-9D24-C839B571BEBC}" srcOrd="0" destOrd="0" presId="urn:microsoft.com/office/officeart/2009/layout/CirclePictureHierarchy"/>
    <dgm:cxn modelId="{C762004C-A5ED-44B1-A78E-2FFF52B3A68D}" type="presParOf" srcId="{4AB90B74-C5C7-4971-9D24-C839B571BEBC}" destId="{D63A759E-6E2E-43A7-AEB5-9DF0C79A19F4}" srcOrd="0" destOrd="0" presId="urn:microsoft.com/office/officeart/2009/layout/CirclePictureHierarchy"/>
    <dgm:cxn modelId="{4B6D7737-4122-4C25-B178-BA9B68324113}" type="presParOf" srcId="{4AB90B74-C5C7-4971-9D24-C839B571BEBC}" destId="{EE148D9E-1FDB-492F-8A45-AF638A40CDDB}" srcOrd="1" destOrd="0" presId="urn:microsoft.com/office/officeart/2009/layout/CirclePictureHierarchy"/>
    <dgm:cxn modelId="{F6F55FE3-5197-4399-9D73-45CB4BD54F8D}" type="presParOf" srcId="{03023188-7C58-4C7B-BBCF-1AC13DC44E41}" destId="{0D5F94DA-8506-4E97-AD18-BE0612E06A5E}" srcOrd="1" destOrd="0" presId="urn:microsoft.com/office/officeart/2009/layout/CirclePictureHierarchy"/>
    <dgm:cxn modelId="{AADFC7EC-A710-4397-A8AF-E21074B50C30}" type="presParOf" srcId="{0D5F94DA-8506-4E97-AD18-BE0612E06A5E}" destId="{6285B7A4-8640-4B12-97CC-2F3B1AA57B5F}" srcOrd="0" destOrd="0" presId="urn:microsoft.com/office/officeart/2009/layout/CirclePictureHierarchy"/>
    <dgm:cxn modelId="{E4AC1DC7-2635-427D-8A2C-45FA0D4E075A}" type="presParOf" srcId="{0D5F94DA-8506-4E97-AD18-BE0612E06A5E}" destId="{2A4941A9-4C55-411C-99FE-ADE7D9064CC1}" srcOrd="1" destOrd="0" presId="urn:microsoft.com/office/officeart/2009/layout/CirclePictureHierarchy"/>
    <dgm:cxn modelId="{6DF45F77-0E31-4860-87E9-0F5F97CD6586}" type="presParOf" srcId="{2A4941A9-4C55-411C-99FE-ADE7D9064CC1}" destId="{4B857E54-2BC8-4F12-AE71-D0DE8DFBA1F7}" srcOrd="0" destOrd="0" presId="urn:microsoft.com/office/officeart/2009/layout/CirclePictureHierarchy"/>
    <dgm:cxn modelId="{D3E49E7D-4F68-43E0-9942-1194D2668A63}" type="presParOf" srcId="{4B857E54-2BC8-4F12-AE71-D0DE8DFBA1F7}" destId="{AA27E0AF-9E69-4AB0-944F-DC67F693E43B}" srcOrd="0" destOrd="0" presId="urn:microsoft.com/office/officeart/2009/layout/CirclePictureHierarchy"/>
    <dgm:cxn modelId="{01D1C617-B5D6-4EF5-9DAB-158541E9A5EC}" type="presParOf" srcId="{4B857E54-2BC8-4F12-AE71-D0DE8DFBA1F7}" destId="{0BDF03CD-60C9-4D27-9E86-351429E1D528}" srcOrd="1" destOrd="0" presId="urn:microsoft.com/office/officeart/2009/layout/CirclePictureHierarchy"/>
    <dgm:cxn modelId="{F4BB5EDC-EBE2-4642-A1C8-91F2262AE928}" type="presParOf" srcId="{2A4941A9-4C55-411C-99FE-ADE7D9064CC1}" destId="{1F7D4BE3-9807-4A7D-89D7-83533E2BA45C}"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5B7A4-8640-4B12-97CC-2F3B1AA57B5F}">
      <dsp:nvSpPr>
        <dsp:cNvPr id="0" name=""/>
        <dsp:cNvSpPr/>
      </dsp:nvSpPr>
      <dsp:spPr>
        <a:xfrm>
          <a:off x="6069329" y="3444561"/>
          <a:ext cx="91440" cy="321040"/>
        </a:xfrm>
        <a:custGeom>
          <a:avLst/>
          <a:gdLst/>
          <a:ahLst/>
          <a:cxnLst/>
          <a:rect l="0" t="0" r="0" b="0"/>
          <a:pathLst>
            <a:path>
              <a:moveTo>
                <a:pt x="45720" y="0"/>
              </a:moveTo>
              <a:lnTo>
                <a:pt x="45720" y="3210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3E1CC-DCE1-415D-938E-E28560A41805}">
      <dsp:nvSpPr>
        <dsp:cNvPr id="0" name=""/>
        <dsp:cNvSpPr/>
      </dsp:nvSpPr>
      <dsp:spPr>
        <a:xfrm>
          <a:off x="4013001" y="2104346"/>
          <a:ext cx="2102048" cy="321040"/>
        </a:xfrm>
        <a:custGeom>
          <a:avLst/>
          <a:gdLst/>
          <a:ahLst/>
          <a:cxnLst/>
          <a:rect l="0" t="0" r="0" b="0"/>
          <a:pathLst>
            <a:path>
              <a:moveTo>
                <a:pt x="0" y="0"/>
              </a:moveTo>
              <a:lnTo>
                <a:pt x="0" y="161794"/>
              </a:lnTo>
              <a:lnTo>
                <a:pt x="2102048" y="161794"/>
              </a:lnTo>
              <a:lnTo>
                <a:pt x="2102048" y="3210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0AE37-50BD-4EC7-8959-AE94385AC85F}">
      <dsp:nvSpPr>
        <dsp:cNvPr id="0" name=""/>
        <dsp:cNvSpPr/>
      </dsp:nvSpPr>
      <dsp:spPr>
        <a:xfrm>
          <a:off x="1910953" y="3444561"/>
          <a:ext cx="1401365" cy="321040"/>
        </a:xfrm>
        <a:custGeom>
          <a:avLst/>
          <a:gdLst/>
          <a:ahLst/>
          <a:cxnLst/>
          <a:rect l="0" t="0" r="0" b="0"/>
          <a:pathLst>
            <a:path>
              <a:moveTo>
                <a:pt x="0" y="0"/>
              </a:moveTo>
              <a:lnTo>
                <a:pt x="0" y="161794"/>
              </a:lnTo>
              <a:lnTo>
                <a:pt x="1401365" y="161794"/>
              </a:lnTo>
              <a:lnTo>
                <a:pt x="1401365" y="3210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6F584C-BB3F-4B04-AC28-9C1110D7E295}">
      <dsp:nvSpPr>
        <dsp:cNvPr id="0" name=""/>
        <dsp:cNvSpPr/>
      </dsp:nvSpPr>
      <dsp:spPr>
        <a:xfrm>
          <a:off x="509587" y="3444561"/>
          <a:ext cx="1401365" cy="321040"/>
        </a:xfrm>
        <a:custGeom>
          <a:avLst/>
          <a:gdLst/>
          <a:ahLst/>
          <a:cxnLst/>
          <a:rect l="0" t="0" r="0" b="0"/>
          <a:pathLst>
            <a:path>
              <a:moveTo>
                <a:pt x="1401365" y="0"/>
              </a:moveTo>
              <a:lnTo>
                <a:pt x="1401365" y="161794"/>
              </a:lnTo>
              <a:lnTo>
                <a:pt x="0" y="161794"/>
              </a:lnTo>
              <a:lnTo>
                <a:pt x="0" y="3210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DA4275-308C-4464-B346-D054FB24B3F8}">
      <dsp:nvSpPr>
        <dsp:cNvPr id="0" name=""/>
        <dsp:cNvSpPr/>
      </dsp:nvSpPr>
      <dsp:spPr>
        <a:xfrm>
          <a:off x="1910953" y="2104346"/>
          <a:ext cx="2102048" cy="321040"/>
        </a:xfrm>
        <a:custGeom>
          <a:avLst/>
          <a:gdLst/>
          <a:ahLst/>
          <a:cxnLst/>
          <a:rect l="0" t="0" r="0" b="0"/>
          <a:pathLst>
            <a:path>
              <a:moveTo>
                <a:pt x="2102048" y="0"/>
              </a:moveTo>
              <a:lnTo>
                <a:pt x="2102048" y="161794"/>
              </a:lnTo>
              <a:lnTo>
                <a:pt x="0" y="161794"/>
              </a:lnTo>
              <a:lnTo>
                <a:pt x="0" y="3210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08C04-459F-49CB-B0AB-34010B79D122}">
      <dsp:nvSpPr>
        <dsp:cNvPr id="0" name=""/>
        <dsp:cNvSpPr/>
      </dsp:nvSpPr>
      <dsp:spPr>
        <a:xfrm>
          <a:off x="3503414" y="1085171"/>
          <a:ext cx="1019174" cy="10191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08556-9923-477A-B5E2-2F9DE47D92D5}">
      <dsp:nvSpPr>
        <dsp:cNvPr id="0" name=""/>
        <dsp:cNvSpPr/>
      </dsp:nvSpPr>
      <dsp:spPr>
        <a:xfrm>
          <a:off x="4522589" y="1082623"/>
          <a:ext cx="1528762" cy="10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School</a:t>
          </a:r>
          <a:endParaRPr lang="en-US" sz="2000" kern="1200" dirty="0"/>
        </a:p>
      </dsp:txBody>
      <dsp:txXfrm>
        <a:off x="4522589" y="1082623"/>
        <a:ext cx="1528762" cy="1019174"/>
      </dsp:txXfrm>
    </dsp:sp>
    <dsp:sp modelId="{38F4BD19-F7FF-4CB0-A723-4670AA0B9685}">
      <dsp:nvSpPr>
        <dsp:cNvPr id="0" name=""/>
        <dsp:cNvSpPr/>
      </dsp:nvSpPr>
      <dsp:spPr>
        <a:xfrm>
          <a:off x="1401365" y="2425386"/>
          <a:ext cx="1019174" cy="10191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BD760-0343-4A32-A878-736A4A37800D}">
      <dsp:nvSpPr>
        <dsp:cNvPr id="0" name=""/>
        <dsp:cNvSpPr/>
      </dsp:nvSpPr>
      <dsp:spPr>
        <a:xfrm>
          <a:off x="2420540" y="2422838"/>
          <a:ext cx="1528762" cy="10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Lower Level</a:t>
          </a:r>
          <a:endParaRPr lang="en-US" sz="2000" kern="1200" dirty="0"/>
        </a:p>
      </dsp:txBody>
      <dsp:txXfrm>
        <a:off x="2420540" y="2422838"/>
        <a:ext cx="1528762" cy="1019174"/>
      </dsp:txXfrm>
    </dsp:sp>
    <dsp:sp modelId="{B699918C-C22B-4C38-8DA4-F5C5602855E7}">
      <dsp:nvSpPr>
        <dsp:cNvPr id="0" name=""/>
        <dsp:cNvSpPr/>
      </dsp:nvSpPr>
      <dsp:spPr>
        <a:xfrm>
          <a:off x="0" y="3765601"/>
          <a:ext cx="1019174" cy="101917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6EFF3-1AD9-4997-AFF4-17982B88D43B}">
      <dsp:nvSpPr>
        <dsp:cNvPr id="0" name=""/>
        <dsp:cNvSpPr/>
      </dsp:nvSpPr>
      <dsp:spPr>
        <a:xfrm>
          <a:off x="1019175" y="3763053"/>
          <a:ext cx="1528762" cy="10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Elementary School</a:t>
          </a:r>
          <a:endParaRPr lang="en-US" sz="2000" kern="1200" dirty="0"/>
        </a:p>
      </dsp:txBody>
      <dsp:txXfrm>
        <a:off x="1019175" y="3763053"/>
        <a:ext cx="1528762" cy="1019174"/>
      </dsp:txXfrm>
    </dsp:sp>
    <dsp:sp modelId="{F0B5674D-D3AA-4BDC-B0F4-9C8A56850B74}">
      <dsp:nvSpPr>
        <dsp:cNvPr id="0" name=""/>
        <dsp:cNvSpPr/>
      </dsp:nvSpPr>
      <dsp:spPr>
        <a:xfrm>
          <a:off x="2802731" y="3765601"/>
          <a:ext cx="1019174" cy="101917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4000" b="-2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8FB26-D7D7-47B0-B5C3-FC87A465E4A9}">
      <dsp:nvSpPr>
        <dsp:cNvPr id="0" name=""/>
        <dsp:cNvSpPr/>
      </dsp:nvSpPr>
      <dsp:spPr>
        <a:xfrm>
          <a:off x="3821906" y="3763053"/>
          <a:ext cx="1528762" cy="10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High School</a:t>
          </a:r>
          <a:endParaRPr lang="en-US" sz="2000" kern="1200" dirty="0"/>
        </a:p>
      </dsp:txBody>
      <dsp:txXfrm>
        <a:off x="3821906" y="3763053"/>
        <a:ext cx="1528762" cy="1019174"/>
      </dsp:txXfrm>
    </dsp:sp>
    <dsp:sp modelId="{D63A759E-6E2E-43A7-AEB5-9DF0C79A19F4}">
      <dsp:nvSpPr>
        <dsp:cNvPr id="0" name=""/>
        <dsp:cNvSpPr/>
      </dsp:nvSpPr>
      <dsp:spPr>
        <a:xfrm>
          <a:off x="5605462" y="2425386"/>
          <a:ext cx="1019174" cy="101917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6000" b="-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148D9E-1FDB-492F-8A45-AF638A40CDDB}">
      <dsp:nvSpPr>
        <dsp:cNvPr id="0" name=""/>
        <dsp:cNvSpPr/>
      </dsp:nvSpPr>
      <dsp:spPr>
        <a:xfrm>
          <a:off x="6624637" y="2422838"/>
          <a:ext cx="1528762" cy="10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College</a:t>
          </a:r>
          <a:endParaRPr lang="en-US" sz="2000" kern="1200" dirty="0"/>
        </a:p>
      </dsp:txBody>
      <dsp:txXfrm>
        <a:off x="6624637" y="2422838"/>
        <a:ext cx="1528762" cy="1019174"/>
      </dsp:txXfrm>
    </dsp:sp>
    <dsp:sp modelId="{AA27E0AF-9E69-4AB0-944F-DC67F693E43B}">
      <dsp:nvSpPr>
        <dsp:cNvPr id="0" name=""/>
        <dsp:cNvSpPr/>
      </dsp:nvSpPr>
      <dsp:spPr>
        <a:xfrm>
          <a:off x="5605462" y="3765601"/>
          <a:ext cx="1019174" cy="1019174"/>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F03CD-60C9-4D27-9E86-351429E1D528}">
      <dsp:nvSpPr>
        <dsp:cNvPr id="0" name=""/>
        <dsp:cNvSpPr/>
      </dsp:nvSpPr>
      <dsp:spPr>
        <a:xfrm>
          <a:off x="6624637" y="3763053"/>
          <a:ext cx="1528762" cy="10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Community College</a:t>
          </a:r>
          <a:endParaRPr lang="en-US" sz="2000" kern="1200" dirty="0"/>
        </a:p>
      </dsp:txBody>
      <dsp:txXfrm>
        <a:off x="6624637" y="3763053"/>
        <a:ext cx="1528762" cy="1019174"/>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42EA35B-09BB-4051-94E6-57D5F5EBCD92}" type="datetimeFigureOut">
              <a:rPr lang="en-US" smtClean="0"/>
              <a:pPr/>
              <a:t>2/25/2013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E0D0534-C3B3-4CC6-8C05-7CE7DFE0E1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EA35B-09BB-4051-94E6-57D5F5EBCD92}" type="datetimeFigureOut">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EA35B-09BB-4051-94E6-57D5F5EBCD92}" type="datetimeFigureOut">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EA35B-09BB-4051-94E6-57D5F5EBCD92}" type="datetimeFigureOut">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2EA35B-09BB-4051-94E6-57D5F5EBCD92}" type="datetimeFigureOut">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D0534-C3B3-4CC6-8C05-7CE7DFE0E1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EA35B-09BB-4051-94E6-57D5F5EBCD92}" type="datetimeFigureOut">
              <a:rPr lang="en-US" smtClean="0"/>
              <a:pPr/>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2EA35B-09BB-4051-94E6-57D5F5EBCD92}" type="datetimeFigureOut">
              <a:rPr lang="en-US" smtClean="0"/>
              <a:pPr/>
              <a:t>2/25/2013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2EA35B-09BB-4051-94E6-57D5F5EBCD92}" type="datetimeFigureOut">
              <a:rPr lang="en-US" smtClean="0"/>
              <a:pPr/>
              <a:t>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EA35B-09BB-4051-94E6-57D5F5EBCD92}" type="datetimeFigureOut">
              <a:rPr lang="en-US" smtClean="0"/>
              <a:pPr/>
              <a:t>2/25/2013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EA35B-09BB-4051-94E6-57D5F5EBCD92}" type="datetimeFigureOut">
              <a:rPr lang="en-US" smtClean="0"/>
              <a:pPr/>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D0534-C3B3-4CC6-8C05-7CE7DFE0E1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2EA35B-09BB-4051-94E6-57D5F5EBCD92}" type="datetimeFigureOut">
              <a:rPr lang="en-US" smtClean="0"/>
              <a:pPr/>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E0D0534-C3B3-4CC6-8C05-7CE7DFE0E1C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2EA35B-09BB-4051-94E6-57D5F5EBCD92}" type="datetimeFigureOut">
              <a:rPr lang="en-US" smtClean="0"/>
              <a:pPr/>
              <a:t>2/25/2013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E0D0534-C3B3-4CC6-8C05-7CE7DFE0E1C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 and Polymorphism</a:t>
            </a:r>
            <a:endParaRPr lang="en-US" dirty="0"/>
          </a:p>
        </p:txBody>
      </p:sp>
      <p:sp>
        <p:nvSpPr>
          <p:cNvPr id="3" name="Subtitle 2"/>
          <p:cNvSpPr>
            <a:spLocks noGrp="1"/>
          </p:cNvSpPr>
          <p:nvPr>
            <p:ph type="subTitle" idx="1"/>
          </p:nvPr>
        </p:nvSpPr>
        <p:spPr/>
        <p:txBody>
          <a:bodyPr/>
          <a:lstStyle/>
          <a:p>
            <a:r>
              <a:rPr lang="en-US" dirty="0"/>
              <a:t>Lecture </a:t>
            </a:r>
            <a:r>
              <a:rPr lang="en-US" dirty="0" smtClean="0"/>
              <a:t>8</a:t>
            </a:r>
            <a:endParaRPr lang="en-US" dirty="0"/>
          </a:p>
          <a:p>
            <a:r>
              <a:rPr lang="en-US" dirty="0"/>
              <a:t>CSCI 212</a:t>
            </a:r>
          </a:p>
          <a:p>
            <a:r>
              <a:rPr lang="en-US" dirty="0"/>
              <a:t>Instructor: Robert </a:t>
            </a:r>
            <a:r>
              <a:rPr lang="en-US" dirty="0" err="1"/>
              <a:t>Mashburn</a:t>
            </a:r>
            <a:endParaRPr lang="en-US" dirty="0"/>
          </a:p>
          <a:p>
            <a:endParaRPr lang="en-US" dirty="0"/>
          </a:p>
        </p:txBody>
      </p:sp>
    </p:spTree>
    <p:extLst>
      <p:ext uri="{BB962C8B-B14F-4D97-AF65-F5344CB8AC3E}">
        <p14:creationId xmlns:p14="http://schemas.microsoft.com/office/powerpoint/2010/main" val="246288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lnSpcReduction="10000"/>
          </a:bodyPr>
          <a:lstStyle/>
          <a:p>
            <a:r>
              <a:rPr lang="en-US" dirty="0" smtClean="0"/>
              <a:t>Continuing with the </a:t>
            </a:r>
            <a:r>
              <a:rPr lang="en-US" dirty="0"/>
              <a:t>student example, if we knew </a:t>
            </a:r>
            <a:r>
              <a:rPr lang="en-US" dirty="0" smtClean="0"/>
              <a:t>that </a:t>
            </a:r>
            <a:r>
              <a:rPr lang="en-US" dirty="0"/>
              <a:t>all </a:t>
            </a:r>
            <a:r>
              <a:rPr lang="en-US" dirty="0" smtClean="0"/>
              <a:t>of the </a:t>
            </a:r>
            <a:r>
              <a:rPr lang="en-US" dirty="0"/>
              <a:t>students </a:t>
            </a:r>
            <a:r>
              <a:rPr lang="en-US" dirty="0" smtClean="0"/>
              <a:t>in a group are </a:t>
            </a:r>
            <a:r>
              <a:rPr lang="en-US" dirty="0"/>
              <a:t>undergrad we can </a:t>
            </a:r>
            <a:r>
              <a:rPr lang="en-US" dirty="0" smtClean="0"/>
              <a:t>create </a:t>
            </a:r>
            <a:r>
              <a:rPr lang="en-US" dirty="0"/>
              <a:t>an array of Undergrad to keep track </a:t>
            </a:r>
            <a:r>
              <a:rPr lang="en-US" dirty="0" smtClean="0"/>
              <a:t>of </a:t>
            </a:r>
            <a:r>
              <a:rPr lang="en-US" dirty="0"/>
              <a:t>them</a:t>
            </a:r>
            <a:r>
              <a:rPr lang="en-US" dirty="0" smtClean="0"/>
              <a:t>.</a:t>
            </a:r>
          </a:p>
          <a:p>
            <a:pPr lvl="1"/>
            <a:r>
              <a:rPr lang="en-US" dirty="0" smtClean="0"/>
              <a:t>Undergrad[] list = new Undergrad[1000];</a:t>
            </a:r>
          </a:p>
          <a:p>
            <a:endParaRPr lang="en-US" dirty="0"/>
          </a:p>
          <a:p>
            <a:r>
              <a:rPr lang="en-US" dirty="0" smtClean="0"/>
              <a:t>However </a:t>
            </a:r>
            <a:r>
              <a:rPr lang="en-US" dirty="0"/>
              <a:t>if some of the students are </a:t>
            </a:r>
            <a:r>
              <a:rPr lang="en-US" dirty="0" smtClean="0"/>
              <a:t>undergrad </a:t>
            </a:r>
            <a:r>
              <a:rPr lang="en-US" dirty="0"/>
              <a:t>and some are graduates then we </a:t>
            </a:r>
            <a:r>
              <a:rPr lang="en-US" dirty="0" smtClean="0"/>
              <a:t>might </a:t>
            </a:r>
            <a:r>
              <a:rPr lang="en-US" dirty="0"/>
              <a:t>need two arrays to differentiate </a:t>
            </a:r>
            <a:r>
              <a:rPr lang="en-US" dirty="0" smtClean="0"/>
              <a:t>between </a:t>
            </a:r>
            <a:r>
              <a:rPr lang="en-US" dirty="0"/>
              <a:t>the two types of data</a:t>
            </a:r>
            <a:r>
              <a:rPr lang="en-US" dirty="0" smtClean="0"/>
              <a:t>.</a:t>
            </a:r>
          </a:p>
          <a:p>
            <a:endParaRPr lang="en-US" dirty="0"/>
          </a:p>
          <a:p>
            <a:r>
              <a:rPr lang="en-US" dirty="0" smtClean="0"/>
              <a:t> </a:t>
            </a:r>
            <a:r>
              <a:rPr lang="en-US" dirty="0"/>
              <a:t>Java offers a solution to this problem…</a:t>
            </a:r>
          </a:p>
        </p:txBody>
      </p:sp>
    </p:spTree>
    <p:extLst>
      <p:ext uri="{BB962C8B-B14F-4D97-AF65-F5344CB8AC3E}">
        <p14:creationId xmlns:p14="http://schemas.microsoft.com/office/powerpoint/2010/main" val="556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304800" y="1905000"/>
            <a:ext cx="8534400" cy="4389120"/>
          </a:xfrm>
        </p:spPr>
        <p:txBody>
          <a:bodyPr>
            <a:normAutofit fontScale="92500"/>
          </a:bodyPr>
          <a:lstStyle/>
          <a:p>
            <a:r>
              <a:rPr lang="en-US" dirty="0" smtClean="0"/>
              <a:t>Allows </a:t>
            </a:r>
            <a:r>
              <a:rPr lang="en-US" dirty="0"/>
              <a:t>declaration of a variable to be of a </a:t>
            </a:r>
            <a:r>
              <a:rPr lang="en-US" dirty="0" smtClean="0"/>
              <a:t>Super </a:t>
            </a:r>
            <a:r>
              <a:rPr lang="en-US" dirty="0"/>
              <a:t>Class while the instance of the variable </a:t>
            </a:r>
            <a:r>
              <a:rPr lang="en-US" dirty="0" smtClean="0"/>
              <a:t>could </a:t>
            </a:r>
            <a:r>
              <a:rPr lang="en-US" dirty="0"/>
              <a:t>be from a Derived Class.</a:t>
            </a:r>
          </a:p>
          <a:p>
            <a:r>
              <a:rPr lang="en-US" dirty="0" smtClean="0"/>
              <a:t>This </a:t>
            </a:r>
            <a:r>
              <a:rPr lang="en-US" dirty="0"/>
              <a:t>method of creating variables is called </a:t>
            </a:r>
            <a:r>
              <a:rPr lang="en-US" dirty="0" smtClean="0"/>
              <a:t>Dynamic </a:t>
            </a:r>
            <a:r>
              <a:rPr lang="en-US" dirty="0"/>
              <a:t>Binding or Late Binding</a:t>
            </a:r>
            <a:r>
              <a:rPr lang="en-US" dirty="0" smtClean="0"/>
              <a:t>.</a:t>
            </a:r>
          </a:p>
          <a:p>
            <a:r>
              <a:rPr lang="en-US" dirty="0" smtClean="0"/>
              <a:t>For example:</a:t>
            </a:r>
          </a:p>
          <a:p>
            <a:pPr lvl="1"/>
            <a:r>
              <a:rPr lang="en-US" dirty="0" smtClean="0"/>
              <a:t>Student </a:t>
            </a:r>
            <a:r>
              <a:rPr lang="en-US" dirty="0" err="1" smtClean="0"/>
              <a:t>thisGuy</a:t>
            </a:r>
            <a:r>
              <a:rPr lang="en-US" dirty="0" smtClean="0"/>
              <a:t> = new Undergrad(Ben, A121, CS, Math);</a:t>
            </a:r>
          </a:p>
          <a:p>
            <a:pPr lvl="1"/>
            <a:r>
              <a:rPr lang="en-US" dirty="0" smtClean="0"/>
              <a:t>Student </a:t>
            </a:r>
            <a:r>
              <a:rPr lang="en-US" dirty="0" err="1" smtClean="0"/>
              <a:t>thisGal</a:t>
            </a:r>
            <a:r>
              <a:rPr lang="en-US" dirty="0" smtClean="0"/>
              <a:t> = new Grad(Susan, Z989, Comp Graph, Dr. Yu);</a:t>
            </a:r>
          </a:p>
          <a:p>
            <a:r>
              <a:rPr lang="en-US" dirty="0" smtClean="0"/>
              <a:t>We declared the variable using the super class Student, but initialized it with the derived classes, making </a:t>
            </a:r>
            <a:r>
              <a:rPr lang="en-US" dirty="0" err="1" smtClean="0"/>
              <a:t>thisGuy</a:t>
            </a:r>
            <a:r>
              <a:rPr lang="en-US" dirty="0" smtClean="0"/>
              <a:t> into an Undergrad object and </a:t>
            </a:r>
            <a:r>
              <a:rPr lang="en-US" dirty="0" err="1" smtClean="0"/>
              <a:t>thisGal</a:t>
            </a:r>
            <a:r>
              <a:rPr lang="en-US" dirty="0" smtClean="0"/>
              <a:t> into a Grad object</a:t>
            </a:r>
            <a:endParaRPr lang="en-US" dirty="0"/>
          </a:p>
        </p:txBody>
      </p:sp>
    </p:spTree>
    <p:extLst>
      <p:ext uri="{BB962C8B-B14F-4D97-AF65-F5344CB8AC3E}">
        <p14:creationId xmlns:p14="http://schemas.microsoft.com/office/powerpoint/2010/main" val="86609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in arrays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can also use the idea of Polymorphism to help us with filling arrays of different types as mentioned before:</a:t>
            </a:r>
          </a:p>
          <a:p>
            <a:pPr marL="0" indent="0">
              <a:buNone/>
            </a:pPr>
            <a:r>
              <a:rPr lang="en-US" dirty="0"/>
              <a:t>Student[] students = new Student[5</a:t>
            </a:r>
            <a:r>
              <a:rPr lang="en-US" dirty="0" smtClean="0"/>
              <a:t>];</a:t>
            </a:r>
          </a:p>
          <a:p>
            <a:pPr marL="0" indent="0">
              <a:buNone/>
            </a:pPr>
            <a:endParaRPr lang="en-US" dirty="0"/>
          </a:p>
          <a:p>
            <a:pPr marL="0" indent="0">
              <a:buNone/>
            </a:pPr>
            <a:r>
              <a:rPr lang="en-US" dirty="0"/>
              <a:t>students[0] = new Undergrad( “Tyler”, </a:t>
            </a:r>
            <a:r>
              <a:rPr lang="en-US" dirty="0" smtClean="0"/>
              <a:t>“1” </a:t>
            </a:r>
            <a:r>
              <a:rPr lang="en-US" dirty="0"/>
              <a:t>);</a:t>
            </a:r>
          </a:p>
          <a:p>
            <a:pPr marL="0" indent="0">
              <a:buNone/>
            </a:pPr>
            <a:r>
              <a:rPr lang="en-US" dirty="0"/>
              <a:t>students[1] = new Graduate( “James”, </a:t>
            </a:r>
            <a:r>
              <a:rPr lang="en-US" dirty="0" smtClean="0"/>
              <a:t>“2” </a:t>
            </a:r>
            <a:r>
              <a:rPr lang="en-US" dirty="0"/>
              <a:t>);</a:t>
            </a:r>
          </a:p>
          <a:p>
            <a:pPr marL="0" indent="0">
              <a:buNone/>
            </a:pPr>
            <a:r>
              <a:rPr lang="en-US" dirty="0"/>
              <a:t>students[2] = new Undergrad( “Kathy”, </a:t>
            </a:r>
            <a:r>
              <a:rPr lang="en-US" dirty="0" smtClean="0"/>
              <a:t>“3” </a:t>
            </a:r>
            <a:r>
              <a:rPr lang="en-US" dirty="0"/>
              <a:t>);</a:t>
            </a:r>
          </a:p>
          <a:p>
            <a:pPr marL="0" indent="0">
              <a:buNone/>
            </a:pPr>
            <a:r>
              <a:rPr lang="en-US" dirty="0"/>
              <a:t>students[3] = new Graduate( “Frank”, </a:t>
            </a:r>
            <a:r>
              <a:rPr lang="en-US" dirty="0" smtClean="0"/>
              <a:t>“4” </a:t>
            </a:r>
            <a:r>
              <a:rPr lang="en-US" dirty="0"/>
              <a:t>);</a:t>
            </a:r>
          </a:p>
          <a:p>
            <a:pPr marL="0" indent="0">
              <a:buNone/>
            </a:pPr>
            <a:r>
              <a:rPr lang="en-US" dirty="0"/>
              <a:t>students[4] = new Undergrad( “Michelle”, </a:t>
            </a:r>
            <a:r>
              <a:rPr lang="en-US" dirty="0" smtClean="0"/>
              <a:t>“5” );</a:t>
            </a:r>
          </a:p>
          <a:p>
            <a:pPr marL="0" indent="0">
              <a:buNone/>
            </a:pPr>
            <a:endParaRPr lang="en-US" dirty="0"/>
          </a:p>
          <a:p>
            <a:pPr marL="0" indent="0">
              <a:buNone/>
            </a:pPr>
            <a:r>
              <a:rPr lang="en-US" dirty="0"/>
              <a:t>for ( Student s : students </a:t>
            </a:r>
            <a:r>
              <a:rPr lang="en-US" dirty="0" smtClean="0"/>
              <a:t>)</a:t>
            </a:r>
            <a:endParaRPr lang="en-US" dirty="0"/>
          </a:p>
          <a:p>
            <a:pPr marL="0" indent="0">
              <a:buNone/>
            </a:pPr>
            <a:r>
              <a:rPr lang="en-US" dirty="0" smtClean="0"/>
              <a:t>	</a:t>
            </a:r>
            <a:r>
              <a:rPr lang="en-US" dirty="0" err="1" smtClean="0"/>
              <a:t>System.out.println</a:t>
            </a:r>
            <a:r>
              <a:rPr lang="en-US" dirty="0" smtClean="0"/>
              <a:t>(</a:t>
            </a:r>
            <a:r>
              <a:rPr lang="en-US" dirty="0" err="1" smtClean="0"/>
              <a:t>s.toString</a:t>
            </a:r>
            <a:r>
              <a:rPr lang="en-US" dirty="0" smtClean="0"/>
              <a:t>() );</a:t>
            </a:r>
            <a:endParaRPr lang="en-US" dirty="0"/>
          </a:p>
        </p:txBody>
      </p:sp>
    </p:spTree>
    <p:extLst>
      <p:ext uri="{BB962C8B-B14F-4D97-AF65-F5344CB8AC3E}">
        <p14:creationId xmlns:p14="http://schemas.microsoft.com/office/powerpoint/2010/main" val="77397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a:bodyPr>
          <a:lstStyle/>
          <a:p>
            <a:r>
              <a:rPr lang="en-US" dirty="0"/>
              <a:t>Assuming Undergrad and Graduate are both </a:t>
            </a:r>
            <a:r>
              <a:rPr lang="en-US" dirty="0" smtClean="0"/>
              <a:t>properly defined as derived classes of Student, we </a:t>
            </a:r>
            <a:r>
              <a:rPr lang="en-US" dirty="0"/>
              <a:t>can, at run time, dynamically bind both of </a:t>
            </a:r>
            <a:r>
              <a:rPr lang="en-US" dirty="0" smtClean="0"/>
              <a:t>the </a:t>
            </a:r>
            <a:r>
              <a:rPr lang="en-US" dirty="0"/>
              <a:t>derived classes to the Student’s array.</a:t>
            </a:r>
          </a:p>
          <a:p>
            <a:r>
              <a:rPr lang="en-US" dirty="0" smtClean="0"/>
              <a:t>In </a:t>
            </a:r>
            <a:r>
              <a:rPr lang="en-US" dirty="0"/>
              <a:t>additional to that, assuming the </a:t>
            </a:r>
            <a:r>
              <a:rPr lang="en-US" dirty="0" err="1"/>
              <a:t>toString</a:t>
            </a:r>
            <a:r>
              <a:rPr lang="en-US" dirty="0"/>
              <a:t> is </a:t>
            </a:r>
            <a:r>
              <a:rPr lang="en-US" dirty="0" smtClean="0"/>
              <a:t>defined </a:t>
            </a:r>
            <a:r>
              <a:rPr lang="en-US" dirty="0"/>
              <a:t>for in the Undergrad and Graduate </a:t>
            </a:r>
            <a:r>
              <a:rPr lang="en-US" dirty="0" smtClean="0"/>
              <a:t>class</a:t>
            </a:r>
            <a:r>
              <a:rPr lang="en-US" dirty="0"/>
              <a:t>, it </a:t>
            </a:r>
            <a:r>
              <a:rPr lang="en-US" dirty="0" smtClean="0"/>
              <a:t>is able </a:t>
            </a:r>
            <a:r>
              <a:rPr lang="en-US" dirty="0"/>
              <a:t>to print out specifics related </a:t>
            </a:r>
            <a:r>
              <a:rPr lang="en-US" dirty="0" smtClean="0"/>
              <a:t>to </a:t>
            </a:r>
            <a:r>
              <a:rPr lang="en-US" dirty="0"/>
              <a:t>each of the class.</a:t>
            </a:r>
          </a:p>
          <a:p>
            <a:r>
              <a:rPr lang="en-US" dirty="0" smtClean="0"/>
              <a:t>If </a:t>
            </a:r>
            <a:r>
              <a:rPr lang="en-US" dirty="0" err="1"/>
              <a:t>toString</a:t>
            </a:r>
            <a:r>
              <a:rPr lang="en-US" dirty="0"/>
              <a:t> is NOT defined for the derived class, </a:t>
            </a:r>
            <a:r>
              <a:rPr lang="en-US" dirty="0" smtClean="0"/>
              <a:t>the </a:t>
            </a:r>
            <a:r>
              <a:rPr lang="en-US" dirty="0" err="1"/>
              <a:t>toString</a:t>
            </a:r>
            <a:r>
              <a:rPr lang="en-US" dirty="0"/>
              <a:t> in Super class would be called. </a:t>
            </a:r>
          </a:p>
          <a:p>
            <a:r>
              <a:rPr lang="en-US" dirty="0"/>
              <a:t>This </a:t>
            </a:r>
            <a:r>
              <a:rPr lang="en-US" dirty="0" smtClean="0"/>
              <a:t>“callback” </a:t>
            </a:r>
            <a:r>
              <a:rPr lang="en-US" dirty="0"/>
              <a:t>goes all the way to Object class.</a:t>
            </a:r>
          </a:p>
        </p:txBody>
      </p:sp>
    </p:spTree>
    <p:extLst>
      <p:ext uri="{BB962C8B-B14F-4D97-AF65-F5344CB8AC3E}">
        <p14:creationId xmlns:p14="http://schemas.microsoft.com/office/powerpoint/2010/main" val="260868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dirty="0" err="1" smtClean="0"/>
              <a:t>toString</a:t>
            </a:r>
            <a:r>
              <a:rPr lang="en-US" dirty="0" smtClean="0"/>
              <a:t> is called on a Undergrad object, since </a:t>
            </a:r>
            <a:r>
              <a:rPr lang="en-US" dirty="0" err="1"/>
              <a:t>toString</a:t>
            </a:r>
            <a:r>
              <a:rPr lang="en-US" dirty="0"/>
              <a:t> is inherited </a:t>
            </a:r>
            <a:r>
              <a:rPr lang="en-US" dirty="0" smtClean="0"/>
              <a:t>(through several </a:t>
            </a:r>
            <a:r>
              <a:rPr lang="en-US" dirty="0" err="1" smtClean="0"/>
              <a:t>superclasses</a:t>
            </a:r>
            <a:r>
              <a:rPr lang="en-US" dirty="0" smtClean="0"/>
              <a:t>) from </a:t>
            </a:r>
            <a:r>
              <a:rPr lang="en-US" dirty="0"/>
              <a:t>the Object’s </a:t>
            </a:r>
            <a:r>
              <a:rPr lang="en-US" dirty="0" smtClean="0"/>
              <a:t>class</a:t>
            </a:r>
            <a:r>
              <a:rPr lang="en-US" dirty="0"/>
              <a:t>, it is always defined.</a:t>
            </a:r>
          </a:p>
          <a:p>
            <a:r>
              <a:rPr lang="en-US" dirty="0" smtClean="0"/>
              <a:t>However </a:t>
            </a:r>
            <a:r>
              <a:rPr lang="en-US" dirty="0"/>
              <a:t>if we had defined our own </a:t>
            </a:r>
            <a:r>
              <a:rPr lang="en-US" dirty="0" smtClean="0"/>
              <a:t>method in the superclass Student, this </a:t>
            </a:r>
            <a:r>
              <a:rPr lang="en-US" dirty="0"/>
              <a:t>method </a:t>
            </a:r>
            <a:r>
              <a:rPr lang="en-US" dirty="0" smtClean="0"/>
              <a:t>would have been called.   </a:t>
            </a:r>
          </a:p>
          <a:p>
            <a:r>
              <a:rPr lang="en-US" dirty="0" smtClean="0"/>
              <a:t>Moreover, if Undergrad has its own </a:t>
            </a:r>
            <a:r>
              <a:rPr lang="en-US" dirty="0" err="1" smtClean="0"/>
              <a:t>toString</a:t>
            </a:r>
            <a:r>
              <a:rPr lang="en-US" dirty="0" smtClean="0"/>
              <a:t> method, that would be the method called instead of the </a:t>
            </a:r>
            <a:r>
              <a:rPr lang="en-US" dirty="0" err="1" smtClean="0"/>
              <a:t>toString</a:t>
            </a:r>
            <a:r>
              <a:rPr lang="en-US" dirty="0" smtClean="0"/>
              <a:t> method from Student.  </a:t>
            </a:r>
          </a:p>
          <a:p>
            <a:r>
              <a:rPr lang="en-US" dirty="0" smtClean="0"/>
              <a:t>What does this mean?</a:t>
            </a:r>
          </a:p>
          <a:p>
            <a:pPr lvl="1"/>
            <a:r>
              <a:rPr lang="en-US" dirty="0" smtClean="0"/>
              <a:t>When we call a method from a certain class, Java tries to run the method found within the class first.  If it cannot find it, it will go to the superclass and look for it there.  This continues on and on through super classes until it is found, or we reach the final superclass. </a:t>
            </a:r>
            <a:endParaRPr lang="en-US" dirty="0"/>
          </a:p>
        </p:txBody>
      </p:sp>
    </p:spTree>
    <p:extLst>
      <p:ext uri="{BB962C8B-B14F-4D97-AF65-F5344CB8AC3E}">
        <p14:creationId xmlns:p14="http://schemas.microsoft.com/office/powerpoint/2010/main" val="109354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Polymorphism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Suppose we defined a method</a:t>
            </a:r>
          </a:p>
          <a:p>
            <a:pPr lvl="1"/>
            <a:r>
              <a:rPr lang="en-US" dirty="0" err="1" smtClean="0"/>
              <a:t>boolean</a:t>
            </a:r>
            <a:r>
              <a:rPr lang="en-US" dirty="0" smtClean="0"/>
              <a:t> </a:t>
            </a:r>
            <a:r>
              <a:rPr lang="en-US" dirty="0" err="1"/>
              <a:t>isPassing</a:t>
            </a:r>
            <a:r>
              <a:rPr lang="en-US" dirty="0"/>
              <a:t>()</a:t>
            </a:r>
          </a:p>
          <a:p>
            <a:r>
              <a:rPr lang="en-US" dirty="0" smtClean="0"/>
              <a:t>We </a:t>
            </a:r>
            <a:r>
              <a:rPr lang="en-US" dirty="0"/>
              <a:t>would need to first define this in the </a:t>
            </a:r>
            <a:r>
              <a:rPr lang="en-US" dirty="0" smtClean="0"/>
              <a:t>Student’s </a:t>
            </a:r>
            <a:r>
              <a:rPr lang="en-US" dirty="0"/>
              <a:t>class</a:t>
            </a:r>
          </a:p>
          <a:p>
            <a:pPr lvl="1"/>
            <a:r>
              <a:rPr lang="en-US" dirty="0" smtClean="0"/>
              <a:t>As </a:t>
            </a:r>
            <a:r>
              <a:rPr lang="en-US" dirty="0"/>
              <a:t>long as GPA is greater than 2, it is passing</a:t>
            </a:r>
          </a:p>
          <a:p>
            <a:r>
              <a:rPr lang="en-US" dirty="0" smtClean="0"/>
              <a:t>However </a:t>
            </a:r>
            <a:r>
              <a:rPr lang="en-US" dirty="0"/>
              <a:t>since the graduate student have a </a:t>
            </a:r>
            <a:r>
              <a:rPr lang="en-US" dirty="0" smtClean="0"/>
              <a:t>higher </a:t>
            </a:r>
            <a:r>
              <a:rPr lang="en-US" dirty="0"/>
              <a:t>GPA requirement, we need to </a:t>
            </a:r>
            <a:r>
              <a:rPr lang="en-US" dirty="0" smtClean="0"/>
              <a:t>define another </a:t>
            </a:r>
            <a:r>
              <a:rPr lang="en-US" dirty="0" err="1"/>
              <a:t>isPassing</a:t>
            </a:r>
            <a:r>
              <a:rPr lang="en-US" dirty="0"/>
              <a:t> function in this class.</a:t>
            </a:r>
          </a:p>
          <a:p>
            <a:pPr lvl="1"/>
            <a:r>
              <a:rPr lang="en-US" dirty="0" smtClean="0"/>
              <a:t>As </a:t>
            </a:r>
            <a:r>
              <a:rPr lang="en-US" dirty="0"/>
              <a:t>long as GPA is greater than 3, it is passing</a:t>
            </a:r>
          </a:p>
          <a:p>
            <a:r>
              <a:rPr lang="en-US" dirty="0" smtClean="0"/>
              <a:t>Now </a:t>
            </a:r>
            <a:r>
              <a:rPr lang="en-US" dirty="0"/>
              <a:t>when </a:t>
            </a:r>
            <a:r>
              <a:rPr lang="en-US" dirty="0" err="1"/>
              <a:t>isPassing</a:t>
            </a:r>
            <a:r>
              <a:rPr lang="en-US" dirty="0"/>
              <a:t> is called, polymorphism </a:t>
            </a:r>
            <a:r>
              <a:rPr lang="en-US" dirty="0" smtClean="0"/>
              <a:t>would </a:t>
            </a:r>
            <a:r>
              <a:rPr lang="en-US" dirty="0"/>
              <a:t>seek out the method defined in the </a:t>
            </a:r>
            <a:r>
              <a:rPr lang="en-US" dirty="0" smtClean="0"/>
              <a:t>derived </a:t>
            </a:r>
            <a:r>
              <a:rPr lang="en-US" dirty="0"/>
              <a:t>class first before falling back to the </a:t>
            </a:r>
            <a:r>
              <a:rPr lang="en-US" dirty="0" smtClean="0"/>
              <a:t>method </a:t>
            </a:r>
            <a:r>
              <a:rPr lang="en-US" dirty="0"/>
              <a:t>defined in the super class.</a:t>
            </a:r>
          </a:p>
        </p:txBody>
      </p:sp>
    </p:spTree>
    <p:extLst>
      <p:ext uri="{BB962C8B-B14F-4D97-AF65-F5344CB8AC3E}">
        <p14:creationId xmlns:p14="http://schemas.microsoft.com/office/powerpoint/2010/main" val="102858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‘null’</a:t>
            </a:r>
            <a:endParaRPr lang="en-US" dirty="0"/>
          </a:p>
        </p:txBody>
      </p:sp>
      <p:sp>
        <p:nvSpPr>
          <p:cNvPr id="3" name="Content Placeholder 2"/>
          <p:cNvSpPr>
            <a:spLocks noGrp="1"/>
          </p:cNvSpPr>
          <p:nvPr>
            <p:ph idx="1"/>
          </p:nvPr>
        </p:nvSpPr>
        <p:spPr>
          <a:xfrm>
            <a:off x="457200" y="1935480"/>
            <a:ext cx="8229600" cy="4770120"/>
          </a:xfrm>
        </p:spPr>
        <p:txBody>
          <a:bodyPr>
            <a:normAutofit fontScale="85000" lnSpcReduction="20000"/>
          </a:bodyPr>
          <a:lstStyle/>
          <a:p>
            <a:r>
              <a:rPr lang="en-US" dirty="0" smtClean="0"/>
              <a:t>There will be times when we want to have an object that does not exist.  In those cases, we may use keyword ‘null’</a:t>
            </a:r>
          </a:p>
          <a:p>
            <a:r>
              <a:rPr lang="en-US" dirty="0" smtClean="0"/>
              <a:t>Null is not an object and has no data members or methods.  Rather, it is the lack of an object.  Null is the equivalent of saying that nothing is there.  We often use it to initialize an object when no parameters were given.</a:t>
            </a:r>
          </a:p>
          <a:p>
            <a:r>
              <a:rPr lang="en-US" dirty="0" smtClean="0"/>
              <a:t>Java has several restrictions about using the keyword null.  </a:t>
            </a:r>
          </a:p>
          <a:p>
            <a:r>
              <a:rPr lang="en-US" dirty="0" smtClean="0"/>
              <a:t>We may, for example, use null to determine if an array is empty at an index by using:</a:t>
            </a:r>
          </a:p>
          <a:p>
            <a:pPr lvl="1"/>
            <a:r>
              <a:rPr lang="en-US" dirty="0" smtClean="0"/>
              <a:t>if ( </a:t>
            </a:r>
            <a:r>
              <a:rPr lang="en-US" dirty="0" err="1" smtClean="0"/>
              <a:t>myArray</a:t>
            </a:r>
            <a:r>
              <a:rPr lang="en-US" dirty="0" smtClean="0"/>
              <a:t>[</a:t>
            </a:r>
            <a:r>
              <a:rPr lang="en-US" dirty="0" err="1" smtClean="0"/>
              <a:t>i</a:t>
            </a:r>
            <a:r>
              <a:rPr lang="en-US" dirty="0" smtClean="0"/>
              <a:t>] == null ) </a:t>
            </a:r>
            <a:r>
              <a:rPr lang="en-US" dirty="0" err="1" smtClean="0"/>
              <a:t>fillArray</a:t>
            </a:r>
            <a:r>
              <a:rPr lang="en-US" dirty="0" smtClean="0"/>
              <a:t>[</a:t>
            </a:r>
            <a:r>
              <a:rPr lang="en-US" dirty="0" err="1" smtClean="0"/>
              <a:t>i</a:t>
            </a:r>
            <a:r>
              <a:rPr lang="en-US" dirty="0" smtClean="0"/>
              <a:t>];</a:t>
            </a:r>
          </a:p>
          <a:p>
            <a:r>
              <a:rPr lang="en-US" dirty="0" smtClean="0"/>
              <a:t>But we may not use null as an argument in:</a:t>
            </a:r>
          </a:p>
          <a:p>
            <a:pPr lvl="1"/>
            <a:r>
              <a:rPr lang="en-US" dirty="0" smtClean="0"/>
              <a:t>If (</a:t>
            </a:r>
            <a:r>
              <a:rPr lang="en-US" dirty="0" err="1" smtClean="0"/>
              <a:t>myArray</a:t>
            </a:r>
            <a:r>
              <a:rPr lang="en-US" dirty="0" smtClean="0"/>
              <a:t>[</a:t>
            </a:r>
            <a:r>
              <a:rPr lang="en-US" dirty="0" err="1" smtClean="0"/>
              <a:t>i</a:t>
            </a:r>
            <a:r>
              <a:rPr lang="en-US" dirty="0" smtClean="0"/>
              <a:t>].equals(null) ) </a:t>
            </a:r>
            <a:r>
              <a:rPr lang="en-US" dirty="0" err="1" smtClean="0"/>
              <a:t>fillArray</a:t>
            </a:r>
            <a:r>
              <a:rPr lang="en-US" dirty="0" smtClean="0"/>
              <a:t>[</a:t>
            </a:r>
            <a:r>
              <a:rPr lang="en-US" dirty="0" err="1" smtClean="0"/>
              <a:t>i</a:t>
            </a:r>
            <a:r>
              <a:rPr lang="en-US" dirty="0" smtClean="0"/>
              <a:t>];</a:t>
            </a:r>
          </a:p>
          <a:p>
            <a:r>
              <a:rPr lang="en-US" dirty="0" smtClean="0"/>
              <a:t>If we attempt to use .equals to refer to null, we get a null pointer exception and the code will not run.  </a:t>
            </a:r>
          </a:p>
          <a:p>
            <a:r>
              <a:rPr lang="en-US" dirty="0" smtClean="0"/>
              <a:t>Experiment within eclipse to see when you may use ‘null’</a:t>
            </a:r>
            <a:endParaRPr lang="en-US" dirty="0"/>
          </a:p>
        </p:txBody>
      </p:sp>
    </p:spTree>
    <p:extLst>
      <p:ext uri="{BB962C8B-B14F-4D97-AF65-F5344CB8AC3E}">
        <p14:creationId xmlns:p14="http://schemas.microsoft.com/office/powerpoint/2010/main" val="160412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Inheritance?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Object Oriented programming, we will often have occasions where we need to make similar classes</a:t>
            </a:r>
          </a:p>
          <a:p>
            <a:r>
              <a:rPr lang="en-US" dirty="0" smtClean="0"/>
              <a:t>For example, we may wish to have 2 different classes to define two different objects, Undergraduate students and Graduate students</a:t>
            </a:r>
          </a:p>
          <a:p>
            <a:r>
              <a:rPr lang="en-US" dirty="0" smtClean="0"/>
              <a:t>We could simply create two completely distinct classes, but many fields would be the same:</a:t>
            </a:r>
          </a:p>
          <a:p>
            <a:pPr lvl="1"/>
            <a:r>
              <a:rPr lang="en-US" dirty="0" smtClean="0"/>
              <a:t>Name, Date of Birth, Student ID, Email, etc.</a:t>
            </a:r>
          </a:p>
          <a:p>
            <a:r>
              <a:rPr lang="en-US" dirty="0" smtClean="0"/>
              <a:t>We also could not simply combine them into one class because some data fields are unique to that type</a:t>
            </a:r>
          </a:p>
          <a:p>
            <a:pPr lvl="1"/>
            <a:r>
              <a:rPr lang="en-US" dirty="0" smtClean="0"/>
              <a:t>Major, Minor, Concentration (for Undergrads)</a:t>
            </a:r>
          </a:p>
          <a:p>
            <a:pPr lvl="1"/>
            <a:r>
              <a:rPr lang="en-US" dirty="0" smtClean="0"/>
              <a:t>Thesis topic, thesis advisor (for Grads)</a:t>
            </a:r>
          </a:p>
          <a:p>
            <a:endParaRPr lang="en-US" dirty="0"/>
          </a:p>
        </p:txBody>
      </p:sp>
    </p:spTree>
    <p:extLst>
      <p:ext uri="{BB962C8B-B14F-4D97-AF65-F5344CB8AC3E}">
        <p14:creationId xmlns:p14="http://schemas.microsoft.com/office/powerpoint/2010/main" val="345851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935480"/>
            <a:ext cx="8458200" cy="4389120"/>
          </a:xfrm>
        </p:spPr>
        <p:txBody>
          <a:bodyPr/>
          <a:lstStyle/>
          <a:p>
            <a:r>
              <a:rPr lang="en-US" dirty="0" smtClean="0"/>
              <a:t>To help solve this issue, programmers use </a:t>
            </a:r>
            <a:r>
              <a:rPr lang="en-US" b="1" dirty="0" smtClean="0"/>
              <a:t>inheritance,</a:t>
            </a:r>
            <a:r>
              <a:rPr lang="en-US" dirty="0" smtClean="0"/>
              <a:t> or using an existing Class to define a new Class.</a:t>
            </a:r>
          </a:p>
          <a:p>
            <a:r>
              <a:rPr lang="en-US" dirty="0" smtClean="0"/>
              <a:t>There is no limit to how many new classes that can be </a:t>
            </a:r>
            <a:r>
              <a:rPr lang="en-US" b="1" dirty="0" smtClean="0"/>
              <a:t>derived</a:t>
            </a:r>
            <a:r>
              <a:rPr lang="en-US" dirty="0" smtClean="0"/>
              <a:t> from(or inherit) an existing class</a:t>
            </a:r>
          </a:p>
          <a:p>
            <a:r>
              <a:rPr lang="en-US" dirty="0" smtClean="0"/>
              <a:t>There is no limit to how many levels deep the inheritance can be</a:t>
            </a:r>
          </a:p>
          <a:p>
            <a:r>
              <a:rPr lang="en-US" dirty="0" smtClean="0"/>
              <a:t>This practice also enforces better programming design and reduces the amount of work programmers must do</a:t>
            </a:r>
          </a:p>
        </p:txBody>
      </p:sp>
    </p:spTree>
    <p:extLst>
      <p:ext uri="{BB962C8B-B14F-4D97-AF65-F5344CB8AC3E}">
        <p14:creationId xmlns:p14="http://schemas.microsoft.com/office/powerpoint/2010/main" val="349655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a:t>
            </a:r>
            <a:endParaRPr lang="en-US" dirty="0"/>
          </a:p>
        </p:txBody>
      </p:sp>
      <p:graphicFrame>
        <p:nvGraphicFramePr>
          <p:cNvPr id="4" name="Diagram 3"/>
          <p:cNvGraphicFramePr/>
          <p:nvPr>
            <p:extLst>
              <p:ext uri="{D42A27DB-BD31-4B8C-83A1-F6EECF244321}">
                <p14:modId xmlns:p14="http://schemas.microsoft.com/office/powerpoint/2010/main" val="3948037782"/>
              </p:ext>
            </p:extLst>
          </p:nvPr>
        </p:nvGraphicFramePr>
        <p:xfrm>
          <a:off x="533400" y="914400"/>
          <a:ext cx="81534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5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Inheritance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will first define the class that all others will derive from.  This is called the </a:t>
            </a:r>
            <a:r>
              <a:rPr lang="en-US" b="1" dirty="0" smtClean="0"/>
              <a:t>super</a:t>
            </a:r>
            <a:r>
              <a:rPr lang="en-US" dirty="0" smtClean="0"/>
              <a:t> class</a:t>
            </a:r>
          </a:p>
          <a:p>
            <a:pPr marL="0" indent="0">
              <a:buNone/>
            </a:pPr>
            <a:r>
              <a:rPr lang="en-US" dirty="0"/>
              <a:t>public class Student</a:t>
            </a:r>
          </a:p>
          <a:p>
            <a:pPr marL="0" indent="0">
              <a:buNone/>
            </a:pPr>
            <a:r>
              <a:rPr lang="en-US" dirty="0"/>
              <a:t>{</a:t>
            </a:r>
          </a:p>
          <a:p>
            <a:pPr marL="0" indent="0">
              <a:buNone/>
            </a:pPr>
            <a:r>
              <a:rPr lang="en-US" dirty="0" smtClean="0"/>
              <a:t>	private </a:t>
            </a:r>
            <a:r>
              <a:rPr lang="en-US" dirty="0"/>
              <a:t>String name;</a:t>
            </a:r>
          </a:p>
          <a:p>
            <a:pPr marL="0" indent="0">
              <a:buNone/>
            </a:pPr>
            <a:r>
              <a:rPr lang="en-US" dirty="0" smtClean="0"/>
              <a:t>	private </a:t>
            </a:r>
            <a:r>
              <a:rPr lang="en-US" dirty="0"/>
              <a:t>String id</a:t>
            </a:r>
            <a:r>
              <a:rPr lang="en-US" dirty="0" smtClean="0"/>
              <a:t>;</a:t>
            </a:r>
          </a:p>
          <a:p>
            <a:pPr marL="0" indent="0">
              <a:buNone/>
            </a:pPr>
            <a:endParaRPr lang="en-US" dirty="0"/>
          </a:p>
          <a:p>
            <a:pPr marL="0" indent="0">
              <a:buNone/>
            </a:pPr>
            <a:r>
              <a:rPr lang="en-US" dirty="0" smtClean="0"/>
              <a:t>	public </a:t>
            </a:r>
            <a:r>
              <a:rPr lang="en-US" dirty="0"/>
              <a:t>Student( String n, String id </a:t>
            </a:r>
            <a:r>
              <a:rPr lang="en-US" dirty="0" smtClean="0"/>
              <a:t>)	//constructor</a:t>
            </a:r>
            <a:endParaRPr lang="en-US" dirty="0"/>
          </a:p>
          <a:p>
            <a:pPr marL="0" indent="0">
              <a:buNone/>
            </a:pPr>
            <a:r>
              <a:rPr lang="en-US" dirty="0" smtClean="0"/>
              <a:t>	{</a:t>
            </a:r>
            <a:endParaRPr lang="en-US" dirty="0"/>
          </a:p>
          <a:p>
            <a:pPr marL="0" indent="0">
              <a:buNone/>
            </a:pPr>
            <a:r>
              <a:rPr lang="en-US" dirty="0" smtClean="0"/>
              <a:t>		name </a:t>
            </a:r>
            <a:r>
              <a:rPr lang="en-US" dirty="0"/>
              <a:t>= n;</a:t>
            </a:r>
          </a:p>
          <a:p>
            <a:pPr marL="0" indent="0">
              <a:buNone/>
            </a:pPr>
            <a:r>
              <a:rPr lang="en-US" dirty="0" smtClean="0"/>
              <a:t>		this.id </a:t>
            </a:r>
            <a:r>
              <a:rPr lang="en-US" dirty="0"/>
              <a:t>= id;</a:t>
            </a:r>
          </a:p>
          <a:p>
            <a:pPr marL="0" indent="0">
              <a:buNone/>
            </a:pPr>
            <a:r>
              <a:rPr lang="en-US" dirty="0" smtClean="0"/>
              <a:t>	}</a:t>
            </a:r>
            <a:endParaRPr lang="en-US" dirty="0"/>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99309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Inheritance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Once the super class is established, we can define the </a:t>
            </a:r>
            <a:r>
              <a:rPr lang="en-US" b="1" dirty="0" smtClean="0"/>
              <a:t>derived</a:t>
            </a:r>
            <a:r>
              <a:rPr lang="en-US" dirty="0" smtClean="0"/>
              <a:t> class</a:t>
            </a:r>
          </a:p>
          <a:p>
            <a:pPr marL="0" indent="0">
              <a:buNone/>
            </a:pPr>
            <a:endParaRPr lang="en-US" sz="2300" dirty="0" smtClean="0"/>
          </a:p>
          <a:p>
            <a:pPr marL="0" indent="0">
              <a:buNone/>
            </a:pPr>
            <a:r>
              <a:rPr lang="en-US" sz="2300" dirty="0" smtClean="0"/>
              <a:t>public </a:t>
            </a:r>
            <a:r>
              <a:rPr lang="en-US" sz="2300" dirty="0"/>
              <a:t>class Undergrad </a:t>
            </a:r>
            <a:r>
              <a:rPr lang="en-US" sz="2300" b="1" dirty="0">
                <a:solidFill>
                  <a:srgbClr val="FF0000"/>
                </a:solidFill>
              </a:rPr>
              <a:t>extends Student</a:t>
            </a:r>
          </a:p>
          <a:p>
            <a:pPr marL="0" indent="0">
              <a:buNone/>
            </a:pPr>
            <a:r>
              <a:rPr lang="en-US" sz="2300" dirty="0"/>
              <a:t>{</a:t>
            </a:r>
          </a:p>
          <a:p>
            <a:pPr marL="0" indent="0">
              <a:buNone/>
            </a:pPr>
            <a:r>
              <a:rPr lang="en-US" sz="2300" dirty="0" smtClean="0"/>
              <a:t>	private </a:t>
            </a:r>
            <a:r>
              <a:rPr lang="en-US" sz="2300" dirty="0"/>
              <a:t>String </a:t>
            </a:r>
            <a:r>
              <a:rPr lang="en-US" sz="2300" dirty="0" smtClean="0"/>
              <a:t>major</a:t>
            </a:r>
            <a:r>
              <a:rPr lang="en-US" sz="2300" dirty="0"/>
              <a:t>;</a:t>
            </a:r>
          </a:p>
          <a:p>
            <a:pPr marL="0" indent="0">
              <a:buNone/>
            </a:pPr>
            <a:r>
              <a:rPr lang="en-US" sz="2300" dirty="0" smtClean="0"/>
              <a:t>	private </a:t>
            </a:r>
            <a:r>
              <a:rPr lang="en-US" sz="2300" dirty="0"/>
              <a:t>String </a:t>
            </a:r>
            <a:r>
              <a:rPr lang="en-US" sz="2300" dirty="0" smtClean="0"/>
              <a:t>minor</a:t>
            </a:r>
            <a:r>
              <a:rPr lang="en-US" sz="2300" dirty="0"/>
              <a:t>;</a:t>
            </a:r>
          </a:p>
          <a:p>
            <a:pPr marL="0" indent="0">
              <a:buNone/>
            </a:pPr>
            <a:r>
              <a:rPr lang="en-US" sz="2300" dirty="0" smtClean="0"/>
              <a:t>	</a:t>
            </a:r>
          </a:p>
          <a:p>
            <a:pPr marL="0" indent="0">
              <a:buNone/>
            </a:pPr>
            <a:r>
              <a:rPr lang="en-US" sz="2300" dirty="0"/>
              <a:t>	</a:t>
            </a:r>
            <a:r>
              <a:rPr lang="en-US" sz="2300" dirty="0" smtClean="0"/>
              <a:t>public </a:t>
            </a:r>
            <a:r>
              <a:rPr lang="en-US" sz="2300" dirty="0"/>
              <a:t>Undergrad( String n, String id</a:t>
            </a:r>
            <a:r>
              <a:rPr lang="en-US" sz="2300" dirty="0" smtClean="0"/>
              <a:t>, String </a:t>
            </a:r>
            <a:r>
              <a:rPr lang="en-US" sz="2300" dirty="0"/>
              <a:t>ma, String mi </a:t>
            </a:r>
            <a:r>
              <a:rPr lang="en-US" sz="2300" dirty="0" smtClean="0"/>
              <a:t>) {</a:t>
            </a:r>
            <a:endParaRPr lang="en-US" sz="2300" dirty="0"/>
          </a:p>
          <a:p>
            <a:pPr marL="0" indent="0">
              <a:buNone/>
            </a:pPr>
            <a:r>
              <a:rPr lang="en-US" sz="2300" dirty="0" smtClean="0"/>
              <a:t>		</a:t>
            </a:r>
            <a:r>
              <a:rPr lang="en-US" sz="2300" b="1" dirty="0" smtClean="0">
                <a:solidFill>
                  <a:srgbClr val="FF0000"/>
                </a:solidFill>
              </a:rPr>
              <a:t>super(n</a:t>
            </a:r>
            <a:r>
              <a:rPr lang="en-US" sz="2300" b="1" dirty="0">
                <a:solidFill>
                  <a:srgbClr val="FF0000"/>
                </a:solidFill>
              </a:rPr>
              <a:t>, id); </a:t>
            </a:r>
            <a:r>
              <a:rPr lang="en-US" sz="2300" b="1" dirty="0" smtClean="0"/>
              <a:t>	</a:t>
            </a:r>
            <a:r>
              <a:rPr lang="en-US" sz="2300" dirty="0" smtClean="0"/>
              <a:t>	//</a:t>
            </a:r>
            <a:r>
              <a:rPr lang="en-US" sz="2300" dirty="0"/>
              <a:t>parent class constructor</a:t>
            </a:r>
          </a:p>
          <a:p>
            <a:pPr marL="0" indent="0">
              <a:buNone/>
            </a:pPr>
            <a:r>
              <a:rPr lang="en-US" sz="2300" dirty="0" smtClean="0"/>
              <a:t>		major </a:t>
            </a:r>
            <a:r>
              <a:rPr lang="en-US" sz="2300" dirty="0"/>
              <a:t>= ma;</a:t>
            </a:r>
          </a:p>
          <a:p>
            <a:pPr marL="0" indent="0">
              <a:buNone/>
            </a:pPr>
            <a:r>
              <a:rPr lang="en-US" sz="2300" dirty="0" smtClean="0"/>
              <a:t>		minor </a:t>
            </a:r>
            <a:r>
              <a:rPr lang="en-US" sz="2300" dirty="0"/>
              <a:t>= mi;</a:t>
            </a:r>
          </a:p>
          <a:p>
            <a:pPr marL="0" indent="0">
              <a:buNone/>
            </a:pPr>
            <a:r>
              <a:rPr lang="en-US" sz="2300" dirty="0" smtClean="0"/>
              <a:t>	}</a:t>
            </a:r>
            <a:endParaRPr lang="en-US" sz="2300" dirty="0"/>
          </a:p>
          <a:p>
            <a:pPr marL="0" indent="0">
              <a:buNone/>
            </a:pPr>
            <a:r>
              <a:rPr lang="en-US" sz="2300" dirty="0" smtClean="0"/>
              <a:t>}</a:t>
            </a:r>
          </a:p>
          <a:p>
            <a:pPr marL="0" indent="0">
              <a:buNone/>
            </a:pPr>
            <a:endParaRPr lang="en-US" sz="1500" dirty="0" smtClean="0"/>
          </a:p>
        </p:txBody>
      </p:sp>
    </p:spTree>
    <p:extLst>
      <p:ext uri="{BB962C8B-B14F-4D97-AF65-F5344CB8AC3E}">
        <p14:creationId xmlns:p14="http://schemas.microsoft.com/office/powerpoint/2010/main" val="277154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Inheritance in Eclipse</a:t>
            </a:r>
            <a:endParaRPr lang="en-US" dirty="0"/>
          </a:p>
        </p:txBody>
      </p:sp>
      <p:sp>
        <p:nvSpPr>
          <p:cNvPr id="3" name="Content Placeholder 2"/>
          <p:cNvSpPr>
            <a:spLocks noGrp="1"/>
          </p:cNvSpPr>
          <p:nvPr>
            <p:ph idx="1"/>
          </p:nvPr>
        </p:nvSpPr>
        <p:spPr/>
        <p:txBody>
          <a:bodyPr/>
          <a:lstStyle/>
          <a:p>
            <a:r>
              <a:rPr lang="en-US" dirty="0" smtClean="0"/>
              <a:t>Within Eclipse, when we create a new class, there is another text window called “</a:t>
            </a:r>
            <a:r>
              <a:rPr lang="en-US" dirty="0" err="1" smtClean="0"/>
              <a:t>Superclass</a:t>
            </a:r>
            <a:r>
              <a:rPr lang="en-US" dirty="0" smtClean="0"/>
              <a:t>”.</a:t>
            </a:r>
          </a:p>
          <a:p>
            <a:r>
              <a:rPr lang="en-US" dirty="0" smtClean="0"/>
              <a:t>Within that field, we can choose the super class that derives this class.</a:t>
            </a:r>
          </a:p>
          <a:p>
            <a:r>
              <a:rPr lang="en-US" dirty="0" smtClean="0"/>
              <a:t>When this new class is made, the “extends” keyword will already be there, followed by the super class</a:t>
            </a:r>
          </a:p>
          <a:p>
            <a:endParaRPr lang="en-US" dirty="0" smtClean="0"/>
          </a:p>
          <a:p>
            <a:r>
              <a:rPr lang="en-US" dirty="0" smtClean="0"/>
              <a:t>We may also do this manually, but this is usually faster and easier.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inheritance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From our base class Student,  we define </a:t>
            </a:r>
            <a:r>
              <a:rPr lang="en-US" dirty="0"/>
              <a:t>Undergrad to be a more </a:t>
            </a:r>
            <a:r>
              <a:rPr lang="en-US" dirty="0" smtClean="0"/>
              <a:t>specific </a:t>
            </a:r>
            <a:r>
              <a:rPr lang="en-US" dirty="0"/>
              <a:t>type of Student</a:t>
            </a:r>
            <a:r>
              <a:rPr lang="en-US" dirty="0" smtClean="0"/>
              <a:t>.</a:t>
            </a:r>
          </a:p>
          <a:p>
            <a:r>
              <a:rPr lang="en-US" dirty="0" smtClean="0"/>
              <a:t>Note that we do not list the data members from Student in Undergrad (name and id), </a:t>
            </a:r>
          </a:p>
          <a:p>
            <a:r>
              <a:rPr lang="en-US" dirty="0" smtClean="0"/>
              <a:t>Since Undergrad is derived from Student, </a:t>
            </a:r>
            <a:r>
              <a:rPr lang="en-US" b="1" u="sng" dirty="0" smtClean="0"/>
              <a:t>it will have all data members and methods of its parent class.</a:t>
            </a:r>
            <a:endParaRPr lang="en-US" b="1" u="sng" dirty="0"/>
          </a:p>
          <a:p>
            <a:r>
              <a:rPr lang="en-US" dirty="0" smtClean="0"/>
              <a:t>The </a:t>
            </a:r>
            <a:r>
              <a:rPr lang="en-US" dirty="0"/>
              <a:t>constructor of the Undergrad class </a:t>
            </a:r>
            <a:r>
              <a:rPr lang="en-US" dirty="0" smtClean="0"/>
              <a:t>utilizes </a:t>
            </a:r>
            <a:r>
              <a:rPr lang="en-US" dirty="0"/>
              <a:t>the constructor of the Student class to </a:t>
            </a:r>
            <a:r>
              <a:rPr lang="en-US" dirty="0" smtClean="0"/>
              <a:t>do </a:t>
            </a:r>
            <a:r>
              <a:rPr lang="en-US" dirty="0"/>
              <a:t>the initialization for name and id</a:t>
            </a:r>
            <a:r>
              <a:rPr lang="en-US" dirty="0" smtClean="0"/>
              <a:t>.</a:t>
            </a:r>
          </a:p>
          <a:p>
            <a:r>
              <a:rPr lang="en-US" dirty="0"/>
              <a:t>Note the use of the keywords “extends” and “super”</a:t>
            </a:r>
          </a:p>
          <a:p>
            <a:pPr lvl="1"/>
            <a:r>
              <a:rPr lang="en-US" dirty="0"/>
              <a:t>‘extends’ follows the class declaration and says that this new class is derived from another.  In this case, Undergrad is derived from Student</a:t>
            </a:r>
          </a:p>
          <a:p>
            <a:pPr lvl="1"/>
            <a:r>
              <a:rPr lang="en-US" dirty="0"/>
              <a:t>‘super’ means that we are referring to the super class directly.  In the above case, super(</a:t>
            </a:r>
            <a:r>
              <a:rPr lang="en-US" dirty="0" err="1"/>
              <a:t>n,id</a:t>
            </a:r>
            <a:r>
              <a:rPr lang="en-US" dirty="0"/>
              <a:t>) means to call the constructor Student(</a:t>
            </a:r>
            <a:r>
              <a:rPr lang="en-US" dirty="0" err="1"/>
              <a:t>n,id</a:t>
            </a:r>
            <a:r>
              <a:rPr lang="en-US" dirty="0"/>
              <a:t>)</a:t>
            </a:r>
          </a:p>
          <a:p>
            <a:endParaRPr lang="en-US" dirty="0"/>
          </a:p>
        </p:txBody>
      </p:sp>
    </p:spTree>
    <p:extLst>
      <p:ext uri="{BB962C8B-B14F-4D97-AF65-F5344CB8AC3E}">
        <p14:creationId xmlns:p14="http://schemas.microsoft.com/office/powerpoint/2010/main" val="81526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686800" cy="1143000"/>
          </a:xfrm>
        </p:spPr>
        <p:txBody>
          <a:bodyPr>
            <a:normAutofit fontScale="90000"/>
          </a:bodyPr>
          <a:lstStyle/>
          <a:p>
            <a:r>
              <a:rPr lang="en-US" dirty="0" smtClean="0"/>
              <a:t>Access Restrictions of Derived classes</a:t>
            </a:r>
            <a:endParaRPr lang="en-US" dirty="0"/>
          </a:p>
        </p:txBody>
      </p:sp>
      <p:sp>
        <p:nvSpPr>
          <p:cNvPr id="3" name="Content Placeholder 2"/>
          <p:cNvSpPr>
            <a:spLocks noGrp="1"/>
          </p:cNvSpPr>
          <p:nvPr>
            <p:ph idx="1"/>
          </p:nvPr>
        </p:nvSpPr>
        <p:spPr/>
        <p:txBody>
          <a:bodyPr>
            <a:normAutofit/>
          </a:bodyPr>
          <a:lstStyle/>
          <a:p>
            <a:r>
              <a:rPr lang="en-US" dirty="0"/>
              <a:t>Since data members in Student class are </a:t>
            </a:r>
            <a:r>
              <a:rPr lang="en-US" dirty="0" smtClean="0"/>
              <a:t>declared </a:t>
            </a:r>
            <a:r>
              <a:rPr lang="en-US" dirty="0"/>
              <a:t>private, Undergrad class can not </a:t>
            </a:r>
            <a:r>
              <a:rPr lang="en-US" dirty="0" smtClean="0"/>
              <a:t>access </a:t>
            </a:r>
            <a:r>
              <a:rPr lang="en-US" dirty="0"/>
              <a:t>student’s name or id directly .</a:t>
            </a:r>
          </a:p>
          <a:p>
            <a:r>
              <a:rPr lang="en-US" dirty="0" smtClean="0"/>
              <a:t>However </a:t>
            </a:r>
            <a:r>
              <a:rPr lang="en-US" dirty="0"/>
              <a:t>if the modifier was changed to </a:t>
            </a:r>
            <a:r>
              <a:rPr lang="en-US" dirty="0" smtClean="0"/>
              <a:t>protected</a:t>
            </a:r>
            <a:r>
              <a:rPr lang="en-US" dirty="0"/>
              <a:t>, then Undergrad class can directly </a:t>
            </a:r>
            <a:r>
              <a:rPr lang="en-US" dirty="0" smtClean="0"/>
              <a:t>access </a:t>
            </a:r>
            <a:r>
              <a:rPr lang="en-US" dirty="0"/>
              <a:t>the variables.</a:t>
            </a:r>
          </a:p>
          <a:p>
            <a:r>
              <a:rPr lang="en-US" dirty="0" smtClean="0"/>
              <a:t>It </a:t>
            </a:r>
            <a:r>
              <a:rPr lang="en-US" dirty="0"/>
              <a:t>is up to the programmer to decide when to </a:t>
            </a:r>
            <a:r>
              <a:rPr lang="en-US" dirty="0" smtClean="0"/>
              <a:t>use </a:t>
            </a:r>
            <a:r>
              <a:rPr lang="en-US" dirty="0"/>
              <a:t>which modifier. Java’s standard is to use </a:t>
            </a:r>
            <a:r>
              <a:rPr lang="en-US" dirty="0" smtClean="0"/>
              <a:t>private </a:t>
            </a:r>
            <a:r>
              <a:rPr lang="en-US" dirty="0"/>
              <a:t>modifier then create </a:t>
            </a:r>
            <a:r>
              <a:rPr lang="en-US" dirty="0" err="1"/>
              <a:t>accessor</a:t>
            </a:r>
            <a:r>
              <a:rPr lang="en-US" dirty="0"/>
              <a:t> and </a:t>
            </a:r>
            <a:r>
              <a:rPr lang="en-US" dirty="0" err="1" smtClean="0"/>
              <a:t>mutator</a:t>
            </a:r>
            <a:r>
              <a:rPr lang="en-US" dirty="0" smtClean="0"/>
              <a:t> </a:t>
            </a:r>
            <a:r>
              <a:rPr lang="en-US" dirty="0"/>
              <a:t>to get and set data members.</a:t>
            </a:r>
          </a:p>
        </p:txBody>
      </p:sp>
    </p:spTree>
    <p:extLst>
      <p:ext uri="{BB962C8B-B14F-4D97-AF65-F5344CB8AC3E}">
        <p14:creationId xmlns:p14="http://schemas.microsoft.com/office/powerpoint/2010/main" val="2083504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527</TotalTime>
  <Words>1350</Words>
  <Application>Microsoft Office PowerPoint</Application>
  <PresentationFormat>On-screen Show (4:3)</PresentationFormat>
  <Paragraphs>124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Inheritance and Polymorphism</vt:lpstr>
      <vt:lpstr>Why do we need Inheritance?</vt:lpstr>
      <vt:lpstr>Inheritance</vt:lpstr>
      <vt:lpstr>Another Example: </vt:lpstr>
      <vt:lpstr>Example of Inheritance</vt:lpstr>
      <vt:lpstr>Example of Inheritance (cont’d)</vt:lpstr>
      <vt:lpstr>Using Inheritance in Eclipse</vt:lpstr>
      <vt:lpstr>What does inheritance do?</vt:lpstr>
      <vt:lpstr>Access Restrictions of Derived classes</vt:lpstr>
      <vt:lpstr>Polymorphism</vt:lpstr>
      <vt:lpstr>Polymorphism</vt:lpstr>
      <vt:lpstr>Polymorphism in arrays</vt:lpstr>
      <vt:lpstr>Explanation</vt:lpstr>
      <vt:lpstr>Polymorphism with Methods</vt:lpstr>
      <vt:lpstr>Example: Polymorphism Methods</vt:lpstr>
      <vt:lpstr>The keyword ‘null’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Polymorphism</dc:title>
  <dc:creator>Robert Mashburn</dc:creator>
  <cp:lastModifiedBy>Robert Mashburn</cp:lastModifiedBy>
  <cp:revision>19</cp:revision>
  <dcterms:created xsi:type="dcterms:W3CDTF">2012-07-19T13:32:48Z</dcterms:created>
  <dcterms:modified xsi:type="dcterms:W3CDTF">2013-02-25T20:50:57Z</dcterms:modified>
</cp:coreProperties>
</file>