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9" autoAdjust="0"/>
    <p:restoredTop sz="94660"/>
  </p:normalViewPr>
  <p:slideViewPr>
    <p:cSldViewPr>
      <p:cViewPr varScale="1">
        <p:scale>
          <a:sx n="107" d="100"/>
          <a:sy n="107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D2ED20-1168-48CD-911A-4E665B29E4BD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72865A-C1BA-4844-8278-E1D5CDD9029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MashburnQC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tbeans.org/downloads/" TargetMode="External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 – 1/28/13</a:t>
            </a:r>
            <a:endParaRPr lang="en-US" dirty="0" smtClean="0"/>
          </a:p>
          <a:p>
            <a:r>
              <a:rPr lang="en-US" dirty="0" smtClean="0"/>
              <a:t>CSCI 212</a:t>
            </a:r>
          </a:p>
          <a:p>
            <a:r>
              <a:rPr lang="en-US" dirty="0" smtClean="0"/>
              <a:t>Instructor: Robert </a:t>
            </a:r>
            <a:r>
              <a:rPr lang="en-US" dirty="0" err="1" smtClean="0"/>
              <a:t>Mashburn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created our first class.  </a:t>
            </a:r>
          </a:p>
          <a:p>
            <a:r>
              <a:rPr lang="en-US" dirty="0" smtClean="0"/>
              <a:t>As we can see on the tab above, this has created a new .java file titled HelloWorld.java.  </a:t>
            </a:r>
          </a:p>
          <a:p>
            <a:r>
              <a:rPr lang="en-US" dirty="0" smtClean="0"/>
              <a:t>Each class file we create corresponds to the .java file.  The class file MUST be exactly the same as the name of the class.  </a:t>
            </a:r>
          </a:p>
          <a:p>
            <a:r>
              <a:rPr lang="en-US" dirty="0" smtClean="0"/>
              <a:t>Attempt to change the name of the class from </a:t>
            </a:r>
            <a:r>
              <a:rPr lang="en-US" dirty="0" err="1" smtClean="0"/>
              <a:t>HelloWorld</a:t>
            </a:r>
            <a:r>
              <a:rPr lang="en-US" dirty="0" smtClean="0"/>
              <a:t> into </a:t>
            </a:r>
            <a:r>
              <a:rPr lang="en-US" dirty="0" err="1" smtClean="0"/>
              <a:t>HelloWorl</a:t>
            </a:r>
            <a:r>
              <a:rPr lang="en-US" dirty="0" smtClean="0"/>
              <a:t>.  Examine the text and note the error that has formed.  Hold the mouse over this error and see how Eclipse detects and can fix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our first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line: </a:t>
            </a:r>
            <a:r>
              <a:rPr lang="en-US" dirty="0" smtClean="0">
                <a:solidFill>
                  <a:srgbClr val="C00000"/>
                </a:solidFill>
              </a:rPr>
              <a:t>public class </a:t>
            </a:r>
            <a:r>
              <a:rPr lang="en-US" dirty="0" err="1" smtClean="0">
                <a:solidFill>
                  <a:srgbClr val="C00000"/>
                </a:solidFill>
              </a:rPr>
              <a:t>HelloWorld</a:t>
            </a:r>
            <a:r>
              <a:rPr lang="en-US" dirty="0" smtClean="0">
                <a:solidFill>
                  <a:srgbClr val="C00000"/>
                </a:solidFill>
              </a:rPr>
              <a:t> {</a:t>
            </a:r>
          </a:p>
          <a:p>
            <a:pPr lvl="1"/>
            <a:r>
              <a:rPr lang="en-US" dirty="0" smtClean="0"/>
              <a:t>This is the </a:t>
            </a:r>
            <a:r>
              <a:rPr lang="en-US" b="1" dirty="0" smtClean="0"/>
              <a:t>class declaration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The next line: </a:t>
            </a:r>
            <a:r>
              <a:rPr lang="en-US" dirty="0" smtClean="0">
                <a:solidFill>
                  <a:srgbClr val="C00000"/>
                </a:solidFill>
              </a:rPr>
              <a:t>public static void main (String[] </a:t>
            </a:r>
            <a:r>
              <a:rPr lang="en-US" dirty="0" err="1" smtClean="0">
                <a:solidFill>
                  <a:srgbClr val="C00000"/>
                </a:solidFill>
              </a:rPr>
              <a:t>args</a:t>
            </a:r>
            <a:r>
              <a:rPr lang="en-US" dirty="0" smtClean="0">
                <a:solidFill>
                  <a:srgbClr val="C00000"/>
                </a:solidFill>
              </a:rPr>
              <a:t>) {</a:t>
            </a:r>
          </a:p>
          <a:p>
            <a:pPr lvl="1"/>
            <a:r>
              <a:rPr lang="en-US" dirty="0" smtClean="0"/>
              <a:t>This is the declaration of the main </a:t>
            </a:r>
            <a:r>
              <a:rPr lang="en-US" b="1" dirty="0" smtClean="0"/>
              <a:t>function </a:t>
            </a:r>
            <a:r>
              <a:rPr lang="en-US" dirty="0" smtClean="0"/>
              <a:t>or </a:t>
            </a:r>
            <a:r>
              <a:rPr lang="en-US" b="1" dirty="0" smtClean="0"/>
              <a:t>method</a:t>
            </a:r>
            <a:r>
              <a:rPr lang="en-US" dirty="0" smtClean="0"/>
              <a:t>.  Each method may include </a:t>
            </a:r>
            <a:r>
              <a:rPr lang="en-US" b="1" dirty="0" smtClean="0"/>
              <a:t>modifiers </a:t>
            </a:r>
            <a:r>
              <a:rPr lang="en-US" dirty="0" smtClean="0"/>
              <a:t>and</a:t>
            </a:r>
            <a:r>
              <a:rPr lang="en-US" b="1" dirty="0" smtClean="0"/>
              <a:t> parameters</a:t>
            </a:r>
            <a:r>
              <a:rPr lang="en-US" dirty="0" smtClean="0"/>
              <a:t>, which will be discussed later, and a </a:t>
            </a:r>
            <a:r>
              <a:rPr lang="en-US" b="1" dirty="0" smtClean="0"/>
              <a:t>return type</a:t>
            </a:r>
            <a:r>
              <a:rPr lang="en-US" dirty="0" smtClean="0"/>
              <a:t>.  In this case, the return type is void because the function does not return anything.</a:t>
            </a:r>
            <a:endParaRPr lang="en-US" b="1" dirty="0" smtClean="0"/>
          </a:p>
          <a:p>
            <a:pPr lvl="1"/>
            <a:r>
              <a:rPr lang="en-US" dirty="0" smtClean="0"/>
              <a:t>All main functions should look like this.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Comments are used in the same way as in C++.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6177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Insert the command to print in the main function: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HelloWorld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 lvl="1">
              <a:buNone/>
            </a:pP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</a:t>
            </a:r>
          </a:p>
          <a:p>
            <a:pPr lvl="1"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("Hello world, how are you?");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Note: The space between each line, or whitespace, does not affect the code.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("Hello world, how are you?");</a:t>
            </a:r>
          </a:p>
          <a:p>
            <a:endParaRPr lang="en-US" i="1" dirty="0" smtClean="0"/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(“text”) – </a:t>
            </a:r>
            <a:r>
              <a:rPr lang="en-US" dirty="0" smtClean="0"/>
              <a:t>This line outputs the message to the terminal (bottommost box in Eclipse).  </a:t>
            </a:r>
          </a:p>
          <a:p>
            <a:r>
              <a:rPr lang="en-US" dirty="0" smtClean="0"/>
              <a:t>Two variations; </a:t>
            </a:r>
            <a:r>
              <a:rPr lang="en-US" b="1" dirty="0" smtClean="0"/>
              <a:t>print</a:t>
            </a:r>
            <a:r>
              <a:rPr lang="en-US" dirty="0" smtClean="0"/>
              <a:t> and </a:t>
            </a:r>
            <a:r>
              <a:rPr lang="en-US" b="1" dirty="0" err="1" smtClean="0"/>
              <a:t>println</a:t>
            </a:r>
            <a:r>
              <a:rPr lang="en-US" dirty="0" smtClean="0"/>
              <a:t> – print simply displays the text, </a:t>
            </a:r>
            <a:r>
              <a:rPr lang="en-US" dirty="0" err="1" smtClean="0"/>
              <a:t>println</a:t>
            </a:r>
            <a:r>
              <a:rPr lang="en-US" dirty="0" smtClean="0"/>
              <a:t> also outputs a newline to the end of the text.  A very useful shortcut.</a:t>
            </a:r>
          </a:p>
          <a:p>
            <a:r>
              <a:rPr lang="en-US" dirty="0" smtClean="0"/>
              <a:t>;  - marks the end of the statement.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take input with Java, we require a certain utility known as the Scanner.  This and other utilities will be discussed in a later class.  </a:t>
            </a:r>
          </a:p>
          <a:p>
            <a:r>
              <a:rPr lang="en-US" dirty="0" smtClean="0"/>
              <a:t>Scanner lets us read from an input stream, such as the keyboard</a:t>
            </a:r>
          </a:p>
          <a:p>
            <a:r>
              <a:rPr lang="en-US" dirty="0" smtClean="0"/>
              <a:t>Above the name of the class, we must </a:t>
            </a:r>
            <a:r>
              <a:rPr lang="en-US" b="1" dirty="0" smtClean="0"/>
              <a:t>import</a:t>
            </a:r>
            <a:r>
              <a:rPr lang="en-US" dirty="0" smtClean="0"/>
              <a:t> the scanner utility; this tells the program that we are going to be using a pre-built set of instructions that already exist in Java’s library.</a:t>
            </a:r>
          </a:p>
          <a:p>
            <a:r>
              <a:rPr lang="en-US" dirty="0" smtClean="0"/>
              <a:t>The code is: 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 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922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HelloWorld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Scanner input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("Enter your name: ");</a:t>
            </a:r>
          </a:p>
          <a:p>
            <a:pPr>
              <a:buNone/>
            </a:pPr>
            <a:r>
              <a:rPr lang="en-US" dirty="0" smtClean="0"/>
              <a:t>		String name = </a:t>
            </a:r>
            <a:r>
              <a:rPr lang="en-US" dirty="0" err="1" smtClean="0"/>
              <a:t>input.next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“ + name + ", how are you?");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Imports the Scanner utility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Scanner input = new Scanner 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Declares a new variable named “input” of the object type Scanner.  This variable will read the user’s input from the keyboard, as shown by </a:t>
            </a:r>
            <a:r>
              <a:rPr lang="en-US" dirty="0" err="1" smtClean="0"/>
              <a:t>System.in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System.out.print</a:t>
            </a:r>
            <a:r>
              <a:rPr lang="en-US" dirty="0" smtClean="0"/>
              <a:t>(“Enter your name:”);</a:t>
            </a:r>
          </a:p>
          <a:p>
            <a:pPr lvl="1"/>
            <a:r>
              <a:rPr lang="en-US" dirty="0" smtClean="0"/>
              <a:t>Prompt the user to enter his or her name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Input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r>
              <a:rPr lang="en-US" dirty="0" smtClean="0"/>
              <a:t>String name = </a:t>
            </a:r>
            <a:r>
              <a:rPr lang="en-US" dirty="0" err="1" smtClean="0"/>
              <a:t>input.next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Declares a new variable “name” of the object type String.  </a:t>
            </a:r>
          </a:p>
          <a:p>
            <a:pPr lvl="1"/>
            <a:r>
              <a:rPr lang="en-US" dirty="0" err="1" smtClean="0"/>
              <a:t>input.next</a:t>
            </a:r>
            <a:r>
              <a:rPr lang="en-US" dirty="0" smtClean="0"/>
              <a:t>() will read from the input device (keyboard) for the next String and assign it to “name”</a:t>
            </a:r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(“Hello ” + name + ", how are you?");</a:t>
            </a:r>
          </a:p>
          <a:p>
            <a:pPr lvl="1"/>
            <a:r>
              <a:rPr lang="en-US" dirty="0" smtClean="0"/>
              <a:t>Prints the message to the screen.  Words in quotes are displayed exactly as typed, but name is a variable and will show the String assigned to “name”</a:t>
            </a:r>
          </a:p>
          <a:p>
            <a:pPr lvl="1"/>
            <a:r>
              <a:rPr lang="en-US" dirty="0" smtClean="0"/>
              <a:t>+ sign acts as a way to concatenate Strings together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Fahrenheit to Celsius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ConvertFtoC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Scanner input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("Enter the temperature in Fahrenheit: ");</a:t>
            </a:r>
          </a:p>
          <a:p>
            <a:pPr>
              <a:buNone/>
            </a:pPr>
            <a:r>
              <a:rPr lang="en-US" dirty="0" smtClean="0"/>
              <a:t>		double </a:t>
            </a:r>
            <a:r>
              <a:rPr lang="en-US" dirty="0" err="1" smtClean="0"/>
              <a:t>fahrenheit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fahrenheit</a:t>
            </a:r>
            <a:r>
              <a:rPr lang="en-US" dirty="0" smtClean="0"/>
              <a:t> = </a:t>
            </a:r>
            <a:r>
              <a:rPr lang="en-US" dirty="0" err="1" smtClean="0"/>
              <a:t>input.nextDouble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double </a:t>
            </a:r>
            <a:r>
              <a:rPr lang="en-US" dirty="0" err="1" smtClean="0"/>
              <a:t>celsius</a:t>
            </a:r>
            <a:r>
              <a:rPr lang="en-US" dirty="0" smtClean="0"/>
              <a:t> = (</a:t>
            </a:r>
            <a:r>
              <a:rPr lang="en-US" dirty="0" err="1" smtClean="0"/>
              <a:t>fahrenheit</a:t>
            </a:r>
            <a:r>
              <a:rPr lang="en-US" dirty="0" smtClean="0"/>
              <a:t> - 32) / 9 * 5;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("The temperature in Celsius is " + </a:t>
            </a:r>
            <a:r>
              <a:rPr lang="en-US" dirty="0" err="1" smtClean="0"/>
              <a:t>celsius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me an email at </a:t>
            </a:r>
            <a:r>
              <a:rPr lang="en-US" u="sng" dirty="0" smtClean="0">
                <a:hlinkClick r:id="rId2"/>
              </a:rPr>
              <a:t>MashburnQC@gmail.com</a:t>
            </a:r>
            <a:r>
              <a:rPr lang="en-US" dirty="0" smtClean="0"/>
              <a:t> from your preferred email address that you are able to check on a regular basis.  The subject line should be: CS212 Spring Session 2013 &lt;first name&gt; &lt;last name&gt;</a:t>
            </a:r>
          </a:p>
          <a:p>
            <a:endParaRPr lang="en-US" dirty="0" smtClean="0"/>
          </a:p>
          <a:p>
            <a:r>
              <a:rPr lang="en-US" dirty="0" smtClean="0"/>
              <a:t>Make sure that you are able to access Blackboard from your home computer.</a:t>
            </a:r>
          </a:p>
          <a:p>
            <a:r>
              <a:rPr lang="en-US" dirty="0" smtClean="0"/>
              <a:t>Install Eclipse, </a:t>
            </a:r>
            <a:r>
              <a:rPr lang="en-US" dirty="0" err="1" smtClean="0"/>
              <a:t>NetBeans</a:t>
            </a:r>
            <a:r>
              <a:rPr lang="en-US" dirty="0" smtClean="0"/>
              <a:t>, and/or other Java interfaces that you wish to use at your home computer using the links in the earlier presentation.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Syllabus</a:t>
            </a:r>
            <a:r>
              <a:rPr lang="en-US" dirty="0"/>
              <a:t> </a:t>
            </a:r>
            <a:r>
              <a:rPr lang="en-US" dirty="0" smtClean="0"/>
              <a:t>found on Blackboard</a:t>
            </a:r>
            <a:endParaRPr lang="en-US" dirty="0" smtClean="0"/>
          </a:p>
          <a:p>
            <a:r>
              <a:rPr lang="en-US" dirty="0" smtClean="0"/>
              <a:t>This class will meet for lecture every Monday and Wednesday from 5:30 to 6:20 and for lab every Tuesday and Thursday at the same time.</a:t>
            </a:r>
          </a:p>
          <a:p>
            <a:r>
              <a:rPr lang="en-US" dirty="0" smtClean="0"/>
              <a:t>You are expected to spend time outside of class looking over the programs presented.</a:t>
            </a:r>
          </a:p>
          <a:p>
            <a:r>
              <a:rPr lang="en-US" dirty="0" smtClean="0"/>
              <a:t>You are encouraged to discuss the programs and exchange ideas, and study together for exams.</a:t>
            </a:r>
          </a:p>
          <a:p>
            <a:r>
              <a:rPr lang="en-US" dirty="0" smtClean="0"/>
              <a:t>Work on the extra problems posted on blackboard.  Practice is an essential part of doing well in this class.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Day 1 – Tuesday 1/29/13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day in Lab, you are expected to do the following:</a:t>
            </a:r>
          </a:p>
          <a:p>
            <a:pPr lvl="1"/>
            <a:r>
              <a:rPr lang="en-US" dirty="0" smtClean="0"/>
              <a:t>Go over the </a:t>
            </a:r>
            <a:r>
              <a:rPr lang="en-US" b="1" dirty="0" smtClean="0"/>
              <a:t>examples</a:t>
            </a:r>
            <a:r>
              <a:rPr lang="en-US" dirty="0" smtClean="0"/>
              <a:t> discussed in lecture and ensure understanding of the concepts discussed</a:t>
            </a:r>
          </a:p>
          <a:p>
            <a:pPr lvl="1"/>
            <a:r>
              <a:rPr lang="en-US" dirty="0" smtClean="0"/>
              <a:t>Attempt to complete the </a:t>
            </a:r>
            <a:r>
              <a:rPr lang="en-US" b="1" dirty="0" smtClean="0"/>
              <a:t>exercises</a:t>
            </a:r>
            <a:r>
              <a:rPr lang="en-US" dirty="0" smtClean="0"/>
              <a:t> given.  These will not usually be graded or required to be submitted, however, you are expected to complete </a:t>
            </a:r>
            <a:r>
              <a:rPr lang="en-US" dirty="0" smtClean="0"/>
              <a:t>them.  Make sure they are available upon request. </a:t>
            </a:r>
            <a:r>
              <a:rPr lang="en-US" dirty="0" smtClean="0"/>
              <a:t>Solutions will be provided.</a:t>
            </a:r>
          </a:p>
          <a:p>
            <a:pPr lvl="1"/>
            <a:r>
              <a:rPr lang="en-US" dirty="0" smtClean="0"/>
              <a:t>Begin working on </a:t>
            </a:r>
            <a:r>
              <a:rPr lang="en-US" b="1" dirty="0" smtClean="0"/>
              <a:t>assignments</a:t>
            </a:r>
            <a:r>
              <a:rPr lang="en-US" dirty="0" smtClean="0"/>
              <a:t>.  Assignments will be given with a specified due date.  They must be submitted and will be graded.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Day 1 – Tuesday 1/29/13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Blackboard, under this class, find the Examples and Exercises tabs, you will find the files that should be looked at.  </a:t>
            </a:r>
          </a:p>
          <a:p>
            <a:r>
              <a:rPr lang="en-US" dirty="0" smtClean="0"/>
              <a:t>The Assignment tab has no content yet; your first assignment will be given shortly. </a:t>
            </a:r>
          </a:p>
          <a:p>
            <a:r>
              <a:rPr lang="en-US" dirty="0" smtClean="0"/>
              <a:t>Every PowerPoint presentation will also be found on Blackboard, as well as the recommended reading from the textbook relating to the lecture.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is a programming language by Sun Microsystems</a:t>
            </a:r>
          </a:p>
          <a:p>
            <a:r>
              <a:rPr lang="en-US" dirty="0" smtClean="0"/>
              <a:t>“Write Once, Run Anywhere” </a:t>
            </a:r>
          </a:p>
          <a:p>
            <a:r>
              <a:rPr lang="en-US" dirty="0" smtClean="0"/>
              <a:t>Originally based on C and C++</a:t>
            </a:r>
          </a:p>
          <a:p>
            <a:r>
              <a:rPr lang="en-US" dirty="0" smtClean="0"/>
              <a:t>Is often used for programs that run within a web browser(applets), and is sometimes called a “Web Programming Language”</a:t>
            </a:r>
          </a:p>
          <a:p>
            <a:r>
              <a:rPr lang="en-US" dirty="0" smtClean="0"/>
              <a:t>However,  in this class, we will be working with Java applications, stand-alone programs that do not require a web browser, similar to other languages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Java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is written in plain text files ending with a </a:t>
            </a:r>
            <a:r>
              <a:rPr lang="en-US" b="1" dirty="0" smtClean="0"/>
              <a:t>.java </a:t>
            </a:r>
            <a:r>
              <a:rPr lang="en-US" dirty="0" smtClean="0"/>
              <a:t>extension.  </a:t>
            </a:r>
          </a:p>
          <a:p>
            <a:r>
              <a:rPr lang="en-US" dirty="0" smtClean="0"/>
              <a:t>These source files are then compiled into </a:t>
            </a:r>
            <a:r>
              <a:rPr lang="en-US" b="1" dirty="0" smtClean="0"/>
              <a:t>.class </a:t>
            </a:r>
            <a:r>
              <a:rPr lang="en-US" dirty="0" smtClean="0"/>
              <a:t>files.  .class files contain </a:t>
            </a:r>
            <a:r>
              <a:rPr lang="en-US" i="1" dirty="0" err="1" smtClean="0"/>
              <a:t>bytecodes</a:t>
            </a:r>
            <a:r>
              <a:rPr lang="en-US" dirty="0" smtClean="0"/>
              <a:t>, the machine language of the </a:t>
            </a:r>
            <a:r>
              <a:rPr lang="en-US" b="1" dirty="0" smtClean="0"/>
              <a:t>Java Virtual Machine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java launcher then runs the application through the Java VM.</a:t>
            </a:r>
          </a:p>
          <a:p>
            <a:r>
              <a:rPr lang="en-US" dirty="0" smtClean="0"/>
              <a:t>Because the Virtual Machine is available on many operating systems, the same .class files can easily be used across Windows, Linux, Mac and other OS.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83058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.java files are compiled to .class files that the JVM reads</a:t>
            </a:r>
          </a:p>
          <a:p>
            <a:endParaRPr lang="en-US" dirty="0" smtClean="0"/>
          </a:p>
          <a:p>
            <a:r>
              <a:rPr lang="en-US" dirty="0" smtClean="0"/>
              <a:t>The JVM is available for most</a:t>
            </a:r>
          </a:p>
          <a:p>
            <a:pPr>
              <a:buNone/>
            </a:pPr>
            <a:r>
              <a:rPr lang="en-US" dirty="0" smtClean="0"/>
              <a:t>	operating systems, so the same</a:t>
            </a:r>
          </a:p>
          <a:p>
            <a:pPr>
              <a:buNone/>
            </a:pPr>
            <a:r>
              <a:rPr lang="en-US" dirty="0" smtClean="0"/>
              <a:t>	.java file will run in Windows, </a:t>
            </a:r>
          </a:p>
          <a:p>
            <a:pPr>
              <a:buNone/>
            </a:pPr>
            <a:r>
              <a:rPr lang="en-US" dirty="0" smtClean="0"/>
              <a:t>	Unix, Mac, and other OS </a:t>
            </a:r>
            <a:endParaRPr lang="en-US" dirty="0"/>
          </a:p>
        </p:txBody>
      </p:sp>
      <p:pic>
        <p:nvPicPr>
          <p:cNvPr id="1026" name="Picture 2" descr="C:\Users\iPhone test\Pictures\Pictures for CSCI 212\getStarted-compil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6781800" cy="1593665"/>
          </a:xfrm>
          <a:prstGeom prst="rect">
            <a:avLst/>
          </a:prstGeom>
          <a:noFill/>
        </p:spPr>
      </p:pic>
      <p:pic>
        <p:nvPicPr>
          <p:cNvPr id="6" name="Picture 4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200400"/>
            <a:ext cx="3064954" cy="3165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as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Java is very similar to C++; however, unlike C++, Java is an </a:t>
            </a:r>
            <a:r>
              <a:rPr lang="en-US" b="1" dirty="0" smtClean="0"/>
              <a:t>object-oriented language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There are a few basic native types in java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Everything else is built from Objects</a:t>
            </a:r>
          </a:p>
          <a:p>
            <a:pPr lvl="1"/>
            <a:r>
              <a:rPr lang="en-US" dirty="0" smtClean="0"/>
              <a:t>String		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Scanner</a:t>
            </a:r>
          </a:p>
          <a:p>
            <a:r>
              <a:rPr lang="en-US" dirty="0" smtClean="0"/>
              <a:t>Java has built in garbage collection to keep the heap free of unreferenced objects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writing all of our Java programs on our </a:t>
            </a:r>
            <a:r>
              <a:rPr lang="en-US" dirty="0" smtClean="0"/>
              <a:t>lecture and lab </a:t>
            </a:r>
            <a:r>
              <a:rPr lang="en-US" dirty="0" smtClean="0"/>
              <a:t>computers.</a:t>
            </a:r>
          </a:p>
          <a:p>
            <a:r>
              <a:rPr lang="en-US" dirty="0" smtClean="0"/>
              <a:t>Eclipse will be used for all demonstrations and is the recommended development interface.</a:t>
            </a:r>
          </a:p>
          <a:p>
            <a:pPr lvl="1"/>
            <a:r>
              <a:rPr lang="en-US" dirty="0" smtClean="0">
                <a:hlinkClick r:id="rId2"/>
              </a:rPr>
              <a:t>http://www.eclipse.org/downloads/</a:t>
            </a:r>
            <a:endParaRPr lang="en-US" dirty="0" smtClean="0"/>
          </a:p>
          <a:p>
            <a:r>
              <a:rPr lang="en-US" dirty="0" err="1" smtClean="0"/>
              <a:t>NetBeans</a:t>
            </a:r>
            <a:r>
              <a:rPr lang="en-US" dirty="0" smtClean="0"/>
              <a:t> is another development interface that you may choose to use.</a:t>
            </a:r>
          </a:p>
          <a:p>
            <a:pPr lvl="1"/>
            <a:r>
              <a:rPr lang="en-US" dirty="0" smtClean="0">
                <a:hlinkClick r:id="rId3"/>
              </a:rPr>
              <a:t>http://netbeans.org/downloads/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 – a template that dictates what objects can and cannot do.  Everything in Java is defined as a class.</a:t>
            </a:r>
          </a:p>
          <a:p>
            <a:r>
              <a:rPr lang="en-US" b="1" dirty="0" smtClean="0"/>
              <a:t>Object – </a:t>
            </a:r>
            <a:r>
              <a:rPr lang="en-US" dirty="0" smtClean="0"/>
              <a:t>an instance of a class.  An object is, generally speaking, “a thing”.  </a:t>
            </a:r>
          </a:p>
          <a:p>
            <a:endParaRPr lang="en-US" dirty="0" smtClean="0"/>
          </a:p>
          <a:p>
            <a:r>
              <a:rPr lang="en-US" dirty="0" smtClean="0"/>
              <a:t>In Java, a program is written in an </a:t>
            </a:r>
            <a:r>
              <a:rPr lang="en-US" b="1" dirty="0" smtClean="0"/>
              <a:t>object-oriented </a:t>
            </a:r>
            <a:r>
              <a:rPr lang="en-US" dirty="0" smtClean="0"/>
              <a:t>style that consists of interacting objects.  </a:t>
            </a:r>
          </a:p>
          <a:p>
            <a:r>
              <a:rPr lang="en-US" dirty="0" smtClean="0"/>
              <a:t>When we write most code, we must define how an object will act through classes. </a:t>
            </a:r>
          </a:p>
          <a:p>
            <a:r>
              <a:rPr lang="en-US" dirty="0" smtClean="0"/>
              <a:t>Primitive data types are basically the only things that are NOT objects. 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goal: To output a line of text to the terminal</a:t>
            </a:r>
          </a:p>
          <a:p>
            <a:endParaRPr lang="en-US" dirty="0" smtClean="0"/>
          </a:p>
          <a:p>
            <a:r>
              <a:rPr lang="en-US" dirty="0" smtClean="0"/>
              <a:t>Step 1: Open Eclipse and set up a workspace folder</a:t>
            </a:r>
          </a:p>
          <a:p>
            <a:r>
              <a:rPr lang="en-US" dirty="0" smtClean="0"/>
              <a:t>Step 2: File &gt; New &gt; Java Project; name is CS212</a:t>
            </a:r>
          </a:p>
          <a:p>
            <a:r>
              <a:rPr lang="en-US" dirty="0" smtClean="0"/>
              <a:t>Step 3: File &gt; New &gt; Class</a:t>
            </a:r>
          </a:p>
          <a:p>
            <a:r>
              <a:rPr lang="en-US" dirty="0" smtClean="0"/>
              <a:t>Step 4: In the “Name:” text box, write “</a:t>
            </a:r>
            <a:r>
              <a:rPr lang="en-US" dirty="0" err="1" smtClean="0"/>
              <a:t>HelloWorld</a:t>
            </a:r>
            <a:r>
              <a:rPr lang="en-US" dirty="0" smtClean="0"/>
              <a:t>”.  Note that the name may not contain any spaces.</a:t>
            </a:r>
          </a:p>
          <a:p>
            <a:r>
              <a:rPr lang="en-US" dirty="0" smtClean="0"/>
              <a:t>Step 5: Check the box next to “public static void main”</a:t>
            </a:r>
          </a:p>
          <a:p>
            <a:r>
              <a:rPr lang="en-US" dirty="0" smtClean="0"/>
              <a:t>Step 6: Click Finish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17011</TotalTime>
  <Words>1311</Words>
  <Application>Microsoft Office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INTRODUCTION TO JAVA</vt:lpstr>
      <vt:lpstr>Information about this course</vt:lpstr>
      <vt:lpstr>Java Background</vt:lpstr>
      <vt:lpstr>How does Java work?</vt:lpstr>
      <vt:lpstr> </vt:lpstr>
      <vt:lpstr>Java as Programming Language</vt:lpstr>
      <vt:lpstr>Getting started with Java</vt:lpstr>
      <vt:lpstr>The Basics: Classes and Objects</vt:lpstr>
      <vt:lpstr>Our first program</vt:lpstr>
      <vt:lpstr>Our first program (cont’d)</vt:lpstr>
      <vt:lpstr>Parts of our first class</vt:lpstr>
      <vt:lpstr>Hello World Program</vt:lpstr>
      <vt:lpstr>Breakdown of code</vt:lpstr>
      <vt:lpstr>Reading Input</vt:lpstr>
      <vt:lpstr>Program for Reading Input</vt:lpstr>
      <vt:lpstr>Reading Input Breakdown</vt:lpstr>
      <vt:lpstr>Reading Input Breakdown</vt:lpstr>
      <vt:lpstr>Code for Fahrenheit to Celsius </vt:lpstr>
      <vt:lpstr>Tonight! </vt:lpstr>
      <vt:lpstr>Lab Day 1 – Tuesday 1/29/13 </vt:lpstr>
      <vt:lpstr>Lab Day 1 – Tuesday 1/29/13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Rob</dc:creator>
  <cp:lastModifiedBy>HS Test Teacher</cp:lastModifiedBy>
  <cp:revision>332</cp:revision>
  <dcterms:created xsi:type="dcterms:W3CDTF">2012-06-25T18:39:08Z</dcterms:created>
  <dcterms:modified xsi:type="dcterms:W3CDTF">2013-01-28T14:39:05Z</dcterms:modified>
</cp:coreProperties>
</file>