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78" r:id="rId9"/>
    <p:sldId id="263" r:id="rId10"/>
    <p:sldId id="264" r:id="rId11"/>
    <p:sldId id="265" r:id="rId12"/>
    <p:sldId id="266" r:id="rId13"/>
    <p:sldId id="267" r:id="rId14"/>
    <p:sldId id="268" r:id="rId15"/>
    <p:sldId id="269" r:id="rId16"/>
    <p:sldId id="270" r:id="rId17"/>
    <p:sldId id="271" r:id="rId18"/>
    <p:sldId id="276" r:id="rId19"/>
    <p:sldId id="272" r:id="rId20"/>
    <p:sldId id="277" r:id="rId21"/>
    <p:sldId id="273" r:id="rId22"/>
    <p:sldId id="274" r:id="rId23"/>
    <p:sldId id="275"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23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A484770-438C-4C56-BC3E-CB4B1DBA8534}" type="datetimeFigureOut">
              <a:rPr lang="en-US" smtClean="0"/>
              <a:pPr/>
              <a:t>1/30/2013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26E0919-D2E6-4E9C-B7EA-955BB3C1FB0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484770-438C-4C56-BC3E-CB4B1DBA8534}" type="datetimeFigureOut">
              <a:rPr lang="en-US" smtClean="0"/>
              <a:pPr/>
              <a:t>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E0919-D2E6-4E9C-B7EA-955BB3C1FB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484770-438C-4C56-BC3E-CB4B1DBA8534}" type="datetimeFigureOut">
              <a:rPr lang="en-US" smtClean="0"/>
              <a:pPr/>
              <a:t>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E0919-D2E6-4E9C-B7EA-955BB3C1FB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484770-438C-4C56-BC3E-CB4B1DBA8534}" type="datetimeFigureOut">
              <a:rPr lang="en-US" smtClean="0"/>
              <a:pPr/>
              <a:t>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E0919-D2E6-4E9C-B7EA-955BB3C1FB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A484770-438C-4C56-BC3E-CB4B1DBA8534}" type="datetimeFigureOut">
              <a:rPr lang="en-US" smtClean="0"/>
              <a:pPr/>
              <a:t>1/30/2013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E0919-D2E6-4E9C-B7EA-955BB3C1FB0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A484770-438C-4C56-BC3E-CB4B1DBA8534}" type="datetimeFigureOut">
              <a:rPr lang="en-US" smtClean="0"/>
              <a:pPr/>
              <a:t>1/30/2013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0919-D2E6-4E9C-B7EA-955BB3C1FB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A484770-438C-4C56-BC3E-CB4B1DBA8534}" type="datetimeFigureOut">
              <a:rPr lang="en-US" smtClean="0"/>
              <a:pPr/>
              <a:t>1/30/2013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E0919-D2E6-4E9C-B7EA-955BB3C1FB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A484770-438C-4C56-BC3E-CB4B1DBA8534}" type="datetimeFigureOut">
              <a:rPr lang="en-US" smtClean="0"/>
              <a:pPr/>
              <a:t>1/30/2013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E0919-D2E6-4E9C-B7EA-955BB3C1FB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484770-438C-4C56-BC3E-CB4B1DBA8534}" type="datetimeFigureOut">
              <a:rPr lang="en-US" smtClean="0"/>
              <a:pPr/>
              <a:t>1/30/2013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E0919-D2E6-4E9C-B7EA-955BB3C1FB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A484770-438C-4C56-BC3E-CB4B1DBA8534}" type="datetimeFigureOut">
              <a:rPr lang="en-US" smtClean="0"/>
              <a:pPr/>
              <a:t>1/30/2013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0919-D2E6-4E9C-B7EA-955BB3C1FB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A484770-438C-4C56-BC3E-CB4B1DBA8534}" type="datetimeFigureOut">
              <a:rPr lang="en-US" smtClean="0"/>
              <a:pPr/>
              <a:t>1/30/2013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26E0919-D2E6-4E9C-B7EA-955BB3C1FB0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A484770-438C-4C56-BC3E-CB4B1DBA8534}" type="datetimeFigureOut">
              <a:rPr lang="en-US" smtClean="0"/>
              <a:pPr/>
              <a:t>1/30/2013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6E0919-D2E6-4E9C-B7EA-955BB3C1FB0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docs.oracle.com/javase/6/docs/api/"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Constructs</a:t>
            </a:r>
            <a:endParaRPr lang="en-US" dirty="0"/>
          </a:p>
        </p:txBody>
      </p:sp>
      <p:sp>
        <p:nvSpPr>
          <p:cNvPr id="3" name="Subtitle 2"/>
          <p:cNvSpPr>
            <a:spLocks noGrp="1"/>
          </p:cNvSpPr>
          <p:nvPr>
            <p:ph type="subTitle" idx="1"/>
          </p:nvPr>
        </p:nvSpPr>
        <p:spPr/>
        <p:txBody>
          <a:bodyPr/>
          <a:lstStyle/>
          <a:p>
            <a:r>
              <a:rPr lang="en-US" dirty="0" smtClean="0"/>
              <a:t>Lecture 1</a:t>
            </a:r>
          </a:p>
          <a:p>
            <a:r>
              <a:rPr lang="en-US" dirty="0" smtClean="0"/>
              <a:t>CSCI 212</a:t>
            </a:r>
          </a:p>
          <a:p>
            <a:r>
              <a:rPr lang="en-US" dirty="0" smtClean="0"/>
              <a:t>Instructor: Robert </a:t>
            </a:r>
            <a:r>
              <a:rPr lang="en-US" dirty="0" err="1" smtClean="0"/>
              <a:t>Mashburn</a:t>
            </a: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and Catch Exceptions</a:t>
            </a:r>
            <a:endParaRPr lang="en-US" dirty="0"/>
          </a:p>
        </p:txBody>
      </p:sp>
      <p:sp>
        <p:nvSpPr>
          <p:cNvPr id="3" name="Content Placeholder 2"/>
          <p:cNvSpPr>
            <a:spLocks noGrp="1"/>
          </p:cNvSpPr>
          <p:nvPr>
            <p:ph idx="1"/>
          </p:nvPr>
        </p:nvSpPr>
        <p:spPr/>
        <p:txBody>
          <a:bodyPr>
            <a:normAutofit lnSpcReduction="10000"/>
          </a:bodyPr>
          <a:lstStyle/>
          <a:p>
            <a:r>
              <a:rPr lang="en-US" dirty="0" smtClean="0"/>
              <a:t>Model:</a:t>
            </a:r>
          </a:p>
          <a:p>
            <a:pPr>
              <a:buNone/>
            </a:pPr>
            <a:r>
              <a:rPr lang="en-US" dirty="0" smtClean="0"/>
              <a:t>try</a:t>
            </a:r>
          </a:p>
          <a:p>
            <a:pPr>
              <a:buNone/>
            </a:pPr>
            <a:r>
              <a:rPr lang="en-US" dirty="0" smtClean="0"/>
              <a:t>{</a:t>
            </a:r>
          </a:p>
          <a:p>
            <a:pPr>
              <a:buNone/>
            </a:pPr>
            <a:r>
              <a:rPr lang="en-US" dirty="0" smtClean="0"/>
              <a:t>	//code that could throw an exception</a:t>
            </a:r>
          </a:p>
          <a:p>
            <a:pPr>
              <a:buNone/>
            </a:pPr>
            <a:r>
              <a:rPr lang="en-US" dirty="0" smtClean="0"/>
              <a:t>}</a:t>
            </a:r>
          </a:p>
          <a:p>
            <a:pPr>
              <a:buNone/>
            </a:pPr>
            <a:r>
              <a:rPr lang="en-US" dirty="0" smtClean="0"/>
              <a:t>catch (Exception e) // “Exception e” means all exceptions</a:t>
            </a:r>
          </a:p>
          <a:p>
            <a:pPr>
              <a:buNone/>
            </a:pPr>
            <a:r>
              <a:rPr lang="en-US" dirty="0" smtClean="0"/>
              <a:t>{</a:t>
            </a:r>
          </a:p>
          <a:p>
            <a:pPr>
              <a:buNone/>
            </a:pPr>
            <a:r>
              <a:rPr lang="en-US" dirty="0" smtClean="0"/>
              <a:t>	//print error message and exception message</a:t>
            </a:r>
          </a:p>
          <a:p>
            <a:pPr>
              <a:buNone/>
            </a:pPr>
            <a:r>
              <a:rPr lang="en-US" dirty="0" smtClean="0"/>
              <a:t>	//clean up, exit, or try again</a:t>
            </a:r>
          </a:p>
          <a:p>
            <a:pPr>
              <a:buNone/>
            </a:pP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and Catch Example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Scanner input = new Scanner (</a:t>
            </a:r>
            <a:r>
              <a:rPr lang="en-US" dirty="0" err="1" smtClean="0"/>
              <a:t>System.in</a:t>
            </a:r>
            <a:r>
              <a:rPr lang="en-US" dirty="0" smtClean="0"/>
              <a:t>);</a:t>
            </a:r>
          </a:p>
          <a:p>
            <a:pPr>
              <a:buNone/>
            </a:pPr>
            <a:r>
              <a:rPr lang="en-US" dirty="0" err="1" smtClean="0"/>
              <a:t>int</a:t>
            </a:r>
            <a:r>
              <a:rPr lang="en-US" dirty="0" smtClean="0"/>
              <a:t> age;</a:t>
            </a:r>
          </a:p>
          <a:p>
            <a:pPr>
              <a:buNone/>
            </a:pPr>
            <a:r>
              <a:rPr lang="en-US" dirty="0" smtClean="0"/>
              <a:t>try</a:t>
            </a:r>
          </a:p>
          <a:p>
            <a:pPr>
              <a:buNone/>
            </a:pPr>
            <a:r>
              <a:rPr lang="en-US" dirty="0" smtClean="0"/>
              <a:t>{</a:t>
            </a:r>
          </a:p>
          <a:p>
            <a:pPr>
              <a:buNone/>
            </a:pPr>
            <a:r>
              <a:rPr lang="en-US" dirty="0" smtClean="0"/>
              <a:t>	age = </a:t>
            </a:r>
            <a:r>
              <a:rPr lang="en-US" dirty="0" err="1" smtClean="0"/>
              <a:t>input.nextInt</a:t>
            </a:r>
            <a:r>
              <a:rPr lang="en-US" dirty="0" smtClean="0"/>
              <a:t>();</a:t>
            </a:r>
          </a:p>
          <a:p>
            <a:pPr>
              <a:buNone/>
            </a:pPr>
            <a:r>
              <a:rPr lang="en-US" dirty="0" smtClean="0"/>
              <a:t>}</a:t>
            </a:r>
          </a:p>
          <a:p>
            <a:pPr>
              <a:buNone/>
            </a:pPr>
            <a:r>
              <a:rPr lang="en-US" dirty="0" smtClean="0"/>
              <a:t>catch( Exception e)</a:t>
            </a:r>
          </a:p>
          <a:p>
            <a:pPr>
              <a:buNone/>
            </a:pPr>
            <a:r>
              <a:rPr lang="en-US" dirty="0" smtClean="0"/>
              <a:t>{</a:t>
            </a:r>
          </a:p>
          <a:p>
            <a:pPr>
              <a:buNone/>
            </a:pPr>
            <a:r>
              <a:rPr lang="en-US" dirty="0" smtClean="0"/>
              <a:t>	</a:t>
            </a:r>
            <a:r>
              <a:rPr lang="en-US" dirty="0" err="1" smtClean="0"/>
              <a:t>System.out.println</a:t>
            </a:r>
            <a:r>
              <a:rPr lang="en-US" dirty="0" smtClean="0"/>
              <a:t>( “Invalid number.”); 	//print error</a:t>
            </a:r>
          </a:p>
          <a:p>
            <a:pPr>
              <a:buNone/>
            </a:pPr>
            <a:r>
              <a:rPr lang="en-US" dirty="0" smtClean="0"/>
              <a:t>	</a:t>
            </a:r>
            <a:r>
              <a:rPr lang="en-US" dirty="0" err="1" smtClean="0"/>
              <a:t>System.err.println</a:t>
            </a:r>
            <a:r>
              <a:rPr lang="en-US" dirty="0" smtClean="0"/>
              <a:t> (</a:t>
            </a:r>
            <a:r>
              <a:rPr lang="en-US" dirty="0" err="1" smtClean="0"/>
              <a:t>e.toString</a:t>
            </a:r>
            <a:r>
              <a:rPr lang="en-US" dirty="0" smtClean="0"/>
              <a:t>() );		//print error message</a:t>
            </a:r>
          </a:p>
          <a:p>
            <a:pPr>
              <a:buNone/>
            </a:pPr>
            <a:r>
              <a:rPr lang="en-US" dirty="0" smtClean="0"/>
              <a:t>	return;				//return to calling function</a:t>
            </a:r>
          </a:p>
          <a:p>
            <a:pPr>
              <a:buNone/>
            </a:pP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and Catch Uses</a:t>
            </a:r>
            <a:endParaRPr lang="en-US" dirty="0"/>
          </a:p>
        </p:txBody>
      </p:sp>
      <p:sp>
        <p:nvSpPr>
          <p:cNvPr id="3" name="Content Placeholder 2"/>
          <p:cNvSpPr>
            <a:spLocks noGrp="1"/>
          </p:cNvSpPr>
          <p:nvPr>
            <p:ph idx="1"/>
          </p:nvPr>
        </p:nvSpPr>
        <p:spPr/>
        <p:txBody>
          <a:bodyPr>
            <a:normAutofit lnSpcReduction="10000"/>
          </a:bodyPr>
          <a:lstStyle/>
          <a:p>
            <a:r>
              <a:rPr lang="en-US" dirty="0" smtClean="0"/>
              <a:t>The use of Try and Catch blocks is very helpful in making a more robust, professional code that will run under various conditions.</a:t>
            </a:r>
          </a:p>
          <a:p>
            <a:r>
              <a:rPr lang="en-US" dirty="0" smtClean="0"/>
              <a:t>The Catch block may return to the try block, may allow the input to be re-entered, or may immediately end the program depending on what is in the block.</a:t>
            </a:r>
          </a:p>
          <a:p>
            <a:r>
              <a:rPr lang="en-US" dirty="0" smtClean="0"/>
              <a:t>Most code that we will create in this class will not require the use of Try and Catch blocks, though it may be included at the student’s discretion.  </a:t>
            </a:r>
          </a:p>
          <a:p>
            <a:r>
              <a:rPr lang="en-US" dirty="0" smtClean="0"/>
              <a:t>However, students must be aware of what these blocks do, how to create them, and the code needed.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Static Methods are the equivalent to standard functions in other programming languages such as </a:t>
            </a:r>
            <a:r>
              <a:rPr lang="en-US" dirty="0" err="1" smtClean="0"/>
              <a:t>c++</a:t>
            </a:r>
            <a:r>
              <a:rPr lang="en-US" dirty="0" smtClean="0"/>
              <a:t>.</a:t>
            </a:r>
          </a:p>
          <a:p>
            <a:r>
              <a:rPr lang="en-US" dirty="0" smtClean="0"/>
              <a:t>They are usually found above the main function in the code and have their own block</a:t>
            </a:r>
          </a:p>
          <a:p>
            <a:r>
              <a:rPr lang="en-US" dirty="0" smtClean="0"/>
              <a:t>Model:</a:t>
            </a:r>
          </a:p>
          <a:p>
            <a:pPr>
              <a:buNone/>
            </a:pPr>
            <a:r>
              <a:rPr lang="en-US" i="1" dirty="0" smtClean="0"/>
              <a:t>modifier</a:t>
            </a:r>
            <a:r>
              <a:rPr lang="en-US" dirty="0" smtClean="0"/>
              <a:t> static </a:t>
            </a:r>
            <a:r>
              <a:rPr lang="en-US" i="1" dirty="0" err="1" smtClean="0"/>
              <a:t>return_type</a:t>
            </a:r>
            <a:r>
              <a:rPr lang="en-US" i="1" dirty="0" smtClean="0"/>
              <a:t> </a:t>
            </a:r>
            <a:r>
              <a:rPr lang="en-US" i="1" dirty="0" err="1" smtClean="0"/>
              <a:t>function_name</a:t>
            </a:r>
            <a:r>
              <a:rPr lang="en-US" dirty="0" smtClean="0"/>
              <a:t>()</a:t>
            </a:r>
          </a:p>
          <a:p>
            <a:pPr>
              <a:buNone/>
            </a:pPr>
            <a:r>
              <a:rPr lang="en-US" dirty="0" smtClean="0"/>
              <a:t>{</a:t>
            </a:r>
          </a:p>
          <a:p>
            <a:pPr>
              <a:buNone/>
            </a:pPr>
            <a:r>
              <a:rPr lang="en-US" dirty="0" smtClean="0"/>
              <a:t>}</a:t>
            </a:r>
          </a:p>
          <a:p>
            <a:pPr>
              <a:buNone/>
            </a:pPr>
            <a:endParaRPr lang="en-US" dirty="0" smtClean="0"/>
          </a:p>
          <a:p>
            <a:pPr>
              <a:buNone/>
            </a:pPr>
            <a:r>
              <a:rPr lang="en-US" i="1" dirty="0" smtClean="0"/>
              <a:t>modifier</a:t>
            </a:r>
            <a:r>
              <a:rPr lang="en-US" dirty="0" smtClean="0"/>
              <a:t>: could be public, private or others</a:t>
            </a:r>
          </a:p>
          <a:p>
            <a:pPr>
              <a:buNone/>
            </a:pPr>
            <a:r>
              <a:rPr lang="en-US" i="1" dirty="0" err="1" smtClean="0"/>
              <a:t>return_type</a:t>
            </a:r>
            <a:r>
              <a:rPr lang="en-US" dirty="0" smtClean="0"/>
              <a:t>: based on the purpose of the function</a:t>
            </a:r>
          </a:p>
          <a:p>
            <a:pPr>
              <a:buNone/>
            </a:pPr>
            <a:r>
              <a:rPr lang="en-US" i="1" dirty="0" err="1" smtClean="0"/>
              <a:t>function_name</a:t>
            </a:r>
            <a:r>
              <a:rPr lang="en-US" dirty="0" smtClean="0"/>
              <a:t>: the name of the function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a Static Function</a:t>
            </a:r>
            <a:endParaRPr lang="en-US" dirty="0"/>
          </a:p>
        </p:txBody>
      </p:sp>
      <p:sp>
        <p:nvSpPr>
          <p:cNvPr id="3" name="Content Placeholder 2"/>
          <p:cNvSpPr>
            <a:spLocks noGrp="1"/>
          </p:cNvSpPr>
          <p:nvPr>
            <p:ph idx="1"/>
          </p:nvPr>
        </p:nvSpPr>
        <p:spPr/>
        <p:txBody>
          <a:bodyPr/>
          <a:lstStyle/>
          <a:p>
            <a:pPr>
              <a:buNone/>
            </a:pPr>
            <a:r>
              <a:rPr lang="en-US" dirty="0" smtClean="0"/>
              <a:t>public static </a:t>
            </a:r>
            <a:r>
              <a:rPr lang="en-US" dirty="0" err="1" smtClean="0"/>
              <a:t>int</a:t>
            </a:r>
            <a:r>
              <a:rPr lang="en-US" dirty="0" smtClean="0"/>
              <a:t> </a:t>
            </a:r>
            <a:r>
              <a:rPr lang="en-US" dirty="0" err="1" smtClean="0"/>
              <a:t>getSecretNumber</a:t>
            </a:r>
            <a:r>
              <a:rPr lang="en-US" dirty="0" smtClean="0"/>
              <a:t>()</a:t>
            </a:r>
          </a:p>
          <a:p>
            <a:pPr>
              <a:buNone/>
            </a:pPr>
            <a:r>
              <a:rPr lang="en-US" dirty="0" smtClean="0"/>
              <a:t>{</a:t>
            </a:r>
          </a:p>
          <a:p>
            <a:pPr>
              <a:buNone/>
            </a:pPr>
            <a:r>
              <a:rPr lang="en-US" dirty="0" smtClean="0"/>
              <a:t>	Scanner input = new Scanner(</a:t>
            </a:r>
            <a:r>
              <a:rPr lang="en-US" dirty="0" err="1" smtClean="0"/>
              <a:t>System.in</a:t>
            </a:r>
            <a:r>
              <a:rPr lang="en-US" dirty="0" smtClean="0"/>
              <a:t>);</a:t>
            </a:r>
          </a:p>
          <a:p>
            <a:pPr>
              <a:buNone/>
            </a:pPr>
            <a:r>
              <a:rPr lang="en-US" dirty="0" smtClean="0"/>
              <a:t>	return </a:t>
            </a:r>
            <a:r>
              <a:rPr lang="en-US" dirty="0" err="1" smtClean="0"/>
              <a:t>input.nextInt</a:t>
            </a:r>
            <a:r>
              <a:rPr lang="en-US" dirty="0" smtClean="0"/>
              <a:t>();</a:t>
            </a:r>
          </a:p>
          <a:p>
            <a:pPr>
              <a:buNone/>
            </a:pPr>
            <a:r>
              <a:rPr lang="en-US" dirty="0" smtClean="0"/>
              <a:t>}</a:t>
            </a:r>
          </a:p>
          <a:p>
            <a:pPr>
              <a:buNone/>
            </a:pPr>
            <a:endParaRPr lang="en-US" dirty="0" smtClean="0"/>
          </a:p>
          <a:p>
            <a:r>
              <a:rPr lang="en-US" dirty="0" smtClean="0"/>
              <a:t>In this simple static method, when </a:t>
            </a:r>
            <a:r>
              <a:rPr lang="en-US" dirty="0" err="1" smtClean="0"/>
              <a:t>getSecretNumber</a:t>
            </a:r>
            <a:r>
              <a:rPr lang="en-US" dirty="0" smtClean="0"/>
              <a:t> is called, the next keyboard input will be returned.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of Static Functions</a:t>
            </a:r>
            <a:endParaRPr lang="en-US" dirty="0"/>
          </a:p>
        </p:txBody>
      </p:sp>
      <p:sp>
        <p:nvSpPr>
          <p:cNvPr id="3" name="Content Placeholder 2"/>
          <p:cNvSpPr>
            <a:spLocks noGrp="1"/>
          </p:cNvSpPr>
          <p:nvPr>
            <p:ph idx="1"/>
          </p:nvPr>
        </p:nvSpPr>
        <p:spPr/>
        <p:txBody>
          <a:bodyPr/>
          <a:lstStyle/>
          <a:p>
            <a:r>
              <a:rPr lang="en-US" dirty="0" smtClean="0"/>
              <a:t>We use static methods when we are calling a method from another static method.</a:t>
            </a:r>
          </a:p>
          <a:p>
            <a:r>
              <a:rPr lang="en-US" dirty="0" smtClean="0"/>
              <a:t>Since our “main” function is always static, any method the main function can call directly must be static.</a:t>
            </a:r>
          </a:p>
          <a:p>
            <a:endParaRPr lang="en-US" dirty="0" smtClean="0"/>
          </a:p>
          <a:p>
            <a:r>
              <a:rPr lang="en-US" dirty="0" smtClean="0"/>
              <a:t>We will see that the main function can call non-static methods as well, but only through an object.</a:t>
            </a:r>
          </a:p>
          <a:p>
            <a:r>
              <a:rPr lang="en-US" dirty="0" smtClean="0"/>
              <a:t>Usually static methods do not rely on any single object for calculations, rather they take data from a class and compute something.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Functions Summary</a:t>
            </a:r>
            <a:endParaRPr lang="en-US" dirty="0"/>
          </a:p>
        </p:txBody>
      </p:sp>
      <p:sp>
        <p:nvSpPr>
          <p:cNvPr id="3" name="Content Placeholder 2"/>
          <p:cNvSpPr>
            <a:spLocks noGrp="1"/>
          </p:cNvSpPr>
          <p:nvPr>
            <p:ph idx="1"/>
          </p:nvPr>
        </p:nvSpPr>
        <p:spPr/>
        <p:txBody>
          <a:bodyPr/>
          <a:lstStyle/>
          <a:p>
            <a:r>
              <a:rPr lang="en-US" dirty="0" smtClean="0"/>
              <a:t>Static functions can be called from…</a:t>
            </a:r>
          </a:p>
          <a:p>
            <a:pPr lvl="1"/>
            <a:r>
              <a:rPr lang="en-US" dirty="0" smtClean="0"/>
              <a:t>Non-static functions</a:t>
            </a:r>
          </a:p>
          <a:p>
            <a:pPr lvl="1"/>
            <a:r>
              <a:rPr lang="en-US" dirty="0" smtClean="0"/>
              <a:t>Static Functions</a:t>
            </a:r>
          </a:p>
          <a:p>
            <a:pPr lvl="1"/>
            <a:r>
              <a:rPr lang="en-US" dirty="0" smtClean="0"/>
              <a:t>Directly</a:t>
            </a:r>
          </a:p>
          <a:p>
            <a:pPr lvl="1"/>
            <a:r>
              <a:rPr lang="en-US" dirty="0" smtClean="0"/>
              <a:t>Through an object</a:t>
            </a:r>
          </a:p>
          <a:p>
            <a:pPr lvl="1"/>
            <a:r>
              <a:rPr lang="en-US" dirty="0" smtClean="0"/>
              <a:t>Through a class (as long as it has a public modifier)</a:t>
            </a:r>
          </a:p>
          <a:p>
            <a:r>
              <a:rPr lang="en-US" dirty="0" smtClean="0"/>
              <a:t>Static functions can call another static function</a:t>
            </a:r>
          </a:p>
          <a:p>
            <a:r>
              <a:rPr lang="en-US" dirty="0" smtClean="0"/>
              <a:t>Static functions CANNOT call non-static functions directly; only through an instance of an object.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 Functions</a:t>
            </a:r>
            <a:endParaRPr lang="en-US" dirty="0"/>
          </a:p>
        </p:txBody>
      </p:sp>
      <p:sp>
        <p:nvSpPr>
          <p:cNvPr id="3" name="Content Placeholder 2"/>
          <p:cNvSpPr>
            <a:spLocks noGrp="1"/>
          </p:cNvSpPr>
          <p:nvPr>
            <p:ph idx="1"/>
          </p:nvPr>
        </p:nvSpPr>
        <p:spPr/>
        <p:txBody>
          <a:bodyPr/>
          <a:lstStyle/>
          <a:p>
            <a:r>
              <a:rPr lang="en-US" dirty="0" smtClean="0"/>
              <a:t>Overloading functions means defining multiple functions that have the same name, but takes in a different number of parameters, or different types of parameters.</a:t>
            </a:r>
          </a:p>
          <a:p>
            <a:r>
              <a:rPr lang="en-US" dirty="0" smtClean="0"/>
              <a:t>Example: If we want to define the greatest common divisor (GCD) function that takes in two parameters:</a:t>
            </a:r>
          </a:p>
          <a:p>
            <a:pPr lvl="1"/>
            <a:r>
              <a:rPr lang="en-US" dirty="0" smtClean="0"/>
              <a:t>public </a:t>
            </a:r>
            <a:r>
              <a:rPr lang="en-US" dirty="0" err="1" smtClean="0"/>
              <a:t>int</a:t>
            </a:r>
            <a:r>
              <a:rPr lang="en-US" dirty="0" smtClean="0"/>
              <a:t> </a:t>
            </a:r>
            <a:r>
              <a:rPr lang="en-US" dirty="0" err="1" smtClean="0"/>
              <a:t>gcd</a:t>
            </a:r>
            <a:r>
              <a:rPr lang="en-US" dirty="0" smtClean="0"/>
              <a:t> ( </a:t>
            </a:r>
            <a:r>
              <a:rPr lang="en-US" dirty="0" err="1" smtClean="0"/>
              <a:t>int</a:t>
            </a:r>
            <a:r>
              <a:rPr lang="en-US" dirty="0" smtClean="0"/>
              <a:t> x, </a:t>
            </a:r>
            <a:r>
              <a:rPr lang="en-US" dirty="0" err="1" smtClean="0"/>
              <a:t>int</a:t>
            </a:r>
            <a:r>
              <a:rPr lang="en-US" dirty="0" smtClean="0"/>
              <a:t> y)</a:t>
            </a:r>
          </a:p>
          <a:p>
            <a:r>
              <a:rPr lang="en-US" dirty="0" smtClean="0"/>
              <a:t>In that same class, we may want to define another GCD function that takes in three parameters:</a:t>
            </a:r>
          </a:p>
          <a:p>
            <a:pPr lvl="1"/>
            <a:r>
              <a:rPr lang="en-US" dirty="0" smtClean="0"/>
              <a:t>Public </a:t>
            </a:r>
            <a:r>
              <a:rPr lang="en-US" dirty="0" err="1" smtClean="0"/>
              <a:t>int</a:t>
            </a:r>
            <a:r>
              <a:rPr lang="en-US" dirty="0" smtClean="0"/>
              <a:t> </a:t>
            </a:r>
            <a:r>
              <a:rPr lang="en-US" dirty="0" err="1" smtClean="0"/>
              <a:t>gcd</a:t>
            </a:r>
            <a:r>
              <a:rPr lang="en-US" dirty="0" smtClean="0"/>
              <a:t> ( </a:t>
            </a:r>
            <a:r>
              <a:rPr lang="en-US" dirty="0" err="1" smtClean="0"/>
              <a:t>int</a:t>
            </a:r>
            <a:r>
              <a:rPr lang="en-US" dirty="0" smtClean="0"/>
              <a:t> x, </a:t>
            </a:r>
            <a:r>
              <a:rPr lang="en-US" dirty="0" err="1" smtClean="0"/>
              <a:t>int</a:t>
            </a:r>
            <a:r>
              <a:rPr lang="en-US" dirty="0" smtClean="0"/>
              <a:t> y, </a:t>
            </a:r>
            <a:r>
              <a:rPr lang="en-US" dirty="0" err="1" smtClean="0"/>
              <a:t>int</a:t>
            </a:r>
            <a:r>
              <a:rPr lang="en-US" dirty="0" smtClean="0"/>
              <a:t> z)</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in Java</a:t>
            </a:r>
            <a:endParaRPr lang="en-US" dirty="0"/>
          </a:p>
        </p:txBody>
      </p:sp>
      <p:sp>
        <p:nvSpPr>
          <p:cNvPr id="3" name="Content Placeholder 2"/>
          <p:cNvSpPr>
            <a:spLocks noGrp="1"/>
          </p:cNvSpPr>
          <p:nvPr>
            <p:ph idx="1"/>
          </p:nvPr>
        </p:nvSpPr>
        <p:spPr/>
        <p:txBody>
          <a:bodyPr/>
          <a:lstStyle/>
          <a:p>
            <a:r>
              <a:rPr lang="en-US" dirty="0" smtClean="0"/>
              <a:t>In Java, arrays function almost identically to how they operate in </a:t>
            </a:r>
            <a:r>
              <a:rPr lang="en-US" dirty="0" err="1" smtClean="0"/>
              <a:t>c++</a:t>
            </a:r>
            <a:r>
              <a:rPr lang="en-US" dirty="0" smtClean="0"/>
              <a:t>.  </a:t>
            </a:r>
          </a:p>
          <a:p>
            <a:r>
              <a:rPr lang="en-US" dirty="0" smtClean="0"/>
              <a:t>The main way in that they differ is that arrays are considered objects.  Thus, we use the keyword “new”.</a:t>
            </a:r>
          </a:p>
          <a:p>
            <a:pPr lvl="1"/>
            <a:r>
              <a:rPr lang="en-US" dirty="0" smtClean="0"/>
              <a:t>Model: </a:t>
            </a:r>
            <a:r>
              <a:rPr lang="en-US" i="1" dirty="0" err="1" smtClean="0"/>
              <a:t>data_type</a:t>
            </a:r>
            <a:r>
              <a:rPr lang="en-US" dirty="0" smtClean="0"/>
              <a:t> [] </a:t>
            </a:r>
            <a:r>
              <a:rPr lang="en-US" i="1" dirty="0" smtClean="0"/>
              <a:t>name</a:t>
            </a:r>
            <a:r>
              <a:rPr lang="en-US" dirty="0" smtClean="0"/>
              <a:t> = new </a:t>
            </a:r>
            <a:r>
              <a:rPr lang="en-US" i="1" dirty="0" err="1" smtClean="0"/>
              <a:t>data_type</a:t>
            </a:r>
            <a:r>
              <a:rPr lang="en-US" dirty="0" smtClean="0"/>
              <a:t>[</a:t>
            </a:r>
            <a:r>
              <a:rPr lang="en-US" i="1" dirty="0" smtClean="0"/>
              <a:t>size</a:t>
            </a:r>
            <a:r>
              <a:rPr lang="en-US" dirty="0" smtClean="0"/>
              <a:t>];</a:t>
            </a:r>
          </a:p>
          <a:p>
            <a:pPr lvl="1"/>
            <a:r>
              <a:rPr lang="en-US" dirty="0" smtClean="0"/>
              <a:t>Example: </a:t>
            </a:r>
            <a:r>
              <a:rPr lang="en-US" dirty="0" err="1" smtClean="0"/>
              <a:t>int</a:t>
            </a:r>
            <a:r>
              <a:rPr lang="en-US" dirty="0" smtClean="0"/>
              <a:t> [] array = new </a:t>
            </a:r>
            <a:r>
              <a:rPr lang="en-US" dirty="0" err="1" smtClean="0"/>
              <a:t>int</a:t>
            </a:r>
            <a:r>
              <a:rPr lang="en-US" dirty="0" smtClean="0"/>
              <a:t>[10];</a:t>
            </a:r>
          </a:p>
          <a:p>
            <a:endParaRPr lang="en-US" dirty="0" smtClean="0"/>
          </a:p>
          <a:p>
            <a:r>
              <a:rPr lang="en-US" dirty="0" smtClean="0"/>
              <a:t>In this case, we have created an array of integers that is of size 10.  When an array is created with no data in it, all elements of the array are given a value of zero.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in Java (continued)</a:t>
            </a:r>
            <a:endParaRPr lang="en-US" dirty="0"/>
          </a:p>
        </p:txBody>
      </p:sp>
      <p:sp>
        <p:nvSpPr>
          <p:cNvPr id="3" name="Content Placeholder 2"/>
          <p:cNvSpPr>
            <a:spLocks noGrp="1"/>
          </p:cNvSpPr>
          <p:nvPr>
            <p:ph idx="1"/>
          </p:nvPr>
        </p:nvSpPr>
        <p:spPr/>
        <p:txBody>
          <a:bodyPr>
            <a:normAutofit/>
          </a:bodyPr>
          <a:lstStyle/>
          <a:p>
            <a:r>
              <a:rPr lang="en-US" dirty="0" smtClean="0"/>
              <a:t>In Java, most array allocations are done with the keyword “new”.  However, an array may also be created without the word new, if it has an initialization list of </a:t>
            </a:r>
            <a:r>
              <a:rPr lang="en-US" dirty="0" err="1" smtClean="0"/>
              <a:t>int</a:t>
            </a:r>
            <a:r>
              <a:rPr lang="en-US" dirty="0" smtClean="0"/>
              <a:t>, String, or character values.</a:t>
            </a:r>
          </a:p>
          <a:p>
            <a:r>
              <a:rPr lang="en-US" dirty="0" smtClean="0"/>
              <a:t>Defining an array through initialization: </a:t>
            </a:r>
          </a:p>
          <a:p>
            <a:pPr lvl="1"/>
            <a:r>
              <a:rPr lang="en-US" dirty="0" err="1" smtClean="0"/>
              <a:t>int</a:t>
            </a:r>
            <a:r>
              <a:rPr lang="en-US" dirty="0" smtClean="0"/>
              <a:t> [] array = {1, 2, 3, 4, 5, 6, 7 };</a:t>
            </a:r>
          </a:p>
          <a:p>
            <a:r>
              <a:rPr lang="en-US" dirty="0" smtClean="0"/>
              <a:t>This has created an array of type </a:t>
            </a:r>
            <a:r>
              <a:rPr lang="en-US" dirty="0" err="1" smtClean="0"/>
              <a:t>int</a:t>
            </a:r>
            <a:r>
              <a:rPr lang="en-US" dirty="0" smtClean="0"/>
              <a:t> of size 7.  </a:t>
            </a:r>
          </a:p>
          <a:p>
            <a:r>
              <a:rPr lang="en-US" dirty="0" smtClean="0"/>
              <a:t>HOWEVER, this will only work for those specific types.  For example, the following will not work:</a:t>
            </a:r>
          </a:p>
          <a:p>
            <a:pPr lvl="1"/>
            <a:r>
              <a:rPr lang="en-US" dirty="0" err="1" smtClean="0"/>
              <a:t>boolean</a:t>
            </a:r>
            <a:r>
              <a:rPr lang="en-US" dirty="0" smtClean="0"/>
              <a:t>[] array = { true, true, false, true };</a:t>
            </a:r>
          </a:p>
          <a:p>
            <a:pPr lvl="1"/>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constructs</a:t>
            </a:r>
            <a:endParaRPr lang="en-US" dirty="0"/>
          </a:p>
        </p:txBody>
      </p:sp>
      <p:sp>
        <p:nvSpPr>
          <p:cNvPr id="3" name="Content Placeholder 2"/>
          <p:cNvSpPr>
            <a:spLocks noGrp="1"/>
          </p:cNvSpPr>
          <p:nvPr>
            <p:ph idx="1"/>
          </p:nvPr>
        </p:nvSpPr>
        <p:spPr/>
        <p:txBody>
          <a:bodyPr/>
          <a:lstStyle/>
          <a:p>
            <a:r>
              <a:rPr lang="en-US" dirty="0" smtClean="0"/>
              <a:t>If/Else if/Else statements</a:t>
            </a:r>
          </a:p>
          <a:p>
            <a:endParaRPr lang="en-US" dirty="0" smtClean="0"/>
          </a:p>
          <a:p>
            <a:r>
              <a:rPr lang="en-US" dirty="0" smtClean="0"/>
              <a:t>While </a:t>
            </a:r>
            <a:r>
              <a:rPr lang="en-US" dirty="0" smtClean="0"/>
              <a:t>Loops</a:t>
            </a:r>
          </a:p>
          <a:p>
            <a:endParaRPr lang="en-US" dirty="0" smtClean="0"/>
          </a:p>
          <a:p>
            <a:r>
              <a:rPr lang="en-US" dirty="0" smtClean="0"/>
              <a:t>For </a:t>
            </a:r>
            <a:r>
              <a:rPr lang="en-US" dirty="0" smtClean="0"/>
              <a:t>Loops</a:t>
            </a:r>
          </a:p>
          <a:p>
            <a:endParaRPr lang="en-US" dirty="0" smtClean="0"/>
          </a:p>
          <a:p>
            <a:r>
              <a:rPr lang="en-US" dirty="0" smtClean="0"/>
              <a:t>Try </a:t>
            </a:r>
            <a:r>
              <a:rPr lang="en-US" dirty="0" smtClean="0"/>
              <a:t>and Catch </a:t>
            </a:r>
            <a:r>
              <a:rPr lang="en-US" dirty="0" smtClean="0"/>
              <a:t>Exceptions</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Arrays in Java</a:t>
            </a:r>
            <a:endParaRPr lang="en-US" dirty="0"/>
          </a:p>
        </p:txBody>
      </p:sp>
      <p:sp>
        <p:nvSpPr>
          <p:cNvPr id="3" name="Content Placeholder 2"/>
          <p:cNvSpPr>
            <a:spLocks noGrp="1"/>
          </p:cNvSpPr>
          <p:nvPr>
            <p:ph idx="1"/>
          </p:nvPr>
        </p:nvSpPr>
        <p:spPr/>
        <p:txBody>
          <a:bodyPr/>
          <a:lstStyle/>
          <a:p>
            <a:r>
              <a:rPr lang="en-US" dirty="0" smtClean="0"/>
              <a:t>We may assign and find the values within an array by using the index value of the element, just like </a:t>
            </a:r>
            <a:r>
              <a:rPr lang="en-US" dirty="0" err="1" smtClean="0"/>
              <a:t>c++</a:t>
            </a:r>
            <a:r>
              <a:rPr lang="en-US" dirty="0" smtClean="0"/>
              <a:t>.</a:t>
            </a:r>
          </a:p>
          <a:p>
            <a:pPr lvl="1"/>
            <a:r>
              <a:rPr lang="en-US" dirty="0" err="1" smtClean="0"/>
              <a:t>int</a:t>
            </a:r>
            <a:r>
              <a:rPr lang="en-US" dirty="0" smtClean="0"/>
              <a:t> [] array = {1, 2, 3, 4, 5, 6, 7 };</a:t>
            </a:r>
          </a:p>
          <a:p>
            <a:pPr lvl="1"/>
            <a:r>
              <a:rPr lang="en-US" dirty="0" err="1" smtClean="0"/>
              <a:t>System.out.print</a:t>
            </a:r>
            <a:r>
              <a:rPr lang="en-US" dirty="0" smtClean="0"/>
              <a:t>(array[0]); 	</a:t>
            </a:r>
            <a:r>
              <a:rPr lang="en-US" i="1" dirty="0" smtClean="0"/>
              <a:t>//output : 1</a:t>
            </a:r>
          </a:p>
          <a:p>
            <a:pPr lvl="1"/>
            <a:r>
              <a:rPr lang="en-US" dirty="0" err="1" smtClean="0"/>
              <a:t>System.out.print</a:t>
            </a:r>
            <a:r>
              <a:rPr lang="en-US" dirty="0" smtClean="0"/>
              <a:t>(array[1]);	</a:t>
            </a:r>
            <a:r>
              <a:rPr lang="en-US" i="1" dirty="0" smtClean="0"/>
              <a:t>//output: 2</a:t>
            </a:r>
          </a:p>
          <a:p>
            <a:pPr lvl="1"/>
            <a:r>
              <a:rPr lang="en-US" dirty="0" smtClean="0"/>
              <a:t>array[0] = 9;			//</a:t>
            </a:r>
            <a:r>
              <a:rPr lang="en-US" i="1" dirty="0" smtClean="0"/>
              <a:t>changes 1 to 9</a:t>
            </a:r>
          </a:p>
          <a:p>
            <a:pPr lvl="1"/>
            <a:r>
              <a:rPr lang="en-US" dirty="0" err="1" smtClean="0"/>
              <a:t>System.out.print</a:t>
            </a:r>
            <a:r>
              <a:rPr lang="en-US" dirty="0" smtClean="0"/>
              <a:t>(array[0]);	//</a:t>
            </a:r>
            <a:r>
              <a:rPr lang="en-US" i="1" dirty="0" smtClean="0"/>
              <a:t>output: 9</a:t>
            </a:r>
          </a:p>
          <a:p>
            <a:pPr lvl="1"/>
            <a:endParaRPr lang="en-US" i="1" dirty="0" smtClean="0"/>
          </a:p>
          <a:p>
            <a:r>
              <a:rPr lang="en-US" dirty="0" smtClean="0"/>
              <a:t>There are many other functions associated with Arrays as well.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API</a:t>
            </a:r>
            <a:endParaRPr lang="en-US" dirty="0"/>
          </a:p>
        </p:txBody>
      </p:sp>
      <p:sp>
        <p:nvSpPr>
          <p:cNvPr id="3" name="Content Placeholder 2"/>
          <p:cNvSpPr>
            <a:spLocks noGrp="1"/>
          </p:cNvSpPr>
          <p:nvPr>
            <p:ph idx="1"/>
          </p:nvPr>
        </p:nvSpPr>
        <p:spPr/>
        <p:txBody>
          <a:bodyPr>
            <a:normAutofit lnSpcReduction="10000"/>
          </a:bodyPr>
          <a:lstStyle/>
          <a:p>
            <a:r>
              <a:rPr lang="en-US" dirty="0" smtClean="0"/>
              <a:t>API stands for Application Programming Interface</a:t>
            </a:r>
          </a:p>
          <a:p>
            <a:r>
              <a:rPr lang="en-US" dirty="0">
                <a:hlinkClick r:id="rId2"/>
              </a:rPr>
              <a:t>http://docs.oracle.com/javase/6/docs/api</a:t>
            </a:r>
            <a:r>
              <a:rPr lang="en-US" dirty="0" smtClean="0">
                <a:hlinkClick r:id="rId2"/>
              </a:rPr>
              <a:t>/</a:t>
            </a:r>
            <a:endParaRPr lang="en-US" dirty="0" smtClean="0"/>
          </a:p>
          <a:p>
            <a:r>
              <a:rPr lang="en-US" dirty="0" smtClean="0"/>
              <a:t>The </a:t>
            </a:r>
            <a:r>
              <a:rPr lang="en-US" dirty="0" smtClean="0"/>
              <a:t>API is the library containing information about the packages, classes, and methods available for the Java platform.</a:t>
            </a:r>
          </a:p>
          <a:p>
            <a:r>
              <a:rPr lang="en-US" dirty="0" smtClean="0"/>
              <a:t>We have already used one of the packages when we used Scanner.  </a:t>
            </a:r>
          </a:p>
          <a:p>
            <a:r>
              <a:rPr lang="en-US" dirty="0" smtClean="0"/>
              <a:t>To use any of these packages, we must import the package.  Remember, to import the Scanner utility:</a:t>
            </a:r>
          </a:p>
          <a:p>
            <a:pPr lvl="1"/>
            <a:r>
              <a:rPr lang="en-US" dirty="0" smtClean="0"/>
              <a:t>import </a:t>
            </a:r>
            <a:r>
              <a:rPr lang="en-US" dirty="0" err="1" smtClean="0"/>
              <a:t>java.util.Scanner</a:t>
            </a:r>
            <a:endParaRPr lang="en-US" dirty="0" smtClean="0"/>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API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we want to use everything within a class, we may substitute an asterisk * instead of a single class.  </a:t>
            </a:r>
          </a:p>
          <a:p>
            <a:pPr lvl="1"/>
            <a:r>
              <a:rPr lang="en-US" dirty="0" smtClean="0"/>
              <a:t>import </a:t>
            </a:r>
            <a:r>
              <a:rPr lang="en-US" dirty="0" err="1" smtClean="0"/>
              <a:t>java.util</a:t>
            </a:r>
            <a:r>
              <a:rPr lang="en-US" dirty="0" smtClean="0"/>
              <a:t>.* </a:t>
            </a:r>
          </a:p>
          <a:p>
            <a:pPr lvl="1"/>
            <a:r>
              <a:rPr lang="en-US" dirty="0" smtClean="0"/>
              <a:t>This will import Scanner and all other classes in util.</a:t>
            </a:r>
          </a:p>
          <a:p>
            <a:r>
              <a:rPr lang="en-US" dirty="0" smtClean="0"/>
              <a:t>We may use the API to find details about the methods contained as well as how to use these classes.  </a:t>
            </a:r>
          </a:p>
          <a:p>
            <a:r>
              <a:rPr lang="en-US" dirty="0" smtClean="0"/>
              <a:t>Examine the Scanner class in the API.  There is first an explanation of what the class does, a list of constructors, a list of methods, and finally, a description of each method.</a:t>
            </a:r>
          </a:p>
          <a:p>
            <a:r>
              <a:rPr lang="en-US" dirty="0" smtClean="0"/>
              <a:t>The API is an extremely useful resource and should be referred to often.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Random Class</a:t>
            </a:r>
            <a:endParaRPr lang="en-US" dirty="0"/>
          </a:p>
        </p:txBody>
      </p:sp>
      <p:sp>
        <p:nvSpPr>
          <p:cNvPr id="3" name="Content Placeholder 2"/>
          <p:cNvSpPr>
            <a:spLocks noGrp="1"/>
          </p:cNvSpPr>
          <p:nvPr>
            <p:ph idx="1"/>
          </p:nvPr>
        </p:nvSpPr>
        <p:spPr/>
        <p:txBody>
          <a:bodyPr/>
          <a:lstStyle/>
          <a:p>
            <a:r>
              <a:rPr lang="en-US" dirty="0" smtClean="0"/>
              <a:t>Let’s try to use the API to familiarize ourselves with the Random class.</a:t>
            </a:r>
            <a:endParaRPr lang="en-US" dirty="0" smtClean="0"/>
          </a:p>
          <a:p>
            <a:endParaRPr lang="en-US" dirty="0" smtClean="0"/>
          </a:p>
          <a:p>
            <a:r>
              <a:rPr lang="en-US" dirty="0" smtClean="0"/>
              <a:t>Find it in the API by scrolling through the list at the left until Random is found and select it</a:t>
            </a:r>
          </a:p>
          <a:p>
            <a:pPr marL="0" indent="0">
              <a:buNone/>
            </a:pPr>
            <a:endParaRPr lang="en-US" dirty="0"/>
          </a:p>
          <a:p>
            <a:r>
              <a:rPr lang="en-US" dirty="0" smtClean="0"/>
              <a:t>We can see a description of the class. Below that, we see constructors and methods, and below that a more detailed explanation for what they will do.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 for getting a random number</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smtClean="0"/>
              <a:t>import </a:t>
            </a:r>
            <a:r>
              <a:rPr lang="en-US" sz="2400" dirty="0" err="1" smtClean="0"/>
              <a:t>java.util.Random</a:t>
            </a:r>
            <a:r>
              <a:rPr lang="en-US" sz="2400" dirty="0" smtClean="0"/>
              <a:t>;</a:t>
            </a:r>
          </a:p>
          <a:p>
            <a:pPr marL="0" indent="0">
              <a:buNone/>
            </a:pPr>
            <a:endParaRPr lang="en-US" sz="2400" dirty="0" smtClean="0"/>
          </a:p>
          <a:p>
            <a:pPr marL="0" indent="0">
              <a:buNone/>
            </a:pPr>
            <a:r>
              <a:rPr lang="en-US" sz="2400" dirty="0"/>
              <a:t>p</a:t>
            </a:r>
            <a:r>
              <a:rPr lang="en-US" sz="2400" dirty="0" smtClean="0"/>
              <a:t>ublic class </a:t>
            </a:r>
            <a:r>
              <a:rPr lang="en-US" sz="2400" dirty="0" err="1" smtClean="0"/>
              <a:t>randomNumber</a:t>
            </a:r>
            <a:r>
              <a:rPr lang="en-US" sz="2400" dirty="0" smtClean="0"/>
              <a:t>{</a:t>
            </a:r>
          </a:p>
          <a:p>
            <a:pPr marL="0" indent="0">
              <a:buNone/>
            </a:pPr>
            <a:endParaRPr lang="en-US" sz="2400" dirty="0"/>
          </a:p>
          <a:p>
            <a:pPr marL="0" indent="0">
              <a:buNone/>
            </a:pPr>
            <a:r>
              <a:rPr lang="en-US" sz="2400" dirty="0" smtClean="0"/>
              <a:t>	public </a:t>
            </a:r>
            <a:r>
              <a:rPr lang="en-US" sz="2400" dirty="0"/>
              <a:t>static</a:t>
            </a:r>
            <a:r>
              <a:rPr lang="en-US" sz="2400" dirty="0"/>
              <a:t> </a:t>
            </a:r>
            <a:r>
              <a:rPr lang="en-US" sz="2400" dirty="0"/>
              <a:t>final</a:t>
            </a:r>
            <a:r>
              <a:rPr lang="en-US" sz="2400" dirty="0"/>
              <a:t> </a:t>
            </a:r>
            <a:r>
              <a:rPr lang="en-US" sz="2400" dirty="0"/>
              <a:t>void</a:t>
            </a:r>
            <a:r>
              <a:rPr lang="en-US" sz="2400" dirty="0"/>
              <a:t> main</a:t>
            </a:r>
            <a:r>
              <a:rPr lang="en-US" sz="2400" dirty="0" smtClean="0"/>
              <a:t>()</a:t>
            </a:r>
          </a:p>
          <a:p>
            <a:pPr marL="0" indent="0">
              <a:buNone/>
            </a:pPr>
            <a:r>
              <a:rPr lang="en-US" sz="2400" dirty="0"/>
              <a:t>	</a:t>
            </a:r>
            <a:r>
              <a:rPr lang="en-US" sz="2400" dirty="0" smtClean="0"/>
              <a:t>{ </a:t>
            </a:r>
          </a:p>
          <a:p>
            <a:pPr marL="0" indent="0">
              <a:buNone/>
            </a:pPr>
            <a:r>
              <a:rPr lang="en-US" sz="2400" dirty="0" smtClean="0"/>
              <a:t>		Random rand </a:t>
            </a:r>
            <a:r>
              <a:rPr lang="en-US" sz="2400" dirty="0"/>
              <a:t>= </a:t>
            </a:r>
            <a:r>
              <a:rPr lang="en-US" sz="2400" b="1" dirty="0"/>
              <a:t>new</a:t>
            </a:r>
            <a:r>
              <a:rPr lang="en-US" sz="2400" dirty="0"/>
              <a:t> Random(); </a:t>
            </a:r>
            <a:endParaRPr lang="en-US" sz="2400" dirty="0" smtClean="0"/>
          </a:p>
          <a:p>
            <a:pPr marL="0" indent="0">
              <a:buNone/>
            </a:pPr>
            <a:r>
              <a:rPr lang="en-US" sz="2400" b="1" dirty="0" smtClean="0"/>
              <a:t>		</a:t>
            </a:r>
            <a:r>
              <a:rPr lang="en-US" sz="2400" b="1" dirty="0" err="1" smtClean="0"/>
              <a:t>int</a:t>
            </a:r>
            <a:r>
              <a:rPr lang="en-US" sz="2400" dirty="0" smtClean="0"/>
              <a:t> </a:t>
            </a:r>
            <a:r>
              <a:rPr lang="en-US" sz="2400" dirty="0" err="1"/>
              <a:t>randomInt</a:t>
            </a:r>
            <a:r>
              <a:rPr lang="en-US" sz="2400" dirty="0"/>
              <a:t> = </a:t>
            </a:r>
            <a:r>
              <a:rPr lang="en-US" sz="2400" dirty="0" err="1" smtClean="0"/>
              <a:t>rand.nextInt</a:t>
            </a:r>
            <a:r>
              <a:rPr lang="en-US" sz="2400" dirty="0" smtClean="0"/>
              <a:t>();</a:t>
            </a:r>
          </a:p>
          <a:p>
            <a:pPr marL="0" indent="0">
              <a:buNone/>
            </a:pPr>
            <a:r>
              <a:rPr lang="en-US" sz="2400" dirty="0"/>
              <a:t>	</a:t>
            </a:r>
            <a:r>
              <a:rPr lang="en-US" sz="2400" dirty="0" smtClean="0"/>
              <a:t>	</a:t>
            </a:r>
            <a:r>
              <a:rPr lang="en-US" sz="2400" dirty="0" err="1" smtClean="0"/>
              <a:t>System.out.println</a:t>
            </a:r>
            <a:r>
              <a:rPr lang="en-US" sz="2400" dirty="0" smtClean="0"/>
              <a:t>(</a:t>
            </a:r>
            <a:r>
              <a:rPr lang="en-US" sz="2400" dirty="0" err="1" smtClean="0"/>
              <a:t>randomInt</a:t>
            </a:r>
            <a:r>
              <a:rPr lang="en-US" sz="2400" dirty="0" smtClean="0"/>
              <a:t>); </a:t>
            </a:r>
          </a:p>
          <a:p>
            <a:pPr marL="0" indent="0">
              <a:buNone/>
            </a:pPr>
            <a:r>
              <a:rPr lang="en-US" sz="2400" dirty="0" smtClean="0"/>
              <a:t>	}</a:t>
            </a:r>
          </a:p>
          <a:p>
            <a:pPr marL="0" indent="0">
              <a:buNone/>
            </a:pPr>
            <a:r>
              <a:rPr lang="en-US" sz="2400" dirty="0"/>
              <a:t>}</a:t>
            </a:r>
          </a:p>
        </p:txBody>
      </p:sp>
    </p:spTree>
    <p:extLst>
      <p:ext uri="{BB962C8B-B14F-4D97-AF65-F5344CB8AC3E}">
        <p14:creationId xmlns:p14="http://schemas.microsoft.com/office/powerpoint/2010/main" val="2380519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uses for the Random class</a:t>
            </a:r>
            <a:endParaRPr lang="en-US" dirty="0"/>
          </a:p>
        </p:txBody>
      </p:sp>
      <p:sp>
        <p:nvSpPr>
          <p:cNvPr id="3" name="Content Placeholder 2"/>
          <p:cNvSpPr>
            <a:spLocks noGrp="1"/>
          </p:cNvSpPr>
          <p:nvPr>
            <p:ph idx="1"/>
          </p:nvPr>
        </p:nvSpPr>
        <p:spPr/>
        <p:txBody>
          <a:bodyPr/>
          <a:lstStyle/>
          <a:p>
            <a:r>
              <a:rPr lang="en-US" dirty="0" smtClean="0"/>
              <a:t>The random class may be used to get a random number between certain values as well</a:t>
            </a:r>
          </a:p>
          <a:p>
            <a:endParaRPr lang="en-US" dirty="0"/>
          </a:p>
          <a:p>
            <a:r>
              <a:rPr lang="en-US" dirty="0" smtClean="0"/>
              <a:t>If we wanted a random number from 0-99, we can say:</a:t>
            </a:r>
          </a:p>
          <a:p>
            <a:pPr lvl="1"/>
            <a:r>
              <a:rPr lang="en-US" dirty="0" err="1" smtClean="0"/>
              <a:t>rand.next</a:t>
            </a:r>
            <a:r>
              <a:rPr lang="en-US" dirty="0" smtClean="0"/>
              <a:t>(100) </a:t>
            </a:r>
          </a:p>
          <a:p>
            <a:pPr lvl="1"/>
            <a:endParaRPr lang="en-US" dirty="0" smtClean="0"/>
          </a:p>
          <a:p>
            <a:r>
              <a:rPr lang="en-US" dirty="0" smtClean="0"/>
              <a:t>If we wanted a random number from  5 to 10, we say:</a:t>
            </a:r>
          </a:p>
          <a:p>
            <a:pPr lvl="1"/>
            <a:r>
              <a:rPr lang="en-US" dirty="0" err="1"/>
              <a:t>r</a:t>
            </a:r>
            <a:r>
              <a:rPr lang="en-US" dirty="0" err="1" smtClean="0"/>
              <a:t>and.next</a:t>
            </a:r>
            <a:r>
              <a:rPr lang="en-US" dirty="0" smtClean="0"/>
              <a:t>(6) + 5</a:t>
            </a:r>
          </a:p>
        </p:txBody>
      </p:sp>
    </p:spTree>
    <p:extLst>
      <p:ext uri="{BB962C8B-B14F-4D97-AF65-F5344CB8AC3E}">
        <p14:creationId xmlns:p14="http://schemas.microsoft.com/office/powerpoint/2010/main" val="6142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and Else Statements</a:t>
            </a:r>
            <a:endParaRPr lang="en-US" dirty="0"/>
          </a:p>
        </p:txBody>
      </p:sp>
      <p:sp>
        <p:nvSpPr>
          <p:cNvPr id="3" name="Content Placeholder 2"/>
          <p:cNvSpPr>
            <a:spLocks noGrp="1"/>
          </p:cNvSpPr>
          <p:nvPr>
            <p:ph idx="1"/>
          </p:nvPr>
        </p:nvSpPr>
        <p:spPr/>
        <p:txBody>
          <a:bodyPr>
            <a:normAutofit lnSpcReduction="10000"/>
          </a:bodyPr>
          <a:lstStyle/>
          <a:p>
            <a:r>
              <a:rPr lang="en-US" dirty="0" smtClean="0"/>
              <a:t>Model:</a:t>
            </a:r>
          </a:p>
          <a:p>
            <a:pPr>
              <a:buNone/>
            </a:pPr>
            <a:r>
              <a:rPr lang="en-US" dirty="0" smtClean="0"/>
              <a:t>if (</a:t>
            </a:r>
            <a:r>
              <a:rPr lang="en-US" i="1" dirty="0" smtClean="0"/>
              <a:t>comparison)</a:t>
            </a:r>
          </a:p>
          <a:p>
            <a:pPr>
              <a:buNone/>
            </a:pPr>
            <a:r>
              <a:rPr lang="en-US" dirty="0" smtClean="0"/>
              <a:t>{</a:t>
            </a:r>
          </a:p>
          <a:p>
            <a:pPr>
              <a:buNone/>
            </a:pPr>
            <a:r>
              <a:rPr lang="en-US" dirty="0" smtClean="0"/>
              <a:t>}</a:t>
            </a:r>
          </a:p>
          <a:p>
            <a:pPr>
              <a:buNone/>
            </a:pPr>
            <a:r>
              <a:rPr lang="en-US" dirty="0" smtClean="0"/>
              <a:t>Else if (</a:t>
            </a:r>
            <a:r>
              <a:rPr lang="en-US" i="1" dirty="0" smtClean="0"/>
              <a:t>second comparison</a:t>
            </a:r>
            <a:r>
              <a:rPr lang="en-US" dirty="0" smtClean="0"/>
              <a:t>)</a:t>
            </a:r>
          </a:p>
          <a:p>
            <a:pPr>
              <a:buNone/>
            </a:pPr>
            <a:r>
              <a:rPr lang="en-US" dirty="0" smtClean="0"/>
              <a:t>{</a:t>
            </a:r>
          </a:p>
          <a:p>
            <a:pPr>
              <a:buNone/>
            </a:pPr>
            <a:r>
              <a:rPr lang="en-US" dirty="0" smtClean="0"/>
              <a:t>}</a:t>
            </a:r>
          </a:p>
          <a:p>
            <a:pPr>
              <a:buNone/>
            </a:pPr>
            <a:r>
              <a:rPr lang="en-US" dirty="0" smtClean="0"/>
              <a:t>Else</a:t>
            </a:r>
          </a:p>
          <a:p>
            <a:pPr>
              <a:buNone/>
            </a:pPr>
            <a:r>
              <a:rPr lang="en-US" dirty="0" smtClean="0"/>
              <a:t>{</a:t>
            </a:r>
          </a:p>
          <a:p>
            <a:pPr>
              <a:buNone/>
            </a:pP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While Loops</a:t>
            </a:r>
            <a:endParaRPr lang="en-US" dirty="0"/>
          </a:p>
        </p:txBody>
      </p:sp>
      <p:sp>
        <p:nvSpPr>
          <p:cNvPr id="3" name="Content Placeholder 2"/>
          <p:cNvSpPr>
            <a:spLocks noGrp="1"/>
          </p:cNvSpPr>
          <p:nvPr>
            <p:ph idx="1"/>
          </p:nvPr>
        </p:nvSpPr>
        <p:spPr/>
        <p:txBody>
          <a:bodyPr/>
          <a:lstStyle/>
          <a:p>
            <a:r>
              <a:rPr lang="en-US" dirty="0" smtClean="0"/>
              <a:t>Model:</a:t>
            </a:r>
          </a:p>
          <a:p>
            <a:pPr>
              <a:buNone/>
            </a:pPr>
            <a:endParaRPr lang="en-US" dirty="0" smtClean="0"/>
          </a:p>
          <a:p>
            <a:pPr>
              <a:buNone/>
            </a:pPr>
            <a:r>
              <a:rPr lang="en-US" dirty="0" smtClean="0"/>
              <a:t>//initialize the conditional variable</a:t>
            </a:r>
          </a:p>
          <a:p>
            <a:pPr>
              <a:buNone/>
            </a:pPr>
            <a:endParaRPr lang="en-US" dirty="0" smtClean="0"/>
          </a:p>
          <a:p>
            <a:pPr>
              <a:buNone/>
            </a:pPr>
            <a:r>
              <a:rPr lang="en-US" dirty="0" smtClean="0"/>
              <a:t>while (comparison)</a:t>
            </a:r>
          </a:p>
          <a:p>
            <a:pPr>
              <a:buNone/>
            </a:pPr>
            <a:r>
              <a:rPr lang="en-US" dirty="0" smtClean="0"/>
              <a:t>{</a:t>
            </a:r>
          </a:p>
          <a:p>
            <a:pPr>
              <a:buNone/>
            </a:pPr>
            <a:r>
              <a:rPr lang="en-US" dirty="0" smtClean="0"/>
              <a:t>//update the conditional variable</a:t>
            </a:r>
          </a:p>
          <a:p>
            <a:pPr>
              <a:buNone/>
            </a:pPr>
            <a:r>
              <a:rPr lang="en-US" dirty="0"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Infinite Loop</a:t>
            </a:r>
            <a:endParaRPr lang="en-US" dirty="0"/>
          </a:p>
        </p:txBody>
      </p:sp>
      <p:sp>
        <p:nvSpPr>
          <p:cNvPr id="3" name="Content Placeholder 2"/>
          <p:cNvSpPr>
            <a:spLocks noGrp="1"/>
          </p:cNvSpPr>
          <p:nvPr>
            <p:ph idx="1"/>
          </p:nvPr>
        </p:nvSpPr>
        <p:spPr/>
        <p:txBody>
          <a:bodyPr/>
          <a:lstStyle/>
          <a:p>
            <a:r>
              <a:rPr lang="en-US" dirty="0" smtClean="0"/>
              <a:t>Create a basic infinite loop using “while”</a:t>
            </a:r>
          </a:p>
          <a:p>
            <a:endParaRPr lang="en-US" dirty="0" smtClean="0"/>
          </a:p>
          <a:p>
            <a:pPr>
              <a:buNone/>
            </a:pPr>
            <a:r>
              <a:rPr lang="en-US" dirty="0" smtClean="0"/>
              <a:t>while ( true )</a:t>
            </a:r>
          </a:p>
          <a:p>
            <a:pPr>
              <a:buNone/>
            </a:pPr>
            <a:r>
              <a:rPr lang="en-US" dirty="0" smtClean="0"/>
              <a:t>{</a:t>
            </a:r>
          </a:p>
          <a:p>
            <a:pPr>
              <a:buNone/>
            </a:pPr>
            <a:r>
              <a:rPr lang="en-US" dirty="0" smtClean="0"/>
              <a:t>	/* need a break statement to exit the loop manually*/</a:t>
            </a:r>
          </a:p>
          <a:p>
            <a:pPr>
              <a:buNone/>
            </a:pPr>
            <a:r>
              <a:rPr lang="en-US" dirty="0" smtClean="0"/>
              <a:t>	break;</a:t>
            </a:r>
          </a:p>
          <a:p>
            <a:pPr>
              <a:buNone/>
            </a:pPr>
            <a:r>
              <a:rPr lang="en-US" dirty="0" smtClean="0"/>
              <a:t>}</a:t>
            </a:r>
          </a:p>
          <a:p>
            <a:pPr>
              <a:buNone/>
            </a:pPr>
            <a:endParaRPr lang="en-US" dirty="0" smtClean="0"/>
          </a:p>
          <a:p>
            <a:pPr>
              <a:buNone/>
            </a:pPr>
            <a:r>
              <a:rPr lang="en-US" dirty="0" smtClean="0"/>
              <a:t>//code continues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For Loops</a:t>
            </a:r>
            <a:endParaRPr lang="en-US" dirty="0"/>
          </a:p>
        </p:txBody>
      </p:sp>
      <p:sp>
        <p:nvSpPr>
          <p:cNvPr id="3" name="Content Placeholder 2"/>
          <p:cNvSpPr>
            <a:spLocks noGrp="1"/>
          </p:cNvSpPr>
          <p:nvPr>
            <p:ph idx="1"/>
          </p:nvPr>
        </p:nvSpPr>
        <p:spPr>
          <a:xfrm>
            <a:off x="457200" y="1676400"/>
            <a:ext cx="8229600" cy="4648200"/>
          </a:xfrm>
        </p:spPr>
        <p:txBody>
          <a:bodyPr>
            <a:normAutofit fontScale="92500" lnSpcReduction="10000"/>
          </a:bodyPr>
          <a:lstStyle/>
          <a:p>
            <a:r>
              <a:rPr lang="en-US" dirty="0" smtClean="0"/>
              <a:t>Model:</a:t>
            </a:r>
          </a:p>
          <a:p>
            <a:pPr>
              <a:buNone/>
            </a:pPr>
            <a:r>
              <a:rPr lang="en-US" dirty="0" smtClean="0"/>
              <a:t>for ( </a:t>
            </a:r>
            <a:r>
              <a:rPr lang="en-US" i="1" dirty="0" smtClean="0"/>
              <a:t>initialize</a:t>
            </a:r>
            <a:r>
              <a:rPr lang="en-US" dirty="0" smtClean="0"/>
              <a:t> ; </a:t>
            </a:r>
            <a:r>
              <a:rPr lang="en-US" i="1" dirty="0" smtClean="0"/>
              <a:t>compare</a:t>
            </a:r>
            <a:r>
              <a:rPr lang="en-US" dirty="0" smtClean="0"/>
              <a:t> ; </a:t>
            </a:r>
            <a:r>
              <a:rPr lang="en-US" i="1" dirty="0" smtClean="0"/>
              <a:t>update</a:t>
            </a:r>
            <a:r>
              <a:rPr lang="en-US" dirty="0" smtClean="0"/>
              <a:t> )</a:t>
            </a:r>
          </a:p>
          <a:p>
            <a:pPr>
              <a:buNone/>
            </a:pPr>
            <a:r>
              <a:rPr lang="en-US" dirty="0" smtClean="0"/>
              <a:t>{</a:t>
            </a:r>
          </a:p>
          <a:p>
            <a:pPr>
              <a:buNone/>
            </a:pPr>
            <a:r>
              <a:rPr lang="en-US" dirty="0" smtClean="0"/>
              <a:t>}</a:t>
            </a:r>
          </a:p>
          <a:p>
            <a:r>
              <a:rPr lang="en-US" dirty="0" smtClean="0"/>
              <a:t>Note that initialize and update are optional if they are done in the code.  This becomes like a while loop.</a:t>
            </a:r>
          </a:p>
          <a:p>
            <a:pPr>
              <a:buNone/>
            </a:pPr>
            <a:r>
              <a:rPr lang="en-US" dirty="0" smtClean="0"/>
              <a:t>//initialize here</a:t>
            </a:r>
          </a:p>
          <a:p>
            <a:pPr>
              <a:buNone/>
            </a:pPr>
            <a:r>
              <a:rPr lang="en-US" dirty="0" smtClean="0"/>
              <a:t>for ( ; compare ; )</a:t>
            </a:r>
          </a:p>
          <a:p>
            <a:pPr>
              <a:buNone/>
            </a:pPr>
            <a:r>
              <a:rPr lang="en-US" dirty="0" smtClean="0"/>
              <a:t>{</a:t>
            </a:r>
          </a:p>
          <a:p>
            <a:pPr>
              <a:buNone/>
            </a:pPr>
            <a:r>
              <a:rPr lang="en-US" dirty="0" smtClean="0"/>
              <a:t>//update here</a:t>
            </a:r>
          </a:p>
          <a:p>
            <a:pPr>
              <a:buNone/>
            </a:pPr>
            <a:r>
              <a:rPr lang="en-US" dirty="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Infinite Loop</a:t>
            </a:r>
            <a:endParaRPr lang="en-US" dirty="0"/>
          </a:p>
        </p:txBody>
      </p:sp>
      <p:sp>
        <p:nvSpPr>
          <p:cNvPr id="3" name="Content Placeholder 2"/>
          <p:cNvSpPr>
            <a:spLocks noGrp="1"/>
          </p:cNvSpPr>
          <p:nvPr>
            <p:ph idx="1"/>
          </p:nvPr>
        </p:nvSpPr>
        <p:spPr/>
        <p:txBody>
          <a:bodyPr/>
          <a:lstStyle/>
          <a:p>
            <a:r>
              <a:rPr lang="en-US" dirty="0" smtClean="0"/>
              <a:t>If initialize, compare, and update are all eliminated, this becomes an infinite loop</a:t>
            </a:r>
          </a:p>
          <a:p>
            <a:endParaRPr lang="en-US" dirty="0" smtClean="0"/>
          </a:p>
          <a:p>
            <a:pPr>
              <a:buNone/>
            </a:pPr>
            <a:r>
              <a:rPr lang="en-US" dirty="0" smtClean="0"/>
              <a:t>for ( ; ; )</a:t>
            </a:r>
          </a:p>
          <a:p>
            <a:pPr>
              <a:buNone/>
            </a:pPr>
            <a:r>
              <a:rPr lang="en-US" dirty="0" smtClean="0"/>
              <a:t>{</a:t>
            </a:r>
          </a:p>
          <a:p>
            <a:pPr>
              <a:buNone/>
            </a:pP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Each Loops</a:t>
            </a:r>
            <a:endParaRPr lang="en-US" dirty="0"/>
          </a:p>
        </p:txBody>
      </p:sp>
      <p:sp>
        <p:nvSpPr>
          <p:cNvPr id="3" name="Content Placeholder 2"/>
          <p:cNvSpPr>
            <a:spLocks noGrp="1"/>
          </p:cNvSpPr>
          <p:nvPr>
            <p:ph idx="1"/>
          </p:nvPr>
        </p:nvSpPr>
        <p:spPr/>
        <p:txBody>
          <a:bodyPr/>
          <a:lstStyle/>
          <a:p>
            <a:r>
              <a:rPr lang="en-US" dirty="0" smtClean="0"/>
              <a:t>Another way of writing for loops called </a:t>
            </a:r>
            <a:r>
              <a:rPr lang="en-US" dirty="0" smtClean="0"/>
              <a:t>For Each loop.  </a:t>
            </a:r>
          </a:p>
          <a:p>
            <a:r>
              <a:rPr lang="en-US" dirty="0" smtClean="0"/>
              <a:t>This is usable when you wish to perform an operation over all items in a collection.</a:t>
            </a:r>
          </a:p>
          <a:p>
            <a:r>
              <a:rPr lang="en-US" dirty="0" smtClean="0"/>
              <a:t>This for loop can be read as “for each x in array </a:t>
            </a:r>
            <a:r>
              <a:rPr lang="en-US" dirty="0" err="1" smtClean="0"/>
              <a:t>arr</a:t>
            </a:r>
            <a:r>
              <a:rPr lang="en-US" dirty="0" smtClean="0"/>
              <a:t>”</a:t>
            </a:r>
            <a:endParaRPr lang="en-US" dirty="0" smtClean="0"/>
          </a:p>
          <a:p>
            <a:r>
              <a:rPr lang="en-US" dirty="0" smtClean="0"/>
              <a:t>The notation is as follows:</a:t>
            </a:r>
          </a:p>
          <a:p>
            <a:pPr marL="0" indent="0">
              <a:buNone/>
            </a:pPr>
            <a:r>
              <a:rPr lang="en-US" sz="2400" i="1" dirty="0"/>
              <a:t>	for (type </a:t>
            </a:r>
            <a:r>
              <a:rPr lang="en-US" sz="2400" i="1" dirty="0" smtClean="0"/>
              <a:t>x : </a:t>
            </a:r>
            <a:r>
              <a:rPr lang="en-US" sz="2400" i="1" dirty="0" err="1"/>
              <a:t>arr</a:t>
            </a:r>
            <a:r>
              <a:rPr lang="en-US" sz="2400" i="1" dirty="0" smtClean="0"/>
              <a:t>){</a:t>
            </a:r>
          </a:p>
          <a:p>
            <a:pPr marL="0" indent="0">
              <a:buNone/>
            </a:pPr>
            <a:r>
              <a:rPr lang="en-US" sz="2400" i="1" dirty="0"/>
              <a:t>	</a:t>
            </a:r>
            <a:r>
              <a:rPr lang="en-US" sz="2400" i="1" dirty="0" smtClean="0"/>
              <a:t>     body-of-loop </a:t>
            </a:r>
          </a:p>
          <a:p>
            <a:pPr marL="0" indent="0">
              <a:buNone/>
            </a:pPr>
            <a:r>
              <a:rPr lang="en-US" sz="2400" i="1" dirty="0"/>
              <a:t>	</a:t>
            </a:r>
            <a:r>
              <a:rPr lang="en-US" sz="2400" i="1" dirty="0" smtClean="0"/>
              <a:t>}</a:t>
            </a:r>
            <a:endParaRPr lang="en-US" sz="2400" i="1" dirty="0"/>
          </a:p>
        </p:txBody>
      </p:sp>
    </p:spTree>
    <p:extLst>
      <p:ext uri="{BB962C8B-B14F-4D97-AF65-F5344CB8AC3E}">
        <p14:creationId xmlns:p14="http://schemas.microsoft.com/office/powerpoint/2010/main" val="4035740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and Catch Exceptions</a:t>
            </a:r>
            <a:endParaRPr lang="en-US" dirty="0"/>
          </a:p>
        </p:txBody>
      </p:sp>
      <p:sp>
        <p:nvSpPr>
          <p:cNvPr id="3" name="Content Placeholder 2"/>
          <p:cNvSpPr>
            <a:spLocks noGrp="1"/>
          </p:cNvSpPr>
          <p:nvPr>
            <p:ph idx="1"/>
          </p:nvPr>
        </p:nvSpPr>
        <p:spPr/>
        <p:txBody>
          <a:bodyPr>
            <a:normAutofit lnSpcReduction="10000"/>
          </a:bodyPr>
          <a:lstStyle/>
          <a:p>
            <a:r>
              <a:rPr lang="en-US" dirty="0" smtClean="0"/>
              <a:t>The “Try” and Catch” blocks, unlike the other constructs discussed today, generally have a single, specific purpose; </a:t>
            </a:r>
            <a:r>
              <a:rPr lang="en-US" b="1" dirty="0" smtClean="0"/>
              <a:t>exception handling</a:t>
            </a:r>
            <a:r>
              <a:rPr lang="en-US" dirty="0" smtClean="0"/>
              <a:t>.</a:t>
            </a:r>
          </a:p>
          <a:p>
            <a:r>
              <a:rPr lang="en-US" dirty="0" smtClean="0"/>
              <a:t>In the normal course of programming, an error may occur.  This is called an </a:t>
            </a:r>
            <a:r>
              <a:rPr lang="en-US" b="1" dirty="0" smtClean="0"/>
              <a:t>exception</a:t>
            </a:r>
            <a:r>
              <a:rPr lang="en-US" dirty="0" smtClean="0"/>
              <a:t>.  </a:t>
            </a:r>
          </a:p>
          <a:p>
            <a:r>
              <a:rPr lang="en-US" dirty="0" smtClean="0"/>
              <a:t>When an exception occurs, the normal sequence of code is terminated and the exception-handling routine is executed.  When this happens, we say that an exception is “</a:t>
            </a:r>
            <a:r>
              <a:rPr lang="en-US" b="1" dirty="0" smtClean="0"/>
              <a:t>thrown</a:t>
            </a:r>
            <a:r>
              <a:rPr lang="en-US" dirty="0" smtClean="0"/>
              <a:t>”. </a:t>
            </a:r>
          </a:p>
          <a:p>
            <a:r>
              <a:rPr lang="en-US" dirty="0" smtClean="0"/>
              <a:t>When the matching code is executed, the thrown exception is “</a:t>
            </a:r>
            <a:r>
              <a:rPr lang="en-US" b="1" dirty="0" smtClean="0"/>
              <a:t>caught</a:t>
            </a:r>
            <a:r>
              <a:rPr lang="en-US" dirty="0" smtClean="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4730</TotalTime>
  <Words>1341</Words>
  <Application>Microsoft Office PowerPoint</Application>
  <PresentationFormat>On-screen Show (4:3)</PresentationFormat>
  <Paragraphs>204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Basic Constructs</vt:lpstr>
      <vt:lpstr>Types of constructs</vt:lpstr>
      <vt:lpstr>If and Else Statements</vt:lpstr>
      <vt:lpstr>While Loops</vt:lpstr>
      <vt:lpstr>While Infinite Loop</vt:lpstr>
      <vt:lpstr>For Loops</vt:lpstr>
      <vt:lpstr>For Infinite Loop</vt:lpstr>
      <vt:lpstr>For Each Loops</vt:lpstr>
      <vt:lpstr>Try and Catch Exceptions</vt:lpstr>
      <vt:lpstr>Try and Catch Exceptions</vt:lpstr>
      <vt:lpstr>Try and Catch Example</vt:lpstr>
      <vt:lpstr>Try and Catch Uses</vt:lpstr>
      <vt:lpstr>Static Methods</vt:lpstr>
      <vt:lpstr>An example of a Static Function</vt:lpstr>
      <vt:lpstr>The purpose of Static Functions</vt:lpstr>
      <vt:lpstr>Static Functions Summary</vt:lpstr>
      <vt:lpstr>Overloading Functions</vt:lpstr>
      <vt:lpstr>Arrays in Java</vt:lpstr>
      <vt:lpstr>Arrays in Java (continued)</vt:lpstr>
      <vt:lpstr>Using Arrays in Java</vt:lpstr>
      <vt:lpstr>Java API</vt:lpstr>
      <vt:lpstr>Java API (continued)</vt:lpstr>
      <vt:lpstr>Using the Random Class</vt:lpstr>
      <vt:lpstr>Code for getting a random number</vt:lpstr>
      <vt:lpstr>Other uses for the Random class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Constructs</dc:title>
  <dc:creator>Rob</dc:creator>
  <cp:lastModifiedBy>HS Test Teacher</cp:lastModifiedBy>
  <cp:revision>101</cp:revision>
  <dcterms:created xsi:type="dcterms:W3CDTF">2012-07-02T18:34:52Z</dcterms:created>
  <dcterms:modified xsi:type="dcterms:W3CDTF">2013-01-30T19:34:56Z</dcterms:modified>
</cp:coreProperties>
</file>