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DDE8F-6CF4-4744-B14B-51386B9B5761}" type="datetimeFigureOut">
              <a:rPr lang="en-US" smtClean="0"/>
              <a:pPr/>
              <a:t>7/12/2012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BF672-2EDE-4757-8FFA-13A2E4CBBE8C}" type="slidenum">
              <a:rPr lang="en-US" smtClean="0"/>
              <a:pPr/>
              <a:t>‹#›</a:t>
            </a:fld>
            <a:endParaRPr lang="en-US"/>
          </a:p>
        </p:txBody>
      </p:sp>
    </p:spTree>
    <p:extLst>
      <p:ext uri="{BB962C8B-B14F-4D97-AF65-F5344CB8AC3E}">
        <p14:creationId xmlns:p14="http://schemas.microsoft.com/office/powerpoint/2010/main" val="322702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6BF672-2EDE-4757-8FFA-13A2E4CBBE8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E42133-7667-4F69-B5EF-6361D8489274}" type="datetimeFigureOut">
              <a:rPr lang="en-US" smtClean="0"/>
              <a:pPr/>
              <a:t>7/12/2012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391EE24-E251-4B12-80FB-6C45D42005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2133-7667-4F69-B5EF-6361D8489274}"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2133-7667-4F69-B5EF-6361D8489274}"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E42133-7667-4F69-B5EF-6361D8489274}"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E42133-7667-4F69-B5EF-6361D8489274}" type="datetimeFigureOut">
              <a:rPr lang="en-US" smtClean="0"/>
              <a:pPr/>
              <a:t>7/12/2012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1EE24-E251-4B12-80FB-6C45D42005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E42133-7667-4F69-B5EF-6361D8489274}"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E42133-7667-4F69-B5EF-6361D8489274}" type="datetimeFigureOut">
              <a:rPr lang="en-US" smtClean="0"/>
              <a:pPr/>
              <a:t>7/12/2012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E42133-7667-4F69-B5EF-6361D8489274}" type="datetimeFigureOut">
              <a:rPr lang="en-US" smtClean="0"/>
              <a:pPr/>
              <a:t>7/12/2012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42133-7667-4F69-B5EF-6361D8489274}" type="datetimeFigureOut">
              <a:rPr lang="en-US" smtClean="0"/>
              <a:pPr/>
              <a:t>7/12/2012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E42133-7667-4F69-B5EF-6361D8489274}"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1EE24-E251-4B12-80FB-6C45D42005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E42133-7667-4F69-B5EF-6361D8489274}" type="datetimeFigureOut">
              <a:rPr lang="en-US" smtClean="0"/>
              <a:pPr/>
              <a:t>7/12/2012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391EE24-E251-4B12-80FB-6C45D42005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E42133-7667-4F69-B5EF-6361D8489274}" type="datetimeFigureOut">
              <a:rPr lang="en-US" smtClean="0"/>
              <a:pPr/>
              <a:t>7/12/2012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91EE24-E251-4B12-80FB-6C45D42005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javase/1.5.0/docs/guide/language/foreach.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Input and Output </a:t>
            </a:r>
            <a:endParaRPr lang="en-US" dirty="0"/>
          </a:p>
        </p:txBody>
      </p:sp>
      <p:sp>
        <p:nvSpPr>
          <p:cNvPr id="3" name="Subtitle 2"/>
          <p:cNvSpPr>
            <a:spLocks noGrp="1"/>
          </p:cNvSpPr>
          <p:nvPr>
            <p:ph type="subTitle" idx="1"/>
          </p:nvPr>
        </p:nvSpPr>
        <p:spPr/>
        <p:txBody>
          <a:bodyPr/>
          <a:lstStyle/>
          <a:p>
            <a:r>
              <a:rPr lang="en-US" dirty="0" smtClean="0"/>
              <a:t>Lecture 4</a:t>
            </a:r>
          </a:p>
          <a:p>
            <a:r>
              <a:rPr lang="en-US" dirty="0" smtClean="0"/>
              <a:t>CSCI 212</a:t>
            </a:r>
          </a:p>
          <a:p>
            <a:r>
              <a:rPr lang="en-US" dirty="0" smtClean="0"/>
              <a:t>Instructor: Robert </a:t>
            </a:r>
            <a:r>
              <a:rPr lang="en-US" dirty="0" err="1" smtClean="0"/>
              <a:t>Mashburn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FileOutputStream</a:t>
            </a:r>
            <a:endParaRPr lang="en-US" dirty="0"/>
          </a:p>
        </p:txBody>
      </p:sp>
      <p:sp>
        <p:nvSpPr>
          <p:cNvPr id="3" name="Content Placeholder 2"/>
          <p:cNvSpPr>
            <a:spLocks noGrp="1"/>
          </p:cNvSpPr>
          <p:nvPr>
            <p:ph idx="1"/>
          </p:nvPr>
        </p:nvSpPr>
        <p:spPr/>
        <p:txBody>
          <a:bodyPr>
            <a:normAutofit/>
          </a:bodyPr>
          <a:lstStyle/>
          <a:p>
            <a:r>
              <a:rPr lang="en-US" dirty="0" err="1" smtClean="0"/>
              <a:t>FileOutputStream</a:t>
            </a:r>
            <a:r>
              <a:rPr lang="en-US" dirty="0" smtClean="0"/>
              <a:t> class is defined in:</a:t>
            </a:r>
          </a:p>
          <a:p>
            <a:pPr lvl="1"/>
            <a:r>
              <a:rPr lang="en-US" dirty="0" err="1" smtClean="0"/>
              <a:t>java.io.FileOutputStream</a:t>
            </a:r>
            <a:r>
              <a:rPr lang="en-US" dirty="0" smtClean="0"/>
              <a:t>.</a:t>
            </a:r>
          </a:p>
          <a:p>
            <a:r>
              <a:rPr lang="en-US" dirty="0" smtClean="0"/>
              <a:t>To create an instance of this object, first we will need to have a File object.</a:t>
            </a:r>
          </a:p>
          <a:p>
            <a:r>
              <a:rPr lang="en-US" dirty="0" smtClean="0"/>
              <a:t>After an instance of the </a:t>
            </a:r>
            <a:r>
              <a:rPr lang="en-US" dirty="0" err="1" smtClean="0"/>
              <a:t>FileOutputStream</a:t>
            </a:r>
            <a:r>
              <a:rPr lang="en-US" dirty="0" smtClean="0"/>
              <a:t> has been created, we can create an object of </a:t>
            </a:r>
            <a:r>
              <a:rPr lang="en-US" dirty="0" err="1" smtClean="0"/>
              <a:t>PrintWriter</a:t>
            </a:r>
            <a:r>
              <a:rPr lang="en-US" dirty="0" smtClean="0"/>
              <a:t> directly.</a:t>
            </a:r>
          </a:p>
          <a:p>
            <a:r>
              <a:rPr lang="en-US" dirty="0" smtClean="0"/>
              <a:t>Once the </a:t>
            </a:r>
            <a:r>
              <a:rPr lang="en-US" dirty="0" err="1" smtClean="0"/>
              <a:t>PrintWriter</a:t>
            </a:r>
            <a:r>
              <a:rPr lang="en-US" dirty="0" smtClean="0"/>
              <a:t> object has been setup, we can write contents to the file like the way we write to screen using </a:t>
            </a:r>
            <a:r>
              <a:rPr lang="en-US" dirty="0" err="1" smtClean="0"/>
              <a:t>System.out</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PrintWriter</a:t>
            </a:r>
            <a:r>
              <a:rPr lang="en-US" dirty="0" smtClean="0"/>
              <a:t> Class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File </a:t>
            </a:r>
            <a:r>
              <a:rPr lang="en-US" dirty="0" err="1" smtClean="0"/>
              <a:t>outfile</a:t>
            </a:r>
            <a:r>
              <a:rPr lang="en-US" dirty="0" smtClean="0"/>
              <a:t> =new File( "datafile.txt" );</a:t>
            </a:r>
          </a:p>
          <a:p>
            <a:pPr>
              <a:buNone/>
            </a:pPr>
            <a:r>
              <a:rPr lang="en-US" dirty="0" err="1" smtClean="0"/>
              <a:t>FileOutputStream</a:t>
            </a:r>
            <a:r>
              <a:rPr lang="en-US" dirty="0" smtClean="0"/>
              <a:t> </a:t>
            </a:r>
            <a:r>
              <a:rPr lang="en-US" dirty="0" err="1" smtClean="0"/>
              <a:t>outstream</a:t>
            </a:r>
            <a:r>
              <a:rPr lang="en-US" dirty="0" smtClean="0"/>
              <a:t> = </a:t>
            </a:r>
          </a:p>
          <a:p>
            <a:pPr>
              <a:buNone/>
            </a:pPr>
            <a:r>
              <a:rPr lang="en-US" dirty="0" smtClean="0"/>
              <a:t>			new </a:t>
            </a:r>
            <a:r>
              <a:rPr lang="en-US" dirty="0" err="1" smtClean="0"/>
              <a:t>FileOutputStream</a:t>
            </a:r>
            <a:r>
              <a:rPr lang="en-US" dirty="0" smtClean="0"/>
              <a:t>( </a:t>
            </a:r>
            <a:r>
              <a:rPr lang="en-US" dirty="0" err="1" smtClean="0"/>
              <a:t>outfile</a:t>
            </a:r>
            <a:r>
              <a:rPr lang="en-US" dirty="0" smtClean="0"/>
              <a:t> );</a:t>
            </a:r>
          </a:p>
          <a:p>
            <a:pPr>
              <a:buNone/>
            </a:pPr>
            <a:r>
              <a:rPr lang="en-US" dirty="0" err="1" smtClean="0"/>
              <a:t>PrintWriter</a:t>
            </a:r>
            <a:r>
              <a:rPr lang="en-US" dirty="0" smtClean="0"/>
              <a:t> output = new </a:t>
            </a:r>
            <a:r>
              <a:rPr lang="en-US" dirty="0" err="1" smtClean="0"/>
              <a:t>PrintWriter</a:t>
            </a:r>
            <a:r>
              <a:rPr lang="en-US" dirty="0" smtClean="0"/>
              <a:t>( </a:t>
            </a:r>
            <a:r>
              <a:rPr lang="en-US" dirty="0" err="1" smtClean="0"/>
              <a:t>outstream</a:t>
            </a:r>
            <a:r>
              <a:rPr lang="en-US" dirty="0" smtClean="0"/>
              <a:t> );</a:t>
            </a:r>
          </a:p>
          <a:p>
            <a:pPr>
              <a:buNone/>
            </a:pPr>
            <a:r>
              <a:rPr lang="en-US" dirty="0" err="1" smtClean="0"/>
              <a:t>output.println</a:t>
            </a:r>
            <a:r>
              <a:rPr lang="en-US" dirty="0" smtClean="0"/>
              <a:t>( “text to datafile.txt” );</a:t>
            </a:r>
          </a:p>
          <a:p>
            <a:pPr>
              <a:buNone/>
            </a:pPr>
            <a:r>
              <a:rPr lang="en-US" dirty="0" smtClean="0"/>
              <a:t> </a:t>
            </a:r>
          </a:p>
          <a:p>
            <a:r>
              <a:rPr lang="en-US" dirty="0" smtClean="0"/>
              <a:t>Summary:  To create a file for output, we must:</a:t>
            </a:r>
          </a:p>
          <a:p>
            <a:pPr lvl="1"/>
            <a:r>
              <a:rPr lang="en-US" dirty="0" smtClean="0"/>
              <a:t>Create the new File</a:t>
            </a:r>
          </a:p>
          <a:p>
            <a:pPr lvl="1"/>
            <a:r>
              <a:rPr lang="en-US" dirty="0" smtClean="0"/>
              <a:t>Then create a </a:t>
            </a:r>
            <a:r>
              <a:rPr lang="en-US" dirty="0" err="1" smtClean="0"/>
              <a:t>FileOutputStream</a:t>
            </a:r>
            <a:r>
              <a:rPr lang="en-US" dirty="0" smtClean="0"/>
              <a:t> object from that file</a:t>
            </a:r>
          </a:p>
          <a:p>
            <a:pPr lvl="1"/>
            <a:r>
              <a:rPr lang="en-US" dirty="0" smtClean="0"/>
              <a:t>Then create a </a:t>
            </a:r>
            <a:r>
              <a:rPr lang="en-US" dirty="0" err="1" smtClean="0"/>
              <a:t>PrintWriter</a:t>
            </a:r>
            <a:r>
              <a:rPr lang="en-US" dirty="0" smtClean="0"/>
              <a:t> object from that </a:t>
            </a:r>
            <a:r>
              <a:rPr lang="en-US" dirty="0" err="1" smtClean="0"/>
              <a:t>outstream</a:t>
            </a:r>
            <a:r>
              <a:rPr lang="en-US" dirty="0" smtClean="0"/>
              <a:t> object</a:t>
            </a:r>
          </a:p>
          <a:p>
            <a:pPr lvl="1"/>
            <a:r>
              <a:rPr lang="en-US" dirty="0" smtClean="0"/>
              <a:t>Use the </a:t>
            </a:r>
            <a:r>
              <a:rPr lang="en-US" dirty="0" err="1" smtClean="0"/>
              <a:t>PrintWriter</a:t>
            </a:r>
            <a:r>
              <a:rPr lang="en-US" dirty="0" smtClean="0"/>
              <a:t> object when we print rather than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Files</a:t>
            </a:r>
            <a:endParaRPr lang="en-US" dirty="0"/>
          </a:p>
        </p:txBody>
      </p:sp>
      <p:sp>
        <p:nvSpPr>
          <p:cNvPr id="3" name="Content Placeholder 2"/>
          <p:cNvSpPr>
            <a:spLocks noGrp="1"/>
          </p:cNvSpPr>
          <p:nvPr>
            <p:ph idx="1"/>
          </p:nvPr>
        </p:nvSpPr>
        <p:spPr/>
        <p:txBody>
          <a:bodyPr/>
          <a:lstStyle/>
          <a:p>
            <a:r>
              <a:rPr lang="en-US" dirty="0" smtClean="0"/>
              <a:t>In addition to text based I/O, Java also supports output of primitive data types.  </a:t>
            </a:r>
          </a:p>
          <a:p>
            <a:r>
              <a:rPr lang="en-US" dirty="0" smtClean="0"/>
              <a:t>Java does this via the </a:t>
            </a:r>
            <a:r>
              <a:rPr lang="en-US" dirty="0" err="1" smtClean="0"/>
              <a:t>DataInputStream</a:t>
            </a:r>
            <a:r>
              <a:rPr lang="en-US" dirty="0" smtClean="0"/>
              <a:t> and </a:t>
            </a:r>
            <a:r>
              <a:rPr lang="en-US" dirty="0" err="1" smtClean="0"/>
              <a:t>DataOutputStream</a:t>
            </a:r>
            <a:r>
              <a:rPr lang="en-US" dirty="0" smtClean="0"/>
              <a:t> class, defined in</a:t>
            </a:r>
          </a:p>
          <a:p>
            <a:pPr lvl="1"/>
            <a:r>
              <a:rPr lang="en-US" dirty="0" err="1" smtClean="0"/>
              <a:t>java.io.DataInputStream</a:t>
            </a:r>
            <a:endParaRPr lang="en-US" dirty="0" smtClean="0"/>
          </a:p>
          <a:p>
            <a:pPr lvl="1"/>
            <a:r>
              <a:rPr lang="en-US" dirty="0" err="1" smtClean="0"/>
              <a:t>java.io.DataOutputStream</a:t>
            </a:r>
            <a:endParaRPr lang="en-US" dirty="0" smtClean="0"/>
          </a:p>
          <a:p>
            <a:pPr lvl="1"/>
            <a:endParaRPr lang="en-US" dirty="0" smtClean="0"/>
          </a:p>
          <a:p>
            <a:r>
              <a:rPr lang="en-US" dirty="0" smtClean="0"/>
              <a:t>The class will convert data types to sequences of bytes when writing and convert sequences of bytes to data types when reading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Binary Data File</a:t>
            </a:r>
            <a:endParaRPr lang="en-US" dirty="0"/>
          </a:p>
        </p:txBody>
      </p:sp>
      <p:sp>
        <p:nvSpPr>
          <p:cNvPr id="3" name="Content Placeholder 2"/>
          <p:cNvSpPr>
            <a:spLocks noGrp="1"/>
          </p:cNvSpPr>
          <p:nvPr>
            <p:ph idx="1"/>
          </p:nvPr>
        </p:nvSpPr>
        <p:spPr>
          <a:xfrm>
            <a:off x="457200" y="1935480"/>
            <a:ext cx="8382000" cy="4389120"/>
          </a:xfrm>
        </p:spPr>
        <p:txBody>
          <a:bodyPr>
            <a:normAutofit fontScale="92500"/>
          </a:bodyPr>
          <a:lstStyle/>
          <a:p>
            <a:r>
              <a:rPr lang="en-US" dirty="0" smtClean="0"/>
              <a:t>Note that this is essentially the same code as output for a text file, except the File has a .</a:t>
            </a:r>
            <a:r>
              <a:rPr lang="en-US" dirty="0" err="1" smtClean="0"/>
              <a:t>dat</a:t>
            </a:r>
            <a:r>
              <a:rPr lang="en-US" dirty="0" smtClean="0"/>
              <a:t> extension and we use </a:t>
            </a:r>
            <a:r>
              <a:rPr lang="en-US" dirty="0" err="1" smtClean="0"/>
              <a:t>DataOutputStream</a:t>
            </a:r>
            <a:r>
              <a:rPr lang="en-US" dirty="0" smtClean="0"/>
              <a:t> rather than </a:t>
            </a:r>
            <a:r>
              <a:rPr lang="en-US" dirty="0" err="1" smtClean="0"/>
              <a:t>PrintWriter</a:t>
            </a:r>
            <a:r>
              <a:rPr lang="en-US" dirty="0" smtClean="0"/>
              <a:t>.</a:t>
            </a:r>
          </a:p>
          <a:p>
            <a:r>
              <a:rPr lang="en-US" dirty="0" smtClean="0"/>
              <a:t>Setting up for </a:t>
            </a:r>
            <a:r>
              <a:rPr lang="en-US" dirty="0" err="1" smtClean="0"/>
              <a:t>DataOutputStream</a:t>
            </a:r>
            <a:r>
              <a:rPr lang="en-US" dirty="0" smtClean="0"/>
              <a:t>:</a:t>
            </a:r>
          </a:p>
          <a:p>
            <a:endParaRPr lang="en-US" dirty="0" smtClean="0"/>
          </a:p>
          <a:p>
            <a:pPr>
              <a:buNone/>
            </a:pPr>
            <a:r>
              <a:rPr lang="en-US" dirty="0" smtClean="0"/>
              <a:t>File </a:t>
            </a:r>
            <a:r>
              <a:rPr lang="en-US" dirty="0" err="1" smtClean="0"/>
              <a:t>outFile</a:t>
            </a:r>
            <a:r>
              <a:rPr lang="en-US" dirty="0" smtClean="0"/>
              <a:t> = new File("sample.dat");</a:t>
            </a:r>
          </a:p>
          <a:p>
            <a:pPr>
              <a:buNone/>
            </a:pPr>
            <a:endParaRPr lang="en-US" dirty="0" smtClean="0"/>
          </a:p>
          <a:p>
            <a:pPr>
              <a:buNone/>
            </a:pPr>
            <a:r>
              <a:rPr lang="en-US" dirty="0" err="1" smtClean="0"/>
              <a:t>FileOutputStream</a:t>
            </a:r>
            <a:r>
              <a:rPr lang="en-US" dirty="0" smtClean="0"/>
              <a:t> </a:t>
            </a:r>
            <a:r>
              <a:rPr lang="en-US" dirty="0" err="1" smtClean="0"/>
              <a:t>outFS</a:t>
            </a:r>
            <a:r>
              <a:rPr lang="en-US" dirty="0" smtClean="0"/>
              <a:t> = new </a:t>
            </a:r>
            <a:r>
              <a:rPr lang="en-US" dirty="0" err="1" smtClean="0"/>
              <a:t>FileOutputStream</a:t>
            </a:r>
            <a:r>
              <a:rPr lang="en-US" dirty="0" smtClean="0"/>
              <a:t>( </a:t>
            </a:r>
            <a:r>
              <a:rPr lang="en-US" dirty="0" err="1" smtClean="0"/>
              <a:t>outFile</a:t>
            </a:r>
            <a:r>
              <a:rPr lang="en-US" dirty="0" smtClean="0"/>
              <a:t> );</a:t>
            </a:r>
          </a:p>
          <a:p>
            <a:pPr>
              <a:buNone/>
            </a:pPr>
            <a:endParaRPr lang="en-US" dirty="0" smtClean="0"/>
          </a:p>
          <a:p>
            <a:pPr>
              <a:buNone/>
            </a:pPr>
            <a:r>
              <a:rPr lang="en-US" dirty="0" err="1" smtClean="0"/>
              <a:t>DataOutputStream</a:t>
            </a:r>
            <a:r>
              <a:rPr lang="en-US" dirty="0" smtClean="0"/>
              <a:t> </a:t>
            </a:r>
            <a:r>
              <a:rPr lang="en-US" dirty="0" err="1" smtClean="0"/>
              <a:t>outDS</a:t>
            </a:r>
            <a:r>
              <a:rPr lang="en-US" dirty="0" smtClean="0"/>
              <a:t> = new 	</a:t>
            </a:r>
            <a:r>
              <a:rPr lang="en-US" dirty="0" err="1" smtClean="0"/>
              <a:t>DataOutputStream</a:t>
            </a:r>
            <a:r>
              <a:rPr lang="en-US" dirty="0" smtClean="0"/>
              <a:t>(</a:t>
            </a:r>
            <a:r>
              <a:rPr lang="en-US" dirty="0" err="1" smtClean="0"/>
              <a:t>outFS</a:t>
            </a:r>
            <a:r>
              <a:rPr lang="en-US" dirty="0" smtClean="0"/>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Reading a Binary Data File</a:t>
            </a:r>
            <a:endParaRPr lang="en-US" dirty="0"/>
          </a:p>
        </p:txBody>
      </p:sp>
      <p:sp>
        <p:nvSpPr>
          <p:cNvPr id="3" name="Content Placeholder 2"/>
          <p:cNvSpPr>
            <a:spLocks noGrp="1"/>
          </p:cNvSpPr>
          <p:nvPr>
            <p:ph idx="1"/>
          </p:nvPr>
        </p:nvSpPr>
        <p:spPr>
          <a:xfrm>
            <a:off x="457200" y="1905000"/>
            <a:ext cx="8229600" cy="4389120"/>
          </a:xfrm>
        </p:spPr>
        <p:txBody>
          <a:bodyPr/>
          <a:lstStyle/>
          <a:p>
            <a:r>
              <a:rPr lang="en-US" dirty="0" smtClean="0"/>
              <a:t>Similar setup for </a:t>
            </a:r>
            <a:r>
              <a:rPr lang="en-US" dirty="0" err="1" smtClean="0"/>
              <a:t>DataInputStream</a:t>
            </a:r>
            <a:endParaRPr lang="en-US" dirty="0" smtClean="0"/>
          </a:p>
          <a:p>
            <a:endParaRPr lang="en-US" dirty="0" smtClean="0"/>
          </a:p>
          <a:p>
            <a:pPr>
              <a:buNone/>
            </a:pPr>
            <a:r>
              <a:rPr lang="en-US" dirty="0" smtClean="0"/>
              <a:t>File </a:t>
            </a:r>
            <a:r>
              <a:rPr lang="en-US" dirty="0" err="1" smtClean="0"/>
              <a:t>inFile</a:t>
            </a:r>
            <a:r>
              <a:rPr lang="en-US" dirty="0" smtClean="0"/>
              <a:t> = new File("sample.dat");</a:t>
            </a:r>
          </a:p>
          <a:p>
            <a:pPr>
              <a:buNone/>
            </a:pPr>
            <a:r>
              <a:rPr lang="en-US" dirty="0" err="1" smtClean="0"/>
              <a:t>FileInputStream</a:t>
            </a:r>
            <a:r>
              <a:rPr lang="en-US" dirty="0" smtClean="0"/>
              <a:t> </a:t>
            </a:r>
            <a:r>
              <a:rPr lang="en-US" dirty="0" err="1" smtClean="0"/>
              <a:t>inFS</a:t>
            </a:r>
            <a:r>
              <a:rPr lang="en-US" dirty="0" smtClean="0"/>
              <a:t> = new </a:t>
            </a:r>
            <a:r>
              <a:rPr lang="en-US" dirty="0" err="1" smtClean="0"/>
              <a:t>FileInputStream</a:t>
            </a:r>
            <a:r>
              <a:rPr lang="en-US" dirty="0" smtClean="0"/>
              <a:t>( </a:t>
            </a:r>
            <a:r>
              <a:rPr lang="en-US" dirty="0" err="1" smtClean="0"/>
              <a:t>inFile</a:t>
            </a:r>
            <a:r>
              <a:rPr lang="en-US" dirty="0" smtClean="0"/>
              <a:t> );</a:t>
            </a:r>
          </a:p>
          <a:p>
            <a:pPr>
              <a:buNone/>
            </a:pPr>
            <a:r>
              <a:rPr lang="en-US" dirty="0" err="1" smtClean="0"/>
              <a:t>DataInputStream</a:t>
            </a:r>
            <a:r>
              <a:rPr lang="en-US" dirty="0" smtClean="0"/>
              <a:t> </a:t>
            </a:r>
            <a:r>
              <a:rPr lang="en-US" dirty="0" err="1" smtClean="0"/>
              <a:t>inDS</a:t>
            </a:r>
            <a:r>
              <a:rPr lang="en-US" dirty="0" smtClean="0"/>
              <a:t> = new </a:t>
            </a:r>
            <a:r>
              <a:rPr lang="en-US" dirty="0" err="1" smtClean="0"/>
              <a:t>DataInputStream</a:t>
            </a:r>
            <a:r>
              <a:rPr lang="en-US" dirty="0" smtClean="0"/>
              <a:t>(</a:t>
            </a:r>
            <a:r>
              <a:rPr lang="en-US" dirty="0" err="1" smtClean="0"/>
              <a:t>inFS</a:t>
            </a:r>
            <a:r>
              <a:rPr lang="en-US" dirty="0" smtClean="0"/>
              <a:t>);</a:t>
            </a:r>
          </a:p>
          <a:p>
            <a:pPr>
              <a:buNone/>
            </a:pPr>
            <a:endParaRPr lang="en-US" dirty="0" smtClean="0"/>
          </a:p>
          <a:p>
            <a:r>
              <a:rPr lang="en-US" dirty="0" smtClean="0"/>
              <a:t>Generally, we use DataStream when the information being processed is in binary, and </a:t>
            </a:r>
            <a:r>
              <a:rPr lang="en-US" dirty="0" err="1" smtClean="0"/>
              <a:t>PrintWriter</a:t>
            </a:r>
            <a:r>
              <a:rPr lang="en-US" dirty="0" smtClean="0"/>
              <a:t> when the data file needs to be human readable.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DataInputStream</a:t>
            </a:r>
            <a:r>
              <a:rPr lang="en-US" dirty="0" smtClean="0"/>
              <a:t> in Action</a:t>
            </a:r>
            <a:endParaRPr lang="en-US" dirty="0"/>
          </a:p>
        </p:txBody>
      </p:sp>
      <p:sp>
        <p:nvSpPr>
          <p:cNvPr id="3" name="Content Placeholder 2"/>
          <p:cNvSpPr>
            <a:spLocks noGrp="1"/>
          </p:cNvSpPr>
          <p:nvPr>
            <p:ph idx="1"/>
          </p:nvPr>
        </p:nvSpPr>
        <p:spPr/>
        <p:txBody>
          <a:bodyPr/>
          <a:lstStyle/>
          <a:p>
            <a:r>
              <a:rPr lang="en-US" dirty="0" smtClean="0"/>
              <a:t>Once </a:t>
            </a:r>
            <a:r>
              <a:rPr lang="en-US" dirty="0" err="1" smtClean="0"/>
              <a:t>DataInputStream’s</a:t>
            </a:r>
            <a:r>
              <a:rPr lang="en-US" dirty="0" smtClean="0"/>
              <a:t> object is properly constructed we can use it to read data</a:t>
            </a:r>
          </a:p>
          <a:p>
            <a:pPr lvl="1"/>
            <a:r>
              <a:rPr lang="en-US" dirty="0" err="1" smtClean="0"/>
              <a:t>inDataStream.readInt</a:t>
            </a:r>
            <a:r>
              <a:rPr lang="en-US" dirty="0" smtClean="0"/>
              <a:t>();</a:t>
            </a:r>
          </a:p>
          <a:p>
            <a:pPr lvl="1"/>
            <a:r>
              <a:rPr lang="en-US" dirty="0" err="1" smtClean="0"/>
              <a:t>inDataStream.readLong</a:t>
            </a:r>
            <a:r>
              <a:rPr lang="en-US" dirty="0" smtClean="0"/>
              <a:t>();</a:t>
            </a:r>
          </a:p>
          <a:p>
            <a:pPr lvl="1"/>
            <a:r>
              <a:rPr lang="en-US" dirty="0" err="1" smtClean="0"/>
              <a:t>inDataStream.readFloat</a:t>
            </a:r>
            <a:r>
              <a:rPr lang="en-US" dirty="0" smtClean="0"/>
              <a:t>();</a:t>
            </a:r>
          </a:p>
          <a:p>
            <a:pPr lvl="1"/>
            <a:r>
              <a:rPr lang="en-US" dirty="0" err="1" smtClean="0"/>
              <a:t>inDataStream.readDouble</a:t>
            </a:r>
            <a:r>
              <a:rPr lang="en-US" dirty="0" smtClean="0"/>
              <a:t>();</a:t>
            </a:r>
          </a:p>
          <a:p>
            <a:pPr lvl="1"/>
            <a:r>
              <a:rPr lang="en-US" dirty="0" err="1" smtClean="0"/>
              <a:t>inDataStream.readChar</a:t>
            </a:r>
            <a:r>
              <a:rPr lang="en-US" dirty="0" smtClean="0"/>
              <a:t>();</a:t>
            </a:r>
          </a:p>
          <a:p>
            <a:pPr lvl="1"/>
            <a:r>
              <a:rPr lang="en-US" dirty="0" err="1" smtClean="0"/>
              <a:t>inDataStream.readBoolean</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DataOutputStream</a:t>
            </a:r>
            <a:r>
              <a:rPr lang="en-US" dirty="0" smtClean="0"/>
              <a:t> in Action</a:t>
            </a:r>
            <a:endParaRPr lang="en-US" dirty="0"/>
          </a:p>
        </p:txBody>
      </p:sp>
      <p:sp>
        <p:nvSpPr>
          <p:cNvPr id="3" name="Content Placeholder 2"/>
          <p:cNvSpPr>
            <a:spLocks noGrp="1"/>
          </p:cNvSpPr>
          <p:nvPr>
            <p:ph idx="1"/>
          </p:nvPr>
        </p:nvSpPr>
        <p:spPr/>
        <p:txBody>
          <a:bodyPr/>
          <a:lstStyle/>
          <a:p>
            <a:r>
              <a:rPr lang="en-US" dirty="0" smtClean="0"/>
              <a:t>Likewise, </a:t>
            </a:r>
            <a:r>
              <a:rPr lang="en-US" dirty="0" err="1" smtClean="0"/>
              <a:t>DataOutputStream’s</a:t>
            </a:r>
            <a:r>
              <a:rPr lang="en-US" dirty="0" smtClean="0"/>
              <a:t> object allows writing of data once constructed</a:t>
            </a:r>
          </a:p>
          <a:p>
            <a:pPr lvl="1"/>
            <a:r>
              <a:rPr lang="en-US" dirty="0" err="1" smtClean="0"/>
              <a:t>outDataStream.writeInt</a:t>
            </a:r>
            <a:r>
              <a:rPr lang="en-US" dirty="0" smtClean="0"/>
              <a:t>( 12345 );</a:t>
            </a:r>
          </a:p>
          <a:p>
            <a:pPr lvl="1"/>
            <a:r>
              <a:rPr lang="en-US" dirty="0" err="1" smtClean="0"/>
              <a:t>outDataStream.writeLong</a:t>
            </a:r>
            <a:r>
              <a:rPr lang="en-US" dirty="0" smtClean="0"/>
              <a:t>( </a:t>
            </a:r>
            <a:r>
              <a:rPr lang="en-US" dirty="0" smtClean="0"/>
              <a:t>345345 </a:t>
            </a:r>
            <a:r>
              <a:rPr lang="en-US" dirty="0" smtClean="0"/>
              <a:t>);</a:t>
            </a:r>
          </a:p>
          <a:p>
            <a:pPr lvl="1"/>
            <a:r>
              <a:rPr lang="en-US" dirty="0" err="1" smtClean="0"/>
              <a:t>outDataStream.writeFloat</a:t>
            </a:r>
            <a:r>
              <a:rPr lang="en-US" dirty="0" smtClean="0"/>
              <a:t>( 123.45 );</a:t>
            </a:r>
          </a:p>
          <a:p>
            <a:pPr lvl="1"/>
            <a:r>
              <a:rPr lang="en-US" dirty="0" err="1" smtClean="0"/>
              <a:t>outDataStream.writeDouble</a:t>
            </a:r>
            <a:r>
              <a:rPr lang="en-US" dirty="0" smtClean="0"/>
              <a:t>( 122.34545345 );</a:t>
            </a:r>
          </a:p>
          <a:p>
            <a:pPr lvl="1"/>
            <a:r>
              <a:rPr lang="en-US" dirty="0" err="1" smtClean="0"/>
              <a:t>outDataStream.writeChar</a:t>
            </a:r>
            <a:r>
              <a:rPr lang="en-US" dirty="0" smtClean="0"/>
              <a:t>( 'A' );</a:t>
            </a:r>
          </a:p>
          <a:p>
            <a:pPr lvl="1"/>
            <a:r>
              <a:rPr lang="en-US" dirty="0" err="1" smtClean="0"/>
              <a:t>outDataStream.writeBoolean</a:t>
            </a:r>
            <a:r>
              <a:rPr lang="en-US" dirty="0" smtClean="0"/>
              <a:t>( true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I/O 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So far, our Input and Output operations have focused on simpler aspects of language.</a:t>
            </a:r>
          </a:p>
          <a:p>
            <a:r>
              <a:rPr lang="en-US" dirty="0" smtClean="0"/>
              <a:t>Java also has I/O support for higher level objects</a:t>
            </a:r>
          </a:p>
          <a:p>
            <a:r>
              <a:rPr lang="en-US" dirty="0" smtClean="0"/>
              <a:t>This is done via the </a:t>
            </a:r>
            <a:r>
              <a:rPr lang="en-US" dirty="0" err="1" smtClean="0"/>
              <a:t>ObjectInputStream</a:t>
            </a:r>
            <a:r>
              <a:rPr lang="en-US" dirty="0" smtClean="0"/>
              <a:t> and </a:t>
            </a:r>
            <a:r>
              <a:rPr lang="en-US" dirty="0" err="1" smtClean="0"/>
              <a:t>ObjectOutputStream</a:t>
            </a:r>
            <a:r>
              <a:rPr lang="en-US" dirty="0" smtClean="0"/>
              <a:t> class defined in:</a:t>
            </a:r>
          </a:p>
          <a:p>
            <a:pPr lvl="1"/>
            <a:r>
              <a:rPr lang="en-US" dirty="0" err="1" smtClean="0"/>
              <a:t>java.io.ObjectInputStream</a:t>
            </a:r>
            <a:endParaRPr lang="en-US" dirty="0" smtClean="0"/>
          </a:p>
          <a:p>
            <a:pPr lvl="1"/>
            <a:r>
              <a:rPr lang="en-US" dirty="0" err="1" smtClean="0"/>
              <a:t>java.io.ObjectOutputStream</a:t>
            </a:r>
            <a:endParaRPr lang="en-US" dirty="0" smtClean="0"/>
          </a:p>
          <a:p>
            <a:r>
              <a:rPr lang="en-US" dirty="0" smtClean="0"/>
              <a:t>Note that while Data I/O Stream is already capable of writing objects, Object I/O Stream is more powerful and can output complex objects as well as collections of objects.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Object Stream</a:t>
            </a:r>
            <a:endParaRPr lang="en-US" dirty="0"/>
          </a:p>
        </p:txBody>
      </p:sp>
      <p:sp>
        <p:nvSpPr>
          <p:cNvPr id="3" name="Content Placeholder 2"/>
          <p:cNvSpPr>
            <a:spLocks noGrp="1"/>
          </p:cNvSpPr>
          <p:nvPr>
            <p:ph idx="1"/>
          </p:nvPr>
        </p:nvSpPr>
        <p:spPr/>
        <p:txBody>
          <a:bodyPr>
            <a:normAutofit/>
          </a:bodyPr>
          <a:lstStyle/>
          <a:p>
            <a:r>
              <a:rPr lang="en-US" dirty="0" smtClean="0"/>
              <a:t>Similar setup for Object </a:t>
            </a:r>
            <a:r>
              <a:rPr lang="en-US" dirty="0" err="1" smtClean="0"/>
              <a:t>Input/Output</a:t>
            </a:r>
            <a:r>
              <a:rPr lang="en-US" dirty="0" smtClean="0"/>
              <a:t> Stream</a:t>
            </a:r>
          </a:p>
          <a:p>
            <a:endParaRPr lang="en-US" dirty="0" smtClean="0"/>
          </a:p>
          <a:p>
            <a:pPr>
              <a:buNone/>
            </a:pPr>
            <a:r>
              <a:rPr lang="en-US" sz="2000" dirty="0" smtClean="0"/>
              <a:t>File </a:t>
            </a:r>
            <a:r>
              <a:rPr lang="en-US" sz="2000" dirty="0" err="1" smtClean="0"/>
              <a:t>file</a:t>
            </a:r>
            <a:r>
              <a:rPr lang="en-US" sz="2000" dirty="0" smtClean="0"/>
              <a:t> = new File( "sample.dat" );</a:t>
            </a:r>
          </a:p>
          <a:p>
            <a:pPr>
              <a:buNone/>
            </a:pPr>
            <a:endParaRPr lang="en-US" sz="2000" dirty="0" smtClean="0"/>
          </a:p>
          <a:p>
            <a:pPr>
              <a:buNone/>
            </a:pPr>
            <a:r>
              <a:rPr lang="en-US" sz="2000" dirty="0" err="1" smtClean="0"/>
              <a:t>FileInputStream</a:t>
            </a:r>
            <a:r>
              <a:rPr lang="en-US" sz="2000" dirty="0" smtClean="0"/>
              <a:t> </a:t>
            </a:r>
            <a:r>
              <a:rPr lang="en-US" sz="2000" dirty="0" err="1" smtClean="0"/>
              <a:t>inStream</a:t>
            </a:r>
            <a:r>
              <a:rPr lang="en-US" sz="2000" dirty="0" smtClean="0"/>
              <a:t> = new </a:t>
            </a:r>
            <a:r>
              <a:rPr lang="en-US" sz="2000" dirty="0" err="1" smtClean="0"/>
              <a:t>FileInputStream</a:t>
            </a:r>
            <a:r>
              <a:rPr lang="en-US" sz="2000" dirty="0" smtClean="0"/>
              <a:t>( file );</a:t>
            </a:r>
          </a:p>
          <a:p>
            <a:pPr>
              <a:buNone/>
            </a:pPr>
            <a:r>
              <a:rPr lang="en-US" sz="2000" dirty="0" err="1" smtClean="0"/>
              <a:t>ObjectInputStream</a:t>
            </a:r>
            <a:r>
              <a:rPr lang="en-US" sz="2000" dirty="0" smtClean="0"/>
              <a:t> input = new </a:t>
            </a:r>
            <a:r>
              <a:rPr lang="en-US" sz="2000" dirty="0" err="1" smtClean="0"/>
              <a:t>ObjectInputStream</a:t>
            </a:r>
            <a:r>
              <a:rPr lang="en-US" sz="2000" dirty="0" smtClean="0"/>
              <a:t> ( </a:t>
            </a:r>
            <a:r>
              <a:rPr lang="en-US" sz="2000" dirty="0" err="1" smtClean="0"/>
              <a:t>inStream</a:t>
            </a:r>
            <a:r>
              <a:rPr lang="en-US" sz="2000" dirty="0" smtClean="0"/>
              <a:t> );</a:t>
            </a:r>
          </a:p>
          <a:p>
            <a:pPr>
              <a:buNone/>
            </a:pPr>
            <a:endParaRPr lang="en-US" sz="2000" dirty="0" smtClean="0"/>
          </a:p>
          <a:p>
            <a:pPr>
              <a:buNone/>
            </a:pPr>
            <a:r>
              <a:rPr lang="en-US" sz="2000" dirty="0" err="1" smtClean="0"/>
              <a:t>FileOutputStream</a:t>
            </a:r>
            <a:r>
              <a:rPr lang="en-US" sz="2000" dirty="0" smtClean="0"/>
              <a:t> </a:t>
            </a:r>
            <a:r>
              <a:rPr lang="en-US" sz="2000" dirty="0" err="1" smtClean="0"/>
              <a:t>outStream</a:t>
            </a:r>
            <a:r>
              <a:rPr lang="en-US" sz="2000" dirty="0" smtClean="0"/>
              <a:t> = new </a:t>
            </a:r>
            <a:r>
              <a:rPr lang="en-US" sz="2000" dirty="0" err="1" smtClean="0"/>
              <a:t>FileOutputStream</a:t>
            </a:r>
            <a:r>
              <a:rPr lang="en-US" sz="2000" dirty="0" smtClean="0"/>
              <a:t>( file );</a:t>
            </a:r>
          </a:p>
          <a:p>
            <a:pPr>
              <a:buNone/>
            </a:pPr>
            <a:r>
              <a:rPr lang="en-US" sz="2000" dirty="0" err="1" smtClean="0"/>
              <a:t>ObjectOutputStream</a:t>
            </a:r>
            <a:r>
              <a:rPr lang="en-US" sz="2000" dirty="0" smtClean="0"/>
              <a:t> output = new </a:t>
            </a:r>
            <a:r>
              <a:rPr lang="en-US" sz="2000" dirty="0" err="1" smtClean="0"/>
              <a:t>ObjectOutputStream</a:t>
            </a:r>
            <a:r>
              <a:rPr lang="en-US" sz="2000" dirty="0" smtClean="0"/>
              <a:t> ( </a:t>
            </a:r>
            <a:r>
              <a:rPr lang="en-US" sz="2000" dirty="0" err="1" smtClean="0"/>
              <a:t>outStream</a:t>
            </a:r>
            <a:r>
              <a:rPr lang="en-US" sz="2000" dirty="0" smtClean="0"/>
              <a:t> );</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ObjectOuptputStream</a:t>
            </a:r>
            <a:r>
              <a:rPr lang="en-US" dirty="0" smtClean="0"/>
              <a:t> Example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//Assume </a:t>
            </a:r>
            <a:r>
              <a:rPr lang="en-US" dirty="0" err="1" smtClean="0"/>
              <a:t>ObjectOutputStream</a:t>
            </a:r>
            <a:r>
              <a:rPr lang="en-US" dirty="0" smtClean="0"/>
              <a:t> initialized</a:t>
            </a:r>
          </a:p>
          <a:p>
            <a:pPr>
              <a:buNone/>
            </a:pPr>
            <a:r>
              <a:rPr lang="en-US" dirty="0" smtClean="0"/>
              <a:t>//Assume code contain within try block</a:t>
            </a:r>
          </a:p>
          <a:p>
            <a:pPr>
              <a:buNone/>
            </a:pPr>
            <a:endParaRPr lang="en-US" dirty="0" smtClean="0"/>
          </a:p>
          <a:p>
            <a:pPr>
              <a:buNone/>
            </a:pPr>
            <a:r>
              <a:rPr lang="en-US" sz="2000" dirty="0" smtClean="0"/>
              <a:t>	List&lt;Computer&gt; list = new </a:t>
            </a:r>
            <a:r>
              <a:rPr lang="en-US" sz="2000" dirty="0" err="1" smtClean="0"/>
              <a:t>ArrayList</a:t>
            </a:r>
            <a:r>
              <a:rPr lang="en-US" sz="2000" dirty="0" smtClean="0"/>
              <a:t>&lt;Computer&gt;();</a:t>
            </a:r>
          </a:p>
          <a:p>
            <a:pPr>
              <a:buNone/>
            </a:pPr>
            <a:r>
              <a:rPr lang="en-US" sz="2000" dirty="0" smtClean="0"/>
              <a:t>	</a:t>
            </a:r>
          </a:p>
          <a:p>
            <a:pPr>
              <a:buNone/>
            </a:pPr>
            <a:r>
              <a:rPr lang="en-US" sz="2000" dirty="0" smtClean="0"/>
              <a:t>	</a:t>
            </a:r>
            <a:r>
              <a:rPr lang="en-US" sz="2000" dirty="0" err="1" smtClean="0"/>
              <a:t>list.add</a:t>
            </a:r>
            <a:r>
              <a:rPr lang="en-US" sz="2000" dirty="0" smtClean="0"/>
              <a:t>(new Laptop( "Toshiba", "Satellite", 1299.50, .25 ));</a:t>
            </a:r>
          </a:p>
          <a:p>
            <a:pPr>
              <a:buNone/>
            </a:pPr>
            <a:r>
              <a:rPr lang="en-US" sz="2000" dirty="0" smtClean="0"/>
              <a:t>	</a:t>
            </a:r>
            <a:r>
              <a:rPr lang="en-US" sz="2000" dirty="0" err="1" smtClean="0"/>
              <a:t>list.add</a:t>
            </a:r>
            <a:r>
              <a:rPr lang="en-US" sz="2000" dirty="0" smtClean="0"/>
              <a:t>(new Laptop( "Apple", "</a:t>
            </a:r>
            <a:r>
              <a:rPr lang="en-US" sz="2000" dirty="0" err="1" smtClean="0"/>
              <a:t>MacBook</a:t>
            </a:r>
            <a:r>
              <a:rPr lang="en-US" sz="2000" dirty="0" smtClean="0"/>
              <a:t> Air", 1759.50, .33 ));</a:t>
            </a:r>
          </a:p>
          <a:p>
            <a:pPr>
              <a:buNone/>
            </a:pPr>
            <a:r>
              <a:rPr lang="en-US" sz="2000" dirty="0" smtClean="0"/>
              <a:t>	</a:t>
            </a:r>
            <a:r>
              <a:rPr lang="en-US" sz="2000" dirty="0" err="1" smtClean="0"/>
              <a:t>list.add</a:t>
            </a:r>
            <a:r>
              <a:rPr lang="en-US" sz="2000" dirty="0" smtClean="0"/>
              <a:t>(new Desktop( "Dell", "</a:t>
            </a:r>
            <a:r>
              <a:rPr lang="en-US" sz="2000" dirty="0" err="1" smtClean="0"/>
              <a:t>Inspiron</a:t>
            </a:r>
            <a:r>
              <a:rPr lang="en-US" sz="2000" dirty="0" smtClean="0"/>
              <a:t>", 449.99, .10 ));</a:t>
            </a:r>
          </a:p>
          <a:p>
            <a:pPr>
              <a:buNone/>
            </a:pPr>
            <a:r>
              <a:rPr lang="en-US" sz="2000" dirty="0" smtClean="0"/>
              <a:t>	</a:t>
            </a:r>
            <a:r>
              <a:rPr lang="en-US" sz="2000" dirty="0" err="1" smtClean="0"/>
              <a:t>list.add</a:t>
            </a:r>
            <a:r>
              <a:rPr lang="en-US" sz="2000" dirty="0" smtClean="0"/>
              <a:t>(new Desktop( "HP", "Pavilion", 799.99, .05 ));</a:t>
            </a:r>
          </a:p>
          <a:p>
            <a:pPr>
              <a:buNone/>
            </a:pPr>
            <a:r>
              <a:rPr lang="en-US" sz="2000" dirty="0" smtClean="0"/>
              <a:t>	</a:t>
            </a:r>
            <a:r>
              <a:rPr lang="en-US" sz="2000" dirty="0" err="1" smtClean="0"/>
              <a:t>list.add</a:t>
            </a:r>
            <a:r>
              <a:rPr lang="en-US" sz="2000" dirty="0" smtClean="0"/>
              <a:t>(new Laptop( "Acer", "Aspire", 899.99, .15 ));</a:t>
            </a:r>
          </a:p>
          <a:p>
            <a:pPr>
              <a:buNone/>
            </a:pPr>
            <a:r>
              <a:rPr lang="en-US" sz="2000" dirty="0" smtClean="0"/>
              <a:t>	</a:t>
            </a:r>
          </a:p>
          <a:p>
            <a:pPr>
              <a:buNone/>
            </a:pPr>
            <a:r>
              <a:rPr lang="en-US" sz="2000" dirty="0" smtClean="0"/>
              <a:t>	</a:t>
            </a:r>
            <a:r>
              <a:rPr lang="en-US" sz="2000" dirty="0" err="1" smtClean="0"/>
              <a:t>output.writeObject</a:t>
            </a:r>
            <a:r>
              <a:rPr lang="en-US" sz="2000" dirty="0" smtClean="0"/>
              <a:t>(list); //</a:t>
            </a:r>
            <a:r>
              <a:rPr lang="en-US" sz="2000" b="1" dirty="0" smtClean="0"/>
              <a:t>Writes entire </a:t>
            </a:r>
            <a:r>
              <a:rPr lang="en-US" sz="2000" b="1" dirty="0" err="1" smtClean="0"/>
              <a:t>ArrayList</a:t>
            </a:r>
            <a:r>
              <a:rPr lang="en-US" sz="2000" b="1" dirty="0" smtClean="0"/>
              <a:t> to file</a:t>
            </a:r>
          </a:p>
          <a:p>
            <a:pPr>
              <a:buNone/>
            </a:pPr>
            <a:r>
              <a:rPr lang="en-US" sz="2000" dirty="0" smtClean="0"/>
              <a:t>	</a:t>
            </a:r>
            <a:r>
              <a:rPr lang="en-US" sz="2000" dirty="0" err="1" smtClean="0"/>
              <a:t>output.close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So far, the only method of input and output we have discussed has been input from the keyboard using Scanner and output to the terminal/console.  However, this requires us to re-enter the data every time we run the program.  </a:t>
            </a:r>
          </a:p>
          <a:p>
            <a:r>
              <a:rPr lang="en-US" dirty="0" smtClean="0"/>
              <a:t>Java provides a few different way to interact with files</a:t>
            </a:r>
          </a:p>
          <a:p>
            <a:pPr lvl="1"/>
            <a:r>
              <a:rPr lang="en-US" dirty="0" smtClean="0"/>
              <a:t>I/O in text format</a:t>
            </a:r>
          </a:p>
          <a:p>
            <a:pPr lvl="1"/>
            <a:r>
              <a:rPr lang="en-US" dirty="0" smtClean="0"/>
              <a:t>I/O in binary format</a:t>
            </a:r>
          </a:p>
          <a:p>
            <a:pPr lvl="1"/>
            <a:r>
              <a:rPr lang="en-US" dirty="0" smtClean="0"/>
              <a:t>I/O with </a:t>
            </a:r>
            <a:r>
              <a:rPr lang="en-US" dirty="0" err="1" smtClean="0"/>
              <a:t>Serializable</a:t>
            </a:r>
            <a:r>
              <a:rPr lang="en-US" dirty="0" smtClean="0"/>
              <a:t> objects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ObjectInputStream</a:t>
            </a:r>
            <a:r>
              <a:rPr lang="en-US" dirty="0" smtClean="0"/>
              <a:t> Example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//Assume </a:t>
            </a:r>
            <a:r>
              <a:rPr lang="en-US" dirty="0" err="1" smtClean="0"/>
              <a:t>ObjectInputStream</a:t>
            </a:r>
            <a:r>
              <a:rPr lang="en-US" dirty="0" smtClean="0"/>
              <a:t> initialized</a:t>
            </a:r>
          </a:p>
          <a:p>
            <a:pPr>
              <a:buNone/>
            </a:pPr>
            <a:r>
              <a:rPr lang="en-US" dirty="0" smtClean="0"/>
              <a:t>//Assume code contain within try block</a:t>
            </a:r>
          </a:p>
          <a:p>
            <a:pPr>
              <a:buNone/>
            </a:pPr>
            <a:endParaRPr lang="en-US" sz="2000" dirty="0" smtClean="0"/>
          </a:p>
          <a:p>
            <a:pPr>
              <a:buNone/>
            </a:pPr>
            <a:r>
              <a:rPr lang="en-US" sz="2000" dirty="0" smtClean="0"/>
              <a:t>List&lt;Computer&gt; list;</a:t>
            </a:r>
          </a:p>
          <a:p>
            <a:pPr>
              <a:buNone/>
            </a:pPr>
            <a:endParaRPr lang="en-US" sz="2000" dirty="0" smtClean="0"/>
          </a:p>
          <a:p>
            <a:pPr>
              <a:buNone/>
            </a:pPr>
            <a:r>
              <a:rPr lang="en-US" sz="2000" dirty="0" smtClean="0"/>
              <a:t>//</a:t>
            </a:r>
            <a:r>
              <a:rPr lang="en-US" sz="2000" b="1" dirty="0" smtClean="0"/>
              <a:t>Reads entire </a:t>
            </a:r>
            <a:r>
              <a:rPr lang="en-US" sz="2000" b="1" dirty="0" err="1" smtClean="0"/>
              <a:t>ArrayList</a:t>
            </a:r>
            <a:r>
              <a:rPr lang="en-US" sz="2000" b="1" dirty="0" smtClean="0"/>
              <a:t> from file</a:t>
            </a:r>
          </a:p>
          <a:p>
            <a:pPr>
              <a:buNone/>
            </a:pPr>
            <a:r>
              <a:rPr lang="en-US" sz="2000" dirty="0" smtClean="0"/>
              <a:t>list = (</a:t>
            </a:r>
            <a:r>
              <a:rPr lang="en-US" sz="2000" dirty="0" err="1" smtClean="0"/>
              <a:t>ArrayList</a:t>
            </a:r>
            <a:r>
              <a:rPr lang="en-US" sz="2000" dirty="0" smtClean="0"/>
              <a:t>&lt;Computer&gt;) </a:t>
            </a:r>
            <a:r>
              <a:rPr lang="en-US" sz="2000" dirty="0" err="1" smtClean="0"/>
              <a:t>input.readObject</a:t>
            </a:r>
            <a:r>
              <a:rPr lang="en-US" sz="2000" dirty="0" smtClean="0"/>
              <a:t>();</a:t>
            </a:r>
          </a:p>
          <a:p>
            <a:pPr>
              <a:buNone/>
            </a:pPr>
            <a:endParaRPr lang="en-US" sz="2000" dirty="0" smtClean="0"/>
          </a:p>
          <a:p>
            <a:pPr>
              <a:buNone/>
            </a:pPr>
            <a:r>
              <a:rPr lang="en-US" sz="2000" dirty="0" smtClean="0"/>
              <a:t>for ( Computer c : list )	//note: alternate syntax of for loop, see </a:t>
            </a:r>
            <a:r>
              <a:rPr lang="en-US" sz="2000" dirty="0" smtClean="0">
                <a:hlinkClick r:id="rId3"/>
              </a:rPr>
              <a:t>reading</a:t>
            </a:r>
            <a:endParaRPr lang="en-US" sz="2000" dirty="0" smtClean="0"/>
          </a:p>
          <a:p>
            <a:pPr>
              <a:buNone/>
            </a:pPr>
            <a:r>
              <a:rPr lang="en-US" sz="2000" dirty="0" smtClean="0"/>
              <a:t>	</a:t>
            </a:r>
            <a:r>
              <a:rPr lang="en-US" sz="2000" dirty="0" err="1" smtClean="0"/>
              <a:t>System.out.println</a:t>
            </a:r>
            <a:r>
              <a:rPr lang="en-US" sz="2000" dirty="0" smtClean="0"/>
              <a:t>(c);</a:t>
            </a:r>
          </a:p>
          <a:p>
            <a:pPr>
              <a:buNone/>
            </a:pPr>
            <a:endParaRPr lang="en-US" sz="2000" dirty="0" smtClean="0"/>
          </a:p>
          <a:p>
            <a:pPr>
              <a:buNone/>
            </a:pPr>
            <a:r>
              <a:rPr lang="en-US" sz="2000" dirty="0" err="1" smtClean="0"/>
              <a:t>input.close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92500"/>
          </a:bodyPr>
          <a:lstStyle/>
          <a:p>
            <a:r>
              <a:rPr lang="en-US" dirty="0" smtClean="0"/>
              <a:t>In order for Object I/O Stream to work, the following must be done:</a:t>
            </a:r>
          </a:p>
          <a:p>
            <a:pPr lvl="1"/>
            <a:r>
              <a:rPr lang="en-US" dirty="0" smtClean="0"/>
              <a:t>The object class to be written out has to implement the </a:t>
            </a:r>
            <a:r>
              <a:rPr lang="en-US" b="1" dirty="0" smtClean="0"/>
              <a:t>interface</a:t>
            </a:r>
            <a:r>
              <a:rPr lang="en-US" dirty="0" smtClean="0"/>
              <a:t> </a:t>
            </a:r>
            <a:r>
              <a:rPr lang="en-US" dirty="0" err="1" smtClean="0"/>
              <a:t>Serializable</a:t>
            </a:r>
            <a:r>
              <a:rPr lang="en-US" dirty="0" smtClean="0"/>
              <a:t> (interfaces will be discussed in more detail later in the course)</a:t>
            </a:r>
          </a:p>
          <a:p>
            <a:pPr lvl="1"/>
            <a:r>
              <a:rPr lang="en-US" dirty="0" err="1" smtClean="0"/>
              <a:t>Definined</a:t>
            </a:r>
            <a:r>
              <a:rPr lang="en-US" dirty="0" smtClean="0"/>
              <a:t> in:   </a:t>
            </a:r>
            <a:r>
              <a:rPr lang="en-US" dirty="0" err="1" smtClean="0"/>
              <a:t>java.io.Serializable</a:t>
            </a:r>
            <a:r>
              <a:rPr lang="en-US" dirty="0" smtClean="0"/>
              <a:t>.</a:t>
            </a:r>
          </a:p>
          <a:p>
            <a:pPr lvl="1"/>
            <a:r>
              <a:rPr lang="en-US" dirty="0" smtClean="0"/>
              <a:t>If the super class’ reference are being used for writing out the objects, the super class must implement </a:t>
            </a:r>
            <a:r>
              <a:rPr lang="en-US" dirty="0" err="1" smtClean="0"/>
              <a:t>Serializable</a:t>
            </a:r>
            <a:endParaRPr lang="en-US" dirty="0" smtClean="0"/>
          </a:p>
          <a:p>
            <a:pPr lvl="1"/>
            <a:r>
              <a:rPr lang="en-US" dirty="0" smtClean="0"/>
              <a:t>Example:</a:t>
            </a:r>
          </a:p>
          <a:p>
            <a:pPr lvl="2"/>
            <a:r>
              <a:rPr lang="en-US" dirty="0" smtClean="0"/>
              <a:t>Public class Computer implements </a:t>
            </a:r>
            <a:r>
              <a:rPr lang="en-US" dirty="0" err="1" smtClean="0"/>
              <a:t>Serializable</a:t>
            </a:r>
            <a:endParaRPr lang="en-US" dirty="0" smtClean="0"/>
          </a:p>
          <a:p>
            <a:pPr lvl="2"/>
            <a:r>
              <a:rPr lang="en-US" dirty="0" smtClean="0"/>
              <a:t>Public class Laptop extends Computer implements </a:t>
            </a:r>
            <a:r>
              <a:rPr lang="en-US" dirty="0" err="1" smtClean="0"/>
              <a:t>Serializable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Text Files</a:t>
            </a:r>
            <a:endParaRPr lang="en-US" dirty="0"/>
          </a:p>
        </p:txBody>
      </p:sp>
      <p:sp>
        <p:nvSpPr>
          <p:cNvPr id="3" name="Content Placeholder 2"/>
          <p:cNvSpPr>
            <a:spLocks noGrp="1"/>
          </p:cNvSpPr>
          <p:nvPr>
            <p:ph idx="1"/>
          </p:nvPr>
        </p:nvSpPr>
        <p:spPr/>
        <p:txBody>
          <a:bodyPr>
            <a:normAutofit/>
          </a:bodyPr>
          <a:lstStyle/>
          <a:p>
            <a:r>
              <a:rPr lang="en-US" dirty="0" smtClean="0"/>
              <a:t>Text data files are basic files that we are able to read</a:t>
            </a:r>
          </a:p>
          <a:p>
            <a:r>
              <a:rPr lang="en-US" dirty="0" smtClean="0"/>
              <a:t>Data is stored in ASCII text form</a:t>
            </a:r>
          </a:p>
          <a:p>
            <a:r>
              <a:rPr lang="en-US" dirty="0" smtClean="0"/>
              <a:t>A text file can be opened with a text editing program and all contents would be legible </a:t>
            </a:r>
          </a:p>
          <a:p>
            <a:r>
              <a:rPr lang="en-US" dirty="0" smtClean="0"/>
              <a:t>We may create our own text file for input or take in a text file from another source.</a:t>
            </a:r>
          </a:p>
          <a:p>
            <a:r>
              <a:rPr lang="en-US" dirty="0" smtClean="0"/>
              <a:t>****It is important to note that our java class works only within the constraints of the Java Project.  The file must be placed within that project folder in your workspace.  Otherwise, you will get an error.****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Text Files in 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far, we have only used the Scanner class to read from </a:t>
            </a:r>
            <a:r>
              <a:rPr lang="en-US" dirty="0" err="1" smtClean="0"/>
              <a:t>System.in</a:t>
            </a:r>
            <a:r>
              <a:rPr lang="en-US" dirty="0" smtClean="0"/>
              <a:t> (the keyboard input stream)</a:t>
            </a:r>
          </a:p>
          <a:p>
            <a:r>
              <a:rPr lang="en-US" dirty="0" smtClean="0"/>
              <a:t>The Scanner class can also work with a text file as an input source.</a:t>
            </a:r>
          </a:p>
          <a:p>
            <a:r>
              <a:rPr lang="en-US" dirty="0" smtClean="0"/>
              <a:t>The overloaded constructor for Scanner is defined as:</a:t>
            </a:r>
          </a:p>
          <a:p>
            <a:pPr lvl="1"/>
            <a:r>
              <a:rPr lang="en-US" dirty="0" smtClean="0"/>
              <a:t>Scanner( File Source)</a:t>
            </a:r>
          </a:p>
          <a:p>
            <a:r>
              <a:rPr lang="en-US" dirty="0" smtClean="0"/>
              <a:t>However, the Scanner class cannot directly use a text file.  Therefore, we need to create a file object for the Scanner to use.  </a:t>
            </a:r>
          </a:p>
          <a:p>
            <a:r>
              <a:rPr lang="en-US" dirty="0" smtClean="0"/>
              <a:t>**When Scanner is used for something other than Keyboard, we should implement the .close() method on the scanner object at the end of the program in order to prevent memory leakage**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Class</a:t>
            </a:r>
            <a:endParaRPr lang="en-US" dirty="0"/>
          </a:p>
        </p:txBody>
      </p:sp>
      <p:sp>
        <p:nvSpPr>
          <p:cNvPr id="3" name="Content Placeholder 2"/>
          <p:cNvSpPr>
            <a:spLocks noGrp="1"/>
          </p:cNvSpPr>
          <p:nvPr>
            <p:ph idx="1"/>
          </p:nvPr>
        </p:nvSpPr>
        <p:spPr>
          <a:xfrm>
            <a:off x="457200" y="1935480"/>
            <a:ext cx="8458200" cy="4389120"/>
          </a:xfrm>
        </p:spPr>
        <p:txBody>
          <a:bodyPr>
            <a:normAutofit lnSpcReduction="10000"/>
          </a:bodyPr>
          <a:lstStyle/>
          <a:p>
            <a:r>
              <a:rPr lang="en-US" dirty="0" smtClean="0"/>
              <a:t>Java has a File class library:</a:t>
            </a:r>
          </a:p>
          <a:p>
            <a:pPr lvl="1"/>
            <a:r>
              <a:rPr lang="en-US" dirty="0" err="1" smtClean="0"/>
              <a:t>java.io.File</a:t>
            </a:r>
            <a:r>
              <a:rPr lang="en-US" dirty="0" smtClean="0"/>
              <a:t>;   	(remember, must be imported)</a:t>
            </a:r>
          </a:p>
          <a:p>
            <a:r>
              <a:rPr lang="en-US" dirty="0" smtClean="0"/>
              <a:t>The File class library supports basic file operations:</a:t>
            </a:r>
          </a:p>
          <a:p>
            <a:pPr lvl="1"/>
            <a:r>
              <a:rPr lang="en-US" dirty="0" smtClean="0"/>
              <a:t>Checking read/write permission</a:t>
            </a:r>
          </a:p>
          <a:p>
            <a:pPr lvl="1"/>
            <a:r>
              <a:rPr lang="en-US" dirty="0" smtClean="0"/>
              <a:t>Renaming files</a:t>
            </a:r>
          </a:p>
          <a:p>
            <a:pPr lvl="1"/>
            <a:r>
              <a:rPr lang="en-US" dirty="0" smtClean="0"/>
              <a:t>Listing files</a:t>
            </a:r>
          </a:p>
          <a:p>
            <a:pPr lvl="1"/>
            <a:r>
              <a:rPr lang="en-US" dirty="0" smtClean="0"/>
              <a:t>And many more (found in the Java API)</a:t>
            </a:r>
          </a:p>
          <a:p>
            <a:r>
              <a:rPr lang="en-US" dirty="0" smtClean="0"/>
              <a:t>To use this class, we need to create an instance of the object:</a:t>
            </a:r>
          </a:p>
          <a:p>
            <a:pPr lvl="1"/>
            <a:r>
              <a:rPr lang="en-US" dirty="0" smtClean="0"/>
              <a:t>File </a:t>
            </a:r>
            <a:r>
              <a:rPr lang="en-US" dirty="0" err="1" smtClean="0"/>
              <a:t>infile</a:t>
            </a:r>
            <a:r>
              <a:rPr lang="en-US" dirty="0" smtClean="0"/>
              <a:t> = new File(“datafile.txt”);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 with File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Once the File object has been created, the object may now be used to create a Scanner object</a:t>
            </a:r>
          </a:p>
          <a:p>
            <a:endParaRPr lang="en-US" dirty="0" smtClean="0"/>
          </a:p>
          <a:p>
            <a:pPr>
              <a:buNone/>
            </a:pPr>
            <a:r>
              <a:rPr lang="en-US" dirty="0" smtClean="0"/>
              <a:t>try</a:t>
            </a:r>
            <a:endParaRPr lang="en-US" dirty="0" smtClean="0"/>
          </a:p>
          <a:p>
            <a:pPr>
              <a:buNone/>
            </a:pPr>
            <a:r>
              <a:rPr lang="en-US" dirty="0" smtClean="0"/>
              <a:t>{</a:t>
            </a:r>
          </a:p>
          <a:p>
            <a:pPr>
              <a:buNone/>
            </a:pPr>
            <a:r>
              <a:rPr lang="en-US" dirty="0" smtClean="0"/>
              <a:t>	</a:t>
            </a:r>
            <a:r>
              <a:rPr lang="en-US" dirty="0"/>
              <a:t>File </a:t>
            </a:r>
            <a:r>
              <a:rPr lang="en-US" dirty="0" err="1"/>
              <a:t>infile</a:t>
            </a:r>
            <a:r>
              <a:rPr lang="en-US" dirty="0"/>
              <a:t> = new File ( “datafile.txt” );</a:t>
            </a:r>
          </a:p>
          <a:p>
            <a:pPr>
              <a:buNone/>
            </a:pPr>
            <a:r>
              <a:rPr lang="en-US" dirty="0" smtClean="0"/>
              <a:t>	Scanner </a:t>
            </a:r>
            <a:r>
              <a:rPr lang="en-US" dirty="0" smtClean="0"/>
              <a:t>input = new Scanner (</a:t>
            </a:r>
            <a:r>
              <a:rPr lang="en-US" dirty="0" err="1" smtClean="0"/>
              <a:t>infile</a:t>
            </a:r>
            <a:r>
              <a:rPr lang="en-US" dirty="0" smtClean="0"/>
              <a:t>);</a:t>
            </a:r>
          </a:p>
          <a:p>
            <a:pPr>
              <a:buNone/>
            </a:pPr>
            <a:r>
              <a:rPr lang="en-US" dirty="0" smtClean="0"/>
              <a:t>}</a:t>
            </a:r>
          </a:p>
          <a:p>
            <a:pPr>
              <a:buNone/>
            </a:pPr>
            <a:r>
              <a:rPr lang="en-US" dirty="0" smtClean="0"/>
              <a:t>catch (</a:t>
            </a:r>
            <a:r>
              <a:rPr lang="en-US" dirty="0" err="1" smtClean="0"/>
              <a:t>FileNotFoundException</a:t>
            </a:r>
            <a:r>
              <a:rPr lang="en-US" dirty="0" smtClean="0"/>
              <a:t> e)</a:t>
            </a:r>
          </a:p>
          <a:p>
            <a:pPr>
              <a:buNone/>
            </a:pPr>
            <a:r>
              <a:rPr lang="en-US" dirty="0" smtClean="0"/>
              <a:t>{</a:t>
            </a:r>
          </a:p>
          <a:p>
            <a:pPr>
              <a:buNone/>
            </a:pPr>
            <a:r>
              <a:rPr lang="en-US" dirty="0" smtClean="0"/>
              <a:t>	</a:t>
            </a:r>
            <a:r>
              <a:rPr lang="en-US" dirty="0" err="1" smtClean="0"/>
              <a:t>System.out.prinln</a:t>
            </a:r>
            <a:r>
              <a:rPr lang="en-US" dirty="0" smtClean="0"/>
              <a:t>( e);</a:t>
            </a:r>
          </a:p>
          <a:p>
            <a:pPr>
              <a:buNone/>
            </a:pP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In the previous example, you may see the Try and Catch blocks as we have discussed earlier.  </a:t>
            </a:r>
          </a:p>
          <a:p>
            <a:r>
              <a:rPr lang="en-US" dirty="0" smtClean="0"/>
              <a:t>The initialization part of a Scanner statement should be surrounded in a try block, as the </a:t>
            </a:r>
            <a:r>
              <a:rPr lang="en-US" dirty="0" err="1" smtClean="0"/>
              <a:t>FileNotFoundException</a:t>
            </a:r>
            <a:r>
              <a:rPr lang="en-US" dirty="0" smtClean="0"/>
              <a:t> may be thrown.</a:t>
            </a:r>
          </a:p>
          <a:p>
            <a:r>
              <a:rPr lang="en-US" dirty="0" smtClean="0"/>
              <a:t>We can catch the general exception (Exception e), or specific exception (</a:t>
            </a:r>
            <a:r>
              <a:rPr lang="en-US" dirty="0" err="1" smtClean="0"/>
              <a:t>FileNotFoundException</a:t>
            </a:r>
            <a:r>
              <a:rPr lang="en-US" dirty="0" smtClean="0"/>
              <a:t>)</a:t>
            </a:r>
          </a:p>
          <a:p>
            <a:r>
              <a:rPr lang="en-US" dirty="0" err="1" smtClean="0"/>
              <a:t>FileNotFoundException</a:t>
            </a:r>
            <a:r>
              <a:rPr lang="en-US" dirty="0" smtClean="0"/>
              <a:t> is defined in:</a:t>
            </a:r>
          </a:p>
          <a:p>
            <a:pPr lvl="1"/>
            <a:r>
              <a:rPr lang="en-US" dirty="0" err="1" smtClean="0"/>
              <a:t>java.io.FileNotFoundException</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Data	</a:t>
            </a:r>
            <a:endParaRPr lang="en-US" dirty="0"/>
          </a:p>
        </p:txBody>
      </p:sp>
      <p:sp>
        <p:nvSpPr>
          <p:cNvPr id="3" name="Content Placeholder 2"/>
          <p:cNvSpPr>
            <a:spLocks noGrp="1"/>
          </p:cNvSpPr>
          <p:nvPr>
            <p:ph idx="1"/>
          </p:nvPr>
        </p:nvSpPr>
        <p:spPr/>
        <p:txBody>
          <a:bodyPr/>
          <a:lstStyle/>
          <a:p>
            <a:r>
              <a:rPr lang="en-US" dirty="0" smtClean="0"/>
              <a:t>Once the Scanner object has been created successfully, all the methods available to you in the Scanner class may be called.</a:t>
            </a:r>
          </a:p>
          <a:p>
            <a:pPr lvl="1"/>
            <a:r>
              <a:rPr lang="en-US" dirty="0" smtClean="0"/>
              <a:t>next();			//returns next string</a:t>
            </a:r>
          </a:p>
          <a:p>
            <a:pPr lvl="1"/>
            <a:r>
              <a:rPr lang="en-US" dirty="0" err="1" smtClean="0"/>
              <a:t>nextLine</a:t>
            </a:r>
            <a:r>
              <a:rPr lang="en-US" dirty="0" smtClean="0"/>
              <a:t>();		//return next line of string text</a:t>
            </a:r>
          </a:p>
          <a:p>
            <a:pPr lvl="1"/>
            <a:r>
              <a:rPr lang="en-US" dirty="0" err="1" smtClean="0"/>
              <a:t>nextInt</a:t>
            </a:r>
            <a:r>
              <a:rPr lang="en-US" dirty="0" smtClean="0"/>
              <a:t>();		//returns next integer</a:t>
            </a:r>
          </a:p>
          <a:p>
            <a:pPr lvl="1"/>
            <a:r>
              <a:rPr lang="en-US" dirty="0" err="1" smtClean="0"/>
              <a:t>nextDouble</a:t>
            </a:r>
            <a:r>
              <a:rPr lang="en-US" dirty="0" smtClean="0"/>
              <a:t>();		//returns next double</a:t>
            </a:r>
          </a:p>
          <a:p>
            <a:pPr lvl="1"/>
            <a:r>
              <a:rPr lang="en-US" dirty="0" err="1" smtClean="0"/>
              <a:t>hasNextInt</a:t>
            </a:r>
            <a:r>
              <a:rPr lang="en-US" dirty="0" smtClean="0"/>
              <a:t>();		//returns true or false</a:t>
            </a:r>
          </a:p>
          <a:p>
            <a:pPr lvl="1"/>
            <a:r>
              <a:rPr lang="en-US" dirty="0" smtClean="0"/>
              <a:t>And so 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Text Files	</a:t>
            </a:r>
            <a:endParaRPr lang="en-US" dirty="0"/>
          </a:p>
        </p:txBody>
      </p:sp>
      <p:sp>
        <p:nvSpPr>
          <p:cNvPr id="3" name="Content Placeholder 2"/>
          <p:cNvSpPr>
            <a:spLocks noGrp="1"/>
          </p:cNvSpPr>
          <p:nvPr>
            <p:ph idx="1"/>
          </p:nvPr>
        </p:nvSpPr>
        <p:spPr/>
        <p:txBody>
          <a:bodyPr/>
          <a:lstStyle/>
          <a:p>
            <a:r>
              <a:rPr lang="en-US" dirty="0" smtClean="0"/>
              <a:t>Java also has libraries written to facilitate writing text to an output file rather than the terminal/console.</a:t>
            </a:r>
          </a:p>
          <a:p>
            <a:r>
              <a:rPr lang="en-US" dirty="0" smtClean="0"/>
              <a:t>It does so through the </a:t>
            </a:r>
            <a:r>
              <a:rPr lang="en-US" dirty="0" err="1" smtClean="0"/>
              <a:t>PrintWriter</a:t>
            </a:r>
            <a:r>
              <a:rPr lang="en-US" dirty="0" smtClean="0"/>
              <a:t> class.</a:t>
            </a:r>
          </a:p>
          <a:p>
            <a:r>
              <a:rPr lang="en-US" dirty="0" err="1" smtClean="0"/>
              <a:t>PrintWriter</a:t>
            </a:r>
            <a:r>
              <a:rPr lang="en-US" dirty="0" smtClean="0"/>
              <a:t> is defined for us in</a:t>
            </a:r>
          </a:p>
          <a:p>
            <a:pPr lvl="1"/>
            <a:r>
              <a:rPr lang="en-US" dirty="0" err="1"/>
              <a:t>j</a:t>
            </a:r>
            <a:r>
              <a:rPr lang="en-US" dirty="0" err="1" smtClean="0"/>
              <a:t>ava.io.PrintWriter</a:t>
            </a:r>
            <a:endParaRPr lang="en-US" dirty="0" smtClean="0"/>
          </a:p>
          <a:p>
            <a:r>
              <a:rPr lang="en-US" dirty="0" smtClean="0"/>
              <a:t>However, the </a:t>
            </a:r>
            <a:r>
              <a:rPr lang="en-US" dirty="0" err="1" smtClean="0"/>
              <a:t>PrintWriter</a:t>
            </a:r>
            <a:r>
              <a:rPr lang="en-US" dirty="0" smtClean="0"/>
              <a:t> class will need to act on an </a:t>
            </a:r>
            <a:r>
              <a:rPr lang="en-US" dirty="0" err="1" smtClean="0"/>
              <a:t>OutputStream</a:t>
            </a:r>
            <a:r>
              <a:rPr lang="en-US" dirty="0" smtClean="0"/>
              <a:t>.  In our case, it specifically needs a </a:t>
            </a:r>
            <a:r>
              <a:rPr lang="en-US" dirty="0" err="1" smtClean="0"/>
              <a:t>FileOutputSteam</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758</TotalTime>
  <Words>1096</Words>
  <Application>Microsoft Office PowerPoint</Application>
  <PresentationFormat>On-screen Show (4:3)</PresentationFormat>
  <Paragraphs>196</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File Input and Output </vt:lpstr>
      <vt:lpstr>Working with files</vt:lpstr>
      <vt:lpstr>Working with Text Files</vt:lpstr>
      <vt:lpstr>Reading Text Files in Java</vt:lpstr>
      <vt:lpstr>File Class</vt:lpstr>
      <vt:lpstr>Scanner with File Objects</vt:lpstr>
      <vt:lpstr>Exception handling</vt:lpstr>
      <vt:lpstr>Reading in Data </vt:lpstr>
      <vt:lpstr>Writing to Text Files </vt:lpstr>
      <vt:lpstr>FileOutputStream</vt:lpstr>
      <vt:lpstr>PrintWriter Class Example</vt:lpstr>
      <vt:lpstr>Binary Files</vt:lpstr>
      <vt:lpstr>Creating a Binary Data File</vt:lpstr>
      <vt:lpstr> Reading a Binary Data File</vt:lpstr>
      <vt:lpstr>DataInputStream in Action</vt:lpstr>
      <vt:lpstr>DataOutputStream in Action</vt:lpstr>
      <vt:lpstr>Advanced I/O Operations</vt:lpstr>
      <vt:lpstr>Setting Up the Object Stream</vt:lpstr>
      <vt:lpstr>ObjectOuptputStream Example</vt:lpstr>
      <vt:lpstr>ObjectInputStream Example</vt:lpstr>
      <vt:lpstr>How does it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Input and Output</dc:title>
  <dc:creator>Rob</dc:creator>
  <cp:lastModifiedBy>Robert Mashburn</cp:lastModifiedBy>
  <cp:revision>58</cp:revision>
  <dcterms:created xsi:type="dcterms:W3CDTF">2012-07-04T16:52:57Z</dcterms:created>
  <dcterms:modified xsi:type="dcterms:W3CDTF">2012-07-12T15:11:26Z</dcterms:modified>
</cp:coreProperties>
</file>