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6" r:id="rId3"/>
    <p:sldId id="277" r:id="rId4"/>
    <p:sldId id="257" r:id="rId5"/>
    <p:sldId id="273" r:id="rId6"/>
    <p:sldId id="274" r:id="rId7"/>
    <p:sldId id="275" r:id="rId8"/>
    <p:sldId id="258" r:id="rId9"/>
    <p:sldId id="261" r:id="rId10"/>
    <p:sldId id="259" r:id="rId11"/>
    <p:sldId id="260" r:id="rId12"/>
    <p:sldId id="262" r:id="rId13"/>
    <p:sldId id="267" r:id="rId14"/>
    <p:sldId id="268" r:id="rId15"/>
    <p:sldId id="271" r:id="rId16"/>
    <p:sldId id="272" r:id="rId17"/>
    <p:sldId id="265" r:id="rId18"/>
    <p:sldId id="266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B2209-D5BB-49CD-982C-3D1623414E5A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348BA-7D23-41B2-AA80-A25454F463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48BA-7D23-41B2-AA80-A25454F4636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48BA-7D23-41B2-AA80-A25454F4636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48BA-7D23-41B2-AA80-A25454F4636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48BA-7D23-41B2-AA80-A25454F4636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48BA-7D23-41B2-AA80-A25454F4636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48BA-7D23-41B2-AA80-A25454F4636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48BA-7D23-41B2-AA80-A25454F4636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48BA-7D23-41B2-AA80-A25454F4636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48BA-7D23-41B2-AA80-A25454F4636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48BA-7D23-41B2-AA80-A25454F4636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348BA-7D23-41B2-AA80-A25454F4636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84B3-9CDF-4ED7-9F1F-78DA5A88A054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0CBB-6316-42CE-997C-08450D2DC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84B3-9CDF-4ED7-9F1F-78DA5A88A054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0CBB-6316-42CE-997C-08450D2DC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84B3-9CDF-4ED7-9F1F-78DA5A88A054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0CBB-6316-42CE-997C-08450D2DC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84B3-9CDF-4ED7-9F1F-78DA5A88A054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0CBB-6316-42CE-997C-08450D2DC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84B3-9CDF-4ED7-9F1F-78DA5A88A054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0CBB-6316-42CE-997C-08450D2DC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84B3-9CDF-4ED7-9F1F-78DA5A88A054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0CBB-6316-42CE-997C-08450D2DC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84B3-9CDF-4ED7-9F1F-78DA5A88A054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0CBB-6316-42CE-997C-08450D2DC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84B3-9CDF-4ED7-9F1F-78DA5A88A054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0CBB-6316-42CE-997C-08450D2DC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84B3-9CDF-4ED7-9F1F-78DA5A88A054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0CBB-6316-42CE-997C-08450D2DC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84B3-9CDF-4ED7-9F1F-78DA5A88A054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10CBB-6316-42CE-997C-08450D2DC7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84B3-9CDF-4ED7-9F1F-78DA5A88A054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7010CBB-6316-42CE-997C-08450D2DC7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4384B3-9CDF-4ED7-9F1F-78DA5A88A054}" type="datetimeFigureOut">
              <a:rPr lang="en-US" smtClean="0"/>
              <a:pPr/>
              <a:t>2/11/2013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7010CBB-6316-42CE-997C-08450D2DC77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epoint.net/notes-java/summaries/summary-math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Java Effectively and other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5</a:t>
            </a:r>
            <a:endParaRPr lang="en-US" dirty="0"/>
          </a:p>
          <a:p>
            <a:r>
              <a:rPr lang="en-US" dirty="0"/>
              <a:t>CSCI 212</a:t>
            </a:r>
          </a:p>
          <a:p>
            <a:r>
              <a:rPr lang="en-US" dirty="0"/>
              <a:t>Instructor: Robert </a:t>
            </a:r>
            <a:r>
              <a:rPr lang="en-US" dirty="0" err="1"/>
              <a:t>Mashburn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3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have several </a:t>
            </a:r>
            <a:r>
              <a:rPr lang="en-US" dirty="0" err="1" smtClean="0"/>
              <a:t>boolean</a:t>
            </a:r>
            <a:r>
              <a:rPr lang="en-US" dirty="0" smtClean="0"/>
              <a:t> operators, or logical operators that we may use, and they are the same as C++</a:t>
            </a:r>
          </a:p>
          <a:p>
            <a:pPr lvl="1"/>
            <a:r>
              <a:rPr lang="en-US" dirty="0" smtClean="0"/>
              <a:t>AND (&amp;&amp;)		OR</a:t>
            </a:r>
            <a:r>
              <a:rPr lang="en-US" dirty="0"/>
              <a:t> </a:t>
            </a:r>
            <a:r>
              <a:rPr lang="en-US" dirty="0" smtClean="0"/>
              <a:t>(||)			NOT(!)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may only use AND (&amp;&amp;) and OR (||) between two complete statements</a:t>
            </a:r>
          </a:p>
          <a:p>
            <a:pPr lvl="1"/>
            <a:r>
              <a:rPr lang="en-US" dirty="0" smtClean="0"/>
              <a:t>if (choice == 1 || 2);  			//this will not work</a:t>
            </a:r>
          </a:p>
          <a:p>
            <a:pPr lvl="1"/>
            <a:r>
              <a:rPr lang="en-US" dirty="0"/>
              <a:t>if (choice == 1 </a:t>
            </a:r>
            <a:r>
              <a:rPr lang="en-US" dirty="0" smtClean="0"/>
              <a:t>)||(choice == </a:t>
            </a:r>
            <a:r>
              <a:rPr lang="en-US" dirty="0"/>
              <a:t>2);  </a:t>
            </a:r>
            <a:r>
              <a:rPr lang="en-US" dirty="0" smtClean="0"/>
              <a:t>		//</a:t>
            </a:r>
            <a:r>
              <a:rPr lang="en-US" dirty="0"/>
              <a:t>this </a:t>
            </a:r>
            <a:r>
              <a:rPr lang="en-US" dirty="0" smtClean="0"/>
              <a:t>WILL work</a:t>
            </a:r>
          </a:p>
          <a:p>
            <a:r>
              <a:rPr lang="en-US" dirty="0" smtClean="0"/>
              <a:t>Though we usually use NOT (!) with an equals sign, we may use it in front of other statements as well</a:t>
            </a:r>
          </a:p>
          <a:p>
            <a:pPr lvl="1"/>
            <a:r>
              <a:rPr lang="en-US" dirty="0" smtClean="0"/>
              <a:t>while ( !</a:t>
            </a:r>
            <a:r>
              <a:rPr lang="en-US" dirty="0" err="1" smtClean="0"/>
              <a:t>word.equalsIgnoreCase</a:t>
            </a:r>
            <a:r>
              <a:rPr lang="en-US" dirty="0" smtClean="0"/>
              <a:t>(“stop”) );</a:t>
            </a:r>
          </a:p>
          <a:p>
            <a:pPr lvl="1"/>
            <a:r>
              <a:rPr lang="en-US" dirty="0" smtClean="0"/>
              <a:t>This can be read as </a:t>
            </a:r>
          </a:p>
          <a:p>
            <a:pPr lvl="2"/>
            <a:r>
              <a:rPr lang="en-US" dirty="0" smtClean="0"/>
              <a:t>while it is not true that word is “stop” , or </a:t>
            </a:r>
          </a:p>
          <a:p>
            <a:pPr lvl="2"/>
            <a:r>
              <a:rPr lang="en-US" dirty="0" smtClean="0"/>
              <a:t>while word does not equal “stop” 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56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Math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Math is in the </a:t>
            </a:r>
            <a:r>
              <a:rPr lang="en-US" dirty="0" err="1" smtClean="0"/>
              <a:t>java.lang</a:t>
            </a:r>
            <a:r>
              <a:rPr lang="en-US" dirty="0" smtClean="0"/>
              <a:t> package in the library. </a:t>
            </a:r>
          </a:p>
          <a:p>
            <a:r>
              <a:rPr lang="en-US" dirty="0" smtClean="0"/>
              <a:t>The Math class allows for many, many mathematic operations.</a:t>
            </a:r>
          </a:p>
          <a:p>
            <a:r>
              <a:rPr lang="en-US" dirty="0" smtClean="0"/>
              <a:t>The class contains two </a:t>
            </a:r>
            <a:r>
              <a:rPr lang="en-US" b="1" dirty="0" smtClean="0"/>
              <a:t>class constants</a:t>
            </a:r>
            <a:r>
              <a:rPr lang="en-US" dirty="0" smtClean="0"/>
              <a:t>.  This means the dot operator will immediately give a value:</a:t>
            </a:r>
          </a:p>
          <a:p>
            <a:pPr lvl="1"/>
            <a:r>
              <a:rPr lang="en-US" dirty="0" err="1" smtClean="0"/>
              <a:t>Math.PI</a:t>
            </a:r>
            <a:r>
              <a:rPr lang="en-US" dirty="0" smtClean="0"/>
              <a:t> is the equivalent of pi, or 3.14…</a:t>
            </a:r>
          </a:p>
          <a:p>
            <a:pPr lvl="1"/>
            <a:r>
              <a:rPr lang="en-US" dirty="0" err="1" smtClean="0"/>
              <a:t>Math.E</a:t>
            </a:r>
            <a:r>
              <a:rPr lang="en-US" dirty="0" smtClean="0"/>
              <a:t> is the equivalent of the natural number e, 2.718…</a:t>
            </a:r>
          </a:p>
          <a:p>
            <a:r>
              <a:rPr lang="en-US" dirty="0" smtClean="0"/>
              <a:t>Note that class constants have no parenthesis following them.  </a:t>
            </a:r>
            <a:r>
              <a:rPr lang="en-US" dirty="0" err="1" smtClean="0"/>
              <a:t>Math.PI</a:t>
            </a:r>
            <a:r>
              <a:rPr lang="en-US" dirty="0" smtClean="0"/>
              <a:t>() would be incorrect.</a:t>
            </a:r>
          </a:p>
          <a:p>
            <a:r>
              <a:rPr lang="en-US" dirty="0" smtClean="0"/>
              <a:t>The math class provides a very large number of methods, far more than the arithmetic operators.</a:t>
            </a:r>
          </a:p>
          <a:p>
            <a:r>
              <a:rPr lang="en-US" dirty="0" smtClean="0"/>
              <a:t>A partial list of the math class methods can be found </a:t>
            </a:r>
            <a:r>
              <a:rPr lang="en-US" dirty="0" smtClean="0">
                <a:hlinkClick r:id="rId3"/>
              </a:rPr>
              <a:t>here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complete list may be found on the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Date class is in the </a:t>
            </a:r>
            <a:r>
              <a:rPr lang="en-US" dirty="0" err="1" smtClean="0"/>
              <a:t>java.util</a:t>
            </a:r>
            <a:r>
              <a:rPr lang="en-US" dirty="0" smtClean="0"/>
              <a:t> package in the library. </a:t>
            </a:r>
          </a:p>
          <a:p>
            <a:r>
              <a:rPr lang="en-US" dirty="0" smtClean="0"/>
              <a:t>The Date class is used to represent a time instance to a millisecond.  When a new date object is created, it is set to the time it is created (current time determined by computer’s OS) </a:t>
            </a:r>
          </a:p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	Date today = new Date();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today.toString</a:t>
            </a:r>
            <a:r>
              <a:rPr lang="en-US" dirty="0" smtClean="0"/>
              <a:t>() ); </a:t>
            </a:r>
          </a:p>
          <a:p>
            <a:pPr>
              <a:buNone/>
            </a:pPr>
            <a:r>
              <a:rPr lang="en-US" dirty="0" smtClean="0"/>
              <a:t>		//output: Monday Jul 16 9:24:47 EST 2012</a:t>
            </a:r>
          </a:p>
          <a:p>
            <a:r>
              <a:rPr lang="en-US" dirty="0" smtClean="0"/>
              <a:t>Note that even though the class is called “date”, we generally use this class to keep track of the time. </a:t>
            </a:r>
          </a:p>
        </p:txBody>
      </p:sp>
    </p:spTree>
    <p:extLst>
      <p:ext uri="{BB962C8B-B14F-4D97-AF65-F5344CB8AC3E}">
        <p14:creationId xmlns:p14="http://schemas.microsoft.com/office/powerpoint/2010/main" val="4319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 Date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the Date class gives us more information than we want to display.  In these 1nstances, we have the </a:t>
            </a:r>
            <a:r>
              <a:rPr lang="en-US" dirty="0" err="1" smtClean="0"/>
              <a:t>SimpleDateFormat</a:t>
            </a:r>
            <a:r>
              <a:rPr lang="en-US" dirty="0" smtClean="0"/>
              <a:t> class found in </a:t>
            </a:r>
            <a:r>
              <a:rPr lang="en-US" dirty="0" err="1" smtClean="0"/>
              <a:t>java.text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This class still relies on the Date format, but allows us to manipulate it to show only what we wish.</a:t>
            </a:r>
          </a:p>
          <a:p>
            <a:pPr>
              <a:buNone/>
            </a:pPr>
            <a:r>
              <a:rPr lang="en-US" dirty="0" smtClean="0"/>
              <a:t>		Date today = new Date();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SimpleDateFormat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sdf</a:t>
            </a:r>
            <a:r>
              <a:rPr lang="en-US" dirty="0" smtClean="0"/>
              <a:t> = new </a:t>
            </a:r>
            <a:r>
              <a:rPr lang="en-US" dirty="0" err="1" smtClean="0"/>
              <a:t>SimpleDateFormat</a:t>
            </a:r>
            <a:r>
              <a:rPr lang="en-US" dirty="0" smtClean="0"/>
              <a:t>(“MM/</a:t>
            </a:r>
            <a:r>
              <a:rPr lang="en-US" dirty="0" err="1" smtClean="0"/>
              <a:t>dd</a:t>
            </a:r>
            <a:r>
              <a:rPr lang="en-US" dirty="0" smtClean="0"/>
              <a:t>/</a:t>
            </a:r>
            <a:r>
              <a:rPr lang="en-US" dirty="0" err="1" smtClean="0"/>
              <a:t>yy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sdf.format</a:t>
            </a:r>
            <a:r>
              <a:rPr lang="en-US" dirty="0" smtClean="0"/>
              <a:t>(today) );</a:t>
            </a:r>
          </a:p>
          <a:p>
            <a:pPr>
              <a:buNone/>
            </a:pPr>
            <a:r>
              <a:rPr lang="en-US" dirty="0" smtClean="0"/>
              <a:t>		//output is: 	07/16/12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 Date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y 		year			</a:t>
            </a:r>
            <a:r>
              <a:rPr lang="en-US" dirty="0" err="1" smtClean="0"/>
              <a:t>yy</a:t>
            </a:r>
            <a:r>
              <a:rPr lang="en-US" dirty="0" smtClean="0"/>
              <a:t> -&gt; 12	</a:t>
            </a:r>
            <a:r>
              <a:rPr lang="en-US" dirty="0" err="1" smtClean="0"/>
              <a:t>yyyy</a:t>
            </a:r>
            <a:r>
              <a:rPr lang="en-US" dirty="0" smtClean="0"/>
              <a:t>-&gt; 2012</a:t>
            </a:r>
          </a:p>
          <a:p>
            <a:pPr>
              <a:buNone/>
            </a:pPr>
            <a:r>
              <a:rPr lang="en-US" dirty="0" smtClean="0"/>
              <a:t>M	Month 		MM -&gt; 7	MMM-&gt; Jul					MMMM -&gt; July</a:t>
            </a:r>
          </a:p>
          <a:p>
            <a:pPr>
              <a:buNone/>
            </a:pPr>
            <a:r>
              <a:rPr lang="en-US" dirty="0" smtClean="0"/>
              <a:t>d		Day in month		</a:t>
            </a:r>
            <a:r>
              <a:rPr lang="en-US" dirty="0" err="1" smtClean="0"/>
              <a:t>dd</a:t>
            </a:r>
            <a:r>
              <a:rPr lang="en-US" dirty="0" smtClean="0"/>
              <a:t> -&gt; 16</a:t>
            </a:r>
          </a:p>
          <a:p>
            <a:pPr>
              <a:buNone/>
            </a:pPr>
            <a:r>
              <a:rPr lang="en-US" dirty="0" smtClean="0"/>
              <a:t>D		Day in year		DDD -&gt; 124</a:t>
            </a:r>
          </a:p>
          <a:p>
            <a:pPr>
              <a:buNone/>
            </a:pPr>
            <a:r>
              <a:rPr lang="en-US" dirty="0" smtClean="0"/>
              <a:t>h		Hour in AM/PM	</a:t>
            </a:r>
            <a:r>
              <a:rPr lang="en-US" dirty="0" err="1" smtClean="0"/>
              <a:t>hh</a:t>
            </a:r>
            <a:r>
              <a:rPr lang="en-US" dirty="0" smtClean="0"/>
              <a:t> -&gt; 09</a:t>
            </a:r>
          </a:p>
          <a:p>
            <a:pPr>
              <a:buNone/>
            </a:pPr>
            <a:r>
              <a:rPr lang="en-US" dirty="0" smtClean="0"/>
              <a:t>H		Hour in day (0-23)	HH -&gt; 17</a:t>
            </a:r>
          </a:p>
          <a:p>
            <a:pPr>
              <a:buNone/>
            </a:pPr>
            <a:r>
              <a:rPr lang="en-US" dirty="0" smtClean="0"/>
              <a:t>a		AM/PM marker	a -&gt; AM	 </a:t>
            </a:r>
            <a:r>
              <a:rPr lang="en-US" dirty="0" err="1" smtClean="0"/>
              <a:t>aa</a:t>
            </a:r>
            <a:r>
              <a:rPr lang="en-US" dirty="0" smtClean="0"/>
              <a:t> -&gt; PM</a:t>
            </a:r>
          </a:p>
          <a:p>
            <a:pPr>
              <a:buNone/>
            </a:pPr>
            <a:r>
              <a:rPr lang="en-US" dirty="0" smtClean="0"/>
              <a:t>m 	minutes in hour	mm -&gt; 35</a:t>
            </a:r>
          </a:p>
          <a:p>
            <a:pPr>
              <a:buNone/>
            </a:pPr>
            <a:r>
              <a:rPr lang="en-US" dirty="0" smtClean="0"/>
              <a:t>s		seconds 		</a:t>
            </a:r>
            <a:r>
              <a:rPr lang="en-US" dirty="0" err="1" smtClean="0"/>
              <a:t>ss</a:t>
            </a:r>
            <a:r>
              <a:rPr lang="en-US" dirty="0" smtClean="0"/>
              <a:t> -&gt; 54</a:t>
            </a:r>
          </a:p>
          <a:p>
            <a:pPr>
              <a:buNone/>
            </a:pPr>
            <a:r>
              <a:rPr lang="en-US" dirty="0" smtClean="0"/>
              <a:t>S		millisecond		SSS -&gt; 856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GregorianCalendar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class is found in:</a:t>
            </a:r>
          </a:p>
          <a:p>
            <a:pPr lvl="1"/>
            <a:r>
              <a:rPr lang="en-US" dirty="0" err="1" smtClean="0"/>
              <a:t>java.util.GregorianCalendar</a:t>
            </a:r>
            <a:endParaRPr lang="en-US" dirty="0" smtClean="0"/>
          </a:p>
          <a:p>
            <a:r>
              <a:rPr lang="en-US" dirty="0" smtClean="0"/>
              <a:t>Using this class, we can create a date object</a:t>
            </a:r>
          </a:p>
          <a:p>
            <a:pPr lvl="1"/>
            <a:r>
              <a:rPr lang="en-US" dirty="0" err="1" smtClean="0"/>
              <a:t>GregorianCalendar</a:t>
            </a:r>
            <a:r>
              <a:rPr lang="en-US" dirty="0" smtClean="0"/>
              <a:t> </a:t>
            </a:r>
            <a:r>
              <a:rPr lang="en-US" dirty="0" err="1" smtClean="0"/>
              <a:t>independenceDay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independenceDay</a:t>
            </a:r>
            <a:r>
              <a:rPr lang="en-US" dirty="0" smtClean="0"/>
              <a:t> = new </a:t>
            </a:r>
            <a:r>
              <a:rPr lang="en-US" dirty="0" err="1" smtClean="0"/>
              <a:t>GregorianCalendar</a:t>
            </a:r>
            <a:r>
              <a:rPr lang="en-US" dirty="0" smtClean="0"/>
              <a:t> (1776, 6, 4);</a:t>
            </a:r>
          </a:p>
          <a:p>
            <a:r>
              <a:rPr lang="en-US" dirty="0" smtClean="0"/>
              <a:t>This will create an object that contains the year 1776, the month July, and the date 4. </a:t>
            </a:r>
          </a:p>
          <a:p>
            <a:r>
              <a:rPr lang="en-US" dirty="0" smtClean="0"/>
              <a:t>Note that 6 represents July.  In this system, the months are </a:t>
            </a:r>
            <a:r>
              <a:rPr lang="en-US" dirty="0" err="1" smtClean="0"/>
              <a:t>labelled</a:t>
            </a:r>
            <a:r>
              <a:rPr lang="en-US" dirty="0" smtClean="0"/>
              <a:t> 0 – 11, so 0 is January, 1 is February, 2 is March and so 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Gregorian Calendar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we have a Gregorian Calendar object, we can reference each of the individual parts of it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year = </a:t>
            </a:r>
            <a:r>
              <a:rPr lang="en-US" dirty="0" err="1" smtClean="0"/>
              <a:t>independenceDay.get</a:t>
            </a:r>
            <a:r>
              <a:rPr lang="en-US" dirty="0" smtClean="0"/>
              <a:t>(</a:t>
            </a:r>
            <a:r>
              <a:rPr lang="en-US" dirty="0" err="1" smtClean="0"/>
              <a:t>Calendar.YEAR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mon</a:t>
            </a:r>
            <a:r>
              <a:rPr lang="en-US" dirty="0" smtClean="0"/>
              <a:t> = </a:t>
            </a:r>
            <a:r>
              <a:rPr lang="en-US" dirty="0" err="1" smtClean="0"/>
              <a:t>independenceDay.get</a:t>
            </a:r>
            <a:r>
              <a:rPr lang="en-US" dirty="0" smtClean="0"/>
              <a:t>(</a:t>
            </a:r>
            <a:r>
              <a:rPr lang="en-US" dirty="0" err="1" smtClean="0"/>
              <a:t>Calendar.MONTH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date = </a:t>
            </a:r>
            <a:r>
              <a:rPr lang="en-US" dirty="0" err="1" smtClean="0"/>
              <a:t>independenceDay.get</a:t>
            </a:r>
            <a:r>
              <a:rPr lang="en-US" dirty="0" smtClean="0"/>
              <a:t>(</a:t>
            </a:r>
            <a:r>
              <a:rPr lang="en-US" dirty="0" err="1" smtClean="0"/>
              <a:t>Calendar.DATE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 with our other classes, further details about the Gregorian class can be found at the API.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 integer from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may be times that an integer is taken in as a String</a:t>
            </a:r>
          </a:p>
          <a:p>
            <a:r>
              <a:rPr lang="en-US" dirty="0" smtClean="0"/>
              <a:t>To transform that String into an integer, we apply a method:  </a:t>
            </a:r>
          </a:p>
          <a:p>
            <a:pPr lvl="1"/>
            <a:r>
              <a:rPr lang="en-US" dirty="0" smtClean="0"/>
              <a:t>Ex: </a:t>
            </a:r>
            <a:r>
              <a:rPr lang="en-US" dirty="0" err="1" smtClean="0"/>
              <a:t>int</a:t>
            </a:r>
            <a:r>
              <a:rPr lang="en-US" dirty="0" smtClean="0"/>
              <a:t> x = &lt;some method here&gt;(“string to be changed”);</a:t>
            </a:r>
          </a:p>
          <a:p>
            <a:r>
              <a:rPr lang="en-US" dirty="0" smtClean="0"/>
              <a:t>However, we cannot perform a method on its own, we need an object to apply the dot operator to.</a:t>
            </a:r>
          </a:p>
          <a:p>
            <a:r>
              <a:rPr lang="en-US" dirty="0" smtClean="0"/>
              <a:t>When we need to treat a native type as an object, such as </a:t>
            </a:r>
            <a:r>
              <a:rPr lang="en-US" dirty="0" err="1" smtClean="0"/>
              <a:t>int</a:t>
            </a:r>
            <a:r>
              <a:rPr lang="en-US" dirty="0" smtClean="0"/>
              <a:t>, where there is no object, we use what is called a </a:t>
            </a:r>
            <a:r>
              <a:rPr lang="en-US" b="1" dirty="0" smtClean="0"/>
              <a:t>wrapper class</a:t>
            </a:r>
            <a:r>
              <a:rPr lang="en-US" dirty="0" smtClean="0"/>
              <a:t>.  Wrapper classes include Integer, Float, and Double.</a:t>
            </a:r>
          </a:p>
          <a:p>
            <a:r>
              <a:rPr lang="en-US" dirty="0" smtClean="0"/>
              <a:t>Using the wrapper class Integer, we can use a dot operator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dirty="0" err="1" smtClean="0"/>
              <a:t>Integer.parseInt</a:t>
            </a:r>
            <a:r>
              <a:rPr lang="en-US" dirty="0" smtClean="0"/>
              <a:t>(“14”);</a:t>
            </a:r>
          </a:p>
          <a:p>
            <a:r>
              <a:rPr lang="en-US" dirty="0" smtClean="0"/>
              <a:t>This will take the String “14” and parse it into the </a:t>
            </a:r>
            <a:r>
              <a:rPr lang="en-US" dirty="0" err="1" smtClean="0"/>
              <a:t>int</a:t>
            </a:r>
            <a:r>
              <a:rPr lang="en-US" dirty="0" smtClean="0"/>
              <a:t> value of 14</a:t>
            </a:r>
          </a:p>
          <a:p>
            <a:r>
              <a:rPr lang="en-US" dirty="0" smtClean="0"/>
              <a:t>We may also use </a:t>
            </a:r>
            <a:r>
              <a:rPr lang="en-US" dirty="0" err="1" smtClean="0"/>
              <a:t>parseDouble</a:t>
            </a:r>
            <a:r>
              <a:rPr lang="en-US" dirty="0" smtClean="0"/>
              <a:t>, </a:t>
            </a:r>
            <a:r>
              <a:rPr lang="en-US" dirty="0" err="1" smtClean="0"/>
              <a:t>parseFloat</a:t>
            </a:r>
            <a:r>
              <a:rPr lang="en-US" dirty="0" smtClean="0"/>
              <a:t>, and </a:t>
            </a:r>
            <a:r>
              <a:rPr lang="en-US" dirty="0" err="1" smtClean="0"/>
              <a:t>parseLong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90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input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enter data using </a:t>
            </a:r>
            <a:r>
              <a:rPr lang="en-US" dirty="0" err="1" smtClean="0"/>
              <a:t>System.in</a:t>
            </a:r>
            <a:r>
              <a:rPr lang="en-US" dirty="0" smtClean="0"/>
              <a:t>, they are placed in what is called the </a:t>
            </a:r>
            <a:r>
              <a:rPr lang="en-US" b="1" dirty="0" smtClean="0"/>
              <a:t>input buffer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The input buffer contains every piece of input in order.  Whether or not they are used at the time, a method such as .</a:t>
            </a:r>
            <a:r>
              <a:rPr lang="en-US" dirty="0" err="1" smtClean="0"/>
              <a:t>nextInt</a:t>
            </a:r>
            <a:r>
              <a:rPr lang="en-US" dirty="0" smtClean="0"/>
              <a:t>() will look at the next input in the input buffer. </a:t>
            </a:r>
          </a:p>
          <a:p>
            <a:r>
              <a:rPr lang="en-US" dirty="0" smtClean="0"/>
              <a:t>This may result in the processing of data not corresponding to the display timing of the prompts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Buffer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Scanner input = new Scanner (</a:t>
            </a:r>
            <a:r>
              <a:rPr lang="en-US" dirty="0" err="1" smtClean="0"/>
              <a:t>System.in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num1, num2, num3;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(“Enter Number 1: “);</a:t>
            </a:r>
          </a:p>
          <a:p>
            <a:pPr>
              <a:buNone/>
            </a:pPr>
            <a:r>
              <a:rPr lang="en-US" dirty="0" smtClean="0"/>
              <a:t>num1 = </a:t>
            </a:r>
            <a:r>
              <a:rPr lang="en-US" dirty="0" err="1" smtClean="0"/>
              <a:t>input.nextInt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(“Enter Number 2: “);</a:t>
            </a:r>
          </a:p>
          <a:p>
            <a:pPr>
              <a:buNone/>
            </a:pPr>
            <a:r>
              <a:rPr lang="en-US" dirty="0" smtClean="0"/>
              <a:t>num2 = </a:t>
            </a:r>
            <a:r>
              <a:rPr lang="en-US" dirty="0" err="1" smtClean="0"/>
              <a:t>input.nextInt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(“Enter Number 3: “);</a:t>
            </a:r>
          </a:p>
          <a:p>
            <a:pPr>
              <a:buNone/>
            </a:pPr>
            <a:r>
              <a:rPr lang="en-US" dirty="0" smtClean="0"/>
              <a:t>num3 = </a:t>
            </a:r>
            <a:r>
              <a:rPr lang="en-US" dirty="0" err="1" smtClean="0"/>
              <a:t>input.nextInt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(“Values entered are “ + num1 + “ “ + num2 + “ “ + num3);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and Initializing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Java, when we create a new object, we must </a:t>
            </a:r>
            <a:r>
              <a:rPr lang="en-US" b="1" dirty="0" smtClean="0"/>
              <a:t>declare </a:t>
            </a:r>
            <a:r>
              <a:rPr lang="en-US" dirty="0" smtClean="0"/>
              <a:t>it and we must </a:t>
            </a:r>
            <a:r>
              <a:rPr lang="en-US" b="1" dirty="0" smtClean="0"/>
              <a:t>initialize </a:t>
            </a:r>
            <a:r>
              <a:rPr lang="en-US" dirty="0" smtClean="0"/>
              <a:t>it.</a:t>
            </a:r>
          </a:p>
          <a:p>
            <a:endParaRPr lang="en-US" dirty="0" smtClean="0"/>
          </a:p>
          <a:p>
            <a:r>
              <a:rPr lang="en-US" dirty="0" smtClean="0"/>
              <a:t>So far, we have done this in 1 step for convenience:</a:t>
            </a:r>
          </a:p>
          <a:p>
            <a:pPr lvl="1"/>
            <a:r>
              <a:rPr lang="en-US" dirty="0" smtClean="0"/>
              <a:t>Scanner </a:t>
            </a:r>
            <a:r>
              <a:rPr lang="en-US" dirty="0" err="1" smtClean="0"/>
              <a:t>inscan</a:t>
            </a:r>
            <a:r>
              <a:rPr lang="en-US" dirty="0" smtClean="0"/>
              <a:t> = new Scanner (System.in);</a:t>
            </a:r>
          </a:p>
          <a:p>
            <a:endParaRPr lang="en-US" dirty="0"/>
          </a:p>
          <a:p>
            <a:r>
              <a:rPr lang="en-US" dirty="0" smtClean="0"/>
              <a:t>As discussed, this creates a new object named “</a:t>
            </a:r>
            <a:r>
              <a:rPr lang="en-US" dirty="0" err="1" smtClean="0"/>
              <a:t>inscan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It is of the class Scanner, and take takes input from the keyboard</a:t>
            </a:r>
          </a:p>
        </p:txBody>
      </p:sp>
    </p:spTree>
    <p:extLst>
      <p:ext uri="{BB962C8B-B14F-4D97-AF65-F5344CB8AC3E}">
        <p14:creationId xmlns:p14="http://schemas.microsoft.com/office/powerpoint/2010/main" val="2818877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Buffer example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the previous code, we expect that most users will input three integers, one at a time as requested</a:t>
            </a:r>
          </a:p>
          <a:p>
            <a:r>
              <a:rPr lang="en-US" dirty="0" smtClean="0"/>
              <a:t>The console would look like this:</a:t>
            </a:r>
          </a:p>
          <a:p>
            <a:pPr>
              <a:buNone/>
            </a:pPr>
            <a:r>
              <a:rPr lang="en-US" sz="1600" dirty="0" smtClean="0"/>
              <a:t>		Enter Number 1: 10</a:t>
            </a:r>
          </a:p>
          <a:p>
            <a:pPr>
              <a:buNone/>
            </a:pPr>
            <a:r>
              <a:rPr lang="en-US" sz="1600" dirty="0" smtClean="0"/>
              <a:t>		Enter Number 2: 20</a:t>
            </a:r>
          </a:p>
          <a:p>
            <a:pPr>
              <a:buNone/>
            </a:pPr>
            <a:r>
              <a:rPr lang="en-US" sz="1600" dirty="0" smtClean="0"/>
              <a:t>		Enter Number 3: 30</a:t>
            </a:r>
          </a:p>
          <a:p>
            <a:pPr>
              <a:buNone/>
            </a:pPr>
            <a:r>
              <a:rPr lang="en-US" sz="1600" dirty="0" smtClean="0"/>
              <a:t>		Values entered are 10, 20, 30</a:t>
            </a:r>
          </a:p>
          <a:p>
            <a:r>
              <a:rPr lang="en-US" dirty="0" smtClean="0"/>
              <a:t>However, the input buffer makes it possible to enter all three values at once(that results in odd prompts)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1600" dirty="0" smtClean="0"/>
              <a:t>Enter Number 1: 10, 20, 30</a:t>
            </a:r>
          </a:p>
          <a:p>
            <a:pPr>
              <a:buNone/>
            </a:pPr>
            <a:r>
              <a:rPr lang="en-US" sz="1600" dirty="0" smtClean="0"/>
              <a:t>		Enter Number 2: Enter Number 3: Values entered are 10, 20, 30</a:t>
            </a:r>
          </a:p>
          <a:p>
            <a:r>
              <a:rPr lang="en-US" dirty="0" smtClean="0"/>
              <a:t>This will work since the 3 numbers entered are in the buffer and are taken in order (just with out of order prompts)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Declaration and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lnSpcReduction="10000"/>
          </a:bodyPr>
          <a:lstStyle/>
          <a:p>
            <a:pPr marL="0" lvl="1" indent="0">
              <a:buClr>
                <a:schemeClr val="accent3"/>
              </a:buClr>
              <a:buSzPct val="95000"/>
              <a:buNone/>
            </a:pPr>
            <a:r>
              <a:rPr lang="en-US" dirty="0"/>
              <a:t>Scanner </a:t>
            </a:r>
            <a:r>
              <a:rPr lang="en-US" dirty="0" err="1"/>
              <a:t>inscan</a:t>
            </a:r>
            <a:r>
              <a:rPr lang="en-US" dirty="0"/>
              <a:t> = new Scanner (System.in</a:t>
            </a:r>
            <a:r>
              <a:rPr lang="en-US" dirty="0" smtClean="0"/>
              <a:t>);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In the above example, “Scanner </a:t>
            </a:r>
            <a:r>
              <a:rPr lang="en-US" dirty="0" err="1" smtClean="0"/>
              <a:t>inscan</a:t>
            </a:r>
            <a:r>
              <a:rPr lang="en-US" dirty="0" smtClean="0"/>
              <a:t>” is the </a:t>
            </a:r>
            <a:r>
              <a:rPr lang="en-US" b="1" dirty="0" smtClean="0"/>
              <a:t>declaration</a:t>
            </a:r>
            <a:r>
              <a:rPr lang="en-US" dirty="0" smtClean="0"/>
              <a:t> and can be placed on its own line: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Scanner </a:t>
            </a:r>
            <a:r>
              <a:rPr lang="en-US" dirty="0" err="1" smtClean="0"/>
              <a:t>inscan</a:t>
            </a:r>
            <a:r>
              <a:rPr lang="en-US" dirty="0" smtClean="0"/>
              <a:t>;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“new Scanner (System.in)” is the </a:t>
            </a:r>
            <a:r>
              <a:rPr lang="en-US" b="1" dirty="0" smtClean="0"/>
              <a:t>initialization</a:t>
            </a:r>
            <a:r>
              <a:rPr lang="en-US" dirty="0" smtClean="0"/>
              <a:t> and can also be placed on its own line.  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err="1"/>
              <a:t>i</a:t>
            </a:r>
            <a:r>
              <a:rPr lang="en-US" dirty="0" err="1" smtClean="0"/>
              <a:t>nscan</a:t>
            </a:r>
            <a:r>
              <a:rPr lang="en-US" dirty="0" smtClean="0"/>
              <a:t> = new Scanner (System.in);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An object MUST be initialized before any functions can be applied to it.</a:t>
            </a:r>
            <a:endParaRPr lang="en-US" dirty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9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Nested for loops are used in exactly the same was as with C++</a:t>
            </a:r>
          </a:p>
          <a:p>
            <a:r>
              <a:rPr lang="en-US" dirty="0" smtClean="0"/>
              <a:t>The for loop inside another for loop is considered the </a:t>
            </a:r>
            <a:r>
              <a:rPr lang="en-US" b="1" dirty="0" smtClean="0"/>
              <a:t>inner for loop</a:t>
            </a:r>
            <a:r>
              <a:rPr lang="en-US" dirty="0" smtClean="0"/>
              <a:t>, while the other is the </a:t>
            </a:r>
            <a:r>
              <a:rPr lang="en-US" b="1" dirty="0" smtClean="0"/>
              <a:t>outer for loop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Useful for many things, especially the processing of two dimensional arrays.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smtClean="0"/>
              <a:t>(int width = 5; width &lt;= 20; width++){</a:t>
            </a:r>
          </a:p>
          <a:p>
            <a:pPr marL="0" indent="0">
              <a:buNone/>
            </a:pPr>
            <a:r>
              <a:rPr lang="en-US" dirty="0" smtClean="0"/>
              <a:t>	for (int length = 5; length&lt;= 25; length+=5){</a:t>
            </a:r>
          </a:p>
          <a:p>
            <a:pPr marL="0" indent="0">
              <a:buNone/>
            </a:pPr>
            <a:r>
              <a:rPr lang="en-US" dirty="0" smtClean="0"/>
              <a:t>		int price = width * length * 19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</a:t>
            </a:r>
            <a:r>
              <a:rPr lang="en-US" dirty="0" smtClean="0"/>
              <a:t>(price);</a:t>
            </a:r>
          </a:p>
          <a:p>
            <a:pPr marL="0" indent="0">
              <a:buNone/>
            </a:pPr>
            <a:r>
              <a:rPr lang="en-US" dirty="0" smtClean="0"/>
              <a:t>	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00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2D array is how we represent tables in Java.  It is very similar to the </a:t>
            </a:r>
            <a:r>
              <a:rPr lang="en-US" dirty="0" err="1" smtClean="0"/>
              <a:t>c++</a:t>
            </a:r>
            <a:r>
              <a:rPr lang="en-US" dirty="0" smtClean="0"/>
              <a:t> method of showing 2D arrays.</a:t>
            </a:r>
          </a:p>
          <a:p>
            <a:r>
              <a:rPr lang="en-US" dirty="0" smtClean="0"/>
              <a:t>We declare a 2d array of </a:t>
            </a:r>
            <a:r>
              <a:rPr lang="en-US" dirty="0" err="1" smtClean="0"/>
              <a:t>ints</a:t>
            </a:r>
            <a:r>
              <a:rPr lang="en-US" dirty="0" smtClean="0"/>
              <a:t> named </a:t>
            </a:r>
            <a:r>
              <a:rPr lang="en-US" dirty="0" err="1" smtClean="0"/>
              <a:t>numTable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[][] </a:t>
            </a:r>
            <a:r>
              <a:rPr lang="en-US" dirty="0" err="1" smtClean="0"/>
              <a:t>numTable</a:t>
            </a:r>
            <a:r>
              <a:rPr lang="en-US" dirty="0" smtClean="0"/>
              <a:t>;	OR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numTable</a:t>
            </a:r>
            <a:r>
              <a:rPr lang="en-US" dirty="0" smtClean="0"/>
              <a:t> [][];</a:t>
            </a:r>
          </a:p>
          <a:p>
            <a:r>
              <a:rPr lang="en-US" dirty="0" smtClean="0"/>
              <a:t>And create a 4 by 5 array as:</a:t>
            </a:r>
          </a:p>
          <a:p>
            <a:pPr lvl="1"/>
            <a:r>
              <a:rPr lang="en-US" dirty="0" err="1" smtClean="0"/>
              <a:t>numTable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[4][5];</a:t>
            </a:r>
          </a:p>
          <a:p>
            <a:r>
              <a:rPr lang="en-US" dirty="0" smtClean="0"/>
              <a:t>The first number represents row and the second represents column, so the </a:t>
            </a:r>
            <a:r>
              <a:rPr lang="en-US" dirty="0" err="1" smtClean="0"/>
              <a:t>int</a:t>
            </a:r>
            <a:r>
              <a:rPr lang="en-US" dirty="0" smtClean="0"/>
              <a:t> in the 2</a:t>
            </a:r>
            <a:r>
              <a:rPr lang="en-US" baseline="30000" dirty="0" smtClean="0"/>
              <a:t>nd</a:t>
            </a:r>
            <a:r>
              <a:rPr lang="en-US" dirty="0" smtClean="0"/>
              <a:t> row,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col</a:t>
            </a:r>
            <a:r>
              <a:rPr lang="en-US" dirty="0" smtClean="0"/>
              <a:t> is: 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x = </a:t>
            </a:r>
            <a:r>
              <a:rPr lang="en-US" dirty="0" err="1" smtClean="0"/>
              <a:t>numTable</a:t>
            </a:r>
            <a:r>
              <a:rPr lang="en-US" dirty="0" smtClean="0"/>
              <a:t>[2][3];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As stated, one of the best ways to fill arrays is with a nested for loop</a:t>
            </a:r>
          </a:p>
          <a:p>
            <a:r>
              <a:rPr lang="en-US" dirty="0" smtClean="0"/>
              <a:t>It is important to realize that a 2D array does not truly exist in Java.  Rather, it is an array of arrays.  </a:t>
            </a:r>
          </a:p>
          <a:p>
            <a:r>
              <a:rPr lang="en-US" dirty="0" smtClean="0"/>
              <a:t>Really, the code to create: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1600" dirty="0" err="1" smtClean="0"/>
              <a:t>numTable</a:t>
            </a:r>
            <a:r>
              <a:rPr lang="en-US" sz="1600" dirty="0" smtClean="0"/>
              <a:t> = new </a:t>
            </a:r>
            <a:r>
              <a:rPr lang="en-US" sz="1600" dirty="0" err="1" smtClean="0"/>
              <a:t>int</a:t>
            </a:r>
            <a:r>
              <a:rPr lang="en-US" sz="1600" dirty="0" smtClean="0"/>
              <a:t>[4][5];</a:t>
            </a:r>
          </a:p>
          <a:p>
            <a:pPr>
              <a:buNone/>
            </a:pPr>
            <a:r>
              <a:rPr lang="en-US" dirty="0" smtClean="0"/>
              <a:t>	is shorthand for:</a:t>
            </a:r>
          </a:p>
          <a:p>
            <a:pPr>
              <a:buNone/>
            </a:pPr>
            <a:r>
              <a:rPr lang="en-US" sz="1900" dirty="0" smtClean="0"/>
              <a:t>		</a:t>
            </a:r>
            <a:r>
              <a:rPr lang="en-US" sz="1900" dirty="0" err="1" smtClean="0"/>
              <a:t>numTable</a:t>
            </a:r>
            <a:r>
              <a:rPr lang="en-US" sz="1900" dirty="0" smtClean="0"/>
              <a:t> = new </a:t>
            </a:r>
            <a:r>
              <a:rPr lang="en-US" sz="1900" dirty="0" err="1" smtClean="0"/>
              <a:t>int</a:t>
            </a:r>
            <a:r>
              <a:rPr lang="en-US" sz="1900" dirty="0" smtClean="0"/>
              <a:t>[4][];</a:t>
            </a:r>
          </a:p>
          <a:p>
            <a:pPr>
              <a:buNone/>
            </a:pPr>
            <a:r>
              <a:rPr lang="en-US" sz="1900" dirty="0" smtClean="0"/>
              <a:t>		</a:t>
            </a:r>
          </a:p>
          <a:p>
            <a:pPr>
              <a:buNone/>
            </a:pPr>
            <a:r>
              <a:rPr lang="en-US" sz="1900" dirty="0" smtClean="0"/>
              <a:t>		</a:t>
            </a:r>
            <a:r>
              <a:rPr lang="en-US" sz="1900" dirty="0" err="1" smtClean="0"/>
              <a:t>numTable</a:t>
            </a:r>
            <a:r>
              <a:rPr lang="en-US" sz="1900" dirty="0" smtClean="0"/>
              <a:t>[0] = new </a:t>
            </a:r>
            <a:r>
              <a:rPr lang="en-US" sz="1900" dirty="0" err="1" smtClean="0"/>
              <a:t>int</a:t>
            </a:r>
            <a:r>
              <a:rPr lang="en-US" sz="1900" dirty="0" smtClean="0"/>
              <a:t>[5];</a:t>
            </a:r>
          </a:p>
          <a:p>
            <a:pPr>
              <a:buNone/>
            </a:pPr>
            <a:r>
              <a:rPr lang="en-US" sz="1900" dirty="0" smtClean="0"/>
              <a:t>		</a:t>
            </a:r>
            <a:r>
              <a:rPr lang="en-US" sz="1900" dirty="0" err="1" smtClean="0"/>
              <a:t>numTable</a:t>
            </a:r>
            <a:r>
              <a:rPr lang="en-US" sz="1900" dirty="0" smtClean="0"/>
              <a:t>[1] = new </a:t>
            </a:r>
            <a:r>
              <a:rPr lang="en-US" sz="1900" dirty="0" err="1" smtClean="0"/>
              <a:t>int</a:t>
            </a:r>
            <a:r>
              <a:rPr lang="en-US" sz="1900" dirty="0" smtClean="0"/>
              <a:t>[5];</a:t>
            </a:r>
          </a:p>
          <a:p>
            <a:pPr>
              <a:buNone/>
            </a:pPr>
            <a:r>
              <a:rPr lang="en-US" sz="1900" dirty="0" smtClean="0"/>
              <a:t>		</a:t>
            </a:r>
            <a:r>
              <a:rPr lang="en-US" sz="1900" dirty="0" err="1" smtClean="0"/>
              <a:t>numTable</a:t>
            </a:r>
            <a:r>
              <a:rPr lang="en-US" sz="1900" dirty="0" smtClean="0"/>
              <a:t>[2] = new </a:t>
            </a:r>
            <a:r>
              <a:rPr lang="en-US" sz="1900" dirty="0" err="1" smtClean="0"/>
              <a:t>int</a:t>
            </a:r>
            <a:r>
              <a:rPr lang="en-US" sz="1900" dirty="0" smtClean="0"/>
              <a:t>[5];</a:t>
            </a:r>
          </a:p>
          <a:p>
            <a:pPr>
              <a:buNone/>
            </a:pPr>
            <a:r>
              <a:rPr lang="en-US" sz="1900" dirty="0" smtClean="0"/>
              <a:t>		</a:t>
            </a:r>
            <a:r>
              <a:rPr lang="en-US" sz="1900" dirty="0" err="1" smtClean="0"/>
              <a:t>numTable</a:t>
            </a:r>
            <a:r>
              <a:rPr lang="en-US" sz="1900" dirty="0" smtClean="0"/>
              <a:t>[3] = new </a:t>
            </a:r>
            <a:r>
              <a:rPr lang="en-US" sz="1900" dirty="0" err="1" smtClean="0"/>
              <a:t>int</a:t>
            </a:r>
            <a:r>
              <a:rPr lang="en-US" sz="1900" dirty="0" smtClean="0"/>
              <a:t>[5];</a:t>
            </a:r>
          </a:p>
          <a:p>
            <a:r>
              <a:rPr lang="en-US" sz="2800" dirty="0" smtClean="0"/>
              <a:t>This process allows us to create a 2D array with varying lengths in each row as well. 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2D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may also initialize 2D arrays at the time of declaration without using the new operator, similarly to 1D arrays.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double[][] </a:t>
            </a:r>
            <a:r>
              <a:rPr lang="en-US" dirty="0" err="1" smtClean="0"/>
              <a:t>payScaleTable</a:t>
            </a:r>
            <a:r>
              <a:rPr lang="en-US" dirty="0" smtClean="0"/>
              <a:t> = </a:t>
            </a:r>
          </a:p>
          <a:p>
            <a:pPr>
              <a:buNone/>
            </a:pPr>
            <a:r>
              <a:rPr lang="en-US" dirty="0" smtClean="0"/>
              <a:t>	(	(10.50, 12.00, 14.50), (20.50, 22.25, 24.00,)  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This would make a 2x3 2D array that contains those </a:t>
            </a:r>
            <a:r>
              <a:rPr lang="en-US" smtClean="0"/>
              <a:t>double values.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An alternative to using a series of if/else if/else statements, the switch statements provide a different sort of selection control</a:t>
            </a:r>
          </a:p>
          <a:p>
            <a:r>
              <a:rPr lang="en-US" dirty="0" smtClean="0"/>
              <a:t>The keyword </a:t>
            </a:r>
            <a:r>
              <a:rPr lang="en-US" b="1" dirty="0" smtClean="0"/>
              <a:t>switch </a:t>
            </a:r>
            <a:r>
              <a:rPr lang="en-US" dirty="0" smtClean="0"/>
              <a:t>creates a block that contains several examples of </a:t>
            </a:r>
            <a:r>
              <a:rPr lang="en-US" b="1" dirty="0" smtClean="0"/>
              <a:t>case</a:t>
            </a:r>
            <a:r>
              <a:rPr lang="en-US" dirty="0" smtClean="0"/>
              <a:t>.  Each case will represent an option that can be chosen.</a:t>
            </a:r>
          </a:p>
          <a:p>
            <a:r>
              <a:rPr lang="en-US" dirty="0" smtClean="0"/>
              <a:t>This code does not really offer more flexibility than if statements, but the presentation is often cleaner.</a:t>
            </a:r>
          </a:p>
          <a:p>
            <a:r>
              <a:rPr lang="en-US" dirty="0" smtClean="0"/>
              <a:t>Following each case, we must include </a:t>
            </a:r>
            <a:r>
              <a:rPr lang="en-US" b="1" dirty="0" smtClean="0"/>
              <a:t>break</a:t>
            </a:r>
            <a:r>
              <a:rPr lang="en-US" dirty="0" smtClean="0"/>
              <a:t>; .  This will have the program leave the switch block and continue with the rest of the program.</a:t>
            </a:r>
          </a:p>
          <a:p>
            <a:r>
              <a:rPr lang="en-US" dirty="0" smtClean="0"/>
              <a:t>There is a special case called </a:t>
            </a:r>
            <a:r>
              <a:rPr lang="en-US" b="1" dirty="0" smtClean="0"/>
              <a:t>default</a:t>
            </a:r>
            <a:r>
              <a:rPr lang="en-US" dirty="0" smtClean="0"/>
              <a:t>.  If the input does not match any of the labeled cases, the switch statement automatically goes here.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1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// assume this code exists in main and the Scanner object input is from keyboard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System.out.print</a:t>
            </a:r>
            <a:r>
              <a:rPr lang="en-US" dirty="0" smtClean="0"/>
              <a:t>( “Enter your grade.  (1 – Frosh, 2 – </a:t>
            </a:r>
            <a:r>
              <a:rPr lang="en-US" dirty="0" err="1" smtClean="0"/>
              <a:t>Soph</a:t>
            </a:r>
            <a:r>
              <a:rPr lang="en-US" dirty="0" smtClean="0"/>
              <a:t>, 3-Junior, 4 – Senior): ”);</a:t>
            </a:r>
          </a:p>
          <a:p>
            <a:pPr marL="0" indent="0">
              <a:buNone/>
            </a:pPr>
            <a:r>
              <a:rPr lang="en-US" dirty="0" smtClean="0"/>
              <a:t>int </a:t>
            </a:r>
            <a:r>
              <a:rPr lang="en-US" dirty="0" err="1" smtClean="0"/>
              <a:t>gradeLevel</a:t>
            </a:r>
            <a:r>
              <a:rPr lang="en-US" dirty="0" smtClean="0"/>
              <a:t> = </a:t>
            </a:r>
            <a:r>
              <a:rPr lang="en-US" dirty="0" err="1" smtClean="0"/>
              <a:t>input.nextInt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switch (</a:t>
            </a:r>
            <a:r>
              <a:rPr lang="en-US" dirty="0" err="1" smtClean="0"/>
              <a:t>gradeLevel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	case 1: </a:t>
            </a:r>
            <a:r>
              <a:rPr lang="en-US" dirty="0" err="1" smtClean="0"/>
              <a:t>System.out.println</a:t>
            </a:r>
            <a:r>
              <a:rPr lang="en-US" dirty="0" smtClean="0"/>
              <a:t>(“Go to the gym”);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break;</a:t>
            </a:r>
          </a:p>
          <a:p>
            <a:pPr marL="0" indent="0">
              <a:buNone/>
            </a:pPr>
            <a:r>
              <a:rPr lang="en-US" dirty="0"/>
              <a:t>	case </a:t>
            </a:r>
            <a:r>
              <a:rPr lang="en-US" dirty="0" smtClean="0"/>
              <a:t>2: </a:t>
            </a:r>
            <a:r>
              <a:rPr lang="en-US" dirty="0" err="1"/>
              <a:t>System.out.println</a:t>
            </a:r>
            <a:r>
              <a:rPr lang="en-US" dirty="0"/>
              <a:t>(“Go to </a:t>
            </a:r>
            <a:r>
              <a:rPr lang="en-US" dirty="0" smtClean="0"/>
              <a:t>Room 104”);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break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case </a:t>
            </a:r>
            <a:r>
              <a:rPr lang="en-US" dirty="0" smtClean="0"/>
              <a:t>3: </a:t>
            </a:r>
            <a:r>
              <a:rPr lang="en-US" dirty="0" err="1"/>
              <a:t>System.out.println</a:t>
            </a:r>
            <a:r>
              <a:rPr lang="en-US" dirty="0"/>
              <a:t>(“Go to the </a:t>
            </a:r>
            <a:r>
              <a:rPr lang="en-US" dirty="0" smtClean="0"/>
              <a:t>theater”);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break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case </a:t>
            </a:r>
            <a:r>
              <a:rPr lang="en-US" dirty="0" smtClean="0"/>
              <a:t>4: </a:t>
            </a:r>
            <a:r>
              <a:rPr lang="en-US" dirty="0" err="1"/>
              <a:t>System.out.println</a:t>
            </a:r>
            <a:r>
              <a:rPr lang="en-US" dirty="0"/>
              <a:t>(“Go to the </a:t>
            </a:r>
            <a:r>
              <a:rPr lang="en-US" dirty="0" smtClean="0"/>
              <a:t>auditorium”);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break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default: </a:t>
            </a:r>
            <a:r>
              <a:rPr lang="en-US" dirty="0" err="1"/>
              <a:t>System.out.println</a:t>
            </a:r>
            <a:r>
              <a:rPr lang="en-US" dirty="0" smtClean="0"/>
              <a:t>(“Error: Invalid choice”);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break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9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1237</TotalTime>
  <Words>1272</Words>
  <Application>Microsoft Office PowerPoint</Application>
  <PresentationFormat>On-screen Show (4:3)</PresentationFormat>
  <Paragraphs>204</Paragraphs>
  <Slides>20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Using Java Effectively and other Structures</vt:lpstr>
      <vt:lpstr>Declaring and Initializing</vt:lpstr>
      <vt:lpstr>Declaration and Initialization</vt:lpstr>
      <vt:lpstr>Nested For loops</vt:lpstr>
      <vt:lpstr>Two Dimensional Arrays</vt:lpstr>
      <vt:lpstr>Two Dimensional Array</vt:lpstr>
      <vt:lpstr>Initializing 2D arrays</vt:lpstr>
      <vt:lpstr>The Switch Statement</vt:lpstr>
      <vt:lpstr>Example of the Switch Statement</vt:lpstr>
      <vt:lpstr>Boolean Operators</vt:lpstr>
      <vt:lpstr>The Math Class</vt:lpstr>
      <vt:lpstr>The Date Class</vt:lpstr>
      <vt:lpstr>The Simple Date Class</vt:lpstr>
      <vt:lpstr>The Simple Date symbols</vt:lpstr>
      <vt:lpstr>The GregorianCalendar Class</vt:lpstr>
      <vt:lpstr>Gregorian Calendar</vt:lpstr>
      <vt:lpstr>Getting an integer from String</vt:lpstr>
      <vt:lpstr>The input buffer</vt:lpstr>
      <vt:lpstr>Input Buffer Example</vt:lpstr>
      <vt:lpstr>Input Buffer example (cont’d)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Miscellaneous Features and Tips for Java</dc:title>
  <dc:creator>faculty</dc:creator>
  <cp:lastModifiedBy>HS Test Teacher</cp:lastModifiedBy>
  <cp:revision>21</cp:revision>
  <dcterms:created xsi:type="dcterms:W3CDTF">2012-07-12T16:37:35Z</dcterms:created>
  <dcterms:modified xsi:type="dcterms:W3CDTF">2013-02-11T16:15:19Z</dcterms:modified>
</cp:coreProperties>
</file>