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376" r:id="rId2"/>
    <p:sldId id="380" r:id="rId3"/>
    <p:sldId id="444" r:id="rId4"/>
    <p:sldId id="448" r:id="rId5"/>
    <p:sldId id="436" r:id="rId6"/>
    <p:sldId id="450" r:id="rId7"/>
    <p:sldId id="446" r:id="rId8"/>
    <p:sldId id="449" r:id="rId9"/>
    <p:sldId id="441" r:id="rId10"/>
  </p:sldIdLst>
  <p:sldSz cx="9144000" cy="6858000" type="screen4x3"/>
  <p:notesSz cx="6784975" cy="9856788"/>
  <p:custDataLst>
    <p:tags r:id="rId13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800000"/>
    <a:srgbClr val="660033"/>
    <a:srgbClr val="009900"/>
    <a:srgbClr val="000099"/>
    <a:srgbClr val="0033CC"/>
    <a:srgbClr val="00CC00"/>
    <a:srgbClr val="CCECFF"/>
    <a:srgbClr val="CC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979" autoAdjust="0"/>
  </p:normalViewPr>
  <p:slideViewPr>
    <p:cSldViewPr>
      <p:cViewPr varScale="1">
        <p:scale>
          <a:sx n="75" d="100"/>
          <a:sy n="75" d="100"/>
        </p:scale>
        <p:origin x="1069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67"/>
        <p:guide pos="29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016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fld id="{981EA91C-682A-4264-9ABB-500530C55E1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532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968DAB-D927-432F-BAF4-14E4C6CD2D09}" type="slidenum">
              <a:rPr lang="en-GB"/>
              <a:pPr/>
              <a:t>1</a:t>
            </a:fld>
            <a:endParaRPr lang="en-GB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/>
              <a:t>Left-hand Bar – Replace FSP by your module code and X by the lecture number.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Replace Lecture Title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Replace &lt; Module Name &gt;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Replace Year and Semester if necessary</a:t>
            </a:r>
          </a:p>
        </p:txBody>
      </p:sp>
    </p:spTree>
    <p:extLst>
      <p:ext uri="{BB962C8B-B14F-4D97-AF65-F5344CB8AC3E}">
        <p14:creationId xmlns:p14="http://schemas.microsoft.com/office/powerpoint/2010/main" val="101732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64FA50-C24E-4B49-94CF-35C0CCFF42F0}" type="slidenum">
              <a:rPr lang="en-GB"/>
              <a:pPr/>
              <a:t>5</a:t>
            </a:fld>
            <a:endParaRPr lang="en-GB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688" y="738188"/>
            <a:ext cx="4929187" cy="3697287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1538"/>
            <a:ext cx="5429250" cy="4437062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8229600" y="0"/>
          <a:ext cx="914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lip" r:id="rId3" imgW="3709988" imgH="2963863" progId="">
                  <p:embed/>
                </p:oleObj>
              </mc:Choice>
              <mc:Fallback>
                <p:oleObj name="Clip" r:id="rId3" imgW="3709988" imgH="2963863" progId="">
                  <p:embed/>
                  <p:pic>
                    <p:nvPicPr>
                      <p:cNvPr id="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0"/>
                        <a:ext cx="9144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5A22496-5903-4DEF-895D-537A986CFD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192" y="6093300"/>
            <a:ext cx="2515186" cy="66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r>
              <a:rPr lang="en-US" dirty="0"/>
              <a:t>Last Update: 04 Oct 2022 slide</a:t>
            </a:r>
            <a:fld id="{2E602F3E-0719-4583-AC03-0746AA0F36EA}" type="slidenum">
              <a:rPr lang="en-US" smtClean="0">
                <a:solidFill>
                  <a:srgbClr val="FF0000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8DD65502-3C3E-4298-A8C2-1CD656CE26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192" y="6093300"/>
            <a:ext cx="2515186" cy="66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r>
              <a:rPr lang="en-US" dirty="0"/>
              <a:t>Last Update: 04 Oct 2022 slide</a:t>
            </a:r>
            <a:fld id="{2E602F3E-0719-4583-AC03-0746AA0F36EA}" type="slidenum">
              <a:rPr lang="en-US" smtClean="0">
                <a:solidFill>
                  <a:srgbClr val="FF0000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286572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670040D-5782-4E29-B61F-835646F69F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192" y="6093300"/>
            <a:ext cx="2515186" cy="66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r>
              <a:rPr lang="en-US" dirty="0"/>
              <a:t>Last Update: 04 Oct 2022 slide</a:t>
            </a:r>
            <a:fld id="{2E602F3E-0719-4583-AC03-0746AA0F36EA}" type="slidenum">
              <a:rPr lang="en-US" smtClean="0">
                <a:solidFill>
                  <a:srgbClr val="FF0000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8814" y="6504383"/>
            <a:ext cx="2515186" cy="38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r>
              <a:rPr lang="en-US" dirty="0"/>
              <a:t>Last Update: 04 Oct 2022</a:t>
            </a:r>
          </a:p>
          <a:p>
            <a:r>
              <a:rPr lang="en-US" dirty="0"/>
              <a:t>slide</a:t>
            </a:r>
            <a:fld id="{2E602F3E-0719-4583-AC03-0746AA0F36EA}" type="slidenum">
              <a:rPr lang="en-US" smtClean="0">
                <a:solidFill>
                  <a:srgbClr val="FF0000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48144" name="Rectangle 16"/>
          <p:cNvSpPr>
            <a:spLocks noChangeArrowheads="1"/>
          </p:cNvSpPr>
          <p:nvPr userDrawn="1"/>
        </p:nvSpPr>
        <p:spPr bwMode="auto">
          <a:xfrm>
            <a:off x="3143240" y="6477000"/>
            <a:ext cx="271939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vl="1" algn="ctr">
              <a:spcBef>
                <a:spcPct val="50000"/>
              </a:spcBef>
              <a:defRPr/>
            </a:pPr>
            <a:r>
              <a:rPr lang="en-US" sz="1200" dirty="0">
                <a:latin typeface="Arial Narrow" pitchFamily="34" charset="0"/>
              </a:rPr>
              <a:t>Diploma in CSF/IT</a:t>
            </a:r>
          </a:p>
          <a:p>
            <a:pPr lvl="1" algn="ctr">
              <a:spcBef>
                <a:spcPct val="50000"/>
              </a:spcBef>
              <a:defRPr/>
            </a:pPr>
            <a:r>
              <a:rPr lang="en-US" sz="1200" dirty="0">
                <a:latin typeface="Arial Narrow" pitchFamily="34" charset="0"/>
              </a:rPr>
              <a:t>     Year 2/3, Semester 4/6</a:t>
            </a:r>
          </a:p>
        </p:txBody>
      </p:sp>
      <p:sp>
        <p:nvSpPr>
          <p:cNvPr id="4814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4" name="Picture 22" descr="School of ICT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3"/>
          <p:cNvGraphicFramePr>
            <a:graphicFrameLocks noChangeAspect="1"/>
          </p:cNvGraphicFramePr>
          <p:nvPr/>
        </p:nvGraphicFramePr>
        <p:xfrm>
          <a:off x="8229600" y="0"/>
          <a:ext cx="914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7" imgW="3709988" imgH="2963863" progId="">
                  <p:embed/>
                </p:oleObj>
              </mc:Choice>
              <mc:Fallback>
                <p:oleObj name="Clip" r:id="rId7" imgW="3709988" imgH="2963863" progId="">
                  <p:embed/>
                  <p:pic>
                    <p:nvPicPr>
                      <p:cNvPr id="102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0"/>
                        <a:ext cx="9144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5D776EF9-BAFD-465A-9CD6-B05DCD46D5F4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SG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3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1916832"/>
            <a:ext cx="6248400" cy="1752600"/>
          </a:xfrm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en-GB" sz="44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Module Overview </a:t>
            </a:r>
            <a:endParaRPr lang="en-GB" sz="40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514600" y="3810000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sz="3600" b="1" dirty="0">
                <a:solidFill>
                  <a:srgbClr val="FF0000"/>
                </a:solidFill>
                <a:latin typeface="Arial Narrow" pitchFamily="34" charset="0"/>
              </a:rPr>
              <a:t>Digital Forensics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endParaRPr kumimoji="1" lang="en-GB" sz="3600" b="1" dirty="0">
              <a:solidFill>
                <a:srgbClr val="FF0000"/>
              </a:solidFill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latin typeface="Arial Narrow" pitchFamily="34" charset="0"/>
              </a:rPr>
              <a:t>Diploma in CSF/IT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latin typeface="Arial Narrow" pitchFamily="34" charset="0"/>
              </a:rPr>
              <a:t>Year 2/3 (202</a:t>
            </a:r>
            <a:r>
              <a:rPr kumimoji="1" lang="en-US" dirty="0">
                <a:latin typeface="Arial Narrow" pitchFamily="34" charset="0"/>
              </a:rPr>
              <a:t>2</a:t>
            </a:r>
            <a:r>
              <a:rPr kumimoji="1" lang="en-GB" dirty="0">
                <a:latin typeface="Arial Narrow" pitchFamily="34" charset="0"/>
              </a:rPr>
              <a:t>/2</a:t>
            </a:r>
            <a:r>
              <a:rPr kumimoji="1" lang="en-US" dirty="0">
                <a:latin typeface="Arial Narrow" pitchFamily="34" charset="0"/>
              </a:rPr>
              <a:t>3</a:t>
            </a:r>
            <a:r>
              <a:rPr kumimoji="1" lang="en-GB" dirty="0">
                <a:latin typeface="Arial Narrow" pitchFamily="34" charset="0"/>
              </a:rPr>
              <a:t>), Semester 4/6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91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pic>
        <p:nvPicPr>
          <p:cNvPr id="16392" name="Picture 16" descr="School of I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8AC83-A005-42F2-A4AE-475D74423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Last Update: 04 Oct 2022 slide</a:t>
            </a:r>
            <a:fld id="{2E602F3E-0719-4583-AC03-0746AA0F36EA}" type="slidenum">
              <a:rPr lang="en-US" smtClean="0">
                <a:solidFill>
                  <a:srgbClr val="FF0000"/>
                </a:solidFill>
              </a:rPr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Objectives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dirty="0"/>
              <a:t>At the end of this, you will get to know more about:</a:t>
            </a:r>
          </a:p>
          <a:p>
            <a:pPr marL="0" indent="0"/>
            <a:r>
              <a:rPr lang="en-GB" b="0" dirty="0"/>
              <a:t>Module Synopsis</a:t>
            </a:r>
          </a:p>
          <a:p>
            <a:pPr marL="0" indent="0"/>
            <a:r>
              <a:rPr lang="en-GB" b="0" dirty="0"/>
              <a:t>Module Topics</a:t>
            </a:r>
          </a:p>
          <a:p>
            <a:pPr marL="0" indent="0"/>
            <a:r>
              <a:rPr lang="en-GB" b="0" dirty="0"/>
              <a:t>Assessment Details</a:t>
            </a:r>
          </a:p>
          <a:p>
            <a:pPr marL="0" indent="0"/>
            <a:r>
              <a:rPr lang="en-GB" b="0" dirty="0"/>
              <a:t>Guide for Practical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DCCF4-AAD0-4B51-81F7-915C11257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Last Update: 04 Oct 2022 slide</a:t>
            </a:r>
            <a:fld id="{2E602F3E-0719-4583-AC03-0746AA0F36EA}" type="slidenum">
              <a:rPr lang="en-US" smtClean="0">
                <a:solidFill>
                  <a:srgbClr val="FF0000"/>
                </a:solidFill>
              </a:rPr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Synopsis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This module gives an insight to the process of forensics investigation. </a:t>
            </a:r>
          </a:p>
          <a:p>
            <a:r>
              <a:rPr lang="en-US" b="0" dirty="0"/>
              <a:t>It covers the various types of computer-related crimes, techniques of gathering electronic evidence, and recovering of deleted data. </a:t>
            </a:r>
          </a:p>
          <a:p>
            <a:r>
              <a:rPr lang="en-US" b="0" dirty="0"/>
              <a:t>Students will make use of advance commercial forensic tools (</a:t>
            </a:r>
            <a:r>
              <a:rPr lang="en-US" b="0" dirty="0" err="1"/>
              <a:t>EnCase</a:t>
            </a:r>
            <a:r>
              <a:rPr lang="en-US" b="0" dirty="0"/>
              <a:t>) to perform forensic investigation. 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4BD16E-BEEC-4110-B2C5-6FE2E4132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Last Update: 04 Oct 2022 slide</a:t>
            </a:r>
            <a:fld id="{2E602F3E-0719-4583-AC03-0746AA0F36EA}" type="slidenum">
              <a:rPr lang="en-US" smtClean="0">
                <a:solidFill>
                  <a:srgbClr val="FF0000"/>
                </a:solidFill>
              </a:rPr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Synopsis – cont.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Besides the tools &amp; techniques of investigation, students will be taught sound forensic investigation methodology and the proper handling of evidence.  </a:t>
            </a:r>
          </a:p>
          <a:p>
            <a:r>
              <a:rPr lang="en-US" b="0" dirty="0"/>
              <a:t>The module will also cover aspects of law and policies applicable to digital forensics.</a:t>
            </a:r>
          </a:p>
          <a:p>
            <a:r>
              <a:rPr lang="en-US" b="0" dirty="0"/>
              <a:t>In this module, students are assessed by </a:t>
            </a:r>
            <a:r>
              <a:rPr lang="en-US" b="0" dirty="0">
                <a:solidFill>
                  <a:srgbClr val="FF0000"/>
                </a:solidFill>
              </a:rPr>
              <a:t>coursework only</a:t>
            </a:r>
            <a:r>
              <a:rPr lang="en-US" b="0" dirty="0"/>
              <a:t>.</a:t>
            </a:r>
            <a:endParaRPr lang="en-SG" b="0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58954F-A82B-4D7E-9FA2-53A92E618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Last Update: 04 Oct 2022 slide</a:t>
            </a:r>
            <a:fld id="{2E602F3E-0719-4583-AC03-0746AA0F36EA}" type="slidenum">
              <a:rPr lang="en-US" smtClean="0">
                <a:solidFill>
                  <a:srgbClr val="FF0000"/>
                </a:solidFill>
              </a:rPr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9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Module Topics</a:t>
            </a:r>
            <a:endParaRPr lang="en-GB" sz="36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52800" y="1066800"/>
            <a:ext cx="4378325" cy="5105400"/>
          </a:xfrm>
        </p:spPr>
        <p:txBody>
          <a:bodyPr/>
          <a:lstStyle/>
          <a:p>
            <a:pPr>
              <a:lnSpc>
                <a:spcPct val="40000"/>
              </a:lnSpc>
            </a:pPr>
            <a:endParaRPr lang="en-US" sz="2800" b="0" dirty="0"/>
          </a:p>
          <a:p>
            <a:pPr>
              <a:lnSpc>
                <a:spcPct val="90000"/>
              </a:lnSpc>
            </a:pPr>
            <a:endParaRPr lang="en-US" sz="2400" b="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810000" y="990600"/>
            <a:ext cx="5334000" cy="5029200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SG" sz="2600" b="0" dirty="0"/>
              <a:t>Computer Forensics &amp; Digital Evidences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SG" sz="2600" b="0" dirty="0"/>
              <a:t>Investigative Process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SG" sz="2600" b="0" dirty="0"/>
              <a:t>Evidence Extraction &amp; Analysis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SG" sz="2600" b="0" dirty="0"/>
              <a:t>Windows </a:t>
            </a:r>
            <a:r>
              <a:rPr lang="en-SG" sz="2600" b="0" dirty="0" err="1"/>
              <a:t>Artifacts</a:t>
            </a:r>
            <a:endParaRPr lang="en-SG" sz="2600" b="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SG" sz="2600" b="0" dirty="0"/>
              <a:t>Windows File System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SG" sz="2600" b="0" dirty="0"/>
              <a:t>NTFS Analysis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SG" sz="2600" b="0" dirty="0"/>
              <a:t>Law &amp; Computer Forensics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600" b="0" dirty="0"/>
              <a:t>Computer Forensic Reporting</a:t>
            </a:r>
            <a:endParaRPr lang="en-SG" sz="2600" b="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SG" sz="2600" b="0" dirty="0"/>
              <a:t>Live Response</a:t>
            </a:r>
          </a:p>
          <a:p>
            <a:endParaRPr lang="en-SG" sz="240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pic>
        <p:nvPicPr>
          <p:cNvPr id="7" name="Picture 4" descr="http://dfpsvc.com/images/shapeimage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3384376" cy="246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46764-4781-4141-987F-2C78555F8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Last Update: 04 Oct 2022 slide</a:t>
            </a:r>
            <a:fld id="{2E602F3E-0719-4583-AC03-0746AA0F36EA}" type="slidenum">
              <a:rPr lang="en-US" smtClean="0">
                <a:solidFill>
                  <a:srgbClr val="FF0000"/>
                </a:solidFill>
              </a:rPr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Plan &amp;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Teaching Plan:</a:t>
            </a:r>
          </a:p>
          <a:p>
            <a:pPr lvl="1"/>
            <a:r>
              <a:rPr lang="en-US" dirty="0"/>
              <a:t>Teaching Plan will be posted in POLITEMALL | DIGITAL FORENSICS | Content | Module Information Tab</a:t>
            </a:r>
          </a:p>
          <a:p>
            <a:pPr lvl="1"/>
            <a:endParaRPr lang="en-US" dirty="0"/>
          </a:p>
          <a:p>
            <a:r>
              <a:rPr lang="en-US" dirty="0"/>
              <a:t>Assessments:</a:t>
            </a:r>
          </a:p>
          <a:p>
            <a:pPr lvl="1"/>
            <a:r>
              <a:rPr lang="en-US" dirty="0"/>
              <a:t>Common Test, Quiz format, Assignment write-up, cover page, e-Poster template will be posted in POLITEMALL | DIGITAL FORENSICS | Content | </a:t>
            </a:r>
            <a:r>
              <a:rPr lang="en-US" dirty="0" err="1"/>
              <a:t>CourseWork</a:t>
            </a:r>
            <a:r>
              <a:rPr lang="en-US" dirty="0"/>
              <a:t> Tab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1EA99E-DA6B-46E5-AAD7-DADE420EC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Last Update: 04 Oct 2022 slide</a:t>
            </a:r>
            <a:fld id="{2E602F3E-0719-4583-AC03-0746AA0F36EA}" type="slidenum">
              <a:rPr lang="en-US" smtClean="0">
                <a:solidFill>
                  <a:srgbClr val="FF0000"/>
                </a:solidFill>
              </a:rPr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2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Outline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87989"/>
              </p:ext>
            </p:extLst>
          </p:nvPr>
        </p:nvGraphicFramePr>
        <p:xfrm>
          <a:off x="611560" y="1264920"/>
          <a:ext cx="7632849" cy="4480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2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Coursework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Weightage</a:t>
                      </a:r>
                      <a:r>
                        <a:rPr lang="en-US" sz="2400" baseline="0" dirty="0"/>
                        <a:t>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Common Test</a:t>
                      </a:r>
                    </a:p>
                    <a:p>
                      <a:r>
                        <a:rPr lang="en-US" sz="2400" dirty="0"/>
                        <a:t>(Individual)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All Week 1-8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Assignment</a:t>
                      </a:r>
                    </a:p>
                    <a:p>
                      <a:r>
                        <a:rPr lang="en-US" sz="2400" dirty="0"/>
                        <a:t>(Group &amp; Individual)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Group &amp; Individual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Week </a:t>
                      </a:r>
                      <a:r>
                        <a:rPr lang="en-US" altLang="zh-CN" sz="2400" dirty="0"/>
                        <a:t>3</a:t>
                      </a:r>
                      <a:r>
                        <a:rPr lang="en-US" sz="2400" dirty="0"/>
                        <a:t>-17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</a:t>
                      </a:r>
                    </a:p>
                    <a:p>
                      <a:r>
                        <a:rPr lang="en-US" sz="2400" dirty="0"/>
                        <a:t>(Individual)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2 online quizzes (10% each)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/>
                        <a:t>1 in-class practical assessment (10%)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DA3E5E-8076-4BBE-89FB-D2FC7304D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Last Update: 04 Oct 2022 slide</a:t>
            </a:r>
            <a:fld id="{2E602F3E-0719-4583-AC03-0746AA0F36EA}" type="slidenum">
              <a:rPr lang="en-US" smtClean="0">
                <a:solidFill>
                  <a:srgbClr val="FF0000"/>
                </a:solidFill>
              </a:rPr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6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Lab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153400" cy="5181600"/>
          </a:xfrm>
        </p:spPr>
        <p:txBody>
          <a:bodyPr/>
          <a:lstStyle/>
          <a:p>
            <a:r>
              <a:rPr lang="en-US" sz="2800" b="0" dirty="0"/>
              <a:t>A folder has been created at each PC for each class (under C:\Users) as follows. You are allowed to access </a:t>
            </a:r>
            <a:r>
              <a:rPr lang="en-US" sz="2800" dirty="0"/>
              <a:t>only</a:t>
            </a:r>
            <a:r>
              <a:rPr lang="en-US" sz="2800" b="0" dirty="0"/>
              <a:t> your class folder.</a:t>
            </a:r>
          </a:p>
          <a:p>
            <a:pPr lvl="1"/>
            <a:r>
              <a:rPr lang="en-US" sz="2400" b="0" dirty="0"/>
              <a:t>DF Student P01, </a:t>
            </a:r>
          </a:p>
          <a:p>
            <a:pPr lvl="1"/>
            <a:r>
              <a:rPr lang="en-US" sz="2400" b="0" dirty="0"/>
              <a:t>DF Student P02,</a:t>
            </a:r>
          </a:p>
          <a:p>
            <a:pPr lvl="1"/>
            <a:r>
              <a:rPr lang="en-US" sz="2400" b="0" dirty="0"/>
              <a:t>Etc.</a:t>
            </a:r>
          </a:p>
          <a:p>
            <a:r>
              <a:rPr lang="en-US" sz="2800" b="0" dirty="0"/>
              <a:t>You are strongly encouraged to stay at the same workstation for practical lab to continue the work from week before.</a:t>
            </a:r>
          </a:p>
          <a:p>
            <a:r>
              <a:rPr lang="en-US" sz="2800" b="0" dirty="0"/>
              <a:t>You MUST bring your own storage device (flash drive or portable hard drive) to backup your work each week.</a:t>
            </a:r>
          </a:p>
          <a:p>
            <a:pPr lvl="1"/>
            <a:r>
              <a:rPr lang="en-US" sz="2400" b="0" dirty="0"/>
              <a:t>The lab is shared by more than 100 students!</a:t>
            </a:r>
            <a:endParaRPr lang="en-SG" sz="2400" b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E10D8A-D151-4167-9EF8-D6EE171C4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Last Update: 04 Oct 2022 slide</a:t>
            </a:r>
            <a:fld id="{2E602F3E-0719-4583-AC03-0746AA0F36EA}" type="slidenum">
              <a:rPr lang="en-US" smtClean="0">
                <a:solidFill>
                  <a:srgbClr val="FF0000"/>
                </a:solidFill>
              </a:rPr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6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endParaRPr lang="en-US">
              <a:solidFill>
                <a:srgbClr val="000099"/>
              </a:solidFill>
              <a:latin typeface="Wide Latin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>
              <a:solidFill>
                <a:srgbClr val="000099"/>
              </a:solidFill>
              <a:latin typeface="Wide Latin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>
              <a:solidFill>
                <a:srgbClr val="000099"/>
              </a:solidFill>
              <a:latin typeface="Wide Latin" pitchFamily="18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sz="6000">
                <a:solidFill>
                  <a:srgbClr val="000099"/>
                </a:solidFill>
                <a:latin typeface="Century Gothic" pitchFamily="34" charset="0"/>
              </a:rPr>
              <a:t>Q &amp; A</a:t>
            </a:r>
          </a:p>
          <a:p>
            <a:pPr algn="ctr">
              <a:buFont typeface="Wingdings" pitchFamily="2" charset="2"/>
              <a:buNone/>
            </a:pPr>
            <a:endParaRPr lang="en-US">
              <a:solidFill>
                <a:srgbClr val="000099"/>
              </a:solidFill>
              <a:latin typeface="Wide Lati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18935-78A6-41CC-BAA8-BBF89EEE2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Last Update: 04 Oct 2022 slide</a:t>
            </a:r>
            <a:fld id="{2E602F3E-0719-4583-AC03-0746AA0F36EA}" type="slidenum">
              <a:rPr lang="en-US" smtClean="0">
                <a:solidFill>
                  <a:srgbClr val="FF0000"/>
                </a:solidFill>
              </a:rPr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376&quot;/&gt;&lt;/object&gt;&lt;object type=&quot;3&quot; unique_id=&quot;10006&quot;&gt;&lt;property id=&quot;20148&quot; value=&quot;5&quot;/&gt;&lt;property id=&quot;20300&quot; value=&quot;Slide 2 - &amp;quot;Objectives&amp;quot;&quot;/&gt;&lt;property id=&quot;20307&quot; value=&quot;380&quot;/&gt;&lt;/object&gt;&lt;object type=&quot;3&quot; unique_id=&quot;10007&quot;&gt;&lt;property id=&quot;20148&quot; value=&quot;5&quot;/&gt;&lt;property id=&quot;20300&quot; value=&quot;Slide 3 - &amp;quot;Knowledge to acquire on…&amp;quot;&quot;/&gt;&lt;property id=&quot;20307&quot; value=&quot;436&quot;/&gt;&lt;/object&gt;&lt;object type=&quot;3&quot; unique_id=&quot;10008&quot;&gt;&lt;property id=&quot;20148&quot; value=&quot;5&quot;/&gt;&lt;property id=&quot;20300&quot; value=&quot;Slide 8 - &amp;quot;Reference Books&amp;quot;&quot;/&gt;&lt;property id=&quot;20307&quot; value=&quot;437&quot;/&gt;&lt;/object&gt;&lt;object type=&quot;3&quot; unique_id=&quot;10009&quot;&gt;&lt;property id=&quot;20148&quot; value=&quot;5&quot;/&gt;&lt;property id=&quot;20300&quot; value=&quot;Slide 5 - &amp;quot;MeL Resources&amp;quot;&quot;/&gt;&lt;property id=&quot;20307&quot; value=&quot;438&quot;/&gt;&lt;/object&gt;&lt;object type=&quot;3&quot; unique_id=&quot;10010&quot;&gt;&lt;property id=&quot;20148&quot; value=&quot;5&quot;/&gt;&lt;property id=&quot;20300&quot; value=&quot;Slide 6 - &amp;quot;Teaching mode&amp;quot;&quot;/&gt;&lt;property id=&quot;20307&quot; value=&quot;439&quot;/&gt;&lt;/object&gt;&lt;object type=&quot;3&quot; unique_id=&quot;10011&quot;&gt;&lt;property id=&quot;20148&quot; value=&quot;5&quot;/&gt;&lt;property id=&quot;20300&quot; value=&quot;Slide 7 - &amp;quot;Assessments&amp;quot;&quot;/&gt;&lt;property id=&quot;20307&quot; value=&quot;440&quot;/&gt;&lt;/object&gt;&lt;object type=&quot;3&quot; unique_id=&quot;10012&quot;&gt;&lt;property id=&quot;20148&quot; value=&quot;5&quot;/&gt;&lt;property id=&quot;20300&quot; value=&quot;Slide 9 - &amp;quot;Ground Rules&amp;quot;&quot;/&gt;&lt;property id=&quot;20307&quot; value=&quot;442&quot;/&gt;&lt;/object&gt;&lt;object type=&quot;3&quot; unique_id=&quot;10014&quot;&gt;&lt;property id=&quot;20148&quot; value=&quot;5&quot;/&gt;&lt;property id=&quot;20300&quot; value=&quot;Slide 10&quot;/&gt;&lt;property id=&quot;20307&quot; value=&quot;441&quot;/&gt;&lt;/object&gt;&lt;object type=&quot;3&quot; unique_id=&quot;10070&quot;&gt;&lt;property id=&quot;20148&quot; value=&quot;5&quot;/&gt;&lt;property id=&quot;20300&quot; value=&quot;Slide 4 - &amp;quot;Module Synopsis&amp;quot;&quot;/&gt;&lt;property id=&quot;20307&quot; value=&quot;443&quot;/&gt;&lt;/object&gt;&lt;/object&gt;&lt;/object&gt;&lt;/database&gt;"/>
</p:tagLst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5970</TotalTime>
  <Words>483</Words>
  <Application>Microsoft Office PowerPoint</Application>
  <PresentationFormat>On-screen Show (4:3)</PresentationFormat>
  <Paragraphs>86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Narrow</vt:lpstr>
      <vt:lpstr>Calibri</vt:lpstr>
      <vt:lpstr>Century Gothic</vt:lpstr>
      <vt:lpstr>Comic Sans MS</vt:lpstr>
      <vt:lpstr>Verdana</vt:lpstr>
      <vt:lpstr>Wide Latin</vt:lpstr>
      <vt:lpstr>Wingdings</vt:lpstr>
      <vt:lpstr>Contport</vt:lpstr>
      <vt:lpstr>Clip</vt:lpstr>
      <vt:lpstr>PowerPoint Presentation</vt:lpstr>
      <vt:lpstr>Objectives</vt:lpstr>
      <vt:lpstr>Module Synopsis</vt:lpstr>
      <vt:lpstr>Module Synopsis – cont.</vt:lpstr>
      <vt:lpstr>Module Topics</vt:lpstr>
      <vt:lpstr>Teaching Plan &amp; Assessment</vt:lpstr>
      <vt:lpstr>Assessment Outline</vt:lpstr>
      <vt:lpstr>Practical Lab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School of ICT</dc:creator>
  <cp:lastModifiedBy>NPNET\lyh5</cp:lastModifiedBy>
  <cp:revision>317</cp:revision>
  <cp:lastPrinted>2000-08-04T01:42:18Z</cp:lastPrinted>
  <dcterms:created xsi:type="dcterms:W3CDTF">1995-05-28T16:29:18Z</dcterms:created>
  <dcterms:modified xsi:type="dcterms:W3CDTF">2022-10-11T09:11:44Z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2022-10-11T09:11:44Z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84654871-66c4-4e9f-8e45-7123b14a461c</vt:lpwstr>
  </property>
  <property fmtid="{D5CDD505-2E9C-101B-9397-08002B2CF9AE}" pid="8" name="MSIP_Label_30286cb9-b49f-4646-87a5-340028348160_ContentBits">
    <vt:lpwstr>1</vt:lpwstr>
  </property>
</Properties>
</file>