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7"/>
  </p:notesMasterIdLst>
  <p:handoutMasterIdLst>
    <p:handoutMasterId r:id="rId8"/>
  </p:handoutMasterIdLst>
  <p:sldIdLst>
    <p:sldId id="503" r:id="rId2"/>
    <p:sldId id="501" r:id="rId3"/>
    <p:sldId id="498" r:id="rId4"/>
    <p:sldId id="499" r:id="rId5"/>
    <p:sldId id="500" r:id="rId6"/>
  </p:sldIdLst>
  <p:sldSz cx="9144000" cy="6858000" type="screen4x3"/>
  <p:notesSz cx="6784975" cy="9856788"/>
  <p:custDataLst>
    <p:tags r:id="rId9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99"/>
    <a:srgbClr val="009900"/>
    <a:srgbClr val="0033CC"/>
    <a:srgbClr val="800000"/>
    <a:srgbClr val="003300"/>
    <a:srgbClr val="CCECFF"/>
    <a:srgbClr val="CCFF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1" autoAdjust="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572" y="648"/>
      </p:cViewPr>
      <p:guideLst>
        <p:guide orient="horz" pos="2167"/>
        <p:guide pos="29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9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fld id="{981EA91C-682A-4264-9ABB-500530C55E1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58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968DAB-D927-432F-BAF4-14E4C6CD2D09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dirty="0" smtClean="0"/>
              <a:t>Left-hand Bar – Replace FSP by your module code and X by the lecture number.</a:t>
            </a:r>
          </a:p>
          <a:p>
            <a:pPr marL="228600" indent="-228600">
              <a:buFontTx/>
              <a:buAutoNum type="arabicPeriod"/>
            </a:pPr>
            <a:r>
              <a:rPr lang="en-US" dirty="0" smtClean="0"/>
              <a:t>Replace Lecture Title</a:t>
            </a:r>
          </a:p>
          <a:p>
            <a:pPr marL="228600" indent="-228600">
              <a:buFontTx/>
              <a:buAutoNum type="arabicPeriod"/>
            </a:pPr>
            <a:r>
              <a:rPr lang="en-US" dirty="0" smtClean="0"/>
              <a:t>Replace &lt; Module Name &gt;</a:t>
            </a:r>
          </a:p>
          <a:p>
            <a:pPr marL="228600" indent="-228600">
              <a:buFontTx/>
              <a:buAutoNum type="arabicPeriod"/>
            </a:pPr>
            <a:r>
              <a:rPr lang="en-US" dirty="0" smtClean="0"/>
              <a:t>Replace Year and Semester if necessary</a:t>
            </a:r>
          </a:p>
        </p:txBody>
      </p:sp>
    </p:spTree>
    <p:extLst>
      <p:ext uri="{BB962C8B-B14F-4D97-AF65-F5344CB8AC3E}">
        <p14:creationId xmlns:p14="http://schemas.microsoft.com/office/powerpoint/2010/main" val="408286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Lecture 1  slide</a:t>
            </a:r>
            <a:fld id="{024F30DD-3833-4699-9071-53B055338EC3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Lecture 1  slide</a:t>
            </a:r>
            <a:fld id="{A70D10B6-495A-4E5A-82CC-FC79817E8E25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</a:t>
            </a:r>
            <a:fld id="{1C03BFBB-5B0A-4B81-B724-61598F635569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1066800"/>
            <a:ext cx="4000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733800"/>
            <a:ext cx="4000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  slide</a:t>
            </a:r>
            <a:fld id="{26078C50-D7FF-4F3B-9E08-71D5368D3168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  slide</a:t>
            </a:r>
            <a:fld id="{CD1E3C00-1CCA-42EC-B01C-177DBAD4B2D1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Lecture 1  slide</a:t>
            </a:r>
            <a:fld id="{0C26A06C-9070-4A8E-B687-61C947234CD4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Lecture 1  slide</a:t>
            </a:r>
            <a:fld id="{378752D7-BD66-4972-98AF-6E8DAE2B30BE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Lecture 1  slide</a:t>
            </a:r>
            <a:fld id="{0A945A3D-922A-4F70-9C87-005A23351DFE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Lecture 1  slide</a:t>
            </a:r>
            <a:fld id="{4D887614-A9B7-4631-AE2F-C75E25F11505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Lecture 1  slide</a:t>
            </a:r>
            <a:fld id="{A064A8E4-5CFD-40C7-A9F8-40CC00C3BCDF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Lecture 1  slide</a:t>
            </a:r>
            <a:fld id="{DB0E967E-D904-4044-9324-686F4808CDEA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Lecture 1  slide</a:t>
            </a:r>
            <a:fld id="{461A602D-37C2-4D03-9F6E-2E562A0C300F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r>
              <a:rPr lang="en-US"/>
              <a:t>slide</a:t>
            </a:r>
            <a:fld id="{2E602F3E-0719-4583-AC03-0746AA0F36EA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48144" name="Rectangle 16"/>
          <p:cNvSpPr>
            <a:spLocks noChangeArrowheads="1"/>
          </p:cNvSpPr>
          <p:nvPr userDrawn="1"/>
        </p:nvSpPr>
        <p:spPr bwMode="auto">
          <a:xfrm>
            <a:off x="3352800" y="6477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lvl="1" algn="ctr">
              <a:spcBef>
                <a:spcPct val="50000"/>
              </a:spcBef>
              <a:defRPr/>
            </a:pPr>
            <a:r>
              <a:rPr lang="en-US" sz="1200" dirty="0">
                <a:latin typeface="Arial Narrow" pitchFamily="34" charset="0"/>
              </a:rPr>
              <a:t>Diploma in </a:t>
            </a:r>
            <a:r>
              <a:rPr lang="en-US" sz="1200" dirty="0" smtClean="0">
                <a:latin typeface="Arial Narrow" pitchFamily="34" charset="0"/>
              </a:rPr>
              <a:t>ISF/IT </a:t>
            </a:r>
            <a:endParaRPr lang="en-US" sz="1200" dirty="0">
              <a:latin typeface="Arial Narrow" pitchFamily="34" charset="0"/>
            </a:endParaRPr>
          </a:p>
          <a:p>
            <a:pPr lvl="1" algn="ctr">
              <a:spcBef>
                <a:spcPct val="50000"/>
              </a:spcBef>
              <a:defRPr/>
            </a:pPr>
            <a:r>
              <a:rPr lang="en-US" sz="1200" dirty="0">
                <a:latin typeface="Arial Narrow" pitchFamily="34" charset="0"/>
              </a:rPr>
              <a:t>     Year </a:t>
            </a:r>
            <a:r>
              <a:rPr lang="en-US" sz="1200" dirty="0" smtClean="0">
                <a:latin typeface="Arial Narrow" pitchFamily="34" charset="0"/>
              </a:rPr>
              <a:t>2/3, </a:t>
            </a:r>
            <a:r>
              <a:rPr lang="en-US" sz="1200" dirty="0">
                <a:latin typeface="Arial Narrow" pitchFamily="34" charset="0"/>
              </a:rPr>
              <a:t>Semester </a:t>
            </a:r>
            <a:r>
              <a:rPr lang="en-US" sz="1200" dirty="0" smtClean="0">
                <a:latin typeface="Arial Narrow" pitchFamily="34" charset="0"/>
              </a:rPr>
              <a:t>4/6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48145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814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</a:t>
            </a:r>
          </a:p>
        </p:txBody>
      </p:sp>
      <p:pic>
        <p:nvPicPr>
          <p:cNvPr id="1034" name="Picture 22" descr="School of ICT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5508104" y="63627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 lvl="1" algn="ctr">
              <a:spcBef>
                <a:spcPct val="50000"/>
              </a:spcBef>
              <a:defRPr/>
            </a:pPr>
            <a:r>
              <a:rPr lang="en-US" sz="1200" dirty="0" smtClean="0">
                <a:latin typeface="Arial Narrow" pitchFamily="34" charset="0"/>
              </a:rPr>
              <a:t>Last update:</a:t>
            </a:r>
            <a:fld id="{DC34D948-B35D-4441-BC78-64D3E1CAC0BC}" type="datetime1">
              <a:rPr lang="en-US" sz="1200" smtClean="0">
                <a:latin typeface="Arial Narrow" pitchFamily="34" charset="0"/>
              </a:rPr>
              <a:t>12/09/2018</a:t>
            </a:fld>
            <a:endParaRPr lang="en-US" sz="1200" dirty="0"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43" r:id="rId12"/>
    <p:sldLayoutId id="214748385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0232" y="2071678"/>
            <a:ext cx="6857999" cy="857256"/>
          </a:xfrm>
        </p:spPr>
        <p:txBody>
          <a:bodyPr/>
          <a:lstStyle/>
          <a:p>
            <a:pPr algn="ctr">
              <a:lnSpc>
                <a:spcPct val="130000"/>
              </a:lnSpc>
            </a:pPr>
            <a:r>
              <a:rPr lang="en-GB" sz="4000" b="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Reference Slides</a:t>
            </a:r>
          </a:p>
          <a:p>
            <a:pPr algn="ctr">
              <a:lnSpc>
                <a:spcPct val="130000"/>
              </a:lnSpc>
            </a:pPr>
            <a:r>
              <a:rPr lang="en-GB" sz="4000" b="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GB" sz="4000" b="0" dirty="0" err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EnCase</a:t>
            </a:r>
            <a:r>
              <a:rPr lang="en-GB" sz="4000" b="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File Types)</a:t>
            </a:r>
          </a:p>
          <a:p>
            <a:pPr algn="ctr">
              <a:lnSpc>
                <a:spcPct val="130000"/>
              </a:lnSpc>
            </a:pPr>
            <a:r>
              <a:rPr lang="en-GB" sz="4000" b="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GB" sz="4000" dirty="0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9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</a:rPr>
              <a:t>DF</a:t>
            </a:r>
            <a:endParaRPr lang="en-GB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514600" y="3810000"/>
            <a:ext cx="5486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r>
              <a:rPr kumimoji="1" lang="en-GB" sz="4800" b="1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endParaRPr kumimoji="1" lang="en-GB" sz="4800" b="1" dirty="0" smtClean="0">
              <a:solidFill>
                <a:srgbClr val="FF0000"/>
              </a:solidFill>
              <a:latin typeface="Arial Narrow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endParaRPr kumimoji="1" lang="en-GB" sz="3600" b="1" dirty="0">
              <a:solidFill>
                <a:srgbClr val="FF0000"/>
              </a:solidFill>
              <a:latin typeface="Arial Narrow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r>
              <a:rPr kumimoji="1" lang="en-GB" dirty="0">
                <a:latin typeface="Arial Narrow" pitchFamily="34" charset="0"/>
              </a:rPr>
              <a:t>Diploma in </a:t>
            </a:r>
            <a:r>
              <a:rPr kumimoji="1" lang="en-GB" dirty="0" smtClean="0">
                <a:latin typeface="Arial Narrow" pitchFamily="34" charset="0"/>
              </a:rPr>
              <a:t>ISF/IT</a:t>
            </a:r>
            <a:endParaRPr kumimoji="1" lang="en-GB" dirty="0">
              <a:latin typeface="Arial Narrow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r>
              <a:rPr kumimoji="1" lang="en-GB" dirty="0">
                <a:latin typeface="Arial Narrow" pitchFamily="34" charset="0"/>
              </a:rPr>
              <a:t>Year </a:t>
            </a:r>
            <a:r>
              <a:rPr kumimoji="1" lang="en-GB" dirty="0" smtClean="0">
                <a:latin typeface="Arial Narrow" pitchFamily="34" charset="0"/>
              </a:rPr>
              <a:t>2/3 </a:t>
            </a:r>
            <a:r>
              <a:rPr kumimoji="1" lang="en-GB" dirty="0">
                <a:latin typeface="Arial Narrow" pitchFamily="34" charset="0"/>
              </a:rPr>
              <a:t>(</a:t>
            </a:r>
            <a:r>
              <a:rPr kumimoji="1" lang="en-GB" dirty="0" smtClean="0">
                <a:latin typeface="Arial Narrow" pitchFamily="34" charset="0"/>
              </a:rPr>
              <a:t>2018/19), </a:t>
            </a:r>
            <a:r>
              <a:rPr kumimoji="1" lang="en-GB" dirty="0">
                <a:latin typeface="Arial Narrow" pitchFamily="34" charset="0"/>
              </a:rPr>
              <a:t>Semester </a:t>
            </a:r>
            <a:r>
              <a:rPr kumimoji="1" lang="en-GB" dirty="0" smtClean="0">
                <a:latin typeface="Arial Narrow" pitchFamily="34" charset="0"/>
              </a:rPr>
              <a:t>4/6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91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 dirty="0"/>
          </a:p>
        </p:txBody>
      </p:sp>
      <p:pic>
        <p:nvPicPr>
          <p:cNvPr id="16392" name="Picture 16" descr="School of I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869611" y="3832683"/>
            <a:ext cx="32335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GB" sz="3600" b="1" dirty="0" smtClean="0">
                <a:solidFill>
                  <a:srgbClr val="FF0000"/>
                </a:solidFill>
                <a:latin typeface="Arial Narrow" pitchFamily="34" charset="0"/>
              </a:rPr>
              <a:t>Digital Forensics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5849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What is a Case File?</a:t>
            </a:r>
            <a:endParaRPr lang="en-S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case file is a </a:t>
            </a:r>
            <a:r>
              <a:rPr lang="en-US" dirty="0" smtClean="0">
                <a:solidFill>
                  <a:srgbClr val="0033CC"/>
                </a:solidFill>
              </a:rPr>
              <a:t>text file </a:t>
            </a:r>
            <a:r>
              <a:rPr lang="en-US" dirty="0" smtClean="0"/>
              <a:t>that contains information specific to a case. It is named as ‘.case’.</a:t>
            </a:r>
          </a:p>
          <a:p>
            <a:r>
              <a:rPr lang="en-US" dirty="0" smtClean="0"/>
              <a:t>It contains </a:t>
            </a:r>
            <a:r>
              <a:rPr lang="en-US" dirty="0" smtClean="0">
                <a:solidFill>
                  <a:srgbClr val="FF0000"/>
                </a:solidFill>
              </a:rPr>
              <a:t>pointers</a:t>
            </a:r>
            <a:r>
              <a:rPr lang="en-US" dirty="0" smtClean="0"/>
              <a:t> to any number of evidence files or bookmarks, search results, sorts etc.</a:t>
            </a:r>
          </a:p>
          <a:p>
            <a:r>
              <a:rPr lang="en-US" dirty="0" smtClean="0"/>
              <a:t>The case file cannot be simultaneously accessed by more than 1 examiner at a time.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File Types in </a:t>
            </a:r>
            <a:r>
              <a:rPr lang="en-US" sz="2800" dirty="0" err="1" smtClean="0"/>
              <a:t>EnCase</a:t>
            </a:r>
            <a:endParaRPr lang="en-S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File, </a:t>
            </a:r>
            <a:r>
              <a:rPr lang="en-US" i="1" dirty="0" smtClean="0"/>
              <a:t>&lt;additional defined attributes&gt;</a:t>
            </a:r>
          </a:p>
          <a:p>
            <a:pPr lvl="1"/>
            <a:r>
              <a:rPr lang="en-US" dirty="0" smtClean="0"/>
              <a:t>Attributes can include Archive, Hidden, System, Read only, or a combination of these.</a:t>
            </a:r>
          </a:p>
          <a:p>
            <a:r>
              <a:rPr lang="en-US" dirty="0" smtClean="0"/>
              <a:t>File, Deleted, </a:t>
            </a:r>
            <a:r>
              <a:rPr lang="en-US" i="1" dirty="0"/>
              <a:t>&lt;additional defined attributes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EnCase</a:t>
            </a:r>
            <a:r>
              <a:rPr lang="en-US" dirty="0" smtClean="0"/>
              <a:t> located an entry that indicates this file has been deleted.</a:t>
            </a:r>
          </a:p>
          <a:p>
            <a:pPr lvl="1"/>
            <a:r>
              <a:rPr lang="en-US" dirty="0" err="1" smtClean="0"/>
              <a:t>EnCase</a:t>
            </a:r>
            <a:r>
              <a:rPr lang="en-US" dirty="0" smtClean="0"/>
              <a:t> then checks File Allocation Table (for FAT) or $Bitmap(for NTFS) to determine if starting cluster for this file is in use by other object. If not, this is indicated as “deleted”.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1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File Types in </a:t>
            </a:r>
            <a:r>
              <a:rPr lang="en-US" sz="2800" dirty="0" err="1" smtClean="0"/>
              <a:t>EnCase</a:t>
            </a:r>
            <a:endParaRPr lang="en-S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File, Deleted, Overwritten, </a:t>
            </a:r>
            <a:r>
              <a:rPr lang="en-US" i="1" dirty="0" smtClean="0"/>
              <a:t>&lt;additional </a:t>
            </a:r>
            <a:r>
              <a:rPr lang="en-US" i="1" dirty="0"/>
              <a:t>defined attributes</a:t>
            </a:r>
            <a:r>
              <a:rPr lang="en-US" i="1" dirty="0" smtClean="0"/>
              <a:t>&gt;</a:t>
            </a:r>
          </a:p>
          <a:p>
            <a:pPr lvl="1"/>
            <a:r>
              <a:rPr lang="en-US" dirty="0"/>
              <a:t>Same as “File, </a:t>
            </a:r>
            <a:r>
              <a:rPr lang="en-US" dirty="0" smtClean="0"/>
              <a:t>Deleted”, but the starting cluster is in use by another object.</a:t>
            </a:r>
            <a:endParaRPr lang="en-US" dirty="0"/>
          </a:p>
          <a:p>
            <a:r>
              <a:rPr lang="en-US" dirty="0" smtClean="0"/>
              <a:t>File, Internal, </a:t>
            </a:r>
            <a:r>
              <a:rPr lang="en-US" i="1" dirty="0"/>
              <a:t>&lt;additional defined attributes</a:t>
            </a:r>
            <a:r>
              <a:rPr lang="en-US" i="1" dirty="0" smtClean="0"/>
              <a:t>&gt;</a:t>
            </a:r>
          </a:p>
          <a:p>
            <a:pPr lvl="1"/>
            <a:r>
              <a:rPr lang="en-US" dirty="0" smtClean="0"/>
              <a:t>Reserved for internal system files created when a volume is formatted with NTFS and other file systems, but not for FAT file system.</a:t>
            </a:r>
          </a:p>
          <a:p>
            <a:pPr lvl="1"/>
            <a:r>
              <a:rPr lang="en-US" dirty="0" smtClean="0"/>
              <a:t>E.g. $Bitmap, $MFT.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File Types in </a:t>
            </a:r>
            <a:r>
              <a:rPr lang="en-US" sz="2800" dirty="0" err="1" smtClean="0"/>
              <a:t>EnCase</a:t>
            </a:r>
            <a:endParaRPr lang="en-S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8892480" cy="5411688"/>
          </a:xfrm>
        </p:spPr>
        <p:txBody>
          <a:bodyPr/>
          <a:lstStyle/>
          <a:p>
            <a:r>
              <a:rPr lang="en-US" dirty="0" smtClean="0"/>
              <a:t>File, Unallocated Clusters</a:t>
            </a:r>
          </a:p>
          <a:p>
            <a:pPr lvl="1"/>
            <a:r>
              <a:rPr lang="en-US" dirty="0" err="1" smtClean="0"/>
              <a:t>EnCase</a:t>
            </a:r>
            <a:r>
              <a:rPr lang="en-US" dirty="0" smtClean="0"/>
              <a:t> will present unallocated space contained on a given volume as a single file.</a:t>
            </a:r>
          </a:p>
          <a:p>
            <a:pPr lvl="1"/>
            <a:r>
              <a:rPr lang="en-US" dirty="0" smtClean="0"/>
              <a:t>Unallocated clusters, those are not allocated to a file or folder, will exist throughout the volume in non-contiguous areas. </a:t>
            </a:r>
          </a:p>
          <a:p>
            <a:r>
              <a:rPr lang="en-US" dirty="0" smtClean="0"/>
              <a:t>Folder, Recycle Bin, Hidden, System</a:t>
            </a:r>
          </a:p>
          <a:p>
            <a:pPr lvl="1"/>
            <a:r>
              <a:rPr lang="en-US" dirty="0" smtClean="0"/>
              <a:t>Recycle bin (or Recycler) is simply a folder, but one has unique characteristics. </a:t>
            </a:r>
          </a:p>
          <a:p>
            <a:pPr lvl="1"/>
            <a:r>
              <a:rPr lang="en-US" dirty="0" smtClean="0"/>
              <a:t>When a user places a file or folder into Recycle bin, they are simply moving that object from one folder to another.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6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376&quot;/&gt;&lt;/object&gt;&lt;object type=&quot;3&quot; unique_id=&quot;10006&quot;&gt;&lt;property id=&quot;20148&quot; value=&quot;5&quot;/&gt;&lt;property id=&quot;20300&quot; value=&quot;Slide 2 - &amp;quot;Objectives&amp;quot;&quot;/&gt;&lt;property id=&quot;20307&quot; value=&quot;380&quot;/&gt;&lt;/object&gt;&lt;object type=&quot;3&quot; unique_id=&quot;10008&quot;&gt;&lt;property id=&quot;20148&quot; value=&quot;5&quot;/&gt;&lt;property id=&quot;20300&quot; value=&quot;Slide 32 - &amp;quot;Reference Books&amp;quot;&quot;/&gt;&lt;property id=&quot;20307&quot; value=&quot;437&quot;/&gt;&lt;/object&gt;&lt;object type=&quot;3&quot; unique_id=&quot;10505&quot;&gt;&lt;property id=&quot;20148&quot; value=&quot;5&quot;/&gt;&lt;property id=&quot;20300&quot; value=&quot;Slide 4 - &amp;quot;Introduction to Physical Security&amp;quot;&quot;/&gt;&lt;property id=&quot;20307&quot; value=&quot;446&quot;/&gt;&lt;/object&gt;&lt;object type=&quot;3&quot; unique_id=&quot;10587&quot;&gt;&lt;property id=&quot;20148&quot; value=&quot;5&quot;/&gt;&lt;property id=&quot;20300&quot; value=&quot;Slide 8 - &amp;quot;Access Control&amp;quot;&quot;/&gt;&lt;property id=&quot;20307&quot; value=&quot;449&quot;/&gt;&lt;/object&gt;&lt;object type=&quot;3&quot; unique_id=&quot;10588&quot;&gt;&lt;property id=&quot;20148&quot; value=&quot;5&quot;/&gt;&lt;property id=&quot;20300&quot; value=&quot;Slide 21 - &amp;quot;Intrusion Detection&amp;quot;&quot;/&gt;&lt;property id=&quot;20307&quot; value=&quot;450&quot;/&gt;&lt;/object&gt;&lt;object type=&quot;3&quot; unique_id=&quot;10589&quot;&gt;&lt;property id=&quot;20148&quot; value=&quot;5&quot;/&gt;&lt;property id=&quot;20300&quot; value=&quot;Slide 18 - &amp;quot;Video Monitoring&amp;quot;&quot;/&gt;&lt;property id=&quot;20307&quot; value=&quot;451&quot;/&gt;&lt;/object&gt;&lt;object type=&quot;3&quot; unique_id=&quot;10787&quot;&gt;&lt;property id=&quot;20148&quot; value=&quot;5&quot;/&gt;&lt;property id=&quot;20300&quot; value=&quot;Slide 9 - &amp;quot;Facility Access Control&amp;quot;&quot;/&gt;&lt;property id=&quot;20307&quot; value=&quot;452&quot;/&gt;&lt;/object&gt;&lt;object type=&quot;3&quot; unique_id=&quot;10836&quot;&gt;&lt;property id=&quot;20148&quot; value=&quot;5&quot;/&gt;&lt;property id=&quot;20300&quot; value=&quot;Slide 14 - &amp;quot;Personnel Access Control&amp;quot;&quot;/&gt;&lt;property id=&quot;20307&quot; value=&quot;453&quot;/&gt;&lt;/object&gt;&lt;object type=&quot;3&quot; unique_id=&quot;10922&quot;&gt;&lt;property id=&quot;20148&quot; value=&quot;5&quot;/&gt;&lt;property id=&quot;20300&quot; value=&quot;Slide 17 - &amp;quot;Personnel Access Control – cont.&amp;quot;&quot;/&gt;&lt;property id=&quot;20307&quot; value=&quot;454&quot;/&gt;&lt;/object&gt;&lt;object type=&quot;3&quot; unique_id=&quot;11085&quot;&gt;&lt;property id=&quot;20148&quot; value=&quot;5&quot;/&gt;&lt;property id=&quot;20300&quot; value=&quot;Slide 10 - &amp;quot;Mechanical Locks&amp;quot;&quot;/&gt;&lt;property id=&quot;20307&quot; value=&quot;455&quot;/&gt;&lt;/object&gt;&lt;object type=&quot;3&quot; unique_id=&quot;11361&quot;&gt;&lt;property id=&quot;20148&quot; value=&quot;5&quot;/&gt;&lt;property id=&quot;20300&quot; value=&quot;Slide 12 - &amp;quot;Lock Picking&amp;quot;&quot;/&gt;&lt;property id=&quot;20307&quot; value=&quot;456&quot;/&gt;&lt;/object&gt;&lt;object type=&quot;3&quot; unique_id=&quot;11434&quot;&gt;&lt;property id=&quot;20148&quot; value=&quot;5&quot;/&gt;&lt;property id=&quot;20300&quot; value=&quot;Slide 19 - &amp;quot;Closed-Circuit TV (CCTV) System&amp;quot;&quot;/&gt;&lt;property id=&quot;20307&quot; value=&quot;457&quot;/&gt;&lt;/object&gt;&lt;object type=&quot;3&quot; unique_id=&quot;11591&quot;&gt;&lt;property id=&quot;20148&quot; value=&quot;5&quot;/&gt;&lt;property id=&quot;20300&quot; value=&quot;Slide 3 - &amp;quot;Why Physical Security?&amp;quot;&quot;/&gt;&lt;property id=&quot;20307&quot; value=&quot;459&quot;/&gt;&lt;/object&gt;&lt;object type=&quot;3&quot; unique_id=&quot;11812&quot;&gt;&lt;property id=&quot;20148&quot; value=&quot;5&quot;/&gt;&lt;property id=&quot;20300&quot; value=&quot;Slide 31 - &amp;quot;Summary&amp;quot;&quot;/&gt;&lt;property id=&quot;20307&quot; value=&quot;460&quot;/&gt;&lt;/object&gt;&lt;object type=&quot;3&quot; unique_id=&quot;11973&quot;&gt;&lt;property id=&quot;20148&quot; value=&quot;5&quot;/&gt;&lt;property id=&quot;20300&quot; value=&quot;Slide 5 - &amp;quot;Introduction to Physical Security – cont.&amp;quot;&quot;/&gt;&lt;property id=&quot;20307&quot; value=&quot;461&quot;/&gt;&lt;/object&gt;&lt;object type=&quot;3&quot; unique_id=&quot;12142&quot;&gt;&lt;property id=&quot;20148&quot; value=&quot;5&quot;/&gt;&lt;property id=&quot;20300&quot; value=&quot;Slide 11 - &amp;quot;Types of Tumbler Locks&amp;quot;&quot;/&gt;&lt;property id=&quot;20307&quot; value=&quot;462&quot;/&gt;&lt;/object&gt;&lt;object type=&quot;3&quot; unique_id=&quot;12253&quot;&gt;&lt;property id=&quot;20148&quot; value=&quot;5&quot;/&gt;&lt;property id=&quot;20300&quot; value=&quot;Slide 15 - &amp;quot;Biometric System &amp;quot;&quot;/&gt;&lt;property id=&quot;20307&quot; value=&quot;463&quot;/&gt;&lt;/object&gt;&lt;object type=&quot;3&quot; unique_id=&quot;12369&quot;&gt;&lt;property id=&quot;20148&quot; value=&quot;5&quot;/&gt;&lt;property id=&quot;20300&quot; value=&quot;Slide 20 - &amp;quot;Closed-Circuit TV (CCTV) System – cont.&amp;quot;&quot;/&gt;&lt;property id=&quot;20307&quot; value=&quot;464&quot;/&gt;&lt;/object&gt;&lt;object type=&quot;3&quot; unique_id=&quot;12682&quot;&gt;&lt;property id=&quot;20148&quot; value=&quot;5&quot;/&gt;&lt;property id=&quot;20300&quot; value=&quot;Slide 6 - &amp;quot;Physical Security Checklist&amp;quot;&quot;/&gt;&lt;property id=&quot;20307&quot; value=&quot;465&quot;/&gt;&lt;/object&gt;&lt;object type=&quot;3&quot; unique_id=&quot;12971&quot;&gt;&lt;property id=&quot;20148&quot; value=&quot;5&quot;/&gt;&lt;property id=&quot;20300&quot; value=&quot;Slide 16 - &amp;quot;Smart Cards&amp;quot;&quot;/&gt;&lt;property id=&quot;20307&quot; value=&quot;467&quot;/&gt;&lt;/object&gt;&lt;object type=&quot;3&quot; unique_id=&quot;12972&quot;&gt;&lt;property id=&quot;20148&quot; value=&quot;5&quot;/&gt;&lt;property id=&quot;20300&quot; value=&quot;Slide 22 - &amp;quot;Intrusion Detection Systems &amp;quot;&quot;/&gt;&lt;property id=&quot;20307&quot; value=&quot;466&quot;/&gt;&lt;/object&gt;&lt;object type=&quot;3&quot; unique_id=&quot;13289&quot;&gt;&lt;property id=&quot;20148&quot; value=&quot;5&quot;/&gt;&lt;property id=&quot;20300&quot; value=&quot;Slide 23 - &amp;quot;Intrusion Detection Systems – cont. &amp;quot;&quot;/&gt;&lt;property id=&quot;20307&quot; value=&quot;469&quot;/&gt;&lt;/object&gt;&lt;object type=&quot;3&quot; unique_id=&quot;13491&quot;&gt;&lt;property id=&quot;20148&quot; value=&quot;5&quot;/&gt;&lt;property id=&quot;20300&quot; value=&quot;Slide 7 - &amp;quot;Environmental Design&amp;quot;&quot;/&gt;&lt;property id=&quot;20307&quot; value=&quot;471&quot;/&gt;&lt;/object&gt;&lt;object type=&quot;3&quot; unique_id=&quot;13822&quot;&gt;&lt;property id=&quot;20148&quot; value=&quot;5&quot;/&gt;&lt;property id=&quot;20300&quot; value=&quot;Slide 25 - &amp;quot;Server Room&amp;quot;&quot;/&gt;&lt;property id=&quot;20307&quot; value=&quot;472&quot;/&gt;&lt;/object&gt;&lt;object type=&quot;3&quot; unique_id=&quot;14164&quot;&gt;&lt;property id=&quot;20148&quot; value=&quot;5&quot;/&gt;&lt;property id=&quot;20300&quot; value=&quot;Slide 26 - &amp;quot;A Secured Server Room&amp;quot;&quot;/&gt;&lt;property id=&quot;20307&quot; value=&quot;473&quot;/&gt;&lt;/object&gt;&lt;object type=&quot;3&quot; unique_id=&quot;14194&quot;&gt;&lt;property id=&quot;20148&quot; value=&quot;5&quot;/&gt;&lt;property id=&quot;20300&quot; value=&quot;Slide 27 - &amp;quot;Physical Attacks on Windows OS&amp;quot;&quot;/&gt;&lt;property id=&quot;20307&quot; value=&quot;474&quot;/&gt;&lt;/object&gt;&lt;object type=&quot;3&quot; unique_id=&quot;20844&quot;&gt;&lt;property id=&quot;20148&quot; value=&quot;5&quot;/&gt;&lt;property id=&quot;20300&quot; value=&quot;Slide 28 - &amp;quot;Offline Attacks&amp;quot;&quot;/&gt;&lt;property id=&quot;20307&quot; value=&quot;475&quot;/&gt;&lt;/object&gt;&lt;object type=&quot;3&quot; unique_id=&quot;21000&quot;&gt;&lt;property id=&quot;20148&quot; value=&quot;5&quot;/&gt;&lt;property id=&quot;20300&quot; value=&quot;Slide 30 - &amp;quot;Countermeasures&amp;quot;&quot;/&gt;&lt;property id=&quot;20307&quot; value=&quot;476&quot;/&gt;&lt;/object&gt;&lt;object type=&quot;3&quot; unique_id=&quot;21316&quot;&gt;&lt;property id=&quot;20148&quot; value=&quot;5&quot;/&gt;&lt;property id=&quot;20300&quot; value=&quot;Slide 29 - &amp;quot;Online Attacks&amp;quot;&quot;/&gt;&lt;property id=&quot;20307&quot; value=&quot;477&quot;/&gt;&lt;/object&gt;&lt;object type=&quot;3&quot; unique_id=&quot;21349&quot;&gt;&lt;property id=&quot;20148&quot; value=&quot;5&quot;/&gt;&lt;property id=&quot;20300&quot; value=&quot;Slide 24 - &amp;quot;Response &amp;quot;&quot;/&gt;&lt;property id=&quot;20307&quot; value=&quot;478&quot;/&gt;&lt;/object&gt;&lt;object type=&quot;3&quot; unique_id=&quot;21383&quot;&gt;&lt;property id=&quot;20148&quot; value=&quot;5&quot;/&gt;&lt;property id=&quot;20300&quot; value=&quot;Slide 13 - &amp;quot;Lock Picking – cont.&amp;quot;&quot;/&gt;&lt;property id=&quot;20307&quot; value=&quot;479&quot;/&gt;&lt;/object&gt;&lt;/object&gt;&lt;/object&gt;&lt;/database&gt;"/>
</p:tagLst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\\Ccsstaff1\software\office97\Template\Designs\CONTPORT.POT</Template>
  <TotalTime>11087</TotalTime>
  <Words>382</Words>
  <Application>Microsoft Office PowerPoint</Application>
  <PresentationFormat>On-screen Show (4:3)</PresentationFormat>
  <Paragraphs>41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Tahoma</vt:lpstr>
      <vt:lpstr>Verdana</vt:lpstr>
      <vt:lpstr>Wingdings</vt:lpstr>
      <vt:lpstr>Contport</vt:lpstr>
      <vt:lpstr>PowerPoint Presentation</vt:lpstr>
      <vt:lpstr>What is a Case File?</vt:lpstr>
      <vt:lpstr>File Types in EnCase</vt:lpstr>
      <vt:lpstr>File Types in EnCase</vt:lpstr>
      <vt:lpstr>File Types in EnCase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School of ICT</dc:creator>
  <cp:lastModifiedBy>Tan Siok Ching</cp:lastModifiedBy>
  <cp:revision>663</cp:revision>
  <cp:lastPrinted>2000-08-04T01:42:18Z</cp:lastPrinted>
  <dcterms:created xsi:type="dcterms:W3CDTF">1995-05-28T16:29:18Z</dcterms:created>
  <dcterms:modified xsi:type="dcterms:W3CDTF">2018-09-12T00:45:15Z</dcterms:modified>
</cp:coreProperties>
</file>