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41"/>
  </p:notesMasterIdLst>
  <p:handoutMasterIdLst>
    <p:handoutMasterId r:id="rId42"/>
  </p:handoutMasterIdLst>
  <p:sldIdLst>
    <p:sldId id="376" r:id="rId2"/>
    <p:sldId id="380" r:id="rId3"/>
    <p:sldId id="545" r:id="rId4"/>
    <p:sldId id="511" r:id="rId5"/>
    <p:sldId id="517" r:id="rId6"/>
    <p:sldId id="518" r:id="rId7"/>
    <p:sldId id="516" r:id="rId8"/>
    <p:sldId id="512" r:id="rId9"/>
    <p:sldId id="493" r:id="rId10"/>
    <p:sldId id="494" r:id="rId11"/>
    <p:sldId id="534" r:id="rId12"/>
    <p:sldId id="519" r:id="rId13"/>
    <p:sldId id="514" r:id="rId14"/>
    <p:sldId id="541" r:id="rId15"/>
    <p:sldId id="513" r:id="rId16"/>
    <p:sldId id="503" r:id="rId17"/>
    <p:sldId id="504" r:id="rId18"/>
    <p:sldId id="536" r:id="rId19"/>
    <p:sldId id="537" r:id="rId20"/>
    <p:sldId id="532" r:id="rId21"/>
    <p:sldId id="533" r:id="rId22"/>
    <p:sldId id="531" r:id="rId23"/>
    <p:sldId id="525" r:id="rId24"/>
    <p:sldId id="524" r:id="rId25"/>
    <p:sldId id="526" r:id="rId26"/>
    <p:sldId id="542" r:id="rId27"/>
    <p:sldId id="538" r:id="rId28"/>
    <p:sldId id="539" r:id="rId29"/>
    <p:sldId id="540" r:id="rId30"/>
    <p:sldId id="528" r:id="rId31"/>
    <p:sldId id="529" r:id="rId32"/>
    <p:sldId id="530" r:id="rId33"/>
    <p:sldId id="498" r:id="rId34"/>
    <p:sldId id="543" r:id="rId35"/>
    <p:sldId id="527" r:id="rId36"/>
    <p:sldId id="544" r:id="rId37"/>
    <p:sldId id="535" r:id="rId38"/>
    <p:sldId id="460" r:id="rId39"/>
    <p:sldId id="437" r:id="rId40"/>
  </p:sldIdLst>
  <p:sldSz cx="9144000" cy="6858000" type="screen4x3"/>
  <p:notesSz cx="6784975" cy="9856788"/>
  <p:custDataLst>
    <p:tags r:id="rId43"/>
  </p:custDataLst>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7">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CCECFF"/>
    <a:srgbClr val="0033CC"/>
    <a:srgbClr val="99CCFF"/>
    <a:srgbClr val="00CC00"/>
    <a:srgbClr val="CCFFFF"/>
    <a:srgbClr val="009900"/>
    <a:srgbClr val="800000"/>
    <a:srgbClr val="0033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005" autoAdjust="0"/>
  </p:normalViewPr>
  <p:slideViewPr>
    <p:cSldViewPr>
      <p:cViewPr varScale="1">
        <p:scale>
          <a:sx n="80" d="100"/>
          <a:sy n="80" d="100"/>
        </p:scale>
        <p:origin x="1110" y="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830" y="-1494"/>
      </p:cViewPr>
      <p:guideLst>
        <p:guide orient="horz" pos="2167"/>
        <p:guide pos="291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i Jia Le Sherlena /CSF" userId="a1d6bed4-da63-4a09-a6ca-8919547ccdb2" providerId="ADAL" clId="{45B87AFF-9692-41A1-AFB5-B5BAA1676648}"/>
    <pc:docChg chg="modSld">
      <pc:chgData name="Ngui Jia Le Sherlena /CSF" userId="a1d6bed4-da63-4a09-a6ca-8919547ccdb2" providerId="ADAL" clId="{45B87AFF-9692-41A1-AFB5-B5BAA1676648}" dt="2022-11-28T04:45:51.166" v="48" actId="20577"/>
      <pc:docMkLst>
        <pc:docMk/>
      </pc:docMkLst>
      <pc:sldChg chg="modNotesTx">
        <pc:chgData name="Ngui Jia Le Sherlena /CSF" userId="a1d6bed4-da63-4a09-a6ca-8919547ccdb2" providerId="ADAL" clId="{45B87AFF-9692-41A1-AFB5-B5BAA1676648}" dt="2022-11-28T04:45:51.166" v="48" actId="20577"/>
        <pc:sldMkLst>
          <pc:docMk/>
          <pc:sldMk cId="3499488874" sldId="531"/>
        </pc:sldMkLst>
      </pc:sldChg>
      <pc:sldChg chg="modNotesTx">
        <pc:chgData name="Ngui Jia Le Sherlena /CSF" userId="a1d6bed4-da63-4a09-a6ca-8919547ccdb2" providerId="ADAL" clId="{45B87AFF-9692-41A1-AFB5-B5BAA1676648}" dt="2022-11-28T04:45:31.143" v="11" actId="20577"/>
        <pc:sldMkLst>
          <pc:docMk/>
          <pc:sldMk cId="1469369586" sldId="53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9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a:latin typeface="Arial" charset="0"/>
              </a:defRPr>
            </a:lvl1pPr>
          </a:lstStyle>
          <a:p>
            <a:endParaRPr 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a:latin typeface="Arial" charset="0"/>
              </a:defRPr>
            </a:lvl1pPr>
          </a:lstStyle>
          <a:p>
            <a:endParaRPr lang="en-US"/>
          </a:p>
        </p:txBody>
      </p:sp>
      <p:sp>
        <p:nvSpPr>
          <p:cNvPr id="25604" name="Rectangle 4"/>
          <p:cNvSpPr>
            <a:spLocks noGrp="1" noRot="1" noChangeAspect="1" noChangeArrowheads="1" noTextEdit="1"/>
          </p:cNvSpPr>
          <p:nvPr>
            <p:ph type="sldImg" idx="2"/>
          </p:nvPr>
        </p:nvSpPr>
        <p:spPr bwMode="auto">
          <a:xfrm>
            <a:off x="936625" y="746125"/>
            <a:ext cx="4910138" cy="36830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03288" y="4681538"/>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588" y="9363075"/>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a:latin typeface="Arial" charset="0"/>
              </a:defRPr>
            </a:lvl1pPr>
          </a:lstStyle>
          <a:p>
            <a:endParaRPr lang="en-US"/>
          </a:p>
        </p:txBody>
      </p:sp>
      <p:sp>
        <p:nvSpPr>
          <p:cNvPr id="2055" name="Rectangle 7"/>
          <p:cNvSpPr>
            <a:spLocks noGrp="1" noChangeArrowheads="1"/>
          </p:cNvSpPr>
          <p:nvPr>
            <p:ph type="sldNum" sz="quarter" idx="5"/>
          </p:nvPr>
        </p:nvSpPr>
        <p:spPr bwMode="auto">
          <a:xfrm>
            <a:off x="3844925" y="9363075"/>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a:latin typeface="Arial" charset="0"/>
              </a:defRPr>
            </a:lvl1pPr>
          </a:lstStyle>
          <a:p>
            <a:fld id="{981EA91C-682A-4264-9ABB-500530C55E10}" type="slidenum">
              <a:rPr lang="en-GB"/>
              <a:pPr/>
              <a:t>‹#›</a:t>
            </a:fld>
            <a:endParaRPr lang="en-GB"/>
          </a:p>
        </p:txBody>
      </p:sp>
    </p:spTree>
    <p:extLst>
      <p:ext uri="{BB962C8B-B14F-4D97-AF65-F5344CB8AC3E}">
        <p14:creationId xmlns:p14="http://schemas.microsoft.com/office/powerpoint/2010/main" val="2330587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6968DAB-D927-432F-BAF4-14E4C6CD2D09}" type="slidenum">
              <a:rPr lang="en-GB"/>
              <a:pPr/>
              <a:t>1</a:t>
            </a:fld>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228600" indent="-228600">
              <a:buFontTx/>
              <a:buAutoNum type="arabicPeriod"/>
            </a:pPr>
            <a:r>
              <a:rPr lang="en-US" dirty="0"/>
              <a:t>Left-hand Bar – Replace FSP by your module code and X by the lecture number.</a:t>
            </a:r>
          </a:p>
          <a:p>
            <a:pPr marL="228600" indent="-228600">
              <a:buFontTx/>
              <a:buAutoNum type="arabicPeriod"/>
            </a:pPr>
            <a:r>
              <a:rPr lang="en-US" dirty="0"/>
              <a:t>Replace Lecture Title</a:t>
            </a:r>
          </a:p>
          <a:p>
            <a:pPr marL="228600" indent="-228600">
              <a:buFontTx/>
              <a:buAutoNum type="arabicPeriod"/>
            </a:pPr>
            <a:r>
              <a:rPr lang="en-US" dirty="0"/>
              <a:t>Replace &lt; Module Name &gt;</a:t>
            </a:r>
          </a:p>
          <a:p>
            <a:pPr marL="228600" indent="-228600">
              <a:buFontTx/>
              <a:buAutoNum type="arabicPeriod"/>
            </a:pPr>
            <a:r>
              <a:rPr lang="en-US" dirty="0"/>
              <a:t>Replace Year and Semester if necessary</a:t>
            </a:r>
          </a:p>
        </p:txBody>
      </p:sp>
    </p:spTree>
    <p:extLst>
      <p:ext uri="{BB962C8B-B14F-4D97-AF65-F5344CB8AC3E}">
        <p14:creationId xmlns:p14="http://schemas.microsoft.com/office/powerpoint/2010/main" val="2355170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NTFS</a:t>
            </a:r>
            <a:r>
              <a:rPr lang="en-US" b="1" u="sng" baseline="0" dirty="0"/>
              <a:t> </a:t>
            </a:r>
            <a:r>
              <a:rPr lang="en-US" b="1" u="sng" dirty="0"/>
              <a:t>Master File Table </a:t>
            </a:r>
          </a:p>
          <a:p>
            <a:r>
              <a:rPr lang="en-US" dirty="0"/>
              <a:t>The Master File Table is a special system file that resides on the root of every NTFS partition. This file contains a wealth of forensic evidence. The file is named $MFT and is not accessible via user mode API’s but can been seen when you have raw access to the disk </a:t>
            </a:r>
            <a:r>
              <a:rPr lang="en-US" dirty="0" err="1"/>
              <a:t>e.g</a:t>
            </a:r>
            <a:r>
              <a:rPr lang="en-US" dirty="0"/>
              <a:t>, forensic image. This special file contains entries for every file and directory including itself. As written by Brian Carrier the MFT is the heart of NTFS. Each entry of the $MFT contains a series of attributes about a file, directory  and indicates where it resides on the physical disk and if is active or inactive. The active/inactive attribute is the flag that tracks deleted files. If a file gets deleted, its MFT record becomes inactive and is ready for reuse. The size of these entries are usually 1Kb. Because each record doesn’t fill 1Kb each entry contains an attribute stating if  contains resident data or not. Due to file system optimization, NTFS might store files directly on MFT records. A good example of this are Internet cookie files.  Microsoft reserves the first 16 MFT entries for special metadata files. These entries point to a special file that begins with $. The $Bitmap and $</a:t>
            </a:r>
            <a:r>
              <a:rPr lang="en-US" dirty="0" err="1"/>
              <a:t>LogFile</a:t>
            </a:r>
            <a:r>
              <a:rPr lang="en-US" dirty="0"/>
              <a:t> are examples of such files. A list of the first MFT entries are shown in the below picture. As well, it shows how to read the MFT record of a disk image on SIFT workstation using </a:t>
            </a:r>
            <a:r>
              <a:rPr lang="en-US" dirty="0" err="1"/>
              <a:t>istat</a:t>
            </a:r>
            <a:r>
              <a:rPr lang="en-US" dirty="0"/>
              <a:t>. The 0 at the end of the command is the record number you want to read for this partition that starts at offset 206848. The record 0 is the $MFT file itself.</a:t>
            </a:r>
          </a:p>
          <a:p>
            <a:endParaRPr lang="en-US" dirty="0"/>
          </a:p>
          <a:p>
            <a:r>
              <a:rPr lang="en-US" dirty="0"/>
              <a:t>Each record contains a set of attributes. Some of the most important attributes in a MFT entry are the $STANDART_INFORMATION, $FILENAME and $DATA. The first two are rather important because among other things they contain the file time stamps. Each MFT entry for a given file or directory will contain 8 time stamps. 4 in the $STANDARD_INFORMATION and another 4 in the $FILENAME. These time stamps are known as MACE.</a:t>
            </a:r>
          </a:p>
          <a:p>
            <a:r>
              <a:rPr lang="en-US" dirty="0"/>
              <a:t>M – Modified : When the contents of a file were last changed.</a:t>
            </a:r>
          </a:p>
          <a:p>
            <a:r>
              <a:rPr lang="en-US" dirty="0"/>
              <a:t>A – Accessed : When the contents of a file were accessed/read.</a:t>
            </a:r>
          </a:p>
          <a:p>
            <a:r>
              <a:rPr lang="en-US" dirty="0"/>
              <a:t>C – Created : When the file was created.</a:t>
            </a:r>
          </a:p>
          <a:p>
            <a:r>
              <a:rPr lang="en-US" dirty="0"/>
              <a:t>E – Entry Modified : When the MFT record associated with the file changed.</a:t>
            </a:r>
          </a:p>
          <a:p>
            <a:endParaRPr lang="en-US" dirty="0"/>
          </a:p>
          <a:p>
            <a:r>
              <a:rPr lang="en-US" i="1" dirty="0"/>
              <a:t>https://countuponsecurity.com/2015/11/10/digital-forensics-ntfs-metadata-timeline-creation/</a:t>
            </a:r>
          </a:p>
        </p:txBody>
      </p:sp>
      <p:sp>
        <p:nvSpPr>
          <p:cNvPr id="4" name="Slide Number Placeholder 3"/>
          <p:cNvSpPr>
            <a:spLocks noGrp="1"/>
          </p:cNvSpPr>
          <p:nvPr>
            <p:ph type="sldNum" sz="quarter" idx="10"/>
          </p:nvPr>
        </p:nvSpPr>
        <p:spPr/>
        <p:txBody>
          <a:bodyPr/>
          <a:lstStyle/>
          <a:p>
            <a:fld id="{981EA91C-682A-4264-9ABB-500530C55E10}" type="slidenum">
              <a:rPr lang="en-GB" smtClean="0"/>
              <a:pPr/>
              <a:t>34</a:t>
            </a:fld>
            <a:endParaRPr lang="en-GB"/>
          </a:p>
        </p:txBody>
      </p:sp>
    </p:spTree>
    <p:extLst>
      <p:ext uri="{BB962C8B-B14F-4D97-AF65-F5344CB8AC3E}">
        <p14:creationId xmlns:p14="http://schemas.microsoft.com/office/powerpoint/2010/main" val="2460905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http://accessdata.com/products-services/forensic-toolkit-ftk</a:t>
            </a:r>
          </a:p>
        </p:txBody>
      </p:sp>
      <p:sp>
        <p:nvSpPr>
          <p:cNvPr id="4" name="Slide Number Placeholder 3"/>
          <p:cNvSpPr>
            <a:spLocks noGrp="1"/>
          </p:cNvSpPr>
          <p:nvPr>
            <p:ph type="sldNum" sz="quarter" idx="10"/>
          </p:nvPr>
        </p:nvSpPr>
        <p:spPr/>
        <p:txBody>
          <a:bodyPr/>
          <a:lstStyle/>
          <a:p>
            <a:fld id="{981EA91C-682A-4264-9ABB-500530C55E10}" type="slidenum">
              <a:rPr lang="en-GB" smtClean="0"/>
              <a:pPr/>
              <a:t>37</a:t>
            </a:fld>
            <a:endParaRPr lang="en-GB"/>
          </a:p>
        </p:txBody>
      </p:sp>
    </p:spTree>
    <p:extLst>
      <p:ext uri="{BB962C8B-B14F-4D97-AF65-F5344CB8AC3E}">
        <p14:creationId xmlns:p14="http://schemas.microsoft.com/office/powerpoint/2010/main" val="934367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9513103-D580-4CF5-B1AA-F9B7C0B68BD6}" type="slidenum">
              <a:rPr lang="en-GB"/>
              <a:pPr/>
              <a:t>39</a:t>
            </a:fld>
            <a:endParaRPr lang="en-GB"/>
          </a:p>
        </p:txBody>
      </p:sp>
      <p:sp>
        <p:nvSpPr>
          <p:cNvPr id="29699" name="Rectangle 2"/>
          <p:cNvSpPr>
            <a:spLocks noGrp="1" noRot="1" noChangeAspect="1" noChangeArrowheads="1" noTextEdit="1"/>
          </p:cNvSpPr>
          <p:nvPr>
            <p:ph type="sldImg"/>
          </p:nvPr>
        </p:nvSpPr>
        <p:spPr>
          <a:xfrm>
            <a:off x="928688" y="738188"/>
            <a:ext cx="4929187" cy="3697287"/>
          </a:xfrm>
          <a:ln/>
        </p:spPr>
      </p:sp>
      <p:sp>
        <p:nvSpPr>
          <p:cNvPr id="29700" name="Rectangle 3"/>
          <p:cNvSpPr>
            <a:spLocks noGrp="1" noChangeArrowheads="1"/>
          </p:cNvSpPr>
          <p:nvPr>
            <p:ph type="body" idx="1"/>
          </p:nvPr>
        </p:nvSpPr>
        <p:spPr>
          <a:xfrm>
            <a:off x="677863" y="4681538"/>
            <a:ext cx="5429250" cy="4437062"/>
          </a:xfrm>
          <a:noFill/>
          <a:ln/>
        </p:spPr>
        <p:txBody>
          <a:bodyPr/>
          <a:lstStyle/>
          <a:p>
            <a:pPr>
              <a:buFontTx/>
              <a:buChar char="•"/>
            </a:pPr>
            <a:r>
              <a:rPr lang="en-US"/>
              <a:t> Publisher: Cisco Press, Thomson Learning</a:t>
            </a:r>
          </a:p>
          <a:p>
            <a:pPr>
              <a:buFontTx/>
              <a:buChar char="•"/>
            </a:pPr>
            <a:r>
              <a:rPr lang="en-US"/>
              <a:t> </a:t>
            </a:r>
          </a:p>
        </p:txBody>
      </p:sp>
    </p:spTree>
    <p:extLst>
      <p:ext uri="{BB962C8B-B14F-4D97-AF65-F5344CB8AC3E}">
        <p14:creationId xmlns:p14="http://schemas.microsoft.com/office/powerpoint/2010/main" val="379461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1EA91C-682A-4264-9ABB-500530C55E10}" type="slidenum">
              <a:rPr lang="en-GB" smtClean="0"/>
              <a:pPr/>
              <a:t>2</a:t>
            </a:fld>
            <a:endParaRPr lang="en-GB"/>
          </a:p>
        </p:txBody>
      </p:sp>
    </p:spTree>
    <p:extLst>
      <p:ext uri="{BB962C8B-B14F-4D97-AF65-F5344CB8AC3E}">
        <p14:creationId xmlns:p14="http://schemas.microsoft.com/office/powerpoint/2010/main" val="409761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NTFS Physical Structure</a:t>
            </a:r>
          </a:p>
          <a:p>
            <a:r>
              <a:rPr lang="en-US" dirty="0"/>
              <a:t>The following information describes how clusters and sectors are organized on an NTFS volume, how the boot sector on the volume determines the file system, and how the Master File Table (MFT) organizes structures on the volume.</a:t>
            </a:r>
          </a:p>
          <a:p>
            <a:endParaRPr lang="en-US" b="1" dirty="0"/>
          </a:p>
          <a:p>
            <a:r>
              <a:rPr lang="en-US" b="1" dirty="0"/>
              <a:t>Clusters and Sectors on an NTFS Volume</a:t>
            </a:r>
          </a:p>
          <a:p>
            <a:r>
              <a:rPr lang="en-US" dirty="0"/>
              <a:t>A cluster (or allocation unit) is the smallest amount of disk space that can be allocated to hold a file. All file systems used by Windows Server 2003 organize hard disks based on cluster size, which is determined by the number of sectors (units of storage on a hard disk) that the cluster contains. For example, on a disk that uses 512-byte sectors, a 512-byte cluster contains one sector, whereas a 4-kilobyte (KB) cluster contains eight sectors.</a:t>
            </a:r>
          </a:p>
          <a:p>
            <a:r>
              <a:rPr lang="en-US" dirty="0"/>
              <a:t>Computers access certain sectors on a hard disk during startup to determine which operating system to start and where the partitions are located. The data stored on these sectors varies depending on the computer platform.</a:t>
            </a:r>
          </a:p>
          <a:p>
            <a:endParaRPr lang="en-US" b="1" dirty="0"/>
          </a:p>
          <a:p>
            <a:r>
              <a:rPr lang="en-US" b="1" dirty="0"/>
              <a:t>Sequence of Clusters on an NTFS Volume</a:t>
            </a:r>
          </a:p>
          <a:p>
            <a:r>
              <a:rPr lang="en-US" dirty="0"/>
              <a:t>Clusters on an NTFS volume are numbered sequentially from the beginning of the partition into logical cluster numbers. NTFS stores all objects in the file system using a record called the Master File Table (MFT), similar in structure to a database.</a:t>
            </a:r>
          </a:p>
          <a:p>
            <a:r>
              <a:rPr lang="en-US" dirty="0"/>
              <a:t>On NTFS volumes, clusters start at sector zero; therefore, every cluster is aligned on the cluster boundary. Contiguous clusters for file storage allow for faster processing of a file.</a:t>
            </a:r>
          </a:p>
          <a:p>
            <a:endParaRPr lang="en-US" b="1" dirty="0"/>
          </a:p>
          <a:p>
            <a:r>
              <a:rPr lang="en-US" b="1" dirty="0"/>
              <a:t>Limitations of Cluster Sizes on an NTFS Volume</a:t>
            </a:r>
          </a:p>
          <a:p>
            <a:r>
              <a:rPr lang="en-US" dirty="0"/>
              <a:t>Because NTFS uses different cluster sizes depending on the size of the volume, each file system has a maximum number of clusters it can support. The smaller the cluster size, the more efficiently a disk potentially stores information because unused space within a cluster cannot be used by other files. And the more clusters a file system supports, the larger the volumes you can create and format by using a particular file system. NTFS uses smaller cluster sizes, which makes it a more efficient file organization structure.</a:t>
            </a:r>
          </a:p>
          <a:p>
            <a:r>
              <a:rPr lang="en-US" dirty="0"/>
              <a:t>The table Default NTFS Cluster Sizes lists NTFS volume and default cluster sizes.</a:t>
            </a:r>
          </a:p>
          <a:p>
            <a:endParaRPr lang="en-US" b="1" dirty="0"/>
          </a:p>
          <a:p>
            <a:r>
              <a:rPr lang="en-US" b="1" dirty="0"/>
              <a:t>Default NTFS Cluster Sizes </a:t>
            </a:r>
            <a:endParaRPr lang="en-US" dirty="0"/>
          </a:p>
          <a:p>
            <a:r>
              <a:rPr lang="en-US" dirty="0"/>
              <a:t>Volume Size NTFS Cluster Size 7 megabytes (MB)–512 MB</a:t>
            </a:r>
          </a:p>
          <a:p>
            <a:r>
              <a:rPr lang="en-US" dirty="0"/>
              <a:t>512 bytes</a:t>
            </a:r>
          </a:p>
          <a:p>
            <a:r>
              <a:rPr lang="en-US" dirty="0"/>
              <a:t>513 MB–1,024 MB</a:t>
            </a:r>
          </a:p>
          <a:p>
            <a:r>
              <a:rPr lang="en-US" dirty="0"/>
              <a:t>1 KB</a:t>
            </a:r>
          </a:p>
          <a:p>
            <a:r>
              <a:rPr lang="en-US" dirty="0"/>
              <a:t>1,025 MB–2 GB</a:t>
            </a:r>
          </a:p>
          <a:p>
            <a:r>
              <a:rPr lang="en-US" dirty="0"/>
              <a:t>2 KB</a:t>
            </a:r>
          </a:p>
          <a:p>
            <a:r>
              <a:rPr lang="en-US" dirty="0"/>
              <a:t>2 GB–2 terabytes</a:t>
            </a:r>
          </a:p>
          <a:p>
            <a:r>
              <a:rPr lang="en-US" dirty="0"/>
              <a:t>4 KB</a:t>
            </a:r>
          </a:p>
          <a:p>
            <a:endParaRPr lang="en-US" b="1" dirty="0"/>
          </a:p>
          <a:p>
            <a:r>
              <a:rPr lang="en-US" b="1" dirty="0"/>
              <a:t>Maximum Sizes on an NTFS Volume</a:t>
            </a:r>
          </a:p>
          <a:p>
            <a:r>
              <a:rPr lang="en-US" dirty="0"/>
              <a:t>Before you format an NTFS volume, evaluate the types of files to be stored on the volume so that you can determine whether to use the default cluster size.</a:t>
            </a:r>
          </a:p>
          <a:p>
            <a:r>
              <a:rPr lang="en-US" dirty="0"/>
              <a:t>When formatting NTFS volumes, you can specify a cluster size of up to 64 KB using the Disk Management snap-in. If you format a volume, but do not specify a cluster size, default values are used. If you want to change the cluster size after the volume is formatted, you must reformat the volume.</a:t>
            </a:r>
          </a:p>
          <a:p>
            <a:r>
              <a:rPr lang="en-US" dirty="0"/>
              <a:t>Before you choose a cluster size other than the default, note the following important limitations:</a:t>
            </a:r>
          </a:p>
          <a:p>
            <a:r>
              <a:rPr lang="en-US" dirty="0"/>
              <a:t>For Microsoft Windows NT, Windows 2000, Windows XP, and Windows Server 2003, the cluster size of FAT16 volumes ranging from 2 gigabytes (GB) through 4 GB is 64 KB, which can create compatibility issues with some applications. For example, setup programs do not compute free space properly on a volume with 64-KB clusters and cannot run because of a perceived lack of free space. For this reason, you can use either NTFS or FAT32 to format volumes larger than 2 GB.</a:t>
            </a:r>
            <a:br>
              <a:rPr lang="en-US" dirty="0"/>
            </a:br>
            <a:br>
              <a:rPr lang="en-US" dirty="0"/>
            </a:br>
            <a:endParaRPr lang="en-US" dirty="0"/>
          </a:p>
          <a:p>
            <a:r>
              <a:rPr lang="en-US" dirty="0"/>
              <a:t>Because file compression is not supported on cluster sizes greater than 4 KB, the default NTFS cluster size for Windows Server 2003 never exceeds 4 KB.</a:t>
            </a:r>
            <a:br>
              <a:rPr lang="en-US" dirty="0"/>
            </a:br>
            <a:br>
              <a:rPr lang="en-US" dirty="0"/>
            </a:br>
            <a:endParaRPr lang="en-US" dirty="0"/>
          </a:p>
          <a:p>
            <a:r>
              <a:rPr lang="en-US" dirty="0"/>
              <a:t>In theory, the maximum NTFS volume size is 264 clusters minus 1 cluster. However, the maximum NTFS volume size as implemented in Windows Server 2003 is 232 clusters minus 1 cluster. For example, using 64-KB clusters, the maximum NTFS volume size is 256 terabytes minus 64 KB. Using the default cluster size of 4 KB, the maximum NTFS volume size is 16 terabytes minus 4 KB.</a:t>
            </a:r>
          </a:p>
          <a:p>
            <a:r>
              <a:rPr lang="en-US" b="1" dirty="0"/>
              <a:t>Note</a:t>
            </a:r>
            <a:r>
              <a:rPr lang="en-US" dirty="0"/>
              <a:t> </a:t>
            </a:r>
          </a:p>
          <a:p>
            <a:r>
              <a:rPr lang="en-US" dirty="0"/>
              <a:t>If you use large numbers of files in an NTFS folder (300,000 or more), disable short-file name generation for better performance, and especially if the first six characters of the long file names are similar.</a:t>
            </a:r>
            <a:br>
              <a:rPr lang="en-US" dirty="0"/>
            </a:br>
            <a:br>
              <a:rPr lang="en-US" dirty="0"/>
            </a:br>
            <a:endParaRPr lang="en-US" dirty="0"/>
          </a:p>
          <a:p>
            <a:r>
              <a:rPr lang="en-US" dirty="0"/>
              <a:t>The table NTFS Size Limits lists NTFS size limits.</a:t>
            </a:r>
          </a:p>
          <a:p>
            <a:r>
              <a:rPr lang="en-US" b="1" dirty="0"/>
              <a:t>NTFS Size Limits</a:t>
            </a:r>
            <a:r>
              <a:rPr lang="en-US" dirty="0"/>
              <a:t> </a:t>
            </a:r>
          </a:p>
          <a:p>
            <a:r>
              <a:rPr lang="en-US" b="1" dirty="0"/>
              <a:t> </a:t>
            </a:r>
          </a:p>
          <a:p>
            <a:r>
              <a:rPr lang="en-US" dirty="0"/>
              <a:t>Description Limit Maximum file size </a:t>
            </a:r>
          </a:p>
          <a:p>
            <a:r>
              <a:rPr lang="en-US" dirty="0"/>
              <a:t>Architecturally: 16 </a:t>
            </a:r>
            <a:r>
              <a:rPr lang="en-US" dirty="0" err="1"/>
              <a:t>exabytes</a:t>
            </a:r>
            <a:r>
              <a:rPr lang="en-US" dirty="0"/>
              <a:t> minus 1 KB (264 bytes minus 1 KB) </a:t>
            </a:r>
          </a:p>
          <a:p>
            <a:r>
              <a:rPr lang="en-US" dirty="0"/>
              <a:t>Implementation: 16 terabytes minus 64 KB (244 bytes minus 64 KB) </a:t>
            </a:r>
          </a:p>
          <a:p>
            <a:r>
              <a:rPr lang="en-US" dirty="0"/>
              <a:t>Maximum volume size</a:t>
            </a:r>
          </a:p>
          <a:p>
            <a:r>
              <a:rPr lang="en-US" dirty="0"/>
              <a:t>Architecturally: 264 clusters minus 1 cluster </a:t>
            </a:r>
          </a:p>
          <a:p>
            <a:r>
              <a:rPr lang="en-US" dirty="0"/>
              <a:t>Implementation: 256 terabytes minus 64 KB ( 232 clusters minus 1 cluster) </a:t>
            </a:r>
          </a:p>
          <a:p>
            <a:r>
              <a:rPr lang="en-US" dirty="0"/>
              <a:t>Files per volume</a:t>
            </a:r>
          </a:p>
          <a:p>
            <a:r>
              <a:rPr lang="en-US" dirty="0"/>
              <a:t>4,294,967,295 (232 minus 1 file) </a:t>
            </a:r>
          </a:p>
          <a:p>
            <a:endParaRPr lang="en-US" b="1" dirty="0"/>
          </a:p>
          <a:p>
            <a:r>
              <a:rPr lang="en-US" b="1" dirty="0"/>
              <a:t>Partition Tables on MBR and GUID disks</a:t>
            </a:r>
          </a:p>
          <a:p>
            <a:r>
              <a:rPr lang="en-US" dirty="0"/>
              <a:t>Master boot record (MBR) disks use both basic and dynamic volumes. Because partition tables on MBR disks support partition sizes only up to 2 terabytes, you must use dynamic volumes to create NTFS volumes over 2 terabytes. Windows Server 2003 manages dynamic volumes in a special database instead of in the partition table; therefore dynamic volumes are not subject to the 2-terabyte physical limit imposed by the partition table. Dynamic NTFS volumes can be as large as the maximum volume size supported by NTFS. Itanium-based computers that use GUID partition table (GPT) disks also support NTFS volumes larger than 2 terabytes.</a:t>
            </a:r>
          </a:p>
          <a:p>
            <a:endParaRPr lang="en-US" b="1" i="1" dirty="0"/>
          </a:p>
          <a:p>
            <a:r>
              <a:rPr lang="en-US" i="1" dirty="0"/>
              <a:t>https://technet.microsoft.com/en-us/library/cc781134(v=ws.10).aspx</a:t>
            </a:r>
          </a:p>
        </p:txBody>
      </p:sp>
      <p:sp>
        <p:nvSpPr>
          <p:cNvPr id="4" name="Slide Number Placeholder 3"/>
          <p:cNvSpPr>
            <a:spLocks noGrp="1"/>
          </p:cNvSpPr>
          <p:nvPr>
            <p:ph type="sldNum" sz="quarter" idx="10"/>
          </p:nvPr>
        </p:nvSpPr>
        <p:spPr/>
        <p:txBody>
          <a:bodyPr/>
          <a:lstStyle/>
          <a:p>
            <a:fld id="{981EA91C-682A-4264-9ABB-500530C55E10}" type="slidenum">
              <a:rPr lang="en-GB" smtClean="0"/>
              <a:pPr/>
              <a:t>5</a:t>
            </a:fld>
            <a:endParaRPr lang="en-GB"/>
          </a:p>
        </p:txBody>
      </p:sp>
    </p:spTree>
    <p:extLst>
      <p:ext uri="{BB962C8B-B14F-4D97-AF65-F5344CB8AC3E}">
        <p14:creationId xmlns:p14="http://schemas.microsoft.com/office/powerpoint/2010/main" val="2997777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Volume</a:t>
            </a:r>
            <a:r>
              <a:rPr lang="en-US" u="sng" baseline="0" dirty="0"/>
              <a:t> Boot Record</a:t>
            </a:r>
          </a:p>
          <a:p>
            <a:r>
              <a:rPr lang="en-US" u="none" baseline="0" dirty="0"/>
              <a:t>Windows XP and </a:t>
            </a:r>
            <a:r>
              <a:rPr lang="en-US" u="none" baseline="0" dirty="0" err="1"/>
              <a:t>pior</a:t>
            </a:r>
            <a:r>
              <a:rPr lang="en-US" u="none" baseline="0" dirty="0"/>
              <a:t> versions default to first sector beyond the first track on the disk, which equates to physical sector 63.  Windows Vista, Windows7 as well as Windows 8 and 10 all default to physical sector 2048 for the start of the initial logical volume, to align with one megabyte boundaries. This change was necessary to properly address and align boundaries with newer hard disks with 4K sectors as well as solid state drives, which uses 4K memory pages.</a:t>
            </a:r>
          </a:p>
          <a:p>
            <a:endParaRPr lang="en-US" u="none" baseline="0" dirty="0"/>
          </a:p>
          <a:p>
            <a:r>
              <a:rPr lang="en-US" i="1" u="none" dirty="0"/>
              <a:t>https://superuser.com/questions/352572/why-does-the-partition-start-on-sector-2048-instead-of-63</a:t>
            </a:r>
          </a:p>
        </p:txBody>
      </p:sp>
      <p:sp>
        <p:nvSpPr>
          <p:cNvPr id="4" name="Slide Number Placeholder 3"/>
          <p:cNvSpPr>
            <a:spLocks noGrp="1"/>
          </p:cNvSpPr>
          <p:nvPr>
            <p:ph type="sldNum" sz="quarter" idx="10"/>
          </p:nvPr>
        </p:nvSpPr>
        <p:spPr/>
        <p:txBody>
          <a:bodyPr/>
          <a:lstStyle/>
          <a:p>
            <a:fld id="{981EA91C-682A-4264-9ABB-500530C55E10}" type="slidenum">
              <a:rPr lang="en-GB" smtClean="0"/>
              <a:pPr/>
              <a:t>6</a:t>
            </a:fld>
            <a:endParaRPr lang="en-GB"/>
          </a:p>
        </p:txBody>
      </p:sp>
    </p:spTree>
    <p:extLst>
      <p:ext uri="{BB962C8B-B14F-4D97-AF65-F5344CB8AC3E}">
        <p14:creationId xmlns:p14="http://schemas.microsoft.com/office/powerpoint/2010/main" val="911548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Big and Little Endian</a:t>
            </a:r>
          </a:p>
          <a:p>
            <a:r>
              <a:rPr lang="en-US" b="1" dirty="0"/>
              <a:t>Basic Memory Concepts </a:t>
            </a:r>
          </a:p>
          <a:p>
            <a:r>
              <a:rPr lang="en-US" dirty="0"/>
              <a:t>In order to understand the concept of big and little endian, you need to understand memory. Fortunately, we only need a very high level abstraction for memory. You don't need to know all the little details of how memory works. All you need to know about memory is that it's one large array. But one large array containing what? The array contains </a:t>
            </a:r>
            <a:r>
              <a:rPr lang="en-US" i="1" dirty="0"/>
              <a:t>bytes</a:t>
            </a:r>
            <a:r>
              <a:rPr lang="en-US" dirty="0"/>
              <a:t>. In computer organization, people don't use the term "index" to refer to the array locations. Instead, we use the term "address". "address" and "index" mean the same, so if you're getting confused, just think of "address" as "index". </a:t>
            </a:r>
          </a:p>
          <a:p>
            <a:r>
              <a:rPr lang="en-US" dirty="0"/>
              <a:t>Each address stores one element of the memory "array". Each element is typically one byte. There are some memory configurations where each address stores something besides a byte. For example, you might store a </a:t>
            </a:r>
            <a:r>
              <a:rPr lang="en-US" dirty="0" err="1"/>
              <a:t>nybble</a:t>
            </a:r>
            <a:r>
              <a:rPr lang="en-US" dirty="0"/>
              <a:t> or a bit. However, those are exceedingly rare, so for now, we make the broad assumption that all memory addresses store bytes. </a:t>
            </a:r>
          </a:p>
          <a:p>
            <a:r>
              <a:rPr lang="en-US" dirty="0"/>
              <a:t>I will sometimes say that memory is </a:t>
            </a:r>
            <a:r>
              <a:rPr lang="en-US" i="1" dirty="0"/>
              <a:t>byte-</a:t>
            </a:r>
            <a:r>
              <a:rPr lang="en-US" i="1" dirty="0" err="1"/>
              <a:t>addresseable</a:t>
            </a:r>
            <a:r>
              <a:rPr lang="en-US" dirty="0"/>
              <a:t>. This is just a fancy way of saying that each address stores one byte. If I say memory is </a:t>
            </a:r>
            <a:r>
              <a:rPr lang="en-US" i="1" dirty="0" err="1"/>
              <a:t>nybble</a:t>
            </a:r>
            <a:r>
              <a:rPr lang="en-US" i="1" dirty="0"/>
              <a:t>-addressable</a:t>
            </a:r>
            <a:r>
              <a:rPr lang="en-US" dirty="0"/>
              <a:t>, that means each memory address stores one </a:t>
            </a:r>
            <a:r>
              <a:rPr lang="en-US" dirty="0" err="1"/>
              <a:t>nybble</a:t>
            </a:r>
            <a:r>
              <a:rPr lang="en-US" dirty="0"/>
              <a:t>. </a:t>
            </a:r>
          </a:p>
          <a:p>
            <a:r>
              <a:rPr lang="en-US" b="1" dirty="0"/>
              <a:t>Storing Words in Memory </a:t>
            </a:r>
          </a:p>
          <a:p>
            <a:r>
              <a:rPr lang="en-US" dirty="0"/>
              <a:t>We've defined a word to mean 32 bits. This is the same as 4 bytes. Integers, single-precision floating point numbers, and MIPS instructions are all 32 bits long. How can we store these values into memory? After all, each memory address can store a single byte, not 4 bytes. The answer is simple. We split the 32 bit quantity into 4 bytes. For example, suppose we have a 32 bit quantity, written as 90AB12CD</a:t>
            </a:r>
            <a:r>
              <a:rPr lang="en-US" baseline="-25000" dirty="0"/>
              <a:t>16</a:t>
            </a:r>
            <a:r>
              <a:rPr lang="en-US" dirty="0"/>
              <a:t>, which is hexadecimal. Since each hex digit is 4 bits, we need 8 hex digits to represent the 32 bit value. </a:t>
            </a:r>
          </a:p>
          <a:p>
            <a:r>
              <a:rPr lang="en-US" dirty="0"/>
              <a:t>So, the 4 bytes are: 90, AB, 12, CD where each byte requires 2 hex digits. </a:t>
            </a:r>
          </a:p>
          <a:p>
            <a:r>
              <a:rPr lang="en-US" dirty="0"/>
              <a:t>It turns out there are two ways to store this in memory. </a:t>
            </a:r>
          </a:p>
          <a:p>
            <a:endParaRPr lang="en-US" u="sng" dirty="0"/>
          </a:p>
          <a:p>
            <a:r>
              <a:rPr lang="en-US" i="1" u="sng" dirty="0"/>
              <a:t>http://www.cs.umd.edu/class/sum2003/cmsc311/Notes/Data/endian.html</a:t>
            </a:r>
          </a:p>
        </p:txBody>
      </p:sp>
      <p:sp>
        <p:nvSpPr>
          <p:cNvPr id="4" name="Slide Number Placeholder 3"/>
          <p:cNvSpPr>
            <a:spLocks noGrp="1"/>
          </p:cNvSpPr>
          <p:nvPr>
            <p:ph type="sldNum" sz="quarter" idx="10"/>
          </p:nvPr>
        </p:nvSpPr>
        <p:spPr/>
        <p:txBody>
          <a:bodyPr/>
          <a:lstStyle/>
          <a:p>
            <a:fld id="{981EA91C-682A-4264-9ABB-500530C55E10}" type="slidenum">
              <a:rPr lang="en-GB" smtClean="0"/>
              <a:pPr/>
              <a:t>11</a:t>
            </a:fld>
            <a:endParaRPr lang="en-GB"/>
          </a:p>
        </p:txBody>
      </p:sp>
    </p:spTree>
    <p:extLst>
      <p:ext uri="{BB962C8B-B14F-4D97-AF65-F5344CB8AC3E}">
        <p14:creationId xmlns:p14="http://schemas.microsoft.com/office/powerpoint/2010/main" val="381479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EA91C-682A-4264-9ABB-500530C55E10}" type="slidenum">
              <a:rPr lang="en-GB" smtClean="0"/>
              <a:pPr/>
              <a:t>14</a:t>
            </a:fld>
            <a:endParaRPr lang="en-GB"/>
          </a:p>
        </p:txBody>
      </p:sp>
    </p:spTree>
    <p:extLst>
      <p:ext uri="{BB962C8B-B14F-4D97-AF65-F5344CB8AC3E}">
        <p14:creationId xmlns:p14="http://schemas.microsoft.com/office/powerpoint/2010/main" val="723389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strike="noStrike" kern="1200" dirty="0">
                <a:solidFill>
                  <a:schemeClr val="tx1"/>
                </a:solidFill>
                <a:effectLst/>
                <a:latin typeface="Arial" charset="0"/>
                <a:ea typeface="+mn-ea"/>
                <a:cs typeface="+mn-cs"/>
              </a:rPr>
              <a:t>NTFS System Files</a:t>
            </a:r>
          </a:p>
          <a:p>
            <a:r>
              <a:rPr lang="en-US" sz="1200" b="0" u="none" strike="noStrike" kern="1200" dirty="0">
                <a:solidFill>
                  <a:schemeClr val="tx1"/>
                </a:solidFill>
                <a:effectLst/>
                <a:latin typeface="Arial" charset="0"/>
                <a:ea typeface="+mn-ea"/>
                <a:cs typeface="+mn-cs"/>
              </a:rPr>
              <a:t>NTFS includes several system files, all of which are hidden from view on the NTFS volume. A system file is one used by the file system to store its metadata and to implement the file system. System files are placed on the volume by the Format utility.</a:t>
            </a:r>
          </a:p>
          <a:p>
            <a:endParaRPr lang="en-US" dirty="0"/>
          </a:p>
          <a:p>
            <a:r>
              <a:rPr lang="en-US" i="1" dirty="0"/>
              <a:t>http://www.ntfs.com/ntfs-system-files.htm</a:t>
            </a:r>
          </a:p>
        </p:txBody>
      </p:sp>
      <p:sp>
        <p:nvSpPr>
          <p:cNvPr id="4" name="Slide Number Placeholder 3"/>
          <p:cNvSpPr>
            <a:spLocks noGrp="1"/>
          </p:cNvSpPr>
          <p:nvPr>
            <p:ph type="sldNum" sz="quarter" idx="10"/>
          </p:nvPr>
        </p:nvSpPr>
        <p:spPr/>
        <p:txBody>
          <a:bodyPr/>
          <a:lstStyle/>
          <a:p>
            <a:fld id="{981EA91C-682A-4264-9ABB-500530C55E10}" type="slidenum">
              <a:rPr lang="en-GB" smtClean="0"/>
              <a:pPr/>
              <a:t>16</a:t>
            </a:fld>
            <a:endParaRPr lang="en-GB"/>
          </a:p>
        </p:txBody>
      </p:sp>
    </p:spTree>
    <p:extLst>
      <p:ext uri="{BB962C8B-B14F-4D97-AF65-F5344CB8AC3E}">
        <p14:creationId xmlns:p14="http://schemas.microsoft.com/office/powerpoint/2010/main" val="1597191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981EA91C-682A-4264-9ABB-500530C55E10}" type="slidenum">
              <a:rPr lang="en-GB" smtClean="0"/>
              <a:pPr/>
              <a:t>21</a:t>
            </a:fld>
            <a:endParaRPr lang="en-GB"/>
          </a:p>
        </p:txBody>
      </p:sp>
    </p:spTree>
    <p:extLst>
      <p:ext uri="{BB962C8B-B14F-4D97-AF65-F5344CB8AC3E}">
        <p14:creationId xmlns:p14="http://schemas.microsoft.com/office/powerpoint/2010/main" val="2694887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00 Resident Flag</a:t>
            </a:r>
          </a:p>
          <a:p>
            <a:r>
              <a:rPr lang="en-SG"/>
              <a:t>01 Non Resident Flag</a:t>
            </a:r>
          </a:p>
        </p:txBody>
      </p:sp>
      <p:sp>
        <p:nvSpPr>
          <p:cNvPr id="4" name="Slide Number Placeholder 3"/>
          <p:cNvSpPr>
            <a:spLocks noGrp="1"/>
          </p:cNvSpPr>
          <p:nvPr>
            <p:ph type="sldNum" sz="quarter" idx="5"/>
          </p:nvPr>
        </p:nvSpPr>
        <p:spPr/>
        <p:txBody>
          <a:bodyPr/>
          <a:lstStyle/>
          <a:p>
            <a:fld id="{981EA91C-682A-4264-9ABB-500530C55E10}" type="slidenum">
              <a:rPr lang="en-GB" smtClean="0"/>
              <a:pPr/>
              <a:t>22</a:t>
            </a:fld>
            <a:endParaRPr lang="en-GB"/>
          </a:p>
        </p:txBody>
      </p:sp>
    </p:spTree>
    <p:extLst>
      <p:ext uri="{BB962C8B-B14F-4D97-AF65-F5344CB8AC3E}">
        <p14:creationId xmlns:p14="http://schemas.microsoft.com/office/powerpoint/2010/main" val="3521947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0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024F30DD-3833-4699-9071-53B055338EC3}" type="slidenum">
              <a:rPr lang="en-US">
                <a:solidFill>
                  <a:srgbClr val="FF0000"/>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A70D10B6-495A-4E5A-82CC-FC79817E8E25}" type="slidenum">
              <a:rPr lang="en-US">
                <a:solidFill>
                  <a:srgbClr val="FF0000"/>
                </a:solidFill>
              </a: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a:ln/>
        </p:spPr>
        <p:txBody>
          <a:bodyPr/>
          <a:lstStyle>
            <a:lvl1pPr>
              <a:defRPr/>
            </a:lvl1pPr>
          </a:lstStyle>
          <a:p>
            <a:r>
              <a:rPr lang="en-US"/>
              <a:t>slide</a:t>
            </a:r>
            <a:fld id="{1C03BFBB-5B0A-4B81-B724-61598F635569}" type="slidenum">
              <a:rPr lang="en-US">
                <a:solidFill>
                  <a:srgbClr val="FF0000"/>
                </a:solidFill>
              </a: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1066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733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5"/>
          <p:cNvSpPr>
            <a:spLocks noGrp="1" noChangeArrowheads="1"/>
          </p:cNvSpPr>
          <p:nvPr>
            <p:ph type="sldNum" sz="quarter" idx="10"/>
          </p:nvPr>
        </p:nvSpPr>
        <p:spPr/>
        <p:txBody>
          <a:bodyPr/>
          <a:lstStyle>
            <a:lvl1pPr>
              <a:defRPr/>
            </a:lvl1pPr>
          </a:lstStyle>
          <a:p>
            <a:r>
              <a:rPr lang="en-US"/>
              <a:t>    slide</a:t>
            </a:r>
            <a:fld id="{26078C50-D7FF-4F3B-9E08-71D5368D3168}" type="slidenum">
              <a:rPr lang="en-US">
                <a:solidFill>
                  <a:srgbClr val="FF0000"/>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slide</a:t>
            </a:r>
            <a:fld id="{CD1E3C00-1CCA-42EC-B01C-177DBAD4B2D1}" type="slidenum">
              <a:rPr lang="en-US">
                <a:solidFill>
                  <a:srgbClr val="FF0000"/>
                </a:solidFill>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0C26A06C-9070-4A8E-B687-61C947234CD4}" type="slidenum">
              <a:rPr lang="en-US">
                <a:solidFill>
                  <a:srgbClr val="FF0000"/>
                </a:solidFill>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378752D7-BD66-4972-98AF-6E8DAE2B30BE}" type="slidenum">
              <a:rPr lang="en-US">
                <a:solidFill>
                  <a:srgbClr val="FF0000"/>
                </a:solidFill>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p:cNvSpPr>
            <a:spLocks noGrp="1" noChangeArrowheads="1"/>
          </p:cNvSpPr>
          <p:nvPr>
            <p:ph type="sldNum" sz="quarter" idx="10"/>
          </p:nvPr>
        </p:nvSpPr>
        <p:spPr/>
        <p:txBody>
          <a:bodyPr/>
          <a:lstStyle>
            <a:lvl1pPr>
              <a:defRPr/>
            </a:lvl1pPr>
          </a:lstStyle>
          <a:p>
            <a:r>
              <a:rPr lang="en-US"/>
              <a:t>  Lecture 1  slide</a:t>
            </a:r>
            <a:fld id="{0A945A3D-922A-4F70-9C87-005A23351DFE}" type="slidenum">
              <a:rPr lang="en-US">
                <a:solidFill>
                  <a:srgbClr val="FF0000"/>
                </a:solidFill>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5"/>
          <p:cNvSpPr>
            <a:spLocks noGrp="1" noChangeArrowheads="1"/>
          </p:cNvSpPr>
          <p:nvPr>
            <p:ph type="sldNum" sz="quarter" idx="10"/>
          </p:nvPr>
        </p:nvSpPr>
        <p:spPr/>
        <p:txBody>
          <a:bodyPr/>
          <a:lstStyle>
            <a:lvl1pPr>
              <a:defRPr/>
            </a:lvl1pPr>
          </a:lstStyle>
          <a:p>
            <a:r>
              <a:rPr lang="en-US"/>
              <a:t>  Lecture 1  slide</a:t>
            </a:r>
            <a:fld id="{4D887614-A9B7-4631-AE2F-C75E25F11505}" type="slidenum">
              <a:rPr lang="en-US">
                <a:solidFill>
                  <a:srgbClr val="FF0000"/>
                </a:solidFill>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p:txBody>
          <a:bodyPr/>
          <a:lstStyle>
            <a:lvl1pPr>
              <a:defRPr/>
            </a:lvl1pPr>
          </a:lstStyle>
          <a:p>
            <a:r>
              <a:rPr lang="en-US"/>
              <a:t>  Lecture 1  slide</a:t>
            </a:r>
            <a:fld id="{A064A8E4-5CFD-40C7-A9F8-40CC00C3BCDF}" type="slidenum">
              <a:rPr lang="en-US">
                <a:solidFill>
                  <a:srgbClr val="FF0000"/>
                </a:solidFill>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DB0E967E-D904-4044-9324-686F4808CDEA}" type="slidenum">
              <a:rPr lang="en-US">
                <a:solidFill>
                  <a:srgbClr val="FF0000"/>
                </a:solidFill>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461A602D-37C2-4D03-9F6E-2E562A0C300F}" type="slidenum">
              <a:rPr lang="en-US">
                <a:solidFill>
                  <a:srgbClr val="FF0000"/>
                </a:solidFill>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bwMode="auto">
          <a:xfrm>
            <a:off x="381000" y="1066800"/>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143" name="Rectangle 15"/>
          <p:cNvSpPr>
            <a:spLocks noGrp="1" noChangeArrowheads="1"/>
          </p:cNvSpPr>
          <p:nvPr>
            <p:ph type="sldNum" sz="quarter" idx="4"/>
          </p:nvPr>
        </p:nvSpPr>
        <p:spPr bwMode="auto">
          <a:xfrm>
            <a:off x="6705600" y="6324600"/>
            <a:ext cx="1905000"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200">
                <a:latin typeface="Arial Narrow" pitchFamily="34" charset="0"/>
              </a:defRPr>
            </a:lvl1pPr>
          </a:lstStyle>
          <a:p>
            <a:r>
              <a:rPr lang="en-US"/>
              <a:t>slide</a:t>
            </a:r>
            <a:fld id="{2E602F3E-0719-4583-AC03-0746AA0F36EA}" type="slidenum">
              <a:rPr lang="en-US">
                <a:solidFill>
                  <a:srgbClr val="FF0000"/>
                </a:solidFill>
              </a:rPr>
              <a:pPr/>
              <a:t>‹#›</a:t>
            </a:fld>
            <a:endParaRPr lang="en-US"/>
          </a:p>
        </p:txBody>
      </p:sp>
      <p:sp>
        <p:nvSpPr>
          <p:cNvPr id="48144" name="Rectangle 16"/>
          <p:cNvSpPr>
            <a:spLocks noChangeArrowheads="1"/>
          </p:cNvSpPr>
          <p:nvPr userDrawn="1"/>
        </p:nvSpPr>
        <p:spPr bwMode="auto">
          <a:xfrm>
            <a:off x="3352800" y="6477000"/>
            <a:ext cx="2667000" cy="381000"/>
          </a:xfrm>
          <a:prstGeom prst="rect">
            <a:avLst/>
          </a:prstGeom>
          <a:noFill/>
          <a:ln w="9525">
            <a:noFill/>
            <a:miter lim="800000"/>
            <a:headEnd/>
            <a:tailEnd/>
          </a:ln>
        </p:spPr>
        <p:txBody>
          <a:bodyPr anchor="b"/>
          <a:lstStyle/>
          <a:p>
            <a:pPr lvl="1" algn="ctr">
              <a:spcBef>
                <a:spcPct val="50000"/>
              </a:spcBef>
              <a:defRPr/>
            </a:pPr>
            <a:r>
              <a:rPr lang="en-US" sz="1200" dirty="0">
                <a:latin typeface="Arial Narrow" pitchFamily="34" charset="0"/>
              </a:rPr>
              <a:t>Diploma in CSF/IT </a:t>
            </a:r>
          </a:p>
          <a:p>
            <a:pPr lvl="1" algn="ctr">
              <a:spcBef>
                <a:spcPct val="50000"/>
              </a:spcBef>
              <a:defRPr/>
            </a:pPr>
            <a:r>
              <a:rPr lang="en-US" sz="1200" dirty="0">
                <a:latin typeface="Arial Narrow" pitchFamily="34" charset="0"/>
              </a:rPr>
              <a:t>     Year 2/3, Semester 4/6</a:t>
            </a:r>
          </a:p>
        </p:txBody>
      </p:sp>
      <p:sp>
        <p:nvSpPr>
          <p:cNvPr id="48145"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ffectLst/>
        </p:spPr>
        <p:txBody>
          <a:bodyPr/>
          <a:lstStyle/>
          <a:p>
            <a:pPr>
              <a:defRPr/>
            </a:pPr>
            <a:endParaRPr lang="en-US"/>
          </a:p>
        </p:txBody>
      </p:sp>
      <p:sp>
        <p:nvSpPr>
          <p:cNvPr id="48146" name="Rectangle 18"/>
          <p:cNvSpPr>
            <a:spLocks noChangeArrowheads="1"/>
          </p:cNvSpPr>
          <p:nvPr userDrawn="1"/>
        </p:nvSpPr>
        <p:spPr bwMode="auto">
          <a:xfrm>
            <a:off x="0" y="0"/>
            <a:ext cx="9144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4" name="Picture 22" descr="School of ICT"/>
          <p:cNvPicPr>
            <a:picLocks noChangeAspect="1" noChangeArrowheads="1"/>
          </p:cNvPicPr>
          <p:nvPr userDrawn="1"/>
        </p:nvPicPr>
        <p:blipFill>
          <a:blip r:embed="rId15"/>
          <a:srcRect/>
          <a:stretch>
            <a:fillRect/>
          </a:stretch>
        </p:blipFill>
        <p:spPr bwMode="auto">
          <a:xfrm>
            <a:off x="381000" y="6270625"/>
            <a:ext cx="1714500" cy="587375"/>
          </a:xfrm>
          <a:prstGeom prst="rect">
            <a:avLst/>
          </a:prstGeom>
          <a:noFill/>
          <a:ln w="9525">
            <a:noFill/>
            <a:miter lim="800000"/>
            <a:headEnd/>
            <a:tailEnd/>
          </a:ln>
        </p:spPr>
      </p:pic>
      <p:sp>
        <p:nvSpPr>
          <p:cNvPr id="10" name="Rectangle 9"/>
          <p:cNvSpPr>
            <a:spLocks noChangeArrowheads="1"/>
          </p:cNvSpPr>
          <p:nvPr userDrawn="1"/>
        </p:nvSpPr>
        <p:spPr bwMode="auto">
          <a:xfrm>
            <a:off x="5715000" y="6324600"/>
            <a:ext cx="2667000" cy="381000"/>
          </a:xfrm>
          <a:prstGeom prst="rect">
            <a:avLst/>
          </a:prstGeom>
          <a:noFill/>
          <a:ln w="9525">
            <a:noFill/>
            <a:miter lim="800000"/>
            <a:headEnd/>
            <a:tailEnd/>
          </a:ln>
        </p:spPr>
        <p:txBody>
          <a:bodyPr anchor="b"/>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lvl="1" algn="ctr">
              <a:spcBef>
                <a:spcPct val="50000"/>
              </a:spcBef>
              <a:defRPr/>
            </a:pPr>
            <a:r>
              <a:rPr lang="en-US" sz="1200" dirty="0">
                <a:latin typeface="Arial Narrow" pitchFamily="34" charset="0"/>
              </a:rPr>
              <a:t>Last update:</a:t>
            </a:r>
            <a:fld id="{BD8B3763-C408-4D7C-BF38-379B796D98DF}" type="datetime1">
              <a:rPr lang="en-US" sz="1200" smtClean="0">
                <a:latin typeface="Arial Narrow" pitchFamily="34" charset="0"/>
              </a:rPr>
              <a:t>11/28/2022</a:t>
            </a:fld>
            <a:endParaRPr lang="en-US" sz="1200" dirty="0">
              <a:latin typeface="Arial Narrow" pitchFamily="34" charset="0"/>
            </a:endParaRPr>
          </a:p>
        </p:txBody>
      </p:sp>
      <p:sp>
        <p:nvSpPr>
          <p:cNvPr id="3" name="MSIPCMContentMarking" descr="{&quot;HashCode&quot;:-1818968269,&quot;Placement&quot;:&quot;Header&quot;,&quot;Top&quot;:0.0,&quot;Left&quot;:0.0,&quot;SlideWidth&quot;:720,&quot;SlideHeight&quot;:540}">
            <a:extLst>
              <a:ext uri="{FF2B5EF4-FFF2-40B4-BE49-F238E27FC236}">
                <a16:creationId xmlns:a16="http://schemas.microsoft.com/office/drawing/2014/main" id="{1D3B2DAF-F390-4247-942A-82002607D639}"/>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GB"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43" r:id="rId12"/>
    <p:sldLayoutId id="2147483855" r:id="rId13"/>
  </p:sldLayoutIdLst>
  <p:hf hdr="0" ftr="0" dt="0"/>
  <p:txStyles>
    <p:titleStyle>
      <a:lvl1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erardnico.com/computer/memory/endia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7.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2240929" y="1687132"/>
            <a:ext cx="6248400" cy="1752600"/>
          </a:xfrm>
        </p:spPr>
        <p:txBody>
          <a:bodyPr/>
          <a:lstStyle/>
          <a:p>
            <a:pPr algn="ctr">
              <a:lnSpc>
                <a:spcPct val="130000"/>
              </a:lnSpc>
            </a:pPr>
            <a:r>
              <a:rPr lang="en-GB" sz="4400" b="0" dirty="0">
                <a:solidFill>
                  <a:srgbClr val="0033CC"/>
                </a:solidFill>
                <a:effectLst>
                  <a:outerShdw blurRad="38100" dist="38100" dir="2700000" algn="tl">
                    <a:srgbClr val="C0C0C0"/>
                  </a:outerShdw>
                </a:effectLst>
              </a:rPr>
              <a:t>NTFS Analysis</a:t>
            </a:r>
            <a:endParaRPr lang="en-GB" sz="4400" dirty="0">
              <a:solidFill>
                <a:srgbClr val="0033CC"/>
              </a:solidFill>
              <a:effectLst>
                <a:outerShdw blurRad="38100" dist="38100" dir="2700000" algn="tl">
                  <a:srgbClr val="C0C0C0"/>
                </a:outerShdw>
              </a:effectLst>
            </a:endParaRPr>
          </a:p>
        </p:txBody>
      </p:sp>
      <p:sp>
        <p:nvSpPr>
          <p:cNvPr id="129028" name="Text Box 4"/>
          <p:cNvSpPr txBox="1">
            <a:spLocks noChangeArrowheads="1"/>
          </p:cNvSpPr>
          <p:nvPr/>
        </p:nvSpPr>
        <p:spPr bwMode="auto">
          <a:xfrm>
            <a:off x="609600" y="1066800"/>
            <a:ext cx="609600" cy="3937000"/>
          </a:xfrm>
          <a:prstGeom prst="rect">
            <a:avLst/>
          </a:prstGeom>
          <a:noFill/>
          <a:ln w="9525">
            <a:noFill/>
            <a:miter lim="800000"/>
            <a:headEnd/>
            <a:tailEnd/>
          </a:ln>
          <a:effectLst/>
        </p:spPr>
        <p:txBody>
          <a:bodyPr>
            <a:spAutoFit/>
          </a:bodyPr>
          <a:lstStyle/>
          <a:p>
            <a:pPr eaLnBrk="1" hangingPunct="1">
              <a:spcBef>
                <a:spcPct val="50000"/>
              </a:spcBef>
              <a:defRPr/>
            </a:pPr>
            <a:r>
              <a:rPr lang="en-GB" sz="3600" b="1" dirty="0">
                <a:solidFill>
                  <a:schemeClr val="bg1"/>
                </a:solidFill>
                <a:effectLst>
                  <a:outerShdw blurRad="38100" dist="38100" dir="2700000" algn="tl">
                    <a:srgbClr val="C0C0C0"/>
                  </a:outerShdw>
                </a:effectLst>
                <a:latin typeface="Tahoma" charset="0"/>
              </a:rPr>
              <a:t>LECTURE </a:t>
            </a:r>
            <a:r>
              <a:rPr lang="en-GB" sz="3600" b="1" dirty="0">
                <a:solidFill>
                  <a:srgbClr val="FF0000"/>
                </a:solidFill>
                <a:effectLst>
                  <a:outerShdw blurRad="38100" dist="38100" dir="2700000" algn="tl">
                    <a:srgbClr val="C0C0C0"/>
                  </a:outerShdw>
                </a:effectLst>
                <a:latin typeface="Tahoma" charset="0"/>
              </a:rPr>
              <a:t>  </a:t>
            </a:r>
          </a:p>
        </p:txBody>
      </p:sp>
      <p:sp>
        <p:nvSpPr>
          <p:cNvPr id="16389" name="Text Box 9"/>
          <p:cNvSpPr txBox="1">
            <a:spLocks noChangeArrowheads="1"/>
          </p:cNvSpPr>
          <p:nvPr/>
        </p:nvSpPr>
        <p:spPr bwMode="auto">
          <a:xfrm>
            <a:off x="0" y="152400"/>
            <a:ext cx="1752600" cy="646331"/>
          </a:xfrm>
          <a:prstGeom prst="rect">
            <a:avLst/>
          </a:prstGeom>
          <a:noFill/>
          <a:ln w="9525">
            <a:noFill/>
            <a:miter lim="800000"/>
            <a:headEnd/>
            <a:tailEnd/>
          </a:ln>
        </p:spPr>
        <p:txBody>
          <a:bodyPr>
            <a:spAutoFit/>
          </a:body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DF</a:t>
            </a:r>
          </a:p>
        </p:txBody>
      </p:sp>
      <p:sp>
        <p:nvSpPr>
          <p:cNvPr id="129038" name="Rectangle 14"/>
          <p:cNvSpPr>
            <a:spLocks noChangeArrowheads="1"/>
          </p:cNvSpPr>
          <p:nvPr/>
        </p:nvSpPr>
        <p:spPr bwMode="auto">
          <a:xfrm>
            <a:off x="2514600" y="3810000"/>
            <a:ext cx="54864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pPr>
            <a:r>
              <a:rPr kumimoji="1" lang="en-GB" sz="4800" b="1" dirty="0">
                <a:solidFill>
                  <a:srgbClr val="FF0000"/>
                </a:solidFill>
                <a:latin typeface="Arial Narrow" pitchFamily="34" charset="0"/>
              </a:rPr>
              <a:t> </a:t>
            </a:r>
          </a:p>
          <a:p>
            <a:pPr algn="ctr">
              <a:lnSpc>
                <a:spcPct val="90000"/>
              </a:lnSpc>
              <a:spcBef>
                <a:spcPct val="20000"/>
              </a:spcBef>
              <a:buClr>
                <a:schemeClr val="tx2"/>
              </a:buClr>
              <a:buSzPct val="140000"/>
              <a:buFont typeface="Wingdings" pitchFamily="2" charset="2"/>
              <a:buNone/>
            </a:pPr>
            <a:endParaRPr kumimoji="1" lang="en-GB" sz="3600" b="1" dirty="0">
              <a:solidFill>
                <a:srgbClr val="FF0000"/>
              </a:solidFill>
              <a:latin typeface="Arial Narrow" pitchFamily="34" charset="0"/>
            </a:endParaRP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Diploma in CSF/IT</a:t>
            </a: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Year 2/3 (2022/23), Semester 4/6</a:t>
            </a:r>
            <a:endParaRPr kumimoji="1" lang="en-GB" sz="4000" dirty="0">
              <a:effectLst>
                <a:outerShdw blurRad="38100" dist="38100" dir="2700000" algn="tl">
                  <a:srgbClr val="C0C0C0"/>
                </a:outerShdw>
              </a:effectLst>
            </a:endParaRPr>
          </a:p>
        </p:txBody>
      </p:sp>
      <p:sp>
        <p:nvSpPr>
          <p:cNvPr id="16391"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p:spPr>
        <p:txBody>
          <a:bodyPr/>
          <a:lstStyle/>
          <a:p>
            <a:endParaRPr lang="en-SG" dirty="0"/>
          </a:p>
        </p:txBody>
      </p:sp>
      <p:pic>
        <p:nvPicPr>
          <p:cNvPr id="16392" name="Picture 16" descr="School of ICT"/>
          <p:cNvPicPr>
            <a:picLocks noChangeAspect="1" noChangeArrowheads="1"/>
          </p:cNvPicPr>
          <p:nvPr/>
        </p:nvPicPr>
        <p:blipFill>
          <a:blip r:embed="rId3"/>
          <a:srcRect/>
          <a:stretch>
            <a:fillRect/>
          </a:stretch>
        </p:blipFill>
        <p:spPr bwMode="auto">
          <a:xfrm>
            <a:off x="1981200" y="0"/>
            <a:ext cx="3048000" cy="1044575"/>
          </a:xfrm>
          <a:prstGeom prst="rect">
            <a:avLst/>
          </a:prstGeom>
          <a:noFill/>
          <a:ln w="9525">
            <a:noFill/>
            <a:miter lim="800000"/>
            <a:headEnd/>
            <a:tailEnd/>
          </a:ln>
        </p:spPr>
      </p:pic>
      <p:sp>
        <p:nvSpPr>
          <p:cNvPr id="9" name="Rectangle 8"/>
          <p:cNvSpPr/>
          <p:nvPr/>
        </p:nvSpPr>
        <p:spPr>
          <a:xfrm>
            <a:off x="3641011" y="3810000"/>
            <a:ext cx="3233578" cy="646331"/>
          </a:xfrm>
          <a:prstGeom prst="rect">
            <a:avLst/>
          </a:prstGeom>
        </p:spPr>
        <p:txBody>
          <a:bodyPr wrap="none">
            <a:spAutoFit/>
          </a:bodyPr>
          <a:lstStyle/>
          <a:p>
            <a:r>
              <a:rPr kumimoji="1" lang="en-GB" sz="3600" b="1" dirty="0">
                <a:solidFill>
                  <a:srgbClr val="FF0000"/>
                </a:solidFill>
                <a:latin typeface="Arial Narrow" pitchFamily="34" charset="0"/>
              </a:rPr>
              <a:t>Digital Forensics</a:t>
            </a:r>
            <a:endParaRPr lang="en-US" sz="3600" dirty="0"/>
          </a:p>
        </p:txBody>
      </p:sp>
      <p:sp>
        <p:nvSpPr>
          <p:cNvPr id="10" name="Text Box 9"/>
          <p:cNvSpPr txBox="1">
            <a:spLocks noChangeArrowheads="1"/>
          </p:cNvSpPr>
          <p:nvPr/>
        </p:nvSpPr>
        <p:spPr bwMode="auto">
          <a:xfrm>
            <a:off x="0" y="5181600"/>
            <a:ext cx="1752600" cy="646331"/>
          </a:xfrm>
          <a:prstGeom prst="rect">
            <a:avLst/>
          </a:prstGeom>
          <a:noFill/>
          <a:ln w="9525">
            <a:noFill/>
            <a:miter lim="800000"/>
            <a:headEnd/>
            <a:tailEnd/>
          </a:ln>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mn-lt"/>
              </a:rPr>
              <a:t>Endianness</a:t>
            </a:r>
            <a:endParaRPr lang="en-SG" dirty="0">
              <a:latin typeface="+mn-lt"/>
            </a:endParaRPr>
          </a:p>
        </p:txBody>
      </p:sp>
      <p:sp>
        <p:nvSpPr>
          <p:cNvPr id="3" name="Content Placeholder 2"/>
          <p:cNvSpPr>
            <a:spLocks noGrp="1"/>
          </p:cNvSpPr>
          <p:nvPr>
            <p:ph idx="1"/>
          </p:nvPr>
        </p:nvSpPr>
        <p:spPr/>
        <p:txBody>
          <a:bodyPr/>
          <a:lstStyle/>
          <a:p>
            <a:r>
              <a:rPr lang="en-US" sz="2800" dirty="0"/>
              <a:t>In computing, </a:t>
            </a:r>
            <a:r>
              <a:rPr lang="en-US" sz="2800" dirty="0" err="1"/>
              <a:t>endianness</a:t>
            </a:r>
            <a:r>
              <a:rPr lang="en-US" sz="2800" dirty="0"/>
              <a:t> comes in 2 flavors: Big endian and Little endian.</a:t>
            </a:r>
          </a:p>
          <a:p>
            <a:r>
              <a:rPr lang="en-US" sz="2800" dirty="0"/>
              <a:t>Big endian:</a:t>
            </a:r>
          </a:p>
          <a:p>
            <a:pPr lvl="1"/>
            <a:r>
              <a:rPr lang="en-US" sz="2400" dirty="0"/>
              <a:t>The most significant unit (or byte) is ordered first, or left justified.</a:t>
            </a:r>
          </a:p>
          <a:p>
            <a:pPr lvl="1"/>
            <a:r>
              <a:rPr lang="en-US" sz="2400" dirty="0"/>
              <a:t>E.g. for date, YYYY-MM-DD</a:t>
            </a:r>
          </a:p>
          <a:p>
            <a:r>
              <a:rPr lang="en-US" sz="2800" dirty="0"/>
              <a:t>Little endian:</a:t>
            </a:r>
          </a:p>
          <a:p>
            <a:pPr lvl="1"/>
            <a:r>
              <a:rPr lang="en-US" sz="2400" dirty="0"/>
              <a:t>The least significant unit (or byte) is ordered first, or right justified.</a:t>
            </a:r>
          </a:p>
          <a:p>
            <a:pPr lvl="1"/>
            <a:r>
              <a:rPr lang="en-US" sz="2400" dirty="0"/>
              <a:t>E.g. for date, DD-MM-YYYY</a:t>
            </a:r>
          </a:p>
          <a:p>
            <a:pPr lvl="1"/>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10</a:t>
            </a:fld>
            <a:endParaRPr lang="en-US"/>
          </a:p>
        </p:txBody>
      </p:sp>
    </p:spTree>
    <p:extLst>
      <p:ext uri="{BB962C8B-B14F-4D97-AF65-F5344CB8AC3E}">
        <p14:creationId xmlns:p14="http://schemas.microsoft.com/office/powerpoint/2010/main" val="1637640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Endianness – cont.</a:t>
            </a:r>
          </a:p>
        </p:txBody>
      </p:sp>
      <p:sp>
        <p:nvSpPr>
          <p:cNvPr id="3" name="Content Placeholder 2"/>
          <p:cNvSpPr>
            <a:spLocks noGrp="1"/>
          </p:cNvSpPr>
          <p:nvPr>
            <p:ph idx="1"/>
          </p:nvPr>
        </p:nvSpPr>
        <p:spPr/>
        <p:txBody>
          <a:bodyPr/>
          <a:lstStyle/>
          <a:p>
            <a:r>
              <a:rPr lang="en-US" sz="2800" dirty="0"/>
              <a:t>More on Big and Little Endian</a:t>
            </a:r>
          </a:p>
          <a:p>
            <a:pPr marL="0" indent="0">
              <a:buNone/>
            </a:pPr>
            <a:r>
              <a:rPr lang="en-US" sz="2800" dirty="0">
                <a:hlinkClick r:id="rId3"/>
              </a:rPr>
              <a:t>https://gerardnico.com/computer/memory/endian</a:t>
            </a:r>
            <a:endParaRPr lang="en-US" sz="2800" dirty="0"/>
          </a:p>
          <a:p>
            <a:pPr marL="0" indent="0">
              <a:buNone/>
            </a:pPr>
            <a:endParaRPr lang="en-US"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11</a:t>
            </a:fld>
            <a:endParaRPr lang="en-US"/>
          </a:p>
        </p:txBody>
      </p:sp>
    </p:spTree>
    <p:extLst>
      <p:ext uri="{BB962C8B-B14F-4D97-AF65-F5344CB8AC3E}">
        <p14:creationId xmlns:p14="http://schemas.microsoft.com/office/powerpoint/2010/main" val="3301890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MFT Concept – cont.</a:t>
            </a:r>
            <a:endParaRPr lang="en-SG" dirty="0">
              <a:latin typeface="+mn-lt"/>
            </a:endParaRPr>
          </a:p>
        </p:txBody>
      </p:sp>
      <p:sp>
        <p:nvSpPr>
          <p:cNvPr id="3" name="Content Placeholder 2"/>
          <p:cNvSpPr>
            <a:spLocks noGrp="1"/>
          </p:cNvSpPr>
          <p:nvPr>
            <p:ph idx="1"/>
          </p:nvPr>
        </p:nvSpPr>
        <p:spPr/>
        <p:txBody>
          <a:bodyPr/>
          <a:lstStyle/>
          <a:p>
            <a:r>
              <a:rPr lang="en-SG" sz="2800" dirty="0"/>
              <a:t>To convert to a recognisable hex form, there are two rules to be followed: the value of each byte is not changed, and the bytes are </a:t>
            </a:r>
            <a:r>
              <a:rPr lang="en-SG" sz="2800" u="sng" dirty="0"/>
              <a:t>reordered</a:t>
            </a:r>
            <a:r>
              <a:rPr lang="en-SG" sz="2800" dirty="0"/>
              <a:t> from </a:t>
            </a:r>
            <a:r>
              <a:rPr lang="en-SG" sz="2800" u="sng" dirty="0"/>
              <a:t>right to left</a:t>
            </a:r>
            <a:r>
              <a:rPr lang="en-SG" sz="2800" dirty="0"/>
              <a:t>. </a:t>
            </a:r>
          </a:p>
          <a:p>
            <a:endParaRPr lang="en-SG" sz="800" dirty="0"/>
          </a:p>
          <a:p>
            <a:r>
              <a:rPr lang="en-US" sz="2800" dirty="0"/>
              <a:t>For the Logical cluster number for $MFT:</a:t>
            </a:r>
          </a:p>
          <a:p>
            <a:pPr marL="457200" lvl="1" indent="0">
              <a:buNone/>
            </a:pPr>
            <a:r>
              <a:rPr lang="en-US" sz="2400" dirty="0"/>
              <a:t>Original (in big endian): 00 00 0C 00 00 00 00 00</a:t>
            </a:r>
          </a:p>
          <a:p>
            <a:pPr marL="457200" lvl="1" indent="0">
              <a:buNone/>
            </a:pPr>
            <a:r>
              <a:rPr lang="en-US" sz="2400" dirty="0"/>
              <a:t>Convert to little endian: 00 00 00 00 00 0C 00 00</a:t>
            </a:r>
          </a:p>
          <a:p>
            <a:pPr marL="457200" lvl="1" indent="0">
              <a:buNone/>
            </a:pPr>
            <a:r>
              <a:rPr lang="en-US" sz="2400" dirty="0"/>
              <a:t>Drop the leading zeros: 0C 00 00 (786,432 in decimal)</a:t>
            </a:r>
          </a:p>
          <a:p>
            <a:pPr marL="457200" lvl="1" indent="0">
              <a:buNone/>
            </a:pPr>
            <a:r>
              <a:rPr lang="en-US" sz="2400" dirty="0">
                <a:sym typeface="Wingdings" pitchFamily="2" charset="2"/>
              </a:rPr>
              <a:t> MFT will begin at Cluster Offset </a:t>
            </a:r>
            <a:r>
              <a:rPr lang="en-US" sz="2400" dirty="0"/>
              <a:t>786,432</a:t>
            </a:r>
            <a:r>
              <a:rPr lang="en-US" sz="2400" dirty="0">
                <a:sym typeface="Wingdings" pitchFamily="2" charset="2"/>
              </a:rPr>
              <a:t> in this example.</a:t>
            </a:r>
            <a:endParaRPr lang="en-US" sz="2400" dirty="0"/>
          </a:p>
          <a:p>
            <a:pPr marL="457200" lvl="1" indent="0">
              <a:buNone/>
            </a:pPr>
            <a:endParaRPr lang="en-US" dirty="0"/>
          </a:p>
          <a:p>
            <a:pPr marL="0" indent="0">
              <a:buNone/>
            </a:pPr>
            <a:r>
              <a:rPr lang="en-SG" sz="2000" dirty="0"/>
              <a:t>Note: </a:t>
            </a:r>
            <a:r>
              <a:rPr lang="en-SG" sz="2000"/>
              <a:t>In encase, </a:t>
            </a:r>
            <a:r>
              <a:rPr lang="en-SG" sz="2000" dirty="0"/>
              <a:t>data is presented in Big Endian</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12</a:t>
            </a:fld>
            <a:endParaRPr lang="en-US"/>
          </a:p>
        </p:txBody>
      </p:sp>
    </p:spTree>
    <p:extLst>
      <p:ext uri="{BB962C8B-B14F-4D97-AF65-F5344CB8AC3E}">
        <p14:creationId xmlns:p14="http://schemas.microsoft.com/office/powerpoint/2010/main" val="1600325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MFT Entry</a:t>
            </a:r>
            <a:endParaRPr lang="en-SG" dirty="0">
              <a:latin typeface="+mn-lt"/>
            </a:endParaRPr>
          </a:p>
        </p:txBody>
      </p:sp>
      <p:sp>
        <p:nvSpPr>
          <p:cNvPr id="3" name="Content Placeholder 2"/>
          <p:cNvSpPr>
            <a:spLocks noGrp="1"/>
          </p:cNvSpPr>
          <p:nvPr>
            <p:ph idx="1"/>
          </p:nvPr>
        </p:nvSpPr>
        <p:spPr>
          <a:xfrm>
            <a:off x="381000" y="3566193"/>
            <a:ext cx="8458200" cy="2682207"/>
          </a:xfrm>
        </p:spPr>
        <p:txBody>
          <a:bodyPr/>
          <a:lstStyle/>
          <a:p>
            <a:r>
              <a:rPr lang="en-SG" sz="2400" dirty="0"/>
              <a:t>All MFT records follow the same structure. They are 1024 bytes in size. </a:t>
            </a:r>
          </a:p>
          <a:p>
            <a:r>
              <a:rPr lang="en-SG" sz="2400" dirty="0"/>
              <a:t>At offset 0x38 (or 38 in hex) is the start of a string of attributes. </a:t>
            </a:r>
          </a:p>
          <a:p>
            <a:r>
              <a:rPr lang="en-SG" sz="2400" dirty="0"/>
              <a:t>The header describes the properties of the record, and the attributes describe all aspects of the file from its name to its data.</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13</a:t>
            </a:fld>
            <a:endParaRPr lang="en-US"/>
          </a:p>
        </p:txBody>
      </p:sp>
      <p:grpSp>
        <p:nvGrpSpPr>
          <p:cNvPr id="19" name="Group 18"/>
          <p:cNvGrpSpPr/>
          <p:nvPr/>
        </p:nvGrpSpPr>
        <p:grpSpPr>
          <a:xfrm>
            <a:off x="370765" y="777051"/>
            <a:ext cx="7640472" cy="2850699"/>
            <a:chOff x="370765" y="777051"/>
            <a:chExt cx="7640472" cy="2850699"/>
          </a:xfrm>
        </p:grpSpPr>
        <p:sp>
          <p:nvSpPr>
            <p:cNvPr id="5" name="Rectangle 4"/>
            <p:cNvSpPr/>
            <p:nvPr/>
          </p:nvSpPr>
          <p:spPr bwMode="auto">
            <a:xfrm>
              <a:off x="1371601" y="2129135"/>
              <a:ext cx="6477000" cy="381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6" name="Rectangle 5"/>
            <p:cNvSpPr/>
            <p:nvPr/>
          </p:nvSpPr>
          <p:spPr bwMode="auto">
            <a:xfrm>
              <a:off x="1371601" y="2129135"/>
              <a:ext cx="381000" cy="381000"/>
            </a:xfrm>
            <a:prstGeom prst="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7" name="Rectangle 6"/>
            <p:cNvSpPr/>
            <p:nvPr/>
          </p:nvSpPr>
          <p:spPr bwMode="auto">
            <a:xfrm>
              <a:off x="1762837" y="2129135"/>
              <a:ext cx="381000" cy="381000"/>
            </a:xfrm>
            <a:prstGeom prst="rect">
              <a:avLst/>
            </a:prstGeom>
            <a:solidFill>
              <a:srgbClr val="99C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8" name="Rectangle 7"/>
            <p:cNvSpPr/>
            <p:nvPr/>
          </p:nvSpPr>
          <p:spPr bwMode="auto">
            <a:xfrm>
              <a:off x="3962401" y="2129135"/>
              <a:ext cx="381000" cy="381000"/>
            </a:xfrm>
            <a:prstGeom prst="rect">
              <a:avLst/>
            </a:prstGeom>
            <a:solidFill>
              <a:srgbClr val="99C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9" name="Rectangle 8"/>
            <p:cNvSpPr/>
            <p:nvPr/>
          </p:nvSpPr>
          <p:spPr bwMode="auto">
            <a:xfrm>
              <a:off x="2895601" y="2129135"/>
              <a:ext cx="381000" cy="381000"/>
            </a:xfrm>
            <a:prstGeom prst="rect">
              <a:avLst/>
            </a:prstGeom>
            <a:solidFill>
              <a:srgbClr val="99C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10" name="TextBox 9"/>
            <p:cNvSpPr txBox="1"/>
            <p:nvPr/>
          </p:nvSpPr>
          <p:spPr>
            <a:xfrm>
              <a:off x="1061683" y="909457"/>
              <a:ext cx="1000836" cy="830997"/>
            </a:xfrm>
            <a:prstGeom prst="rect">
              <a:avLst/>
            </a:prstGeom>
            <a:noFill/>
          </p:spPr>
          <p:txBody>
            <a:bodyPr wrap="square" rtlCol="0">
              <a:spAutoFit/>
            </a:bodyPr>
            <a:lstStyle/>
            <a:p>
              <a:pPr algn="ctr"/>
              <a:r>
                <a:rPr lang="en-US" sz="1600" dirty="0"/>
                <a:t>MFT Entry Header</a:t>
              </a:r>
              <a:endParaRPr lang="en-SG" sz="1600" dirty="0"/>
            </a:p>
          </p:txBody>
        </p:sp>
        <p:sp>
          <p:nvSpPr>
            <p:cNvPr id="12" name="TextBox 11"/>
            <p:cNvSpPr txBox="1"/>
            <p:nvPr/>
          </p:nvSpPr>
          <p:spPr>
            <a:xfrm>
              <a:off x="2430440" y="909457"/>
              <a:ext cx="1262418" cy="584775"/>
            </a:xfrm>
            <a:prstGeom prst="rect">
              <a:avLst/>
            </a:prstGeom>
            <a:noFill/>
          </p:spPr>
          <p:txBody>
            <a:bodyPr wrap="square" rtlCol="0">
              <a:spAutoFit/>
            </a:bodyPr>
            <a:lstStyle/>
            <a:p>
              <a:pPr algn="ctr"/>
              <a:r>
                <a:rPr lang="en-US" sz="1600" dirty="0"/>
                <a:t>Attribute Headers</a:t>
              </a:r>
              <a:endParaRPr lang="en-SG" sz="1600" dirty="0"/>
            </a:p>
          </p:txBody>
        </p:sp>
        <p:sp>
          <p:nvSpPr>
            <p:cNvPr id="13" name="TextBox 12"/>
            <p:cNvSpPr txBox="1"/>
            <p:nvPr/>
          </p:nvSpPr>
          <p:spPr>
            <a:xfrm>
              <a:off x="370765" y="2032842"/>
              <a:ext cx="1000836" cy="584775"/>
            </a:xfrm>
            <a:prstGeom prst="rect">
              <a:avLst/>
            </a:prstGeom>
            <a:noFill/>
          </p:spPr>
          <p:txBody>
            <a:bodyPr wrap="square" rtlCol="0">
              <a:spAutoFit/>
            </a:bodyPr>
            <a:lstStyle/>
            <a:p>
              <a:pPr algn="ctr"/>
              <a:r>
                <a:rPr lang="en-US" sz="1600" dirty="0"/>
                <a:t>MFT Entry</a:t>
              </a:r>
              <a:endParaRPr lang="en-SG" sz="1600" dirty="0"/>
            </a:p>
          </p:txBody>
        </p:sp>
        <p:sp>
          <p:nvSpPr>
            <p:cNvPr id="14" name="TextBox 13"/>
            <p:cNvSpPr txBox="1"/>
            <p:nvPr/>
          </p:nvSpPr>
          <p:spPr>
            <a:xfrm>
              <a:off x="4601002" y="777051"/>
              <a:ext cx="1295400" cy="584775"/>
            </a:xfrm>
            <a:prstGeom prst="rect">
              <a:avLst/>
            </a:prstGeom>
            <a:noFill/>
          </p:spPr>
          <p:txBody>
            <a:bodyPr wrap="square" rtlCol="0">
              <a:spAutoFit/>
            </a:bodyPr>
            <a:lstStyle/>
            <a:p>
              <a:pPr algn="ctr"/>
              <a:r>
                <a:rPr lang="en-US" sz="1600" dirty="0"/>
                <a:t>Attribute Content</a:t>
              </a:r>
              <a:endParaRPr lang="en-SG" sz="1600" dirty="0"/>
            </a:p>
          </p:txBody>
        </p:sp>
        <p:sp>
          <p:nvSpPr>
            <p:cNvPr id="15" name="TextBox 14"/>
            <p:cNvSpPr txBox="1"/>
            <p:nvPr/>
          </p:nvSpPr>
          <p:spPr>
            <a:xfrm>
              <a:off x="7010401" y="1201845"/>
              <a:ext cx="1000836" cy="584775"/>
            </a:xfrm>
            <a:prstGeom prst="rect">
              <a:avLst/>
            </a:prstGeom>
            <a:noFill/>
          </p:spPr>
          <p:txBody>
            <a:bodyPr wrap="square" rtlCol="0">
              <a:spAutoFit/>
            </a:bodyPr>
            <a:lstStyle/>
            <a:p>
              <a:pPr algn="ctr"/>
              <a:r>
                <a:rPr lang="en-US" sz="1600" dirty="0"/>
                <a:t>Unused Space</a:t>
              </a:r>
              <a:endParaRPr lang="en-SG" sz="1600" dirty="0"/>
            </a:p>
          </p:txBody>
        </p:sp>
        <p:sp>
          <p:nvSpPr>
            <p:cNvPr id="16" name="Rectangle 15"/>
            <p:cNvSpPr/>
            <p:nvPr/>
          </p:nvSpPr>
          <p:spPr bwMode="auto">
            <a:xfrm>
              <a:off x="7239001" y="2134729"/>
              <a:ext cx="609600" cy="381000"/>
            </a:xfrm>
            <a:prstGeom prst="rect">
              <a:avLst/>
            </a:prstGeom>
            <a:solidFill>
              <a:schemeClr val="tx1">
                <a:lumMod val="50000"/>
                <a:lumOff val="5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cxnSp>
          <p:nvCxnSpPr>
            <p:cNvPr id="18" name="Straight Arrow Connector 17"/>
            <p:cNvCxnSpPr>
              <a:stCxn id="15" idx="2"/>
            </p:cNvCxnSpPr>
            <p:nvPr/>
          </p:nvCxnSpPr>
          <p:spPr bwMode="auto">
            <a:xfrm>
              <a:off x="7510819" y="1786620"/>
              <a:ext cx="0" cy="24622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1" name="Straight Arrow Connector 20"/>
            <p:cNvCxnSpPr>
              <a:stCxn id="14" idx="2"/>
            </p:cNvCxnSpPr>
            <p:nvPr/>
          </p:nvCxnSpPr>
          <p:spPr bwMode="auto">
            <a:xfrm>
              <a:off x="5248702" y="1361826"/>
              <a:ext cx="0" cy="67101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3" name="Straight Arrow Connector 22"/>
            <p:cNvCxnSpPr>
              <a:stCxn id="14" idx="2"/>
            </p:cNvCxnSpPr>
            <p:nvPr/>
          </p:nvCxnSpPr>
          <p:spPr bwMode="auto">
            <a:xfrm flipH="1">
              <a:off x="3657601" y="1361826"/>
              <a:ext cx="1591101" cy="67101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6" name="Straight Arrow Connector 25"/>
            <p:cNvCxnSpPr>
              <a:stCxn id="14" idx="2"/>
            </p:cNvCxnSpPr>
            <p:nvPr/>
          </p:nvCxnSpPr>
          <p:spPr bwMode="auto">
            <a:xfrm flipH="1">
              <a:off x="2514601" y="1361826"/>
              <a:ext cx="2734101" cy="67101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2" name="Straight Arrow Connector 31"/>
            <p:cNvCxnSpPr>
              <a:stCxn id="12" idx="2"/>
            </p:cNvCxnSpPr>
            <p:nvPr/>
          </p:nvCxnSpPr>
          <p:spPr bwMode="auto">
            <a:xfrm>
              <a:off x="3061649" y="1494232"/>
              <a:ext cx="0" cy="63490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4" name="Straight Arrow Connector 33"/>
            <p:cNvCxnSpPr>
              <a:stCxn id="12" idx="2"/>
              <a:endCxn id="7" idx="0"/>
            </p:cNvCxnSpPr>
            <p:nvPr/>
          </p:nvCxnSpPr>
          <p:spPr bwMode="auto">
            <a:xfrm flipH="1">
              <a:off x="1953337" y="1494232"/>
              <a:ext cx="1108312" cy="63490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6" name="Straight Arrow Connector 35"/>
            <p:cNvCxnSpPr>
              <a:stCxn id="12" idx="2"/>
            </p:cNvCxnSpPr>
            <p:nvPr/>
          </p:nvCxnSpPr>
          <p:spPr bwMode="auto">
            <a:xfrm>
              <a:off x="3061649" y="1494232"/>
              <a:ext cx="1091252" cy="63490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9" name="Straight Arrow Connector 38"/>
            <p:cNvCxnSpPr>
              <a:stCxn id="10" idx="2"/>
            </p:cNvCxnSpPr>
            <p:nvPr/>
          </p:nvCxnSpPr>
          <p:spPr bwMode="auto">
            <a:xfrm>
              <a:off x="1562101" y="1740454"/>
              <a:ext cx="0" cy="2923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Right Brace 10"/>
            <p:cNvSpPr/>
            <p:nvPr/>
          </p:nvSpPr>
          <p:spPr bwMode="auto">
            <a:xfrm rot="5400000">
              <a:off x="4351504" y="-331012"/>
              <a:ext cx="548468" cy="6445725"/>
            </a:xfrm>
            <a:prstGeom prst="rightBrace">
              <a:avLst/>
            </a:prstGeom>
            <a:no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17" name="TextBox 16"/>
            <p:cNvSpPr txBox="1"/>
            <p:nvPr/>
          </p:nvSpPr>
          <p:spPr>
            <a:xfrm>
              <a:off x="3607274" y="3166085"/>
              <a:ext cx="2289127" cy="461665"/>
            </a:xfrm>
            <a:prstGeom prst="rect">
              <a:avLst/>
            </a:prstGeom>
            <a:noFill/>
          </p:spPr>
          <p:txBody>
            <a:bodyPr wrap="square" rtlCol="0">
              <a:spAutoFit/>
            </a:bodyPr>
            <a:lstStyle/>
            <a:p>
              <a:r>
                <a:rPr lang="en-US" dirty="0"/>
                <a:t>1024 bytes</a:t>
              </a:r>
              <a:endParaRPr lang="en-SG" dirty="0"/>
            </a:p>
          </p:txBody>
        </p:sp>
        <p:cxnSp>
          <p:nvCxnSpPr>
            <p:cNvPr id="20" name="Straight Arrow Connector 19"/>
            <p:cNvCxnSpPr/>
            <p:nvPr/>
          </p:nvCxnSpPr>
          <p:spPr bwMode="auto">
            <a:xfrm flipV="1">
              <a:off x="1762837" y="2617617"/>
              <a:ext cx="0" cy="430383"/>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8" name="TextBox 27"/>
            <p:cNvSpPr txBox="1"/>
            <p:nvPr/>
          </p:nvSpPr>
          <p:spPr>
            <a:xfrm>
              <a:off x="871183" y="2981418"/>
              <a:ext cx="2024418" cy="584775"/>
            </a:xfrm>
            <a:prstGeom prst="rect">
              <a:avLst/>
            </a:prstGeom>
            <a:noFill/>
          </p:spPr>
          <p:txBody>
            <a:bodyPr wrap="square" rtlCol="0">
              <a:spAutoFit/>
            </a:bodyPr>
            <a:lstStyle/>
            <a:p>
              <a:pPr algn="ctr"/>
              <a:r>
                <a:rPr lang="en-US" sz="1600" dirty="0"/>
                <a:t>Offset 0x38: Start of attributes</a:t>
              </a:r>
              <a:endParaRPr lang="en-SG" sz="1600" dirty="0"/>
            </a:p>
          </p:txBody>
        </p:sp>
      </p:grpSp>
    </p:spTree>
    <p:extLst>
      <p:ext uri="{BB962C8B-B14F-4D97-AF65-F5344CB8AC3E}">
        <p14:creationId xmlns:p14="http://schemas.microsoft.com/office/powerpoint/2010/main" val="1313294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MFT Entry – cont. </a:t>
            </a:r>
          </a:p>
        </p:txBody>
      </p:sp>
      <p:sp>
        <p:nvSpPr>
          <p:cNvPr id="3" name="Content Placeholder 2"/>
          <p:cNvSpPr>
            <a:spLocks noGrp="1"/>
          </p:cNvSpPr>
          <p:nvPr>
            <p:ph idx="1"/>
          </p:nvPr>
        </p:nvSpPr>
        <p:spPr/>
        <p:txBody>
          <a:bodyPr/>
          <a:lstStyle/>
          <a:p>
            <a:r>
              <a:rPr lang="en-US" sz="2800" dirty="0"/>
              <a:t>The essential elements of an MFT entry include:</a:t>
            </a:r>
          </a:p>
          <a:p>
            <a:r>
              <a:rPr lang="en-US" sz="2800" dirty="0"/>
              <a:t>Header:</a:t>
            </a:r>
          </a:p>
          <a:p>
            <a:pPr lvl="1"/>
            <a:r>
              <a:rPr lang="en-US" sz="2400" dirty="0"/>
              <a:t>Record Type – specify whether this entry is a file or directory</a:t>
            </a:r>
          </a:p>
          <a:p>
            <a:pPr lvl="1"/>
            <a:r>
              <a:rPr lang="en-US" sz="2400" dirty="0"/>
              <a:t>Record # - integer to identify a given MFT entry</a:t>
            </a:r>
          </a:p>
          <a:p>
            <a:pPr lvl="1"/>
            <a:r>
              <a:rPr lang="en-US" sz="2400" dirty="0"/>
              <a:t>Parent record # - record # of parent directory</a:t>
            </a:r>
          </a:p>
          <a:p>
            <a:pPr lvl="1"/>
            <a:r>
              <a:rPr lang="en-US" sz="2400" dirty="0"/>
              <a:t>Active/Inactive flag – Deleted files/directories are marked Inactive. NTFS will replace inactive entries with new active entries to prevent MFT from growing indefinitely</a:t>
            </a:r>
          </a:p>
          <a:p>
            <a:r>
              <a:rPr lang="en-US" sz="2800" dirty="0"/>
              <a:t>Attributes – contain metadata about a file/directory</a:t>
            </a:r>
          </a:p>
          <a:p>
            <a:endParaRPr lang="en-US" sz="28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14</a:t>
            </a:fld>
            <a:endParaRPr lang="en-US"/>
          </a:p>
        </p:txBody>
      </p:sp>
    </p:spTree>
    <p:extLst>
      <p:ext uri="{BB962C8B-B14F-4D97-AF65-F5344CB8AC3E}">
        <p14:creationId xmlns:p14="http://schemas.microsoft.com/office/powerpoint/2010/main" val="1732833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MFT Entry – cont.</a:t>
            </a:r>
            <a:endParaRPr lang="en-SG" dirty="0">
              <a:latin typeface="+mn-lt"/>
            </a:endParaRPr>
          </a:p>
        </p:txBody>
      </p:sp>
      <p:sp>
        <p:nvSpPr>
          <p:cNvPr id="3" name="Content Placeholder 2"/>
          <p:cNvSpPr>
            <a:spLocks noGrp="1"/>
          </p:cNvSpPr>
          <p:nvPr>
            <p:ph idx="1"/>
          </p:nvPr>
        </p:nvSpPr>
        <p:spPr>
          <a:xfrm>
            <a:off x="381000" y="914400"/>
            <a:ext cx="8153400" cy="5334000"/>
          </a:xfrm>
        </p:spPr>
        <p:txBody>
          <a:bodyPr/>
          <a:lstStyle/>
          <a:p>
            <a:r>
              <a:rPr lang="en-US" sz="2800" dirty="0">
                <a:solidFill>
                  <a:srgbClr val="FF0000"/>
                </a:solidFill>
              </a:rPr>
              <a:t>The first 4 bytes of the MFT are combined to form the identifier 'FILE'. If the entry is a folder, it will also be shown as 'FILE'.</a:t>
            </a:r>
          </a:p>
          <a:p>
            <a:r>
              <a:rPr lang="en-SG" sz="2800" dirty="0"/>
              <a:t>If the entry is unusable the record identifier would be 'BAAD'. </a:t>
            </a:r>
          </a:p>
          <a:p>
            <a:r>
              <a:rPr lang="en-SG" sz="2800" dirty="0"/>
              <a:t>No MFT record is ever removed from the MFT, they are reused. When a file or directory is deleted its record is flagged as deleted and is then available for re-use in future file or directory allocations. </a:t>
            </a:r>
          </a:p>
          <a:p>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15</a:t>
            </a:fld>
            <a:endParaRPr lang="en-US"/>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220" y="4988413"/>
            <a:ext cx="7814462" cy="125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flipH="1">
            <a:off x="7086600" y="4683613"/>
            <a:ext cx="228600" cy="304800"/>
          </a:xfrm>
          <a:prstGeom prst="straightConnector1">
            <a:avLst/>
          </a:prstGeom>
          <a:solidFill>
            <a:schemeClr val="accent1"/>
          </a:solidFill>
          <a:ln w="25400" cap="flat" cmpd="sng" algn="ctr">
            <a:solidFill>
              <a:srgbClr val="FF0000"/>
            </a:solidFill>
            <a:prstDash val="solid"/>
            <a:round/>
            <a:headEnd type="none" w="sm" len="sm"/>
            <a:tailEnd type="arrow"/>
          </a:ln>
          <a:effectLst/>
        </p:spPr>
      </p:cxnSp>
    </p:spTree>
    <p:extLst>
      <p:ext uri="{BB962C8B-B14F-4D97-AF65-F5344CB8AC3E}">
        <p14:creationId xmlns:p14="http://schemas.microsoft.com/office/powerpoint/2010/main" val="357527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NTFS System Files</a:t>
            </a:r>
            <a:endParaRPr lang="en-SG" dirty="0">
              <a:latin typeface="+mn-lt"/>
            </a:endParaRPr>
          </a:p>
        </p:txBody>
      </p:sp>
      <p:sp>
        <p:nvSpPr>
          <p:cNvPr id="3" name="Content Placeholder 2"/>
          <p:cNvSpPr>
            <a:spLocks noGrp="1"/>
          </p:cNvSpPr>
          <p:nvPr>
            <p:ph idx="1"/>
          </p:nvPr>
        </p:nvSpPr>
        <p:spPr>
          <a:xfrm>
            <a:off x="0" y="895350"/>
            <a:ext cx="9144000" cy="5181600"/>
          </a:xfrm>
        </p:spPr>
        <p:txBody>
          <a:bodyPr/>
          <a:lstStyle/>
          <a:p>
            <a:r>
              <a:rPr lang="en-US" sz="2800" dirty="0"/>
              <a:t>The first 12 entries in MFT are used by system files that make NTFS work.</a:t>
            </a:r>
          </a:p>
          <a:p>
            <a:endParaRPr lang="en-US" sz="2800" dirty="0"/>
          </a:p>
          <a:p>
            <a:endParaRPr lang="en-US" sz="2800" dirty="0"/>
          </a:p>
          <a:p>
            <a:endParaRPr lang="en-US" sz="2800" dirty="0"/>
          </a:p>
          <a:p>
            <a:endParaRPr lang="en-US" sz="2800" dirty="0"/>
          </a:p>
          <a:p>
            <a:pPr marL="0" indent="0">
              <a:buNone/>
            </a:pPr>
            <a:endParaRPr lang="en-US" sz="2800" dirty="0"/>
          </a:p>
          <a:p>
            <a:pPr lvl="1"/>
            <a:r>
              <a:rPr lang="en-US" sz="2400" dirty="0"/>
              <a:t>These files are all named with a $ and are hidden from view</a:t>
            </a:r>
          </a:p>
          <a:p>
            <a:r>
              <a:rPr lang="en-US" sz="2800" dirty="0"/>
              <a:t>To access any of these system files, you need to perform raw disk access using specialized forensic software tools such as </a:t>
            </a:r>
            <a:r>
              <a:rPr lang="en-US" sz="2800" dirty="0" err="1"/>
              <a:t>EnCase</a:t>
            </a:r>
            <a:r>
              <a:rPr lang="en-US" sz="2800" dirty="0"/>
              <a:t>.</a:t>
            </a:r>
          </a:p>
          <a:p>
            <a:endParaRPr lang="en-US" sz="2800" dirty="0"/>
          </a:p>
          <a:p>
            <a:endParaRPr lang="en-SG" sz="28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16</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371600"/>
            <a:ext cx="4876800" cy="3048000"/>
          </a:xfrm>
          <a:prstGeom prst="rect">
            <a:avLst/>
          </a:prstGeom>
        </p:spPr>
      </p:pic>
      <p:sp>
        <p:nvSpPr>
          <p:cNvPr id="6" name="Rectangle 5"/>
          <p:cNvSpPr/>
          <p:nvPr/>
        </p:nvSpPr>
        <p:spPr>
          <a:xfrm>
            <a:off x="5562600" y="3486150"/>
            <a:ext cx="4572000" cy="246221"/>
          </a:xfrm>
          <a:prstGeom prst="rect">
            <a:avLst/>
          </a:prstGeom>
        </p:spPr>
        <p:txBody>
          <a:bodyPr>
            <a:spAutoFit/>
          </a:bodyPr>
          <a:lstStyle/>
          <a:p>
            <a:r>
              <a:rPr lang="en-US" sz="1000" dirty="0">
                <a:latin typeface="+mn-lt"/>
              </a:rPr>
              <a:t>https://commons.wikimedia.org/wiki/File:Ntfs_mft.svg</a:t>
            </a:r>
          </a:p>
        </p:txBody>
      </p:sp>
    </p:spTree>
    <p:extLst>
      <p:ext uri="{BB962C8B-B14F-4D97-AF65-F5344CB8AC3E}">
        <p14:creationId xmlns:p14="http://schemas.microsoft.com/office/powerpoint/2010/main" val="25976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NTFS System Files – cont.</a:t>
            </a:r>
            <a:endParaRPr lang="en-SG" dirty="0">
              <a:latin typeface="+mn-l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26045252"/>
              </p:ext>
            </p:extLst>
          </p:nvPr>
        </p:nvGraphicFramePr>
        <p:xfrm>
          <a:off x="152400" y="838200"/>
          <a:ext cx="8382000" cy="5428345"/>
        </p:xfrm>
        <a:graphic>
          <a:graphicData uri="http://schemas.openxmlformats.org/drawingml/2006/table">
            <a:tbl>
              <a:tblPr firstRow="1" bandRow="1">
                <a:tableStyleId>{5940675A-B579-460E-94D1-54222C63F5DA}</a:tableStyleId>
              </a:tblPr>
              <a:tblGrid>
                <a:gridCol w="9906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6172200">
                  <a:extLst>
                    <a:ext uri="{9D8B030D-6E8A-4147-A177-3AD203B41FA5}">
                      <a16:colId xmlns:a16="http://schemas.microsoft.com/office/drawing/2014/main" val="20002"/>
                    </a:ext>
                  </a:extLst>
                </a:gridCol>
              </a:tblGrid>
              <a:tr h="800934">
                <a:tc>
                  <a:txBody>
                    <a:bodyPr/>
                    <a:lstStyle/>
                    <a:p>
                      <a:r>
                        <a:rPr lang="en-US" dirty="0"/>
                        <a:t>MFT Record #</a:t>
                      </a:r>
                      <a:endParaRPr lang="en-SG" dirty="0"/>
                    </a:p>
                  </a:txBody>
                  <a:tcPr/>
                </a:tc>
                <a:tc>
                  <a:txBody>
                    <a:bodyPr/>
                    <a:lstStyle/>
                    <a:p>
                      <a:r>
                        <a:rPr lang="en-US" dirty="0"/>
                        <a:t>File Name</a:t>
                      </a:r>
                      <a:endParaRPr lang="en-SG" dirty="0"/>
                    </a:p>
                  </a:txBody>
                  <a:tcPr/>
                </a:tc>
                <a:tc>
                  <a:txBody>
                    <a:bodyPr/>
                    <a:lstStyle/>
                    <a:p>
                      <a:r>
                        <a:rPr lang="en-US" dirty="0"/>
                        <a:t>Description</a:t>
                      </a:r>
                      <a:endParaRPr lang="en-SG" dirty="0"/>
                    </a:p>
                  </a:txBody>
                  <a:tcPr/>
                </a:tc>
                <a:extLst>
                  <a:ext uri="{0D108BD9-81ED-4DB2-BD59-A6C34878D82A}">
                    <a16:rowId xmlns:a16="http://schemas.microsoft.com/office/drawing/2014/main" val="10000"/>
                  </a:ext>
                </a:extLst>
              </a:tr>
              <a:tr h="386421">
                <a:tc>
                  <a:txBody>
                    <a:bodyPr/>
                    <a:lstStyle/>
                    <a:p>
                      <a:r>
                        <a:rPr lang="en-US" b="1" dirty="0"/>
                        <a:t>0</a:t>
                      </a:r>
                      <a:endParaRPr lang="en-SG" b="1" dirty="0"/>
                    </a:p>
                  </a:txBody>
                  <a:tcPr/>
                </a:tc>
                <a:tc>
                  <a:txBody>
                    <a:bodyPr/>
                    <a:lstStyle/>
                    <a:p>
                      <a:r>
                        <a:rPr lang="en-US" b="1" dirty="0"/>
                        <a:t>$MFT</a:t>
                      </a:r>
                      <a:endParaRPr lang="en-SG" b="1" dirty="0"/>
                    </a:p>
                  </a:txBody>
                  <a:tcPr/>
                </a:tc>
                <a:tc>
                  <a:txBody>
                    <a:bodyPr/>
                    <a:lstStyle/>
                    <a:p>
                      <a:r>
                        <a:rPr lang="en-US" b="1" dirty="0"/>
                        <a:t>Master</a:t>
                      </a:r>
                      <a:r>
                        <a:rPr lang="en-US" b="1" baseline="0" dirty="0"/>
                        <a:t> File Table – A database that tracks every file in volume.</a:t>
                      </a:r>
                      <a:endParaRPr lang="en-SG" b="1" dirty="0"/>
                    </a:p>
                  </a:txBody>
                  <a:tcPr/>
                </a:tc>
                <a:extLst>
                  <a:ext uri="{0D108BD9-81ED-4DB2-BD59-A6C34878D82A}">
                    <a16:rowId xmlns:a16="http://schemas.microsoft.com/office/drawing/2014/main" val="10001"/>
                  </a:ext>
                </a:extLst>
              </a:tr>
              <a:tr h="386421">
                <a:tc>
                  <a:txBody>
                    <a:bodyPr/>
                    <a:lstStyle/>
                    <a:p>
                      <a:r>
                        <a:rPr lang="en-US" dirty="0"/>
                        <a:t>1</a:t>
                      </a:r>
                      <a:endParaRPr lang="en-SG" dirty="0"/>
                    </a:p>
                  </a:txBody>
                  <a:tcPr/>
                </a:tc>
                <a:tc>
                  <a:txBody>
                    <a:bodyPr/>
                    <a:lstStyle/>
                    <a:p>
                      <a:r>
                        <a:rPr lang="en-US" dirty="0"/>
                        <a:t>$MFTMIRR</a:t>
                      </a:r>
                      <a:endParaRPr lang="en-SG" dirty="0"/>
                    </a:p>
                  </a:txBody>
                  <a:tcPr/>
                </a:tc>
                <a:tc>
                  <a:txBody>
                    <a:bodyPr/>
                    <a:lstStyle/>
                    <a:p>
                      <a:r>
                        <a:rPr lang="en-US" dirty="0"/>
                        <a:t>A backup</a:t>
                      </a:r>
                      <a:r>
                        <a:rPr lang="en-US" baseline="0" dirty="0"/>
                        <a:t> copy of the first 4 records of MFT</a:t>
                      </a:r>
                      <a:endParaRPr lang="en-SG" dirty="0"/>
                    </a:p>
                  </a:txBody>
                  <a:tcPr/>
                </a:tc>
                <a:extLst>
                  <a:ext uri="{0D108BD9-81ED-4DB2-BD59-A6C34878D82A}">
                    <a16:rowId xmlns:a16="http://schemas.microsoft.com/office/drawing/2014/main" val="10002"/>
                  </a:ext>
                </a:extLst>
              </a:tr>
              <a:tr h="386421">
                <a:tc>
                  <a:txBody>
                    <a:bodyPr/>
                    <a:lstStyle/>
                    <a:p>
                      <a:r>
                        <a:rPr lang="en-US" dirty="0"/>
                        <a:t>2</a:t>
                      </a:r>
                      <a:endParaRPr lang="en-SG" dirty="0"/>
                    </a:p>
                  </a:txBody>
                  <a:tcPr/>
                </a:tc>
                <a:tc>
                  <a:txBody>
                    <a:bodyPr/>
                    <a:lstStyle/>
                    <a:p>
                      <a:r>
                        <a:rPr lang="en-US" b="1" dirty="0"/>
                        <a:t>$LOGFILE</a:t>
                      </a:r>
                      <a:endParaRPr lang="en-SG" b="1" dirty="0"/>
                    </a:p>
                  </a:txBody>
                  <a:tcPr/>
                </a:tc>
                <a:tc>
                  <a:txBody>
                    <a:bodyPr/>
                    <a:lstStyle/>
                    <a:p>
                      <a:r>
                        <a:rPr lang="en-US" b="1" dirty="0"/>
                        <a:t>Transactional logging</a:t>
                      </a:r>
                      <a:r>
                        <a:rPr lang="en-US" b="1" baseline="0" dirty="0"/>
                        <a:t> file</a:t>
                      </a:r>
                      <a:endParaRPr lang="en-SG" b="1" dirty="0"/>
                    </a:p>
                  </a:txBody>
                  <a:tcPr/>
                </a:tc>
                <a:extLst>
                  <a:ext uri="{0D108BD9-81ED-4DB2-BD59-A6C34878D82A}">
                    <a16:rowId xmlns:a16="http://schemas.microsoft.com/office/drawing/2014/main" val="10003"/>
                  </a:ext>
                </a:extLst>
              </a:tr>
              <a:tr h="386421">
                <a:tc>
                  <a:txBody>
                    <a:bodyPr/>
                    <a:lstStyle/>
                    <a:p>
                      <a:r>
                        <a:rPr lang="en-US" dirty="0"/>
                        <a:t>3</a:t>
                      </a:r>
                      <a:endParaRPr lang="en-SG" dirty="0"/>
                    </a:p>
                  </a:txBody>
                  <a:tcPr/>
                </a:tc>
                <a:tc>
                  <a:txBody>
                    <a:bodyPr/>
                    <a:lstStyle/>
                    <a:p>
                      <a:r>
                        <a:rPr lang="en-US" dirty="0"/>
                        <a:t>$VOLUME</a:t>
                      </a:r>
                      <a:endParaRPr lang="en-SG" dirty="0"/>
                    </a:p>
                  </a:txBody>
                  <a:tcPr/>
                </a:tc>
                <a:tc>
                  <a:txBody>
                    <a:bodyPr/>
                    <a:lstStyle/>
                    <a:p>
                      <a:r>
                        <a:rPr lang="en-US" dirty="0"/>
                        <a:t>Contains volume name, NTFS serial number, etc.</a:t>
                      </a:r>
                      <a:endParaRPr lang="en-SG" dirty="0"/>
                    </a:p>
                  </a:txBody>
                  <a:tcPr/>
                </a:tc>
                <a:extLst>
                  <a:ext uri="{0D108BD9-81ED-4DB2-BD59-A6C34878D82A}">
                    <a16:rowId xmlns:a16="http://schemas.microsoft.com/office/drawing/2014/main" val="10004"/>
                  </a:ext>
                </a:extLst>
              </a:tr>
              <a:tr h="386421">
                <a:tc>
                  <a:txBody>
                    <a:bodyPr/>
                    <a:lstStyle/>
                    <a:p>
                      <a:r>
                        <a:rPr lang="en-US" b="1" dirty="0"/>
                        <a:t>4</a:t>
                      </a:r>
                      <a:endParaRPr lang="en-SG" b="1" dirty="0"/>
                    </a:p>
                  </a:txBody>
                  <a:tcPr/>
                </a:tc>
                <a:tc>
                  <a:txBody>
                    <a:bodyPr/>
                    <a:lstStyle/>
                    <a:p>
                      <a:r>
                        <a:rPr lang="en-US" b="1" dirty="0"/>
                        <a:t>$ATTRDEF</a:t>
                      </a:r>
                      <a:endParaRPr lang="en-SG" b="1" dirty="0"/>
                    </a:p>
                  </a:txBody>
                  <a:tcPr/>
                </a:tc>
                <a:tc>
                  <a:txBody>
                    <a:bodyPr/>
                    <a:lstStyle/>
                    <a:p>
                      <a:r>
                        <a:rPr lang="en-US" b="1" dirty="0"/>
                        <a:t>NTFS attribute definition</a:t>
                      </a:r>
                      <a:endParaRPr lang="en-SG" b="1" dirty="0"/>
                    </a:p>
                  </a:txBody>
                  <a:tcPr/>
                </a:tc>
                <a:extLst>
                  <a:ext uri="{0D108BD9-81ED-4DB2-BD59-A6C34878D82A}">
                    <a16:rowId xmlns:a16="http://schemas.microsoft.com/office/drawing/2014/main" val="10005"/>
                  </a:ext>
                </a:extLst>
              </a:tr>
              <a:tr h="386421">
                <a:tc>
                  <a:txBody>
                    <a:bodyPr/>
                    <a:lstStyle/>
                    <a:p>
                      <a:r>
                        <a:rPr lang="en-US" dirty="0"/>
                        <a:t>5</a:t>
                      </a:r>
                      <a:endParaRPr lang="en-SG" dirty="0"/>
                    </a:p>
                  </a:txBody>
                  <a:tcPr/>
                </a:tc>
                <a:tc>
                  <a:txBody>
                    <a:bodyPr/>
                    <a:lstStyle/>
                    <a:p>
                      <a:r>
                        <a:rPr lang="en-US" dirty="0"/>
                        <a:t>.</a:t>
                      </a:r>
                      <a:endParaRPr lang="en-SG" dirty="0"/>
                    </a:p>
                  </a:txBody>
                  <a:tcPr/>
                </a:tc>
                <a:tc>
                  <a:txBody>
                    <a:bodyPr/>
                    <a:lstStyle/>
                    <a:p>
                      <a:r>
                        <a:rPr lang="en-US" dirty="0"/>
                        <a:t>Root directory of the disk</a:t>
                      </a:r>
                      <a:endParaRPr lang="en-SG" dirty="0"/>
                    </a:p>
                  </a:txBody>
                  <a:tcPr/>
                </a:tc>
                <a:extLst>
                  <a:ext uri="{0D108BD9-81ED-4DB2-BD59-A6C34878D82A}">
                    <a16:rowId xmlns:a16="http://schemas.microsoft.com/office/drawing/2014/main" val="10006"/>
                  </a:ext>
                </a:extLst>
              </a:tr>
              <a:tr h="386421">
                <a:tc>
                  <a:txBody>
                    <a:bodyPr/>
                    <a:lstStyle/>
                    <a:p>
                      <a:r>
                        <a:rPr lang="en-US" b="1" dirty="0"/>
                        <a:t>6</a:t>
                      </a:r>
                      <a:endParaRPr lang="en-SG" b="1" dirty="0"/>
                    </a:p>
                  </a:txBody>
                  <a:tcPr/>
                </a:tc>
                <a:tc>
                  <a:txBody>
                    <a:bodyPr/>
                    <a:lstStyle/>
                    <a:p>
                      <a:r>
                        <a:rPr lang="en-US" b="1" dirty="0"/>
                        <a:t>$BITMAP</a:t>
                      </a:r>
                      <a:endParaRPr lang="en-SG" b="1" dirty="0"/>
                    </a:p>
                  </a:txBody>
                  <a:tcPr/>
                </a:tc>
                <a:tc>
                  <a:txBody>
                    <a:bodyPr/>
                    <a:lstStyle/>
                    <a:p>
                      <a:r>
                        <a:rPr lang="en-US" b="1" dirty="0"/>
                        <a:t>Tracks the allocation of each cluster in the volume</a:t>
                      </a:r>
                      <a:endParaRPr lang="en-SG" b="1" dirty="0"/>
                    </a:p>
                  </a:txBody>
                  <a:tcPr/>
                </a:tc>
                <a:extLst>
                  <a:ext uri="{0D108BD9-81ED-4DB2-BD59-A6C34878D82A}">
                    <a16:rowId xmlns:a16="http://schemas.microsoft.com/office/drawing/2014/main" val="10007"/>
                  </a:ext>
                </a:extLst>
              </a:tr>
              <a:tr h="386421">
                <a:tc>
                  <a:txBody>
                    <a:bodyPr/>
                    <a:lstStyle/>
                    <a:p>
                      <a:r>
                        <a:rPr lang="en-US" b="1" dirty="0"/>
                        <a:t>7</a:t>
                      </a:r>
                      <a:endParaRPr lang="en-SG" b="1" dirty="0"/>
                    </a:p>
                  </a:txBody>
                  <a:tcPr/>
                </a:tc>
                <a:tc>
                  <a:txBody>
                    <a:bodyPr/>
                    <a:lstStyle/>
                    <a:p>
                      <a:r>
                        <a:rPr lang="en-US" b="1" dirty="0"/>
                        <a:t>$BOOT</a:t>
                      </a:r>
                      <a:endParaRPr lang="en-SG" b="1" dirty="0"/>
                    </a:p>
                  </a:txBody>
                  <a:tcPr/>
                </a:tc>
                <a:tc>
                  <a:txBody>
                    <a:bodyPr/>
                    <a:lstStyle/>
                    <a:p>
                      <a:r>
                        <a:rPr lang="en-US" b="1" dirty="0"/>
                        <a:t>Boot record of the volume</a:t>
                      </a:r>
                      <a:endParaRPr lang="en-SG" b="1" dirty="0"/>
                    </a:p>
                  </a:txBody>
                  <a:tcPr/>
                </a:tc>
                <a:extLst>
                  <a:ext uri="{0D108BD9-81ED-4DB2-BD59-A6C34878D82A}">
                    <a16:rowId xmlns:a16="http://schemas.microsoft.com/office/drawing/2014/main" val="10008"/>
                  </a:ext>
                </a:extLst>
              </a:tr>
              <a:tr h="374898">
                <a:tc>
                  <a:txBody>
                    <a:bodyPr/>
                    <a:lstStyle/>
                    <a:p>
                      <a:r>
                        <a:rPr lang="en-US" dirty="0"/>
                        <a:t>8</a:t>
                      </a:r>
                      <a:endParaRPr lang="en-SG" dirty="0"/>
                    </a:p>
                  </a:txBody>
                  <a:tcPr/>
                </a:tc>
                <a:tc>
                  <a:txBody>
                    <a:bodyPr/>
                    <a:lstStyle/>
                    <a:p>
                      <a:r>
                        <a:rPr lang="en-US" dirty="0"/>
                        <a:t>$BADCLUS</a:t>
                      </a:r>
                      <a:endParaRPr lang="en-SG" dirty="0"/>
                    </a:p>
                  </a:txBody>
                  <a:tcPr/>
                </a:tc>
                <a:tc>
                  <a:txBody>
                    <a:bodyPr/>
                    <a:lstStyle/>
                    <a:p>
                      <a:r>
                        <a:rPr lang="en-US" dirty="0"/>
                        <a:t>Used to mark defective clusters so NTFS will not attempt to use them</a:t>
                      </a:r>
                      <a:endParaRPr lang="en-SG" dirty="0"/>
                    </a:p>
                  </a:txBody>
                  <a:tcPr/>
                </a:tc>
                <a:extLst>
                  <a:ext uri="{0D108BD9-81ED-4DB2-BD59-A6C34878D82A}">
                    <a16:rowId xmlns:a16="http://schemas.microsoft.com/office/drawing/2014/main" val="10009"/>
                  </a:ext>
                </a:extLst>
              </a:tr>
              <a:tr h="386421">
                <a:tc>
                  <a:txBody>
                    <a:bodyPr/>
                    <a:lstStyle/>
                    <a:p>
                      <a:r>
                        <a:rPr lang="en-US" dirty="0"/>
                        <a:t>9</a:t>
                      </a:r>
                      <a:endParaRPr lang="en-SG" dirty="0"/>
                    </a:p>
                  </a:txBody>
                  <a:tcPr/>
                </a:tc>
                <a:tc>
                  <a:txBody>
                    <a:bodyPr/>
                    <a:lstStyle/>
                    <a:p>
                      <a:r>
                        <a:rPr lang="en-US" dirty="0"/>
                        <a:t>$SECURE</a:t>
                      </a:r>
                      <a:endParaRPr lang="en-SG" dirty="0"/>
                    </a:p>
                  </a:txBody>
                  <a:tcPr/>
                </a:tc>
                <a:tc>
                  <a:txBody>
                    <a:bodyPr/>
                    <a:lstStyle/>
                    <a:p>
                      <a:r>
                        <a:rPr lang="en-US" dirty="0"/>
                        <a:t>Track security information for files within volume</a:t>
                      </a:r>
                      <a:endParaRPr lang="en-SG" dirty="0"/>
                    </a:p>
                  </a:txBody>
                  <a:tcPr/>
                </a:tc>
                <a:extLst>
                  <a:ext uri="{0D108BD9-81ED-4DB2-BD59-A6C34878D82A}">
                    <a16:rowId xmlns:a16="http://schemas.microsoft.com/office/drawing/2014/main" val="10010"/>
                  </a:ext>
                </a:extLst>
              </a:tr>
              <a:tr h="388303">
                <a:tc>
                  <a:txBody>
                    <a:bodyPr/>
                    <a:lstStyle/>
                    <a:p>
                      <a:r>
                        <a:rPr lang="en-US" dirty="0"/>
                        <a:t>10</a:t>
                      </a:r>
                      <a:endParaRPr lang="en-SG" dirty="0"/>
                    </a:p>
                  </a:txBody>
                  <a:tcPr/>
                </a:tc>
                <a:tc>
                  <a:txBody>
                    <a:bodyPr/>
                    <a:lstStyle/>
                    <a:p>
                      <a:r>
                        <a:rPr lang="en-US" dirty="0"/>
                        <a:t>$UPCASE</a:t>
                      </a:r>
                      <a:endParaRPr lang="en-SG" dirty="0"/>
                    </a:p>
                  </a:txBody>
                  <a:tcPr/>
                </a:tc>
                <a:tc>
                  <a:txBody>
                    <a:bodyPr/>
                    <a:lstStyle/>
                    <a:p>
                      <a:r>
                        <a:rPr lang="en-US" dirty="0"/>
                        <a:t>Table of Unicode uppercase characters</a:t>
                      </a:r>
                      <a:r>
                        <a:rPr lang="en-US" baseline="0" dirty="0"/>
                        <a:t> </a:t>
                      </a:r>
                      <a:endParaRPr lang="en-SG" dirty="0"/>
                    </a:p>
                  </a:txBody>
                  <a:tcPr/>
                </a:tc>
                <a:extLst>
                  <a:ext uri="{0D108BD9-81ED-4DB2-BD59-A6C34878D82A}">
                    <a16:rowId xmlns:a16="http://schemas.microsoft.com/office/drawing/2014/main" val="10011"/>
                  </a:ext>
                </a:extLst>
              </a:tr>
              <a:tr h="386421">
                <a:tc>
                  <a:txBody>
                    <a:bodyPr/>
                    <a:lstStyle/>
                    <a:p>
                      <a:r>
                        <a:rPr lang="en-US" dirty="0"/>
                        <a:t>11</a:t>
                      </a:r>
                      <a:endParaRPr lang="en-SG" dirty="0"/>
                    </a:p>
                  </a:txBody>
                  <a:tcPr/>
                </a:tc>
                <a:tc>
                  <a:txBody>
                    <a:bodyPr/>
                    <a:lstStyle/>
                    <a:p>
                      <a:r>
                        <a:rPr lang="en-US" dirty="0"/>
                        <a:t>$EXTEND</a:t>
                      </a:r>
                      <a:endParaRPr lang="en-SG" dirty="0"/>
                    </a:p>
                  </a:txBody>
                  <a:tcPr/>
                </a:tc>
                <a:tc>
                  <a:txBody>
                    <a:bodyPr/>
                    <a:lstStyle/>
                    <a:p>
                      <a:r>
                        <a:rPr lang="en-US" dirty="0"/>
                        <a:t>Optional extensions</a:t>
                      </a:r>
                      <a:endParaRPr lang="en-SG" dirty="0"/>
                    </a:p>
                  </a:txBody>
                  <a:tcPr/>
                </a:tc>
                <a:extLst>
                  <a:ext uri="{0D108BD9-81ED-4DB2-BD59-A6C34878D82A}">
                    <a16:rowId xmlns:a16="http://schemas.microsoft.com/office/drawing/2014/main" val="10012"/>
                  </a:ext>
                </a:extLst>
              </a:tr>
            </a:tbl>
          </a:graphicData>
        </a:graphic>
      </p:graphicFrame>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17</a:t>
            </a:fld>
            <a:endParaRPr lang="en-US"/>
          </a:p>
        </p:txBody>
      </p:sp>
    </p:spTree>
    <p:extLst>
      <p:ext uri="{BB962C8B-B14F-4D97-AF65-F5344CB8AC3E}">
        <p14:creationId xmlns:p14="http://schemas.microsoft.com/office/powerpoint/2010/main" val="3074980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Change Logs</a:t>
            </a:r>
          </a:p>
        </p:txBody>
      </p:sp>
      <p:sp>
        <p:nvSpPr>
          <p:cNvPr id="3" name="Content Placeholder 2"/>
          <p:cNvSpPr>
            <a:spLocks noGrp="1"/>
          </p:cNvSpPr>
          <p:nvPr>
            <p:ph idx="1"/>
          </p:nvPr>
        </p:nvSpPr>
        <p:spPr/>
        <p:txBody>
          <a:bodyPr/>
          <a:lstStyle/>
          <a:p>
            <a:r>
              <a:rPr lang="en-US" sz="2800" dirty="0"/>
              <a:t>NTFS is a recoverable and journaled file system, so it maintains several logs designed to track changes to directories and files.</a:t>
            </a:r>
          </a:p>
          <a:p>
            <a:endParaRPr lang="en-US" sz="800" dirty="0"/>
          </a:p>
          <a:p>
            <a:r>
              <a:rPr lang="en-US" sz="2800" dirty="0"/>
              <a:t>The data within these logs can be used to reverse file system operations in the event of a failure.</a:t>
            </a:r>
          </a:p>
          <a:p>
            <a:endParaRPr lang="en-US" sz="800" dirty="0"/>
          </a:p>
          <a:p>
            <a:r>
              <a:rPr lang="en-US" sz="2800" dirty="0"/>
              <a:t>For FI, they can also serve as a useful source of evidence for file system activity, particularly in cases where an attacker has attempted to delete files and disguise their activity.</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18</a:t>
            </a:fld>
            <a:endParaRPr lang="en-US"/>
          </a:p>
        </p:txBody>
      </p:sp>
    </p:spTree>
    <p:extLst>
      <p:ext uri="{BB962C8B-B14F-4D97-AF65-F5344CB8AC3E}">
        <p14:creationId xmlns:p14="http://schemas.microsoft.com/office/powerpoint/2010/main" val="1419259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a:t>
            </a:r>
            <a:r>
              <a:rPr lang="en-US" dirty="0" err="1">
                <a:latin typeface="+mn-lt"/>
              </a:rPr>
              <a:t>Logfile</a:t>
            </a:r>
            <a:endParaRPr lang="en-US" dirty="0">
              <a:latin typeface="+mn-lt"/>
            </a:endParaRPr>
          </a:p>
        </p:txBody>
      </p:sp>
      <p:sp>
        <p:nvSpPr>
          <p:cNvPr id="3" name="Content Placeholder 2"/>
          <p:cNvSpPr>
            <a:spLocks noGrp="1"/>
          </p:cNvSpPr>
          <p:nvPr>
            <p:ph idx="1"/>
          </p:nvPr>
        </p:nvSpPr>
        <p:spPr>
          <a:xfrm>
            <a:off x="0" y="685800"/>
            <a:ext cx="9372600" cy="5486400"/>
          </a:xfrm>
        </p:spPr>
        <p:txBody>
          <a:bodyPr/>
          <a:lstStyle/>
          <a:p>
            <a:r>
              <a:rPr lang="en-US" sz="2800" dirty="0"/>
              <a:t>The NTFS log file, named $</a:t>
            </a:r>
            <a:r>
              <a:rPr lang="en-US" sz="2800" dirty="0" err="1"/>
              <a:t>Logfile</a:t>
            </a:r>
            <a:r>
              <a:rPr lang="en-US" sz="2800" dirty="0"/>
              <a:t>, tracks all transactions that change the structure of a volume.</a:t>
            </a:r>
          </a:p>
          <a:p>
            <a:endParaRPr lang="en-US" sz="800" dirty="0"/>
          </a:p>
          <a:p>
            <a:r>
              <a:rPr lang="en-US" sz="2800" dirty="0"/>
              <a:t>That includes files or directory creation / copy / deletes, changes to metadata, and changes to INDX records.</a:t>
            </a:r>
          </a:p>
          <a:p>
            <a:endParaRPr lang="en-US" sz="800" dirty="0"/>
          </a:p>
          <a:p>
            <a:r>
              <a:rPr lang="en-US" sz="2800" dirty="0"/>
              <a:t>Transaction entries within $</a:t>
            </a:r>
            <a:r>
              <a:rPr lang="en-US" sz="2800" dirty="0" err="1"/>
              <a:t>Logfile</a:t>
            </a:r>
            <a:r>
              <a:rPr lang="en-US" sz="2800" dirty="0"/>
              <a:t> contain the same attributes that are present in the MFT.</a:t>
            </a:r>
          </a:p>
          <a:p>
            <a:endParaRPr lang="en-US" sz="800" dirty="0"/>
          </a:p>
          <a:p>
            <a:r>
              <a:rPr lang="en-US" sz="2800" dirty="0"/>
              <a:t>The log is circular and can roll over on a frequent basis, especially on system volumes.</a:t>
            </a:r>
          </a:p>
          <a:p>
            <a:endParaRPr lang="en-US" sz="800" dirty="0"/>
          </a:p>
          <a:p>
            <a:r>
              <a:rPr lang="en-US" sz="2800" dirty="0"/>
              <a:t>Like $MFT and other artifacts, FI needs to use a forensic utility that provides disk access to copy $</a:t>
            </a:r>
            <a:r>
              <a:rPr lang="en-US" sz="2800" dirty="0" err="1"/>
              <a:t>Logfile</a:t>
            </a:r>
            <a:r>
              <a:rPr lang="en-US" sz="2800" dirty="0"/>
              <a:t> from the system.</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19</a:t>
            </a:fld>
            <a:endParaRPr lang="en-US"/>
          </a:p>
        </p:txBody>
      </p:sp>
    </p:spTree>
    <p:extLst>
      <p:ext uri="{BB962C8B-B14F-4D97-AF65-F5344CB8AC3E}">
        <p14:creationId xmlns:p14="http://schemas.microsoft.com/office/powerpoint/2010/main" val="3039339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dirty="0">
                <a:latin typeface="+mn-lt"/>
              </a:rPr>
              <a:t>Objectives</a:t>
            </a:r>
          </a:p>
        </p:txBody>
      </p:sp>
      <p:sp>
        <p:nvSpPr>
          <p:cNvPr id="143363" name="Rectangle 3"/>
          <p:cNvSpPr>
            <a:spLocks noGrp="1" noChangeArrowheads="1"/>
          </p:cNvSpPr>
          <p:nvPr>
            <p:ph type="body" idx="1"/>
          </p:nvPr>
        </p:nvSpPr>
        <p:spPr/>
        <p:txBody>
          <a:bodyPr/>
          <a:lstStyle/>
          <a:p>
            <a:pPr marL="0" indent="0">
              <a:buFont typeface="Wingdings" pitchFamily="2" charset="2"/>
              <a:buNone/>
            </a:pPr>
            <a:r>
              <a:rPr lang="en-US" dirty="0"/>
              <a:t>At the end of this, you will get to know more about:</a:t>
            </a:r>
          </a:p>
          <a:p>
            <a:pPr marL="457200" indent="-457200"/>
            <a:r>
              <a:rPr lang="en-US" b="0" dirty="0"/>
              <a:t>NTFS Partition Boot Record (PBR)</a:t>
            </a:r>
          </a:p>
          <a:p>
            <a:pPr marL="457200" indent="-457200"/>
            <a:r>
              <a:rPr lang="en-US" b="0" dirty="0"/>
              <a:t>NTFS Master File Table (MFT)</a:t>
            </a:r>
          </a:p>
          <a:p>
            <a:pPr marL="457200" indent="-457200"/>
            <a:r>
              <a:rPr lang="en-US" b="0" dirty="0"/>
              <a:t>NTFS $Bitmap</a:t>
            </a:r>
            <a:endParaRPr lang="en-GB" b="0" dirty="0"/>
          </a:p>
          <a:p>
            <a:pPr marL="457200" indent="-457200">
              <a:buNone/>
            </a:pPr>
            <a:endParaRPr lang="en-GB" b="0" dirty="0"/>
          </a:p>
          <a:p>
            <a:pPr marL="0" indent="0">
              <a:buFont typeface="Wingdings" pitchFamily="2" charset="2"/>
              <a:buNone/>
            </a:pPr>
            <a:endParaRPr lang="en-GB" b="0" dirty="0"/>
          </a:p>
        </p:txBody>
      </p:sp>
      <p:sp>
        <p:nvSpPr>
          <p:cNvPr id="8" name="Slide Number Placeholder 7"/>
          <p:cNvSpPr>
            <a:spLocks noGrp="1"/>
          </p:cNvSpPr>
          <p:nvPr>
            <p:ph type="sldNum" sz="quarter" idx="10"/>
          </p:nvPr>
        </p:nvSpPr>
        <p:spPr/>
        <p:txBody>
          <a:bodyPr/>
          <a:lstStyle/>
          <a:p>
            <a:r>
              <a:rPr lang="en-US" dirty="0"/>
              <a:t>    slide</a:t>
            </a:r>
            <a:fld id="{DAD697E0-695F-4D4F-A5DE-CBD70EEE5EB8}" type="slidenum">
              <a:rPr lang="en-US">
                <a:solidFill>
                  <a:srgbClr val="FF0000"/>
                </a:solidFill>
              </a: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NTFS Attributes</a:t>
            </a:r>
            <a:endParaRPr lang="en-SG" dirty="0">
              <a:latin typeface="+mn-lt"/>
            </a:endParaRPr>
          </a:p>
        </p:txBody>
      </p:sp>
      <p:sp>
        <p:nvSpPr>
          <p:cNvPr id="3" name="Content Placeholder 2"/>
          <p:cNvSpPr>
            <a:spLocks noGrp="1"/>
          </p:cNvSpPr>
          <p:nvPr>
            <p:ph idx="1"/>
          </p:nvPr>
        </p:nvSpPr>
        <p:spPr>
          <a:xfrm>
            <a:off x="19050" y="838200"/>
            <a:ext cx="8991600" cy="5181600"/>
          </a:xfrm>
        </p:spPr>
        <p:txBody>
          <a:bodyPr/>
          <a:lstStyle/>
          <a:p>
            <a:r>
              <a:rPr lang="en-SG" sz="2800" dirty="0"/>
              <a:t>Each attribute is a </a:t>
            </a:r>
            <a:r>
              <a:rPr lang="en-SG" sz="2800" dirty="0">
                <a:solidFill>
                  <a:srgbClr val="FF0000"/>
                </a:solidFill>
              </a:rPr>
              <a:t>varying-length</a:t>
            </a:r>
            <a:r>
              <a:rPr lang="en-SG" sz="2800" dirty="0"/>
              <a:t> stream identified by a </a:t>
            </a:r>
            <a:r>
              <a:rPr lang="en-SG" sz="2800" dirty="0">
                <a:solidFill>
                  <a:srgbClr val="FF0000"/>
                </a:solidFill>
              </a:rPr>
              <a:t>4-byte attribute type</a:t>
            </a:r>
            <a:r>
              <a:rPr lang="en-SG" sz="2800" dirty="0"/>
              <a:t> at offset 0x0. </a:t>
            </a:r>
          </a:p>
          <a:p>
            <a:r>
              <a:rPr lang="en-SG" sz="2800" dirty="0"/>
              <a:t>The first attribute is usually type 0x00000010, $</a:t>
            </a:r>
            <a:r>
              <a:rPr lang="en-SG" sz="2800" dirty="0" err="1"/>
              <a:t>Standard_Information</a:t>
            </a:r>
            <a:r>
              <a:rPr lang="en-SG" sz="2800" dirty="0"/>
              <a:t>. Attributes are stored in ascending type order and terminated with the End marker 0xFFFFFFFF. </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20</a:t>
            </a:fld>
            <a:endParaRPr lang="en-US"/>
          </a:p>
        </p:txBody>
      </p:sp>
    </p:spTree>
    <p:extLst>
      <p:ext uri="{BB962C8B-B14F-4D97-AF65-F5344CB8AC3E}">
        <p14:creationId xmlns:p14="http://schemas.microsoft.com/office/powerpoint/2010/main" val="1028065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NTFS Attributes – cont.</a:t>
            </a:r>
            <a:endParaRPr lang="en-SG" dirty="0">
              <a:latin typeface="+mn-lt"/>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21</a:t>
            </a:fld>
            <a:endParaRPr lang="en-US"/>
          </a:p>
        </p:txBody>
      </p:sp>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371600"/>
            <a:ext cx="4776954" cy="460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idx="1"/>
          </p:nvPr>
        </p:nvSpPr>
        <p:spPr>
          <a:xfrm>
            <a:off x="381000" y="914400"/>
            <a:ext cx="8153400" cy="1371600"/>
          </a:xfrm>
        </p:spPr>
        <p:txBody>
          <a:bodyPr/>
          <a:lstStyle/>
          <a:p>
            <a:r>
              <a:rPr lang="en-US" sz="2800" dirty="0"/>
              <a:t>The following is a list of attributes as defined in the $</a:t>
            </a:r>
            <a:r>
              <a:rPr lang="en-US" sz="2800" dirty="0" err="1"/>
              <a:t>AttrDef</a:t>
            </a:r>
            <a:r>
              <a:rPr lang="en-US" sz="2800" dirty="0"/>
              <a:t> system file:</a:t>
            </a:r>
          </a:p>
        </p:txBody>
      </p:sp>
    </p:spTree>
    <p:extLst>
      <p:ext uri="{BB962C8B-B14F-4D97-AF65-F5344CB8AC3E}">
        <p14:creationId xmlns:p14="http://schemas.microsoft.com/office/powerpoint/2010/main" val="1469369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Attribute Header</a:t>
            </a:r>
            <a:endParaRPr lang="en-SG" dirty="0">
              <a:latin typeface="+mn-lt"/>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22</a:t>
            </a:fld>
            <a:endParaRPr lang="en-US"/>
          </a:p>
        </p:txBody>
      </p:sp>
      <p:pic>
        <p:nvPicPr>
          <p:cNvPr id="47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3020884"/>
            <a:ext cx="5626677"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370765" y="777051"/>
            <a:ext cx="7640472" cy="1840566"/>
            <a:chOff x="370765" y="777051"/>
            <a:chExt cx="7640472" cy="1840566"/>
          </a:xfrm>
        </p:grpSpPr>
        <p:sp>
          <p:nvSpPr>
            <p:cNvPr id="7" name="Rectangle 6"/>
            <p:cNvSpPr/>
            <p:nvPr/>
          </p:nvSpPr>
          <p:spPr bwMode="auto">
            <a:xfrm>
              <a:off x="1371601" y="2129135"/>
              <a:ext cx="6477000" cy="381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8" name="Rectangle 7"/>
            <p:cNvSpPr/>
            <p:nvPr/>
          </p:nvSpPr>
          <p:spPr bwMode="auto">
            <a:xfrm>
              <a:off x="1371601" y="2129135"/>
              <a:ext cx="381000" cy="381000"/>
            </a:xfrm>
            <a:prstGeom prst="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9" name="Rectangle 8"/>
            <p:cNvSpPr/>
            <p:nvPr/>
          </p:nvSpPr>
          <p:spPr bwMode="auto">
            <a:xfrm>
              <a:off x="1762837" y="2129135"/>
              <a:ext cx="381000" cy="381000"/>
            </a:xfrm>
            <a:prstGeom prst="rect">
              <a:avLst/>
            </a:prstGeom>
            <a:solidFill>
              <a:srgbClr val="99C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10" name="Rectangle 9"/>
            <p:cNvSpPr/>
            <p:nvPr/>
          </p:nvSpPr>
          <p:spPr bwMode="auto">
            <a:xfrm>
              <a:off x="3962401" y="2129135"/>
              <a:ext cx="381000" cy="381000"/>
            </a:xfrm>
            <a:prstGeom prst="rect">
              <a:avLst/>
            </a:prstGeom>
            <a:solidFill>
              <a:srgbClr val="99C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11" name="Rectangle 10"/>
            <p:cNvSpPr/>
            <p:nvPr/>
          </p:nvSpPr>
          <p:spPr bwMode="auto">
            <a:xfrm>
              <a:off x="2895601" y="2129135"/>
              <a:ext cx="381000" cy="381000"/>
            </a:xfrm>
            <a:prstGeom prst="rect">
              <a:avLst/>
            </a:prstGeom>
            <a:solidFill>
              <a:srgbClr val="99C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12" name="TextBox 11"/>
            <p:cNvSpPr txBox="1"/>
            <p:nvPr/>
          </p:nvSpPr>
          <p:spPr>
            <a:xfrm>
              <a:off x="1061683" y="909457"/>
              <a:ext cx="1000836" cy="830997"/>
            </a:xfrm>
            <a:prstGeom prst="rect">
              <a:avLst/>
            </a:prstGeom>
            <a:noFill/>
          </p:spPr>
          <p:txBody>
            <a:bodyPr wrap="square" rtlCol="0">
              <a:spAutoFit/>
            </a:bodyPr>
            <a:lstStyle/>
            <a:p>
              <a:pPr algn="ctr"/>
              <a:r>
                <a:rPr lang="en-US" sz="1600" dirty="0"/>
                <a:t>MFT Entry Header</a:t>
              </a:r>
              <a:endParaRPr lang="en-SG" sz="1600" dirty="0"/>
            </a:p>
          </p:txBody>
        </p:sp>
        <p:sp>
          <p:nvSpPr>
            <p:cNvPr id="13" name="TextBox 12"/>
            <p:cNvSpPr txBox="1"/>
            <p:nvPr/>
          </p:nvSpPr>
          <p:spPr>
            <a:xfrm>
              <a:off x="2430440" y="909457"/>
              <a:ext cx="1262418" cy="584775"/>
            </a:xfrm>
            <a:prstGeom prst="rect">
              <a:avLst/>
            </a:prstGeom>
            <a:noFill/>
          </p:spPr>
          <p:txBody>
            <a:bodyPr wrap="square" rtlCol="0">
              <a:spAutoFit/>
            </a:bodyPr>
            <a:lstStyle/>
            <a:p>
              <a:pPr algn="ctr"/>
              <a:r>
                <a:rPr lang="en-US" sz="1600" dirty="0"/>
                <a:t>Attribute Headers</a:t>
              </a:r>
              <a:endParaRPr lang="en-SG" sz="1600" dirty="0"/>
            </a:p>
          </p:txBody>
        </p:sp>
        <p:sp>
          <p:nvSpPr>
            <p:cNvPr id="14" name="TextBox 13"/>
            <p:cNvSpPr txBox="1"/>
            <p:nvPr/>
          </p:nvSpPr>
          <p:spPr>
            <a:xfrm>
              <a:off x="370765" y="2032842"/>
              <a:ext cx="1000836" cy="584775"/>
            </a:xfrm>
            <a:prstGeom prst="rect">
              <a:avLst/>
            </a:prstGeom>
            <a:noFill/>
          </p:spPr>
          <p:txBody>
            <a:bodyPr wrap="square" rtlCol="0">
              <a:spAutoFit/>
            </a:bodyPr>
            <a:lstStyle/>
            <a:p>
              <a:pPr algn="ctr"/>
              <a:r>
                <a:rPr lang="en-US" sz="1600" dirty="0"/>
                <a:t>MFT Entry</a:t>
              </a:r>
              <a:endParaRPr lang="en-SG" sz="1600" dirty="0"/>
            </a:p>
          </p:txBody>
        </p:sp>
        <p:sp>
          <p:nvSpPr>
            <p:cNvPr id="15" name="TextBox 14"/>
            <p:cNvSpPr txBox="1"/>
            <p:nvPr/>
          </p:nvSpPr>
          <p:spPr>
            <a:xfrm>
              <a:off x="4601002" y="777051"/>
              <a:ext cx="1295400" cy="584775"/>
            </a:xfrm>
            <a:prstGeom prst="rect">
              <a:avLst/>
            </a:prstGeom>
            <a:noFill/>
          </p:spPr>
          <p:txBody>
            <a:bodyPr wrap="square" rtlCol="0">
              <a:spAutoFit/>
            </a:bodyPr>
            <a:lstStyle/>
            <a:p>
              <a:pPr algn="ctr"/>
              <a:r>
                <a:rPr lang="en-US" sz="1600" dirty="0"/>
                <a:t>Attribute Content</a:t>
              </a:r>
              <a:endParaRPr lang="en-SG" sz="1600" dirty="0"/>
            </a:p>
          </p:txBody>
        </p:sp>
        <p:sp>
          <p:nvSpPr>
            <p:cNvPr id="16" name="TextBox 15"/>
            <p:cNvSpPr txBox="1"/>
            <p:nvPr/>
          </p:nvSpPr>
          <p:spPr>
            <a:xfrm>
              <a:off x="7010401" y="1201845"/>
              <a:ext cx="1000836" cy="584775"/>
            </a:xfrm>
            <a:prstGeom prst="rect">
              <a:avLst/>
            </a:prstGeom>
            <a:noFill/>
          </p:spPr>
          <p:txBody>
            <a:bodyPr wrap="square" rtlCol="0">
              <a:spAutoFit/>
            </a:bodyPr>
            <a:lstStyle/>
            <a:p>
              <a:pPr algn="ctr"/>
              <a:r>
                <a:rPr lang="en-US" sz="1600" dirty="0"/>
                <a:t>Unused Space</a:t>
              </a:r>
              <a:endParaRPr lang="en-SG" sz="1600" dirty="0"/>
            </a:p>
          </p:txBody>
        </p:sp>
        <p:sp>
          <p:nvSpPr>
            <p:cNvPr id="17" name="Rectangle 16"/>
            <p:cNvSpPr/>
            <p:nvPr/>
          </p:nvSpPr>
          <p:spPr bwMode="auto">
            <a:xfrm>
              <a:off x="7239001" y="2134729"/>
              <a:ext cx="609600" cy="381000"/>
            </a:xfrm>
            <a:prstGeom prst="rect">
              <a:avLst/>
            </a:prstGeom>
            <a:solidFill>
              <a:schemeClr val="tx1">
                <a:lumMod val="50000"/>
                <a:lumOff val="5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cxnSp>
          <p:nvCxnSpPr>
            <p:cNvPr id="18" name="Straight Arrow Connector 17"/>
            <p:cNvCxnSpPr>
              <a:stCxn id="16" idx="2"/>
            </p:cNvCxnSpPr>
            <p:nvPr/>
          </p:nvCxnSpPr>
          <p:spPr bwMode="auto">
            <a:xfrm>
              <a:off x="7510819" y="1786620"/>
              <a:ext cx="0" cy="24622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9" name="Straight Arrow Connector 18"/>
            <p:cNvCxnSpPr>
              <a:stCxn id="15" idx="2"/>
            </p:cNvCxnSpPr>
            <p:nvPr/>
          </p:nvCxnSpPr>
          <p:spPr bwMode="auto">
            <a:xfrm>
              <a:off x="5248702" y="1361826"/>
              <a:ext cx="0" cy="67101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0" name="Straight Arrow Connector 19"/>
            <p:cNvCxnSpPr>
              <a:stCxn id="15" idx="2"/>
            </p:cNvCxnSpPr>
            <p:nvPr/>
          </p:nvCxnSpPr>
          <p:spPr bwMode="auto">
            <a:xfrm flipH="1">
              <a:off x="3657601" y="1361826"/>
              <a:ext cx="1591101" cy="67101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1" name="Straight Arrow Connector 20"/>
            <p:cNvCxnSpPr>
              <a:stCxn id="15" idx="2"/>
            </p:cNvCxnSpPr>
            <p:nvPr/>
          </p:nvCxnSpPr>
          <p:spPr bwMode="auto">
            <a:xfrm flipH="1">
              <a:off x="2514601" y="1361826"/>
              <a:ext cx="2734101" cy="67101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2" name="Straight Arrow Connector 21"/>
            <p:cNvCxnSpPr>
              <a:stCxn id="13" idx="2"/>
            </p:cNvCxnSpPr>
            <p:nvPr/>
          </p:nvCxnSpPr>
          <p:spPr bwMode="auto">
            <a:xfrm>
              <a:off x="3061649" y="1494232"/>
              <a:ext cx="0" cy="63490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3" name="Straight Arrow Connector 22"/>
            <p:cNvCxnSpPr>
              <a:stCxn id="13" idx="2"/>
              <a:endCxn id="9" idx="0"/>
            </p:cNvCxnSpPr>
            <p:nvPr/>
          </p:nvCxnSpPr>
          <p:spPr bwMode="auto">
            <a:xfrm flipH="1">
              <a:off x="1953337" y="1494232"/>
              <a:ext cx="1108312" cy="63490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4" name="Straight Arrow Connector 23"/>
            <p:cNvCxnSpPr>
              <a:stCxn id="13" idx="2"/>
            </p:cNvCxnSpPr>
            <p:nvPr/>
          </p:nvCxnSpPr>
          <p:spPr bwMode="auto">
            <a:xfrm>
              <a:off x="3061649" y="1494232"/>
              <a:ext cx="1091252" cy="63490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5" name="Straight Arrow Connector 24"/>
            <p:cNvCxnSpPr>
              <a:stCxn id="12" idx="2"/>
            </p:cNvCxnSpPr>
            <p:nvPr/>
          </p:nvCxnSpPr>
          <p:spPr bwMode="auto">
            <a:xfrm>
              <a:off x="1562101" y="1740454"/>
              <a:ext cx="0" cy="2923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cxnSp>
        <p:nvCxnSpPr>
          <p:cNvPr id="30" name="Straight Connector 29"/>
          <p:cNvCxnSpPr/>
          <p:nvPr/>
        </p:nvCxnSpPr>
        <p:spPr bwMode="auto">
          <a:xfrm>
            <a:off x="1752601" y="2510135"/>
            <a:ext cx="10236" cy="464583"/>
          </a:xfrm>
          <a:prstGeom prst="line">
            <a:avLst/>
          </a:prstGeom>
          <a:solidFill>
            <a:schemeClr val="accent1"/>
          </a:solidFill>
          <a:ln w="12700" cap="flat" cmpd="sng" algn="ctr">
            <a:solidFill>
              <a:schemeClr val="tx1"/>
            </a:solidFill>
            <a:prstDash val="dash"/>
            <a:round/>
            <a:headEnd type="none" w="sm" len="sm"/>
            <a:tailEnd type="none" w="sm" len="sm"/>
          </a:ln>
          <a:effectLst/>
        </p:spPr>
      </p:cxnSp>
      <p:cxnSp>
        <p:nvCxnSpPr>
          <p:cNvPr id="32" name="Straight Connector 31"/>
          <p:cNvCxnSpPr/>
          <p:nvPr/>
        </p:nvCxnSpPr>
        <p:spPr bwMode="auto">
          <a:xfrm>
            <a:off x="2143837" y="2510135"/>
            <a:ext cx="5235441" cy="464583"/>
          </a:xfrm>
          <a:prstGeom prst="line">
            <a:avLst/>
          </a:prstGeom>
          <a:solidFill>
            <a:schemeClr val="accent1"/>
          </a:solidFill>
          <a:ln w="12700" cap="flat" cmpd="sng" algn="ctr">
            <a:solidFill>
              <a:schemeClr val="tx1"/>
            </a:solidFill>
            <a:prstDash val="dash"/>
            <a:round/>
            <a:headEnd type="none" w="sm" len="sm"/>
            <a:tailEnd type="none" w="sm" len="sm"/>
          </a:ln>
          <a:effectLst/>
        </p:spPr>
      </p:cxnSp>
    </p:spTree>
    <p:extLst>
      <p:ext uri="{BB962C8B-B14F-4D97-AF65-F5344CB8AC3E}">
        <p14:creationId xmlns:p14="http://schemas.microsoft.com/office/powerpoint/2010/main" val="3499488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Typical File Record </a:t>
            </a:r>
            <a:endParaRPr lang="en-SG" dirty="0">
              <a:latin typeface="+mn-lt"/>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950115064"/>
              </p:ext>
            </p:extLst>
          </p:nvPr>
        </p:nvGraphicFramePr>
        <p:xfrm>
          <a:off x="1524000" y="1397000"/>
          <a:ext cx="6096000" cy="222504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b="1" dirty="0"/>
                        <a:t>File</a:t>
                      </a:r>
                      <a:endParaRPr lang="en-SG" b="1" dirty="0"/>
                    </a:p>
                  </a:txBody>
                  <a:tcPr/>
                </a:tc>
                <a:tc>
                  <a:txBody>
                    <a:bodyPr/>
                    <a:lstStyle/>
                    <a:p>
                      <a:r>
                        <a:rPr lang="en-US" b="1" dirty="0"/>
                        <a:t>Directory</a:t>
                      </a:r>
                      <a:endParaRPr lang="en-SG" b="1" dirty="0"/>
                    </a:p>
                  </a:txBody>
                  <a:tcPr/>
                </a:tc>
                <a:extLst>
                  <a:ext uri="{0D108BD9-81ED-4DB2-BD59-A6C34878D82A}">
                    <a16:rowId xmlns:a16="http://schemas.microsoft.com/office/drawing/2014/main" val="10000"/>
                  </a:ext>
                </a:extLst>
              </a:tr>
              <a:tr h="370840">
                <a:tc>
                  <a:txBody>
                    <a:bodyPr/>
                    <a:lstStyle/>
                    <a:p>
                      <a:r>
                        <a:rPr lang="en-US" dirty="0"/>
                        <a:t>$</a:t>
                      </a:r>
                      <a:r>
                        <a:rPr lang="en-US" dirty="0" err="1"/>
                        <a:t>Standard_Information</a:t>
                      </a:r>
                      <a:endParaRPr lang="en-SG"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Standard_Information</a:t>
                      </a:r>
                      <a:endParaRPr lang="en-SG" dirty="0"/>
                    </a:p>
                  </a:txBody>
                  <a:tcPr/>
                </a:tc>
                <a:extLst>
                  <a:ext uri="{0D108BD9-81ED-4DB2-BD59-A6C34878D82A}">
                    <a16:rowId xmlns:a16="http://schemas.microsoft.com/office/drawing/2014/main" val="10001"/>
                  </a:ext>
                </a:extLst>
              </a:tr>
              <a:tr h="370840">
                <a:tc>
                  <a:txBody>
                    <a:bodyPr/>
                    <a:lstStyle/>
                    <a:p>
                      <a:r>
                        <a:rPr lang="en-US" dirty="0"/>
                        <a:t>$</a:t>
                      </a:r>
                      <a:r>
                        <a:rPr lang="en-US" dirty="0" err="1"/>
                        <a:t>File_Name</a:t>
                      </a:r>
                      <a:endParaRPr lang="en-SG" dirty="0"/>
                    </a:p>
                  </a:txBody>
                  <a:tcPr/>
                </a:tc>
                <a:tc>
                  <a:txBody>
                    <a:bodyPr/>
                    <a:lstStyle/>
                    <a:p>
                      <a:r>
                        <a:rPr lang="en-US" dirty="0"/>
                        <a:t>$</a:t>
                      </a:r>
                      <a:r>
                        <a:rPr lang="en-US" dirty="0" err="1"/>
                        <a:t>File_Name</a:t>
                      </a:r>
                      <a:endParaRPr lang="en-SG" dirty="0"/>
                    </a:p>
                  </a:txBody>
                  <a:tcPr/>
                </a:tc>
                <a:extLst>
                  <a:ext uri="{0D108BD9-81ED-4DB2-BD59-A6C34878D82A}">
                    <a16:rowId xmlns:a16="http://schemas.microsoft.com/office/drawing/2014/main" val="10002"/>
                  </a:ext>
                </a:extLst>
              </a:tr>
              <a:tr h="370840">
                <a:tc>
                  <a:txBody>
                    <a:bodyPr/>
                    <a:lstStyle/>
                    <a:p>
                      <a:r>
                        <a:rPr lang="en-US" dirty="0"/>
                        <a:t>$</a:t>
                      </a:r>
                      <a:r>
                        <a:rPr lang="en-US" dirty="0" err="1"/>
                        <a:t>File_Name</a:t>
                      </a:r>
                      <a:r>
                        <a:rPr lang="en-US" dirty="0"/>
                        <a:t>_(sometimes)</a:t>
                      </a:r>
                      <a:endParaRPr lang="en-SG" dirty="0"/>
                    </a:p>
                  </a:txBody>
                  <a:tcPr/>
                </a:tc>
                <a:tc>
                  <a:txBody>
                    <a:bodyPr/>
                    <a:lstStyle/>
                    <a:p>
                      <a:r>
                        <a:rPr lang="en-US" dirty="0"/>
                        <a:t>$</a:t>
                      </a:r>
                      <a:r>
                        <a:rPr lang="en-US" dirty="0" err="1"/>
                        <a:t>File_Name</a:t>
                      </a:r>
                      <a:r>
                        <a:rPr lang="en-US" dirty="0"/>
                        <a:t>_(sometimes)</a:t>
                      </a:r>
                      <a:endParaRPr lang="en-SG" dirty="0"/>
                    </a:p>
                  </a:txBody>
                  <a:tcPr/>
                </a:tc>
                <a:extLst>
                  <a:ext uri="{0D108BD9-81ED-4DB2-BD59-A6C34878D82A}">
                    <a16:rowId xmlns:a16="http://schemas.microsoft.com/office/drawing/2014/main" val="10003"/>
                  </a:ext>
                </a:extLst>
              </a:tr>
              <a:tr h="370840">
                <a:tc>
                  <a:txBody>
                    <a:bodyPr/>
                    <a:lstStyle/>
                    <a:p>
                      <a:r>
                        <a:rPr lang="en-US" dirty="0"/>
                        <a:t>$Data</a:t>
                      </a:r>
                      <a:endParaRPr lang="en-SG" dirty="0"/>
                    </a:p>
                  </a:txBody>
                  <a:tcPr/>
                </a:tc>
                <a:tc>
                  <a:txBody>
                    <a:bodyPr/>
                    <a:lstStyle/>
                    <a:p>
                      <a:r>
                        <a:rPr lang="en-US" dirty="0"/>
                        <a:t>$</a:t>
                      </a:r>
                      <a:r>
                        <a:rPr lang="en-US" dirty="0" err="1"/>
                        <a:t>Index_Root</a:t>
                      </a:r>
                      <a:endParaRPr lang="en-SG" dirty="0"/>
                    </a:p>
                  </a:txBody>
                  <a:tcPr/>
                </a:tc>
                <a:extLst>
                  <a:ext uri="{0D108BD9-81ED-4DB2-BD59-A6C34878D82A}">
                    <a16:rowId xmlns:a16="http://schemas.microsoft.com/office/drawing/2014/main" val="10004"/>
                  </a:ext>
                </a:extLst>
              </a:tr>
              <a:tr h="370840">
                <a:tc>
                  <a:txBody>
                    <a:bodyPr/>
                    <a:lstStyle/>
                    <a:p>
                      <a:endParaRPr lang="en-SG"/>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Index_Allocation</a:t>
                      </a:r>
                      <a:r>
                        <a:rPr lang="en-SG" baseline="0" dirty="0"/>
                        <a:t> (sometimes)</a:t>
                      </a:r>
                      <a:endParaRPr lang="en-SG"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44371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Typical File Record – cont.</a:t>
            </a:r>
            <a:endParaRPr lang="en-SG" dirty="0">
              <a:latin typeface="+mn-lt"/>
            </a:endParaRPr>
          </a:p>
        </p:txBody>
      </p:sp>
      <p:sp>
        <p:nvSpPr>
          <p:cNvPr id="3" name="Content Placeholder 2"/>
          <p:cNvSpPr>
            <a:spLocks noGrp="1"/>
          </p:cNvSpPr>
          <p:nvPr>
            <p:ph idx="1"/>
          </p:nvPr>
        </p:nvSpPr>
        <p:spPr/>
        <p:txBody>
          <a:bodyPr/>
          <a:lstStyle/>
          <a:p>
            <a:r>
              <a:rPr lang="en-US" sz="2800" dirty="0"/>
              <a:t>$</a:t>
            </a:r>
            <a:r>
              <a:rPr lang="en-US" sz="2800" dirty="0" err="1"/>
              <a:t>Standard_Information</a:t>
            </a:r>
            <a:r>
              <a:rPr lang="en-US" sz="2800" dirty="0"/>
              <a:t> and one $</a:t>
            </a:r>
            <a:r>
              <a:rPr lang="en-US" sz="2800" dirty="0" err="1"/>
              <a:t>File_Name</a:t>
            </a:r>
            <a:r>
              <a:rPr lang="en-US" sz="2800" dirty="0"/>
              <a:t> are mandatory for all files and directories.</a:t>
            </a:r>
          </a:p>
          <a:p>
            <a:r>
              <a:rPr lang="en-US" sz="2800" dirty="0"/>
              <a:t>If the filename is longer than 8 characters or contains special characters, Windows will also create a DOS compatible name and save this as a 2</a:t>
            </a:r>
            <a:r>
              <a:rPr lang="en-US" sz="2800" baseline="30000" dirty="0"/>
              <a:t>nd</a:t>
            </a:r>
            <a:r>
              <a:rPr lang="en-US" sz="2800" dirty="0"/>
              <a:t> $</a:t>
            </a:r>
            <a:r>
              <a:rPr lang="en-US" sz="2800" dirty="0" err="1"/>
              <a:t>File_Name</a:t>
            </a:r>
            <a:r>
              <a:rPr lang="en-US" sz="2800" dirty="0"/>
              <a:t> attribute. </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24</a:t>
            </a:fld>
            <a:endParaRPr lang="en-US"/>
          </a:p>
        </p:txBody>
      </p:sp>
    </p:spTree>
    <p:extLst>
      <p:ext uri="{BB962C8B-B14F-4D97-AF65-F5344CB8AC3E}">
        <p14:creationId xmlns:p14="http://schemas.microsoft.com/office/powerpoint/2010/main" val="2291194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Typical File Record – cont.</a:t>
            </a:r>
            <a:endParaRPr lang="en-SG" dirty="0">
              <a:latin typeface="+mn-lt"/>
            </a:endParaRPr>
          </a:p>
        </p:txBody>
      </p:sp>
      <p:sp>
        <p:nvSpPr>
          <p:cNvPr id="3" name="Content Placeholder 2"/>
          <p:cNvSpPr>
            <a:spLocks noGrp="1"/>
          </p:cNvSpPr>
          <p:nvPr>
            <p:ph idx="1"/>
          </p:nvPr>
        </p:nvSpPr>
        <p:spPr/>
        <p:txBody>
          <a:bodyPr/>
          <a:lstStyle/>
          <a:p>
            <a:r>
              <a:rPr lang="en-US" sz="2800" dirty="0"/>
              <a:t>For directories, their content is an index that lists all of their files. </a:t>
            </a:r>
          </a:p>
          <a:p>
            <a:r>
              <a:rPr lang="en-US" sz="2800" dirty="0"/>
              <a:t>The $</a:t>
            </a:r>
            <a:r>
              <a:rPr lang="en-US" sz="2800" dirty="0" err="1"/>
              <a:t>Index_Root</a:t>
            </a:r>
            <a:r>
              <a:rPr lang="en-US" sz="2800" dirty="0"/>
              <a:t> provides the header for the index. If there are only a few entries, they will fit in and be part of $</a:t>
            </a:r>
            <a:r>
              <a:rPr lang="en-US" sz="2800" dirty="0" err="1"/>
              <a:t>Index_Root</a:t>
            </a:r>
            <a:r>
              <a:rPr lang="en-US" sz="2800" dirty="0"/>
              <a:t>. </a:t>
            </a:r>
          </a:p>
          <a:p>
            <a:r>
              <a:rPr lang="en-US" sz="2800" dirty="0"/>
              <a:t>Once the listing is too long, an $</a:t>
            </a:r>
            <a:r>
              <a:rPr lang="en-US" sz="2800" dirty="0" err="1"/>
              <a:t>Index_Allocation</a:t>
            </a:r>
            <a:r>
              <a:rPr lang="en-SG" sz="2800" dirty="0"/>
              <a:t> attribute is used to track which clusters on disk the index will reside.</a:t>
            </a:r>
          </a:p>
          <a:p>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25</a:t>
            </a:fld>
            <a:endParaRPr lang="en-US"/>
          </a:p>
        </p:txBody>
      </p:sp>
    </p:spTree>
    <p:extLst>
      <p:ext uri="{BB962C8B-B14F-4D97-AF65-F5344CB8AC3E}">
        <p14:creationId xmlns:p14="http://schemas.microsoft.com/office/powerpoint/2010/main" val="101286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Typical File Record </a:t>
            </a:r>
            <a:endParaRPr lang="en-SG" dirty="0">
              <a:latin typeface="+mn-lt"/>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26</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828675"/>
            <a:ext cx="6934200" cy="5200650"/>
          </a:xfrm>
          <a:prstGeom prst="rect">
            <a:avLst/>
          </a:prstGeom>
        </p:spPr>
      </p:pic>
    </p:spTree>
    <p:extLst>
      <p:ext uri="{BB962C8B-B14F-4D97-AF65-F5344CB8AC3E}">
        <p14:creationId xmlns:p14="http://schemas.microsoft.com/office/powerpoint/2010/main" val="3881538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Analyzing Timestamps</a:t>
            </a:r>
          </a:p>
        </p:txBody>
      </p:sp>
      <p:sp>
        <p:nvSpPr>
          <p:cNvPr id="3" name="Content Placeholder 2"/>
          <p:cNvSpPr>
            <a:spLocks noGrp="1"/>
          </p:cNvSpPr>
          <p:nvPr>
            <p:ph idx="1"/>
          </p:nvPr>
        </p:nvSpPr>
        <p:spPr/>
        <p:txBody>
          <a:bodyPr/>
          <a:lstStyle/>
          <a:p>
            <a:r>
              <a:rPr lang="en-US" sz="2800" dirty="0"/>
              <a:t>File timestamps are among the most important metadata stored in the MFT.</a:t>
            </a:r>
          </a:p>
          <a:p>
            <a:r>
              <a:rPr lang="en-US" sz="2800" dirty="0"/>
              <a:t>An MFT entry for a given file have at least 2 sets of attributes containing </a:t>
            </a:r>
            <a:r>
              <a:rPr lang="en-US" sz="2800" dirty="0">
                <a:solidFill>
                  <a:srgbClr val="FF0000"/>
                </a:solidFill>
              </a:rPr>
              <a:t>MACE</a:t>
            </a:r>
            <a:r>
              <a:rPr lang="en-US" sz="2800" dirty="0"/>
              <a:t> (Modified, Accessed, Created, Entry Modified) timestamp attributes.</a:t>
            </a:r>
          </a:p>
          <a:p>
            <a:r>
              <a:rPr lang="en-US" sz="2800" dirty="0"/>
              <a:t>One set is contained within $</a:t>
            </a:r>
            <a:r>
              <a:rPr lang="en-US" sz="2800" dirty="0" err="1"/>
              <a:t>Standard_Information</a:t>
            </a:r>
            <a:r>
              <a:rPr lang="en-US" sz="2800" dirty="0"/>
              <a:t> ($SI) attribute, the other is contained in $</a:t>
            </a:r>
            <a:r>
              <a:rPr lang="en-US" sz="2800" dirty="0" err="1"/>
              <a:t>File_Name</a:t>
            </a:r>
            <a:r>
              <a:rPr lang="en-US" sz="2800" dirty="0"/>
              <a:t> ($FN) attribute.</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27</a:t>
            </a:fld>
            <a:endParaRPr lang="en-US"/>
          </a:p>
        </p:txBody>
      </p:sp>
    </p:spTree>
    <p:extLst>
      <p:ext uri="{BB962C8B-B14F-4D97-AF65-F5344CB8AC3E}">
        <p14:creationId xmlns:p14="http://schemas.microsoft.com/office/powerpoint/2010/main" val="431950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MACE Timestamp</a:t>
            </a:r>
          </a:p>
        </p:txBody>
      </p:sp>
      <p:sp>
        <p:nvSpPr>
          <p:cNvPr id="3" name="Content Placeholder 2"/>
          <p:cNvSpPr>
            <a:spLocks noGrp="1"/>
          </p:cNvSpPr>
          <p:nvPr>
            <p:ph idx="1"/>
          </p:nvPr>
        </p:nvSpPr>
        <p:spPr/>
        <p:txBody>
          <a:bodyPr/>
          <a:lstStyle/>
          <a:p>
            <a:pPr marL="0" indent="0">
              <a:buNone/>
            </a:pPr>
            <a:r>
              <a:rPr lang="en-US" sz="2800" dirty="0"/>
              <a:t>Definition of $SI MACE timestamps:</a:t>
            </a:r>
          </a:p>
          <a:p>
            <a:r>
              <a:rPr lang="en-US" sz="2400" dirty="0"/>
              <a:t>Modified		</a:t>
            </a:r>
            <a:r>
              <a:rPr lang="en-US" sz="2400" b="0" dirty="0"/>
              <a:t>When the contents of a file were last modified</a:t>
            </a:r>
            <a:endParaRPr lang="en-US" sz="2400" dirty="0"/>
          </a:p>
          <a:p>
            <a:r>
              <a:rPr lang="en-US" sz="2400" dirty="0"/>
              <a:t>Accessed		</a:t>
            </a:r>
            <a:r>
              <a:rPr lang="en-US" sz="2400" b="0" dirty="0"/>
              <a:t>When the contents of a file were last read</a:t>
            </a:r>
            <a:endParaRPr lang="en-US" sz="2400" dirty="0"/>
          </a:p>
          <a:p>
            <a:r>
              <a:rPr lang="en-US" sz="2400" dirty="0"/>
              <a:t>Created		</a:t>
            </a:r>
            <a:r>
              <a:rPr lang="en-US" sz="2400" b="0" dirty="0"/>
              <a:t>When the file was “born”</a:t>
            </a:r>
            <a:endParaRPr lang="en-US" sz="2400" dirty="0"/>
          </a:p>
          <a:p>
            <a:pPr>
              <a:tabLst>
                <a:tab pos="1196975" algn="l"/>
              </a:tabLst>
            </a:pPr>
            <a:r>
              <a:rPr lang="en-US" sz="2400" dirty="0"/>
              <a:t>Entry Modified	</a:t>
            </a:r>
            <a:r>
              <a:rPr lang="en-US" sz="2400" b="0" dirty="0"/>
              <a:t>When the MFT entry associated with a file, 			rather then the contents of the file, was 				changed</a:t>
            </a:r>
            <a:endParaRPr lang="en-US" sz="24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28</a:t>
            </a:fld>
            <a:endParaRPr lang="en-US"/>
          </a:p>
        </p:txBody>
      </p:sp>
    </p:spTree>
    <p:extLst>
      <p:ext uri="{BB962C8B-B14F-4D97-AF65-F5344CB8AC3E}">
        <p14:creationId xmlns:p14="http://schemas.microsoft.com/office/powerpoint/2010/main" val="3970559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Windows Explorer Timestamps</a:t>
            </a:r>
          </a:p>
        </p:txBody>
      </p:sp>
      <p:sp>
        <p:nvSpPr>
          <p:cNvPr id="3" name="Content Placeholder 2"/>
          <p:cNvSpPr>
            <a:spLocks noGrp="1"/>
          </p:cNvSpPr>
          <p:nvPr>
            <p:ph idx="1"/>
          </p:nvPr>
        </p:nvSpPr>
        <p:spPr>
          <a:xfrm>
            <a:off x="381000" y="1066800"/>
            <a:ext cx="4495800" cy="5181600"/>
          </a:xfrm>
        </p:spPr>
        <p:txBody>
          <a:bodyPr/>
          <a:lstStyle/>
          <a:p>
            <a:r>
              <a:rPr lang="en-US" sz="2800" dirty="0"/>
              <a:t>File’s properties in Windows Explorer shows the $</a:t>
            </a:r>
            <a:r>
              <a:rPr lang="en-US" sz="2800" dirty="0" err="1"/>
              <a:t>Standard_Information</a:t>
            </a:r>
            <a:r>
              <a:rPr lang="en-US" sz="2800" dirty="0"/>
              <a:t> timestamps.</a:t>
            </a:r>
          </a:p>
          <a:p>
            <a:r>
              <a:rPr lang="en-US" sz="2800" dirty="0"/>
              <a:t>Note that it shows Modified, Accessed, Created, but not Entry Modified timestamp.</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29</a:t>
            </a:fld>
            <a:endParaRPr lang="en-US"/>
          </a:p>
        </p:txBody>
      </p:sp>
      <p:pic>
        <p:nvPicPr>
          <p:cNvPr id="5" name="Picture 4"/>
          <p:cNvPicPr>
            <a:picLocks noChangeAspect="1"/>
          </p:cNvPicPr>
          <p:nvPr/>
        </p:nvPicPr>
        <p:blipFill>
          <a:blip r:embed="rId2"/>
          <a:stretch>
            <a:fillRect/>
          </a:stretch>
        </p:blipFill>
        <p:spPr>
          <a:xfrm>
            <a:off x="5257800" y="1066800"/>
            <a:ext cx="3600450" cy="4933950"/>
          </a:xfrm>
          <a:prstGeom prst="rect">
            <a:avLst/>
          </a:prstGeom>
        </p:spPr>
      </p:pic>
    </p:spTree>
    <p:extLst>
      <p:ext uri="{BB962C8B-B14F-4D97-AF65-F5344CB8AC3E}">
        <p14:creationId xmlns:p14="http://schemas.microsoft.com/office/powerpoint/2010/main" val="1952556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95CB-AC73-4D64-A25B-3577931E1962}"/>
              </a:ext>
            </a:extLst>
          </p:cNvPr>
          <p:cNvSpPr>
            <a:spLocks noGrp="1"/>
          </p:cNvSpPr>
          <p:nvPr>
            <p:ph type="title"/>
          </p:nvPr>
        </p:nvSpPr>
        <p:spPr/>
        <p:txBody>
          <a:bodyPr/>
          <a:lstStyle/>
          <a:p>
            <a:r>
              <a:rPr lang="en-US" dirty="0" err="1"/>
              <a:t>Eg.</a:t>
            </a:r>
            <a:r>
              <a:rPr lang="en-US" dirty="0"/>
              <a:t> A Disk with 2 NTFS Partitions</a:t>
            </a:r>
          </a:p>
        </p:txBody>
      </p:sp>
      <p:sp>
        <p:nvSpPr>
          <p:cNvPr id="4" name="Slide Number Placeholder 3">
            <a:extLst>
              <a:ext uri="{FF2B5EF4-FFF2-40B4-BE49-F238E27FC236}">
                <a16:creationId xmlns:a16="http://schemas.microsoft.com/office/drawing/2014/main" id="{6DEE72A0-FA05-4B08-9C2D-3BF7BE5DC80F}"/>
              </a:ext>
            </a:extLst>
          </p:cNvPr>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a:t>
            </a:fld>
            <a:endParaRPr lang="en-US"/>
          </a:p>
        </p:txBody>
      </p:sp>
      <p:sp>
        <p:nvSpPr>
          <p:cNvPr id="8" name="Rectangle 7">
            <a:extLst>
              <a:ext uri="{FF2B5EF4-FFF2-40B4-BE49-F238E27FC236}">
                <a16:creationId xmlns:a16="http://schemas.microsoft.com/office/drawing/2014/main" id="{E8D190DB-9476-4873-9E84-F65A6AFA02F7}"/>
              </a:ext>
            </a:extLst>
          </p:cNvPr>
          <p:cNvSpPr/>
          <p:nvPr/>
        </p:nvSpPr>
        <p:spPr bwMode="auto">
          <a:xfrm>
            <a:off x="838200" y="1371600"/>
            <a:ext cx="7543800" cy="2362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9" name="Rectangle 8">
            <a:extLst>
              <a:ext uri="{FF2B5EF4-FFF2-40B4-BE49-F238E27FC236}">
                <a16:creationId xmlns:a16="http://schemas.microsoft.com/office/drawing/2014/main" id="{293BBAB5-81EB-4B27-8BE4-FAD19EE03D4E}"/>
              </a:ext>
            </a:extLst>
          </p:cNvPr>
          <p:cNvSpPr/>
          <p:nvPr/>
        </p:nvSpPr>
        <p:spPr bwMode="auto">
          <a:xfrm>
            <a:off x="838200" y="3733800"/>
            <a:ext cx="7543800" cy="2362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0" name="Rectangle 9">
            <a:extLst>
              <a:ext uri="{FF2B5EF4-FFF2-40B4-BE49-F238E27FC236}">
                <a16:creationId xmlns:a16="http://schemas.microsoft.com/office/drawing/2014/main" id="{6C34179A-FF41-47AD-8374-9CDEE3E3B0D6}"/>
              </a:ext>
            </a:extLst>
          </p:cNvPr>
          <p:cNvSpPr/>
          <p:nvPr/>
        </p:nvSpPr>
        <p:spPr bwMode="auto">
          <a:xfrm>
            <a:off x="838200" y="1371600"/>
            <a:ext cx="533400" cy="533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rPr>
              <a:t>MBR</a:t>
            </a:r>
          </a:p>
        </p:txBody>
      </p:sp>
      <p:sp>
        <p:nvSpPr>
          <p:cNvPr id="11" name="Rectangle 10">
            <a:extLst>
              <a:ext uri="{FF2B5EF4-FFF2-40B4-BE49-F238E27FC236}">
                <a16:creationId xmlns:a16="http://schemas.microsoft.com/office/drawing/2014/main" id="{08402DEA-33CD-4A8B-9D0E-7C7230AB9D81}"/>
              </a:ext>
            </a:extLst>
          </p:cNvPr>
          <p:cNvSpPr/>
          <p:nvPr/>
        </p:nvSpPr>
        <p:spPr bwMode="auto">
          <a:xfrm>
            <a:off x="1383030" y="1371600"/>
            <a:ext cx="533400" cy="533400"/>
          </a:xfrm>
          <a:prstGeom prst="rect">
            <a:avLst/>
          </a:prstGeom>
          <a:solidFill>
            <a:srgbClr val="CCE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rPr>
              <a:t>PBR</a:t>
            </a:r>
          </a:p>
        </p:txBody>
      </p:sp>
      <p:sp>
        <p:nvSpPr>
          <p:cNvPr id="12" name="Rectangle 11">
            <a:extLst>
              <a:ext uri="{FF2B5EF4-FFF2-40B4-BE49-F238E27FC236}">
                <a16:creationId xmlns:a16="http://schemas.microsoft.com/office/drawing/2014/main" id="{AFDB1513-5A42-42EC-B3AA-03C552BEF4AC}"/>
              </a:ext>
            </a:extLst>
          </p:cNvPr>
          <p:cNvSpPr/>
          <p:nvPr/>
        </p:nvSpPr>
        <p:spPr bwMode="auto">
          <a:xfrm>
            <a:off x="849630" y="3752850"/>
            <a:ext cx="533400" cy="533400"/>
          </a:xfrm>
          <a:prstGeom prst="rect">
            <a:avLst/>
          </a:prstGeom>
          <a:solidFill>
            <a:srgbClr val="CCE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rPr>
              <a:t>PBR</a:t>
            </a:r>
          </a:p>
        </p:txBody>
      </p:sp>
      <p:sp>
        <p:nvSpPr>
          <p:cNvPr id="13" name="Rectangle 12">
            <a:extLst>
              <a:ext uri="{FF2B5EF4-FFF2-40B4-BE49-F238E27FC236}">
                <a16:creationId xmlns:a16="http://schemas.microsoft.com/office/drawing/2014/main" id="{3F1F9B38-BABE-4B8A-88AB-DA50D3860959}"/>
              </a:ext>
            </a:extLst>
          </p:cNvPr>
          <p:cNvSpPr/>
          <p:nvPr/>
        </p:nvSpPr>
        <p:spPr bwMode="auto">
          <a:xfrm>
            <a:off x="3048000" y="2133600"/>
            <a:ext cx="685800" cy="1143000"/>
          </a:xfrm>
          <a:prstGeom prst="rect">
            <a:avLst/>
          </a:prstGeom>
          <a:solidFill>
            <a:srgbClr val="CC99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rPr>
              <a:t>MFT</a:t>
            </a:r>
          </a:p>
        </p:txBody>
      </p:sp>
      <p:sp>
        <p:nvSpPr>
          <p:cNvPr id="14" name="Rectangle 13">
            <a:extLst>
              <a:ext uri="{FF2B5EF4-FFF2-40B4-BE49-F238E27FC236}">
                <a16:creationId xmlns:a16="http://schemas.microsoft.com/office/drawing/2014/main" id="{313D7177-4A14-47ED-BFEC-09C778FE4232}"/>
              </a:ext>
            </a:extLst>
          </p:cNvPr>
          <p:cNvSpPr/>
          <p:nvPr/>
        </p:nvSpPr>
        <p:spPr bwMode="auto">
          <a:xfrm>
            <a:off x="7315200" y="4015740"/>
            <a:ext cx="685800" cy="1143000"/>
          </a:xfrm>
          <a:prstGeom prst="rect">
            <a:avLst/>
          </a:prstGeom>
          <a:solidFill>
            <a:srgbClr val="CC99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rPr>
              <a:t>MFT</a:t>
            </a:r>
          </a:p>
        </p:txBody>
      </p:sp>
      <p:pic>
        <p:nvPicPr>
          <p:cNvPr id="16" name="Picture 15">
            <a:extLst>
              <a:ext uri="{FF2B5EF4-FFF2-40B4-BE49-F238E27FC236}">
                <a16:creationId xmlns:a16="http://schemas.microsoft.com/office/drawing/2014/main" id="{16918830-019F-44E0-B0E2-89EB98273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760" y="914400"/>
            <a:ext cx="4876800" cy="3048000"/>
          </a:xfrm>
          <a:prstGeom prst="rect">
            <a:avLst/>
          </a:prstGeom>
        </p:spPr>
      </p:pic>
      <p:cxnSp>
        <p:nvCxnSpPr>
          <p:cNvPr id="18" name="Straight Connector 17">
            <a:extLst>
              <a:ext uri="{FF2B5EF4-FFF2-40B4-BE49-F238E27FC236}">
                <a16:creationId xmlns:a16="http://schemas.microsoft.com/office/drawing/2014/main" id="{4EEF51B5-27ED-4C40-9D02-CEC17D9F5C79}"/>
              </a:ext>
            </a:extLst>
          </p:cNvPr>
          <p:cNvCxnSpPr/>
          <p:nvPr/>
        </p:nvCxnSpPr>
        <p:spPr bwMode="auto">
          <a:xfrm flipV="1">
            <a:off x="3733800" y="1066800"/>
            <a:ext cx="1752600" cy="1066800"/>
          </a:xfrm>
          <a:prstGeom prst="line">
            <a:avLst/>
          </a:prstGeom>
          <a:solidFill>
            <a:schemeClr val="accent1"/>
          </a:solidFill>
          <a:ln w="12700" cap="flat" cmpd="sng" algn="ctr">
            <a:solidFill>
              <a:schemeClr val="tx1"/>
            </a:solidFill>
            <a:prstDash val="dash"/>
            <a:round/>
            <a:headEnd type="none" w="sm" len="sm"/>
            <a:tailEnd type="none" w="sm" len="sm"/>
          </a:ln>
          <a:effectLst/>
        </p:spPr>
      </p:cxnSp>
      <p:cxnSp>
        <p:nvCxnSpPr>
          <p:cNvPr id="22" name="Straight Connector 21">
            <a:extLst>
              <a:ext uri="{FF2B5EF4-FFF2-40B4-BE49-F238E27FC236}">
                <a16:creationId xmlns:a16="http://schemas.microsoft.com/office/drawing/2014/main" id="{C19C0AD7-2928-4537-B208-51177D753DFF}"/>
              </a:ext>
            </a:extLst>
          </p:cNvPr>
          <p:cNvCxnSpPr/>
          <p:nvPr/>
        </p:nvCxnSpPr>
        <p:spPr bwMode="auto">
          <a:xfrm>
            <a:off x="3733800" y="3276600"/>
            <a:ext cx="1752600" cy="685800"/>
          </a:xfrm>
          <a:prstGeom prst="line">
            <a:avLst/>
          </a:prstGeom>
          <a:solidFill>
            <a:schemeClr val="accent1"/>
          </a:solidFill>
          <a:ln w="12700" cap="flat" cmpd="sng" algn="ctr">
            <a:solidFill>
              <a:schemeClr val="tx1"/>
            </a:solidFill>
            <a:prstDash val="dash"/>
            <a:round/>
            <a:headEnd type="none" w="sm" len="sm"/>
            <a:tailEnd type="none" w="sm" len="sm"/>
          </a:ln>
          <a:effectLst/>
        </p:spPr>
      </p:cxnSp>
      <p:sp>
        <p:nvSpPr>
          <p:cNvPr id="23" name="TextBox 22">
            <a:extLst>
              <a:ext uri="{FF2B5EF4-FFF2-40B4-BE49-F238E27FC236}">
                <a16:creationId xmlns:a16="http://schemas.microsoft.com/office/drawing/2014/main" id="{FD2D3A90-08DA-4891-A3ED-EE96D8D13BD2}"/>
              </a:ext>
            </a:extLst>
          </p:cNvPr>
          <p:cNvSpPr txBox="1"/>
          <p:nvPr/>
        </p:nvSpPr>
        <p:spPr>
          <a:xfrm>
            <a:off x="1219200" y="2552700"/>
            <a:ext cx="1447800" cy="369332"/>
          </a:xfrm>
          <a:prstGeom prst="rect">
            <a:avLst/>
          </a:prstGeom>
          <a:noFill/>
        </p:spPr>
        <p:txBody>
          <a:bodyPr wrap="square" rtlCol="0">
            <a:spAutoFit/>
          </a:bodyPr>
          <a:lstStyle/>
          <a:p>
            <a:r>
              <a:rPr lang="en-US" sz="1800" dirty="0"/>
              <a:t>Partition 0</a:t>
            </a:r>
          </a:p>
        </p:txBody>
      </p:sp>
      <p:sp>
        <p:nvSpPr>
          <p:cNvPr id="24" name="TextBox 23">
            <a:extLst>
              <a:ext uri="{FF2B5EF4-FFF2-40B4-BE49-F238E27FC236}">
                <a16:creationId xmlns:a16="http://schemas.microsoft.com/office/drawing/2014/main" id="{92CFD057-85AF-409B-82F8-2354909D6426}"/>
              </a:ext>
            </a:extLst>
          </p:cNvPr>
          <p:cNvSpPr txBox="1"/>
          <p:nvPr/>
        </p:nvSpPr>
        <p:spPr>
          <a:xfrm>
            <a:off x="1116330" y="4566166"/>
            <a:ext cx="1447800" cy="369332"/>
          </a:xfrm>
          <a:prstGeom prst="rect">
            <a:avLst/>
          </a:prstGeom>
          <a:noFill/>
        </p:spPr>
        <p:txBody>
          <a:bodyPr wrap="square" rtlCol="0">
            <a:spAutoFit/>
          </a:bodyPr>
          <a:lstStyle/>
          <a:p>
            <a:r>
              <a:rPr lang="en-US" sz="1800" dirty="0"/>
              <a:t>Partition 1</a:t>
            </a:r>
          </a:p>
        </p:txBody>
      </p:sp>
    </p:spTree>
    <p:extLst>
      <p:ext uri="{BB962C8B-B14F-4D97-AF65-F5344CB8AC3E}">
        <p14:creationId xmlns:p14="http://schemas.microsoft.com/office/powerpoint/2010/main" val="2737816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Resident and Non-Resident Attributes</a:t>
            </a:r>
            <a:endParaRPr lang="en-SG" dirty="0">
              <a:latin typeface="+mn-lt"/>
            </a:endParaRPr>
          </a:p>
        </p:txBody>
      </p:sp>
      <p:sp>
        <p:nvSpPr>
          <p:cNvPr id="3" name="Content Placeholder 2"/>
          <p:cNvSpPr>
            <a:spLocks noGrp="1"/>
          </p:cNvSpPr>
          <p:nvPr>
            <p:ph idx="1"/>
          </p:nvPr>
        </p:nvSpPr>
        <p:spPr/>
        <p:txBody>
          <a:bodyPr/>
          <a:lstStyle/>
          <a:p>
            <a:r>
              <a:rPr lang="en-SG" sz="2800" dirty="0"/>
              <a:t>MFT records may have attributes with a large content (such as a $Data attribute) such that all the attributes cannot be held within one base record. </a:t>
            </a:r>
          </a:p>
          <a:p>
            <a:r>
              <a:rPr lang="en-SG" sz="2800" dirty="0"/>
              <a:t>In this case extension MFT records are used to hold some of the attributes. </a:t>
            </a:r>
          </a:p>
          <a:p>
            <a:r>
              <a:rPr lang="en-SG" sz="2800" dirty="0"/>
              <a:t>The base MFT record is used for referencing the file, and the $</a:t>
            </a:r>
            <a:r>
              <a:rPr lang="en-SG" sz="2800" dirty="0" err="1"/>
              <a:t>Attribute_List</a:t>
            </a:r>
            <a:r>
              <a:rPr lang="en-SG" sz="2800" dirty="0"/>
              <a:t> attribute within it provides the references to all the extension records for the file. </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30</a:t>
            </a:fld>
            <a:endParaRPr lang="en-US"/>
          </a:p>
        </p:txBody>
      </p:sp>
    </p:spTree>
    <p:extLst>
      <p:ext uri="{BB962C8B-B14F-4D97-AF65-F5344CB8AC3E}">
        <p14:creationId xmlns:p14="http://schemas.microsoft.com/office/powerpoint/2010/main" val="830130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Resident and Non-Resident Attributes – cont.</a:t>
            </a:r>
            <a:endParaRPr lang="en-SG" dirty="0">
              <a:latin typeface="+mn-lt"/>
            </a:endParaRPr>
          </a:p>
        </p:txBody>
      </p:sp>
      <p:sp>
        <p:nvSpPr>
          <p:cNvPr id="3" name="Content Placeholder 2"/>
          <p:cNvSpPr>
            <a:spLocks noGrp="1"/>
          </p:cNvSpPr>
          <p:nvPr>
            <p:ph idx="1"/>
          </p:nvPr>
        </p:nvSpPr>
        <p:spPr/>
        <p:txBody>
          <a:bodyPr/>
          <a:lstStyle/>
          <a:p>
            <a:r>
              <a:rPr lang="en-SG" sz="2800" dirty="0"/>
              <a:t>Attributes whose content is held entirely within the attribute (be it a base or extension MFT record) are known as Resident. </a:t>
            </a:r>
          </a:p>
          <a:p>
            <a:r>
              <a:rPr lang="en-SG" sz="2800" dirty="0"/>
              <a:t>Attributes whose content is not held entirely within the attribute are known as Non-Resident. </a:t>
            </a:r>
          </a:p>
          <a:p>
            <a:r>
              <a:rPr lang="en-SG" sz="2800" dirty="0"/>
              <a:t>At offset 0x08 (Non-resident flag), the bytes for</a:t>
            </a:r>
          </a:p>
          <a:p>
            <a:pPr lvl="1"/>
            <a:r>
              <a:rPr lang="en-SG" sz="2400" dirty="0"/>
              <a:t>Resident attributes are set to 0, </a:t>
            </a:r>
          </a:p>
          <a:p>
            <a:pPr lvl="1"/>
            <a:r>
              <a:rPr lang="en-SG" sz="2400" dirty="0"/>
              <a:t>Non-resident attributes are set to 1. </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31</a:t>
            </a:fld>
            <a:endParaRPr lang="en-US"/>
          </a:p>
        </p:txBody>
      </p:sp>
    </p:spTree>
    <p:extLst>
      <p:ext uri="{BB962C8B-B14F-4D97-AF65-F5344CB8AC3E}">
        <p14:creationId xmlns:p14="http://schemas.microsoft.com/office/powerpoint/2010/main" val="2539689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Resident and Non-Resident Attributes – cont.</a:t>
            </a:r>
            <a:endParaRPr lang="en-SG" dirty="0">
              <a:latin typeface="+mn-lt"/>
            </a:endParaRPr>
          </a:p>
        </p:txBody>
      </p:sp>
      <p:sp>
        <p:nvSpPr>
          <p:cNvPr id="3" name="Content Placeholder 2"/>
          <p:cNvSpPr>
            <a:spLocks noGrp="1"/>
          </p:cNvSpPr>
          <p:nvPr>
            <p:ph idx="1"/>
          </p:nvPr>
        </p:nvSpPr>
        <p:spPr/>
        <p:txBody>
          <a:bodyPr/>
          <a:lstStyle/>
          <a:p>
            <a:r>
              <a:rPr lang="en-SG" sz="2800" dirty="0"/>
              <a:t>The $Data attribute is most likely to be non-resident. </a:t>
            </a:r>
          </a:p>
          <a:p>
            <a:r>
              <a:rPr lang="en-SG" sz="2800" dirty="0"/>
              <a:t>A file with a few hundred bytes of data may have that data held entirely in the $Data attribute: the attribute will be Resident. </a:t>
            </a:r>
          </a:p>
          <a:p>
            <a:r>
              <a:rPr lang="en-SG" sz="2800" dirty="0"/>
              <a:t>A longer file will have its data held in external clusters: the $Data attribute will hold external cluster information and will therefore be Non-Resident. </a:t>
            </a:r>
          </a:p>
          <a:p>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32</a:t>
            </a:fld>
            <a:endParaRPr lang="en-US"/>
          </a:p>
        </p:txBody>
      </p:sp>
    </p:spTree>
    <p:extLst>
      <p:ext uri="{BB962C8B-B14F-4D97-AF65-F5344CB8AC3E}">
        <p14:creationId xmlns:p14="http://schemas.microsoft.com/office/powerpoint/2010/main" val="842730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$Bitmap</a:t>
            </a:r>
            <a:endParaRPr lang="en-SG" dirty="0">
              <a:latin typeface="+mn-lt"/>
            </a:endParaRPr>
          </a:p>
        </p:txBody>
      </p:sp>
      <p:sp>
        <p:nvSpPr>
          <p:cNvPr id="3" name="Content Placeholder 2"/>
          <p:cNvSpPr>
            <a:spLocks noGrp="1"/>
          </p:cNvSpPr>
          <p:nvPr>
            <p:ph idx="1"/>
          </p:nvPr>
        </p:nvSpPr>
        <p:spPr>
          <a:xfrm>
            <a:off x="571500" y="1143000"/>
            <a:ext cx="8153400" cy="5181600"/>
          </a:xfrm>
        </p:spPr>
        <p:txBody>
          <a:bodyPr/>
          <a:lstStyle/>
          <a:p>
            <a:r>
              <a:rPr lang="en-SG" sz="2800" dirty="0"/>
              <a:t>NTFS uses bitmaps for several purpose.</a:t>
            </a:r>
          </a:p>
          <a:p>
            <a:r>
              <a:rPr lang="en-SG" sz="2800" dirty="0"/>
              <a:t>The </a:t>
            </a:r>
            <a:r>
              <a:rPr lang="en-SG" sz="2800" dirty="0">
                <a:solidFill>
                  <a:srgbClr val="0033CC"/>
                </a:solidFill>
              </a:rPr>
              <a:t>system file </a:t>
            </a:r>
            <a:r>
              <a:rPr lang="en-SG" sz="2800" dirty="0"/>
              <a:t>$Bitmap holds the map of logical clusters in use and not in use. This is used for finding free space when a file is allocated. </a:t>
            </a:r>
          </a:p>
          <a:p>
            <a:r>
              <a:rPr lang="en-SG" sz="2800" dirty="0"/>
              <a:t>Bitmap is also used as </a:t>
            </a:r>
            <a:r>
              <a:rPr lang="en-SG" sz="2800" dirty="0">
                <a:solidFill>
                  <a:srgbClr val="0033CC"/>
                </a:solidFill>
              </a:rPr>
              <a:t>MFT record attribute</a:t>
            </a:r>
            <a:r>
              <a:rPr lang="en-SG" sz="2800" dirty="0"/>
              <a:t> $Bitmap, with an attribute ID of 0xB0. This is used for mapping MFT records in - and out - of use. </a:t>
            </a:r>
          </a:p>
          <a:p>
            <a:r>
              <a:rPr lang="en-SG" sz="2800" dirty="0"/>
              <a:t>Any bit set to 1 indicates an in-use cluster or record. </a:t>
            </a:r>
          </a:p>
          <a:p>
            <a:endParaRPr lang="en-SG" dirty="0"/>
          </a:p>
          <a:p>
            <a:pPr marL="0" indent="0">
              <a:buNone/>
            </a:pPr>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33</a:t>
            </a:fld>
            <a:endParaRPr lang="en-US"/>
          </a:p>
        </p:txBody>
      </p:sp>
    </p:spTree>
    <p:extLst>
      <p:ext uri="{BB962C8B-B14F-4D97-AF65-F5344CB8AC3E}">
        <p14:creationId xmlns:p14="http://schemas.microsoft.com/office/powerpoint/2010/main" val="4087632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$Bitmap</a:t>
            </a:r>
            <a:endParaRPr lang="en-SG" dirty="0">
              <a:latin typeface="+mn-lt"/>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34</a:t>
            </a:fld>
            <a:endParaRPr lang="en-US"/>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2643" y="933450"/>
            <a:ext cx="6431113" cy="5181600"/>
          </a:xfrm>
        </p:spPr>
      </p:pic>
    </p:spTree>
    <p:extLst>
      <p:ext uri="{BB962C8B-B14F-4D97-AF65-F5344CB8AC3E}">
        <p14:creationId xmlns:p14="http://schemas.microsoft.com/office/powerpoint/2010/main" val="3787180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latin typeface="+mn-lt"/>
              </a:rPr>
              <a:t>$Boot file (VBR)</a:t>
            </a:r>
          </a:p>
        </p:txBody>
      </p:sp>
      <p:sp>
        <p:nvSpPr>
          <p:cNvPr id="3" name="Content Placeholder 2"/>
          <p:cNvSpPr>
            <a:spLocks noGrp="1"/>
          </p:cNvSpPr>
          <p:nvPr>
            <p:ph idx="1"/>
          </p:nvPr>
        </p:nvSpPr>
        <p:spPr/>
        <p:txBody>
          <a:bodyPr/>
          <a:lstStyle/>
          <a:p>
            <a:r>
              <a:rPr lang="en-SG" sz="2800" dirty="0"/>
              <a:t>The 16 sectors (two clusters) at logical sector zero in the active partition, containing the VBR and the bootstrap code, are defined in NTFS as the $Boot file.</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35</a:t>
            </a:fld>
            <a:endParaRPr lang="en-US"/>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971800"/>
            <a:ext cx="8458200" cy="164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4519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latin typeface="+mn-lt"/>
              </a:rPr>
              <a:t>$Boot file (VBR)</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36</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225" y="1376362"/>
            <a:ext cx="6076950" cy="4562475"/>
          </a:xfrm>
        </p:spPr>
      </p:pic>
    </p:spTree>
    <p:extLst>
      <p:ext uri="{BB962C8B-B14F-4D97-AF65-F5344CB8AC3E}">
        <p14:creationId xmlns:p14="http://schemas.microsoft.com/office/powerpoint/2010/main" val="1188757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MFT Analysis Tools</a:t>
            </a:r>
          </a:p>
        </p:txBody>
      </p:sp>
      <p:sp>
        <p:nvSpPr>
          <p:cNvPr id="3" name="Content Placeholder 2"/>
          <p:cNvSpPr>
            <a:spLocks noGrp="1"/>
          </p:cNvSpPr>
          <p:nvPr>
            <p:ph idx="1"/>
          </p:nvPr>
        </p:nvSpPr>
        <p:spPr>
          <a:xfrm>
            <a:off x="76200" y="914400"/>
            <a:ext cx="9144000" cy="5181600"/>
          </a:xfrm>
        </p:spPr>
        <p:txBody>
          <a:bodyPr/>
          <a:lstStyle/>
          <a:p>
            <a:r>
              <a:rPr lang="en-US" sz="2800" dirty="0"/>
              <a:t>Most commercial tools including </a:t>
            </a:r>
            <a:r>
              <a:rPr lang="en-US" sz="2800" dirty="0" err="1"/>
              <a:t>EnCase</a:t>
            </a:r>
            <a:r>
              <a:rPr lang="en-US" sz="2800" dirty="0"/>
              <a:t> and FTK are capable of extracting and parsing the content of $MFT and other NTFS structures.</a:t>
            </a:r>
          </a:p>
          <a:p>
            <a:endParaRPr lang="en-US" sz="2800" dirty="0"/>
          </a:p>
          <a:p>
            <a:endParaRPr lang="en-US" sz="2800" dirty="0"/>
          </a:p>
          <a:p>
            <a:endParaRPr lang="en-US" sz="800" dirty="0"/>
          </a:p>
          <a:p>
            <a:r>
              <a:rPr lang="en-US" sz="2800" dirty="0"/>
              <a:t>Many free and open source software are also available to analyze such evidence:</a:t>
            </a:r>
          </a:p>
          <a:p>
            <a:pPr lvl="1"/>
            <a:r>
              <a:rPr lang="en-US" sz="2400" dirty="0"/>
              <a:t>The Sleuth Kit (www.sleuthkit.org/sleuthkit)</a:t>
            </a:r>
          </a:p>
          <a:p>
            <a:pPr lvl="1"/>
            <a:r>
              <a:rPr lang="en-US" sz="2400" dirty="0"/>
              <a:t>Mft2csv (code.google.com/p/mft2csv)</a:t>
            </a:r>
          </a:p>
          <a:p>
            <a:pPr lvl="1"/>
            <a:r>
              <a:rPr lang="en-US" sz="2400" dirty="0" err="1"/>
              <a:t>analyzeMFT</a:t>
            </a:r>
            <a:r>
              <a:rPr lang="en-US" sz="2400" dirty="0"/>
              <a:t> (github.com/</a:t>
            </a:r>
            <a:r>
              <a:rPr lang="en-US" sz="2400" dirty="0" err="1"/>
              <a:t>dkovar</a:t>
            </a:r>
            <a:r>
              <a:rPr lang="en-US" sz="2400" dirty="0"/>
              <a:t>/</a:t>
            </a:r>
            <a:r>
              <a:rPr lang="en-US" sz="2400" dirty="0" err="1"/>
              <a:t>analyzeMFT</a:t>
            </a:r>
            <a:r>
              <a:rPr lang="en-US" sz="2400" dirty="0"/>
              <a:t>)</a:t>
            </a:r>
          </a:p>
          <a:p>
            <a:pPr lvl="1"/>
            <a:r>
              <a:rPr lang="en-US" sz="2400" dirty="0" err="1"/>
              <a:t>Plaso</a:t>
            </a:r>
            <a:r>
              <a:rPr lang="en-US" sz="2400" dirty="0"/>
              <a:t> (plaso.kiddaland.net)</a:t>
            </a:r>
          </a:p>
          <a:p>
            <a:endParaRPr lang="en-US" sz="28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37</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400" y="1828800"/>
            <a:ext cx="1676400" cy="1676400"/>
          </a:xfrm>
          <a:prstGeom prst="rect">
            <a:avLst/>
          </a:prstGeom>
        </p:spPr>
      </p:pic>
    </p:spTree>
    <p:extLst>
      <p:ext uri="{BB962C8B-B14F-4D97-AF65-F5344CB8AC3E}">
        <p14:creationId xmlns:p14="http://schemas.microsoft.com/office/powerpoint/2010/main" val="3312689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Summary</a:t>
            </a:r>
          </a:p>
        </p:txBody>
      </p:sp>
      <p:sp>
        <p:nvSpPr>
          <p:cNvPr id="3" name="Content Placeholder 2"/>
          <p:cNvSpPr>
            <a:spLocks noGrp="1"/>
          </p:cNvSpPr>
          <p:nvPr>
            <p:ph idx="1"/>
          </p:nvPr>
        </p:nvSpPr>
        <p:spPr>
          <a:xfrm>
            <a:off x="381000" y="914400"/>
            <a:ext cx="8153400" cy="5334000"/>
          </a:xfrm>
        </p:spPr>
        <p:txBody>
          <a:bodyPr/>
          <a:lstStyle/>
          <a:p>
            <a:r>
              <a:rPr lang="en-US" sz="2800" dirty="0"/>
              <a:t>Everything is a file in NTFS, including MFT and boot record.</a:t>
            </a:r>
          </a:p>
          <a:p>
            <a:r>
              <a:rPr lang="en-US" sz="2800" dirty="0"/>
              <a:t>Basic components of NTFS:</a:t>
            </a:r>
          </a:p>
          <a:p>
            <a:pPr lvl="1"/>
            <a:r>
              <a:rPr lang="en-US" sz="2400" dirty="0"/>
              <a:t>Partition Boot Record (PBR)</a:t>
            </a:r>
          </a:p>
          <a:p>
            <a:pPr lvl="1"/>
            <a:r>
              <a:rPr lang="en-US" sz="2400" dirty="0"/>
              <a:t>Master File Table (MFT) </a:t>
            </a:r>
          </a:p>
          <a:p>
            <a:pPr lvl="1"/>
            <a:r>
              <a:rPr lang="en-US" sz="2400" dirty="0"/>
              <a:t>$Bitmap</a:t>
            </a:r>
          </a:p>
          <a:p>
            <a:r>
              <a:rPr lang="en-US" sz="2800" dirty="0">
                <a:solidFill>
                  <a:schemeClr val="tx2"/>
                </a:solidFill>
              </a:rPr>
              <a:t>MFT </a:t>
            </a:r>
            <a:r>
              <a:rPr lang="en-US" sz="2800" dirty="0"/>
              <a:t>can be in any position on the disk.</a:t>
            </a:r>
          </a:p>
          <a:p>
            <a:r>
              <a:rPr lang="en-US" sz="2800" dirty="0"/>
              <a:t>$Bitmap is used to track the use of the cluster of MFT record.</a:t>
            </a:r>
          </a:p>
          <a:p>
            <a:endParaRPr lang="en-US" dirty="0"/>
          </a:p>
          <a:p>
            <a:endParaRPr lang="en-US" sz="3200" dirty="0"/>
          </a:p>
          <a:p>
            <a:endParaRPr lang="en-SG" sz="2800" dirty="0"/>
          </a:p>
          <a:p>
            <a:pPr marL="0" indent="0">
              <a:buNone/>
            </a:pPr>
            <a:endParaRPr lang="en-SG" dirty="0"/>
          </a:p>
          <a:p>
            <a:endParaRPr lang="en-US" dirty="0"/>
          </a:p>
          <a:p>
            <a:endParaRPr lang="en-US"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152400" y="0"/>
            <a:ext cx="7772400" cy="762000"/>
          </a:xfrm>
        </p:spPr>
        <p:txBody>
          <a:bodyPr/>
          <a:lstStyle/>
          <a:p>
            <a:r>
              <a:rPr lang="en-US" sz="3600" dirty="0">
                <a:latin typeface="+mn-lt"/>
              </a:rPr>
              <a:t>Reference Books</a:t>
            </a:r>
            <a:endParaRPr lang="en-GB" sz="3600" dirty="0">
              <a:latin typeface="+mn-lt"/>
            </a:endParaRPr>
          </a:p>
        </p:txBody>
      </p:sp>
      <p:sp>
        <p:nvSpPr>
          <p:cNvPr id="22531" name="Rectangle 3"/>
          <p:cNvSpPr>
            <a:spLocks noGrp="1" noChangeArrowheads="1"/>
          </p:cNvSpPr>
          <p:nvPr>
            <p:ph type="body" sz="half" idx="1"/>
          </p:nvPr>
        </p:nvSpPr>
        <p:spPr>
          <a:xfrm>
            <a:off x="1371600" y="1295400"/>
            <a:ext cx="7543800" cy="4387850"/>
          </a:xfrm>
        </p:spPr>
        <p:txBody>
          <a:bodyPr/>
          <a:lstStyle/>
          <a:p>
            <a:pPr lvl="1"/>
            <a:r>
              <a:rPr lang="en-US" b="0" dirty="0"/>
              <a:t>Brian Carrier, (2005). </a:t>
            </a:r>
            <a:r>
              <a:rPr lang="en-US" b="0" i="1" dirty="0"/>
              <a:t>File System Forensic Analysis.</a:t>
            </a:r>
            <a:r>
              <a:rPr lang="en-US" b="0" dirty="0"/>
              <a:t> Addison-Wesley, Pearson Education.</a:t>
            </a:r>
          </a:p>
          <a:p>
            <a:pPr lvl="1"/>
            <a:r>
              <a:rPr lang="en-US" b="0" dirty="0"/>
              <a:t>Albert J. Marcella, Jr. Frederic </a:t>
            </a:r>
            <a:r>
              <a:rPr lang="en-US" b="0" dirty="0" err="1"/>
              <a:t>Guillossou</a:t>
            </a:r>
            <a:r>
              <a:rPr lang="en-US" b="0" dirty="0"/>
              <a:t> (2012). </a:t>
            </a:r>
            <a:r>
              <a:rPr lang="en-US" b="0" i="1" dirty="0"/>
              <a:t>Cyber Forensics – From Data to Digital Evidence</a:t>
            </a:r>
            <a:r>
              <a:rPr lang="en-US" b="0" dirty="0"/>
              <a:t>. Wiley Corporate F&amp;A.</a:t>
            </a:r>
          </a:p>
          <a:p>
            <a:pPr lvl="1"/>
            <a:r>
              <a:rPr lang="en-US" b="0" dirty="0"/>
              <a:t>DF210:  Building An Investigation with Encase Forensics. Guidance Software (2017)</a:t>
            </a:r>
          </a:p>
          <a:p>
            <a:pPr lvl="1"/>
            <a:endParaRPr lang="en-US" b="0" dirty="0"/>
          </a:p>
          <a:p>
            <a:pPr lvl="1">
              <a:buFont typeface="Wingdings" pitchFamily="2" charset="2"/>
              <a:buNone/>
            </a:pPr>
            <a:endParaRPr lang="en-US" dirty="0"/>
          </a:p>
        </p:txBody>
      </p:sp>
      <p:pic>
        <p:nvPicPr>
          <p:cNvPr id="22532" name="Picture 5" descr="j0295917"/>
          <p:cNvPicPr>
            <a:picLocks noChangeAspect="1" noChangeArrowheads="1"/>
          </p:cNvPicPr>
          <p:nvPr/>
        </p:nvPicPr>
        <p:blipFill>
          <a:blip r:embed="rId3"/>
          <a:srcRect/>
          <a:stretch>
            <a:fillRect/>
          </a:stretch>
        </p:blipFill>
        <p:spPr bwMode="auto">
          <a:xfrm>
            <a:off x="0" y="1219200"/>
            <a:ext cx="1905000" cy="1373188"/>
          </a:xfrm>
          <a:prstGeom prst="rect">
            <a:avLst/>
          </a:prstGeom>
          <a:noFill/>
          <a:ln w="9525">
            <a:noFill/>
            <a:miter lim="800000"/>
            <a:headEnd/>
            <a:tailEnd/>
          </a:ln>
        </p:spPr>
      </p:pic>
      <p:sp>
        <p:nvSpPr>
          <p:cNvPr id="9" name="Slide Number Placeholder 8"/>
          <p:cNvSpPr>
            <a:spLocks noGrp="1"/>
          </p:cNvSpPr>
          <p:nvPr>
            <p:ph type="sldNum" sz="quarter" idx="10"/>
          </p:nvPr>
        </p:nvSpPr>
        <p:spPr/>
        <p:txBody>
          <a:bodyPr/>
          <a:lstStyle/>
          <a:p>
            <a:r>
              <a:rPr lang="en-US"/>
              <a:t>    slide</a:t>
            </a:r>
            <a:fld id="{6CCC7CCB-90B5-407D-AEB5-6659230D9EC1}" type="slidenum">
              <a:rPr lang="en-US">
                <a:solidFill>
                  <a:srgbClr val="FF0000"/>
                </a:solidFill>
              </a:rPr>
              <a:pPr/>
              <a:t>39</a:t>
            </a:fld>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2317549138"/>
              </p:ext>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4" imgW="114120" imgH="215640" progId="Equation.3">
                  <p:embed/>
                </p:oleObj>
              </mc:Choice>
              <mc:Fallback>
                <p:oleObj name="Equation" r:id="rId4" imgW="114120" imgH="215640" progId="Equation.3">
                  <p:embed/>
                  <p:pic>
                    <p:nvPicPr>
                      <p:cNvPr id="2" name="Object 1"/>
                      <p:cNvPicPr/>
                      <p:nvPr/>
                    </p:nvPicPr>
                    <p:blipFill>
                      <a:blip r:embed="rId5"/>
                      <a:stretch>
                        <a:fillRect/>
                      </a:stretch>
                    </p:blipFill>
                    <p:spPr>
                      <a:xfrm>
                        <a:off x="4514850" y="3321050"/>
                        <a:ext cx="114300" cy="21590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Everything is a File in NTFS</a:t>
            </a:r>
            <a:endParaRPr lang="en-SG" dirty="0">
              <a:latin typeface="+mn-lt"/>
            </a:endParaRPr>
          </a:p>
        </p:txBody>
      </p:sp>
      <p:sp>
        <p:nvSpPr>
          <p:cNvPr id="3" name="Content Placeholder 2"/>
          <p:cNvSpPr>
            <a:spLocks noGrp="1"/>
          </p:cNvSpPr>
          <p:nvPr>
            <p:ph idx="1"/>
          </p:nvPr>
        </p:nvSpPr>
        <p:spPr/>
        <p:txBody>
          <a:bodyPr/>
          <a:lstStyle/>
          <a:p>
            <a:r>
              <a:rPr lang="en-US" sz="2800" dirty="0"/>
              <a:t>Today, NTFS is the most common file system in use by all recent versions of Windows.</a:t>
            </a:r>
          </a:p>
          <a:p>
            <a:r>
              <a:rPr lang="en-US" sz="2800" dirty="0"/>
              <a:t>In NTFS, important data are allocated to </a:t>
            </a:r>
            <a:r>
              <a:rPr lang="en-US" sz="2800" dirty="0">
                <a:solidFill>
                  <a:srgbClr val="FF0000"/>
                </a:solidFill>
              </a:rPr>
              <a:t>files</a:t>
            </a:r>
            <a:r>
              <a:rPr lang="en-US" sz="2800" dirty="0"/>
              <a:t>.</a:t>
            </a:r>
          </a:p>
          <a:p>
            <a:r>
              <a:rPr lang="en-US" sz="2800" dirty="0"/>
              <a:t>NTFS does not have specific layout like other file system, the entire file system is considered a data area, and </a:t>
            </a:r>
            <a:r>
              <a:rPr lang="en-US" sz="2800" dirty="0">
                <a:solidFill>
                  <a:srgbClr val="FF0000"/>
                </a:solidFill>
              </a:rPr>
              <a:t>any sector can be allocated to a file</a:t>
            </a:r>
            <a:r>
              <a:rPr lang="en-US" sz="2800" dirty="0"/>
              <a:t>.</a:t>
            </a:r>
          </a:p>
          <a:p>
            <a:r>
              <a:rPr lang="en-US" sz="2800" dirty="0"/>
              <a:t>The only consistent layout is that the first sectors of the volume contain the boot sector and boot code.</a:t>
            </a:r>
            <a:endParaRPr lang="en-SG" sz="28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4</a:t>
            </a:fld>
            <a:endParaRPr lang="en-US"/>
          </a:p>
        </p:txBody>
      </p:sp>
    </p:spTree>
    <p:extLst>
      <p:ext uri="{BB962C8B-B14F-4D97-AF65-F5344CB8AC3E}">
        <p14:creationId xmlns:p14="http://schemas.microsoft.com/office/powerpoint/2010/main" val="758713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Recap: NTFS File System</a:t>
            </a:r>
            <a:endParaRPr lang="en-SG" dirty="0">
              <a:latin typeface="+mn-lt"/>
            </a:endParaRPr>
          </a:p>
        </p:txBody>
      </p:sp>
      <p:sp>
        <p:nvSpPr>
          <p:cNvPr id="3" name="Content Placeholder 2"/>
          <p:cNvSpPr>
            <a:spLocks noGrp="1"/>
          </p:cNvSpPr>
          <p:nvPr>
            <p:ph idx="1"/>
          </p:nvPr>
        </p:nvSpPr>
        <p:spPr/>
        <p:txBody>
          <a:bodyPr/>
          <a:lstStyle/>
          <a:p>
            <a:r>
              <a:rPr lang="en-US" dirty="0"/>
              <a:t>NTFS contains the following components:</a:t>
            </a:r>
          </a:p>
          <a:p>
            <a:pPr lvl="1"/>
            <a:r>
              <a:rPr lang="en-US" dirty="0"/>
              <a:t>Partition Boot Record (PBR) – similar to VBR in FAT</a:t>
            </a:r>
          </a:p>
          <a:p>
            <a:pPr lvl="1"/>
            <a:r>
              <a:rPr lang="en-US" dirty="0"/>
              <a:t>Master File Table (MFT) – similar to directory entry in FAT</a:t>
            </a:r>
          </a:p>
          <a:p>
            <a:pPr lvl="1"/>
            <a:r>
              <a:rPr lang="en-US" dirty="0"/>
              <a:t>$Bitmap – similar to FAT</a:t>
            </a:r>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5</a:t>
            </a:fld>
            <a:endParaRPr lang="en-US"/>
          </a:p>
        </p:txBody>
      </p:sp>
    </p:spTree>
    <p:extLst>
      <p:ext uri="{BB962C8B-B14F-4D97-AF65-F5344CB8AC3E}">
        <p14:creationId xmlns:p14="http://schemas.microsoft.com/office/powerpoint/2010/main" val="195355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Partition Boot Record (PBR)</a:t>
            </a:r>
            <a:endParaRPr lang="en-SG" dirty="0">
              <a:latin typeface="+mn-lt"/>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75343311"/>
              </p:ext>
            </p:extLst>
          </p:nvPr>
        </p:nvGraphicFramePr>
        <p:xfrm>
          <a:off x="1562100" y="1600200"/>
          <a:ext cx="6096000" cy="4145280"/>
        </p:xfrm>
        <a:graphic>
          <a:graphicData uri="http://schemas.openxmlformats.org/drawingml/2006/table">
            <a:tbl>
              <a:tblPr firstRow="1" bandRow="1">
                <a:tableStyleId>{5940675A-B579-460E-94D1-54222C63F5DA}</a:tableStyleId>
              </a:tblPr>
              <a:tblGrid>
                <a:gridCol w="1267485">
                  <a:extLst>
                    <a:ext uri="{9D8B030D-6E8A-4147-A177-3AD203B41FA5}">
                      <a16:colId xmlns:a16="http://schemas.microsoft.com/office/drawing/2014/main" val="20000"/>
                    </a:ext>
                  </a:extLst>
                </a:gridCol>
                <a:gridCol w="1267485">
                  <a:extLst>
                    <a:ext uri="{9D8B030D-6E8A-4147-A177-3AD203B41FA5}">
                      <a16:colId xmlns:a16="http://schemas.microsoft.com/office/drawing/2014/main" val="20001"/>
                    </a:ext>
                  </a:extLst>
                </a:gridCol>
                <a:gridCol w="1388198">
                  <a:extLst>
                    <a:ext uri="{9D8B030D-6E8A-4147-A177-3AD203B41FA5}">
                      <a16:colId xmlns:a16="http://schemas.microsoft.com/office/drawing/2014/main" val="20002"/>
                    </a:ext>
                  </a:extLst>
                </a:gridCol>
                <a:gridCol w="2172832">
                  <a:extLst>
                    <a:ext uri="{9D8B030D-6E8A-4147-A177-3AD203B41FA5}">
                      <a16:colId xmlns:a16="http://schemas.microsoft.com/office/drawing/2014/main" val="20003"/>
                    </a:ext>
                  </a:extLst>
                </a:gridCol>
              </a:tblGrid>
              <a:tr h="370840">
                <a:tc>
                  <a:txBody>
                    <a:bodyPr/>
                    <a:lstStyle/>
                    <a:p>
                      <a:r>
                        <a:rPr lang="en-US" b="1" dirty="0"/>
                        <a:t>Byte Offset</a:t>
                      </a:r>
                    </a:p>
                    <a:p>
                      <a:r>
                        <a:rPr lang="en-US" b="1" dirty="0"/>
                        <a:t>(in decimal)</a:t>
                      </a:r>
                      <a:endParaRPr lang="en-SG" b="1" dirty="0"/>
                    </a:p>
                  </a:txBody>
                  <a:tcPr/>
                </a:tc>
                <a:tc>
                  <a:txBody>
                    <a:bodyPr/>
                    <a:lstStyle/>
                    <a:p>
                      <a:r>
                        <a:rPr lang="en-US" b="1" dirty="0"/>
                        <a:t>Byte Offset</a:t>
                      </a:r>
                    </a:p>
                    <a:p>
                      <a:r>
                        <a:rPr lang="en-US" b="1" dirty="0"/>
                        <a:t>(in hex)</a:t>
                      </a:r>
                      <a:endParaRPr lang="en-SG" b="1" dirty="0"/>
                    </a:p>
                  </a:txBody>
                  <a:tcPr/>
                </a:tc>
                <a:tc>
                  <a:txBody>
                    <a:bodyPr/>
                    <a:lstStyle/>
                    <a:p>
                      <a:r>
                        <a:rPr lang="en-US" b="1" dirty="0"/>
                        <a:t>Field Length (bytes)</a:t>
                      </a:r>
                      <a:endParaRPr lang="en-SG" b="1" dirty="0"/>
                    </a:p>
                  </a:txBody>
                  <a:tcPr/>
                </a:tc>
                <a:tc>
                  <a:txBody>
                    <a:bodyPr/>
                    <a:lstStyle/>
                    <a:p>
                      <a:r>
                        <a:rPr lang="en-US" b="1" dirty="0"/>
                        <a:t>Field Name</a:t>
                      </a:r>
                      <a:endParaRPr lang="en-SG" b="1" dirty="0"/>
                    </a:p>
                  </a:txBody>
                  <a:tcPr/>
                </a:tc>
                <a:extLst>
                  <a:ext uri="{0D108BD9-81ED-4DB2-BD59-A6C34878D82A}">
                    <a16:rowId xmlns:a16="http://schemas.microsoft.com/office/drawing/2014/main" val="10000"/>
                  </a:ext>
                </a:extLst>
              </a:tr>
              <a:tr h="370840">
                <a:tc>
                  <a:txBody>
                    <a:bodyPr/>
                    <a:lstStyle/>
                    <a:p>
                      <a:r>
                        <a:rPr lang="en-US" dirty="0"/>
                        <a:t>0</a:t>
                      </a:r>
                      <a:endParaRPr lang="en-SG" dirty="0"/>
                    </a:p>
                  </a:txBody>
                  <a:tcPr/>
                </a:tc>
                <a:tc>
                  <a:txBody>
                    <a:bodyPr/>
                    <a:lstStyle/>
                    <a:p>
                      <a:r>
                        <a:rPr lang="en-US" dirty="0"/>
                        <a:t>0</a:t>
                      </a:r>
                      <a:endParaRPr lang="en-SG" dirty="0"/>
                    </a:p>
                  </a:txBody>
                  <a:tcPr/>
                </a:tc>
                <a:tc>
                  <a:txBody>
                    <a:bodyPr/>
                    <a:lstStyle/>
                    <a:p>
                      <a:r>
                        <a:rPr lang="en-US" dirty="0"/>
                        <a:t>3</a:t>
                      </a:r>
                      <a:endParaRPr lang="en-SG" dirty="0"/>
                    </a:p>
                  </a:txBody>
                  <a:tcPr/>
                </a:tc>
                <a:tc>
                  <a:txBody>
                    <a:bodyPr/>
                    <a:lstStyle/>
                    <a:p>
                      <a:r>
                        <a:rPr lang="en-US" dirty="0"/>
                        <a:t>Jump Instruction</a:t>
                      </a:r>
                      <a:endParaRPr lang="en-SG" dirty="0"/>
                    </a:p>
                  </a:txBody>
                  <a:tcPr/>
                </a:tc>
                <a:extLst>
                  <a:ext uri="{0D108BD9-81ED-4DB2-BD59-A6C34878D82A}">
                    <a16:rowId xmlns:a16="http://schemas.microsoft.com/office/drawing/2014/main" val="10001"/>
                  </a:ext>
                </a:extLst>
              </a:tr>
              <a:tr h="370840">
                <a:tc>
                  <a:txBody>
                    <a:bodyPr/>
                    <a:lstStyle/>
                    <a:p>
                      <a:r>
                        <a:rPr lang="en-US" dirty="0"/>
                        <a:t>3</a:t>
                      </a:r>
                      <a:endParaRPr lang="en-SG" dirty="0"/>
                    </a:p>
                  </a:txBody>
                  <a:tcPr/>
                </a:tc>
                <a:tc>
                  <a:txBody>
                    <a:bodyPr/>
                    <a:lstStyle/>
                    <a:p>
                      <a:r>
                        <a:rPr lang="en-US" dirty="0"/>
                        <a:t>3</a:t>
                      </a:r>
                      <a:endParaRPr lang="en-SG" dirty="0"/>
                    </a:p>
                  </a:txBody>
                  <a:tcPr/>
                </a:tc>
                <a:tc>
                  <a:txBody>
                    <a:bodyPr/>
                    <a:lstStyle/>
                    <a:p>
                      <a:r>
                        <a:rPr lang="en-US" dirty="0"/>
                        <a:t>8</a:t>
                      </a:r>
                      <a:endParaRPr lang="en-SG" dirty="0"/>
                    </a:p>
                  </a:txBody>
                  <a:tcPr/>
                </a:tc>
                <a:tc>
                  <a:txBody>
                    <a:bodyPr/>
                    <a:lstStyle/>
                    <a:p>
                      <a:r>
                        <a:rPr lang="en-US" dirty="0"/>
                        <a:t>OEM ID</a:t>
                      </a:r>
                      <a:endParaRPr lang="en-SG" dirty="0"/>
                    </a:p>
                  </a:txBody>
                  <a:tcPr/>
                </a:tc>
                <a:extLst>
                  <a:ext uri="{0D108BD9-81ED-4DB2-BD59-A6C34878D82A}">
                    <a16:rowId xmlns:a16="http://schemas.microsoft.com/office/drawing/2014/main" val="10002"/>
                  </a:ext>
                </a:extLst>
              </a:tr>
              <a:tr h="370840">
                <a:tc>
                  <a:txBody>
                    <a:bodyPr/>
                    <a:lstStyle/>
                    <a:p>
                      <a:r>
                        <a:rPr lang="en-US" dirty="0"/>
                        <a:t>11-12</a:t>
                      </a:r>
                      <a:endParaRPr lang="en-SG" dirty="0"/>
                    </a:p>
                  </a:txBody>
                  <a:tcPr/>
                </a:tc>
                <a:tc>
                  <a:txBody>
                    <a:bodyPr/>
                    <a:lstStyle/>
                    <a:p>
                      <a:r>
                        <a:rPr lang="en-US" dirty="0"/>
                        <a:t>0x0B – 0C</a:t>
                      </a:r>
                      <a:endParaRPr lang="en-SG" dirty="0"/>
                    </a:p>
                  </a:txBody>
                  <a:tcPr/>
                </a:tc>
                <a:tc>
                  <a:txBody>
                    <a:bodyPr/>
                    <a:lstStyle/>
                    <a:p>
                      <a:r>
                        <a:rPr lang="en-US" dirty="0"/>
                        <a:t>2</a:t>
                      </a:r>
                      <a:endParaRPr lang="en-SG" dirty="0"/>
                    </a:p>
                  </a:txBody>
                  <a:tcPr/>
                </a:tc>
                <a:tc>
                  <a:txBody>
                    <a:bodyPr/>
                    <a:lstStyle/>
                    <a:p>
                      <a:r>
                        <a:rPr lang="en-US" dirty="0"/>
                        <a:t>Bytes per sector</a:t>
                      </a:r>
                      <a:endParaRPr lang="en-SG" dirty="0"/>
                    </a:p>
                  </a:txBody>
                  <a:tcPr/>
                </a:tc>
                <a:extLst>
                  <a:ext uri="{0D108BD9-81ED-4DB2-BD59-A6C34878D82A}">
                    <a16:rowId xmlns:a16="http://schemas.microsoft.com/office/drawing/2014/main" val="10003"/>
                  </a:ext>
                </a:extLst>
              </a:tr>
              <a:tr h="370840">
                <a:tc>
                  <a:txBody>
                    <a:bodyPr/>
                    <a:lstStyle/>
                    <a:p>
                      <a:r>
                        <a:rPr lang="en-US" dirty="0"/>
                        <a:t>13</a:t>
                      </a:r>
                      <a:endParaRPr lang="en-SG" dirty="0"/>
                    </a:p>
                  </a:txBody>
                  <a:tcPr/>
                </a:tc>
                <a:tc>
                  <a:txBody>
                    <a:bodyPr/>
                    <a:lstStyle/>
                    <a:p>
                      <a:r>
                        <a:rPr lang="en-US" dirty="0"/>
                        <a:t>0x0D</a:t>
                      </a:r>
                      <a:endParaRPr lang="en-SG" dirty="0"/>
                    </a:p>
                  </a:txBody>
                  <a:tcPr/>
                </a:tc>
                <a:tc>
                  <a:txBody>
                    <a:bodyPr/>
                    <a:lstStyle/>
                    <a:p>
                      <a:r>
                        <a:rPr lang="en-US" dirty="0"/>
                        <a:t>1</a:t>
                      </a:r>
                      <a:endParaRPr lang="en-SG" dirty="0"/>
                    </a:p>
                  </a:txBody>
                  <a:tcPr/>
                </a:tc>
                <a:tc>
                  <a:txBody>
                    <a:bodyPr/>
                    <a:lstStyle/>
                    <a:p>
                      <a:r>
                        <a:rPr lang="en-US" dirty="0"/>
                        <a:t>Sectors per Cluster</a:t>
                      </a:r>
                      <a:endParaRPr lang="en-SG"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28-31</a:t>
                      </a:r>
                      <a:endParaRPr lang="en-SG"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0x1C-1F</a:t>
                      </a:r>
                      <a:endParaRPr lang="en-SG" dirty="0"/>
                    </a:p>
                  </a:txBody>
                  <a:tcPr/>
                </a:tc>
                <a:tc>
                  <a:txBody>
                    <a:bodyPr/>
                    <a:lstStyle/>
                    <a:p>
                      <a:r>
                        <a:rPr lang="en-US" dirty="0"/>
                        <a:t>4</a:t>
                      </a:r>
                      <a:endParaRPr lang="en-SG" dirty="0"/>
                    </a:p>
                  </a:txBody>
                  <a:tcPr/>
                </a:tc>
                <a:tc>
                  <a:txBody>
                    <a:bodyPr/>
                    <a:lstStyle/>
                    <a:p>
                      <a:r>
                        <a:rPr lang="en-US" dirty="0"/>
                        <a:t>Hidden Sectors</a:t>
                      </a:r>
                      <a:endParaRPr lang="en-SG" dirty="0"/>
                    </a:p>
                  </a:txBody>
                  <a:tcPr/>
                </a:tc>
                <a:extLst>
                  <a:ext uri="{0D108BD9-81ED-4DB2-BD59-A6C34878D82A}">
                    <a16:rowId xmlns:a16="http://schemas.microsoft.com/office/drawing/2014/main" val="10005"/>
                  </a:ext>
                </a:extLst>
              </a:tr>
              <a:tr h="370840">
                <a:tc>
                  <a:txBody>
                    <a:bodyPr/>
                    <a:lstStyle/>
                    <a:p>
                      <a:r>
                        <a:rPr lang="en-US" dirty="0"/>
                        <a:t>40-47</a:t>
                      </a:r>
                      <a:endParaRPr lang="en-SG" dirty="0"/>
                    </a:p>
                  </a:txBody>
                  <a:tcPr/>
                </a:tc>
                <a:tc>
                  <a:txBody>
                    <a:bodyPr/>
                    <a:lstStyle/>
                    <a:p>
                      <a:r>
                        <a:rPr lang="en-US" dirty="0"/>
                        <a:t>0x28-2F</a:t>
                      </a:r>
                      <a:endParaRPr lang="en-SG" dirty="0"/>
                    </a:p>
                  </a:txBody>
                  <a:tcPr/>
                </a:tc>
                <a:tc>
                  <a:txBody>
                    <a:bodyPr/>
                    <a:lstStyle/>
                    <a:p>
                      <a:r>
                        <a:rPr lang="en-US" dirty="0"/>
                        <a:t>8</a:t>
                      </a:r>
                      <a:endParaRPr lang="en-SG" dirty="0"/>
                    </a:p>
                  </a:txBody>
                  <a:tcPr/>
                </a:tc>
                <a:tc>
                  <a:txBody>
                    <a:bodyPr/>
                    <a:lstStyle/>
                    <a:p>
                      <a:r>
                        <a:rPr lang="en-US" baseline="0" dirty="0"/>
                        <a:t>Total Sectors</a:t>
                      </a:r>
                      <a:endParaRPr lang="en-SG" dirty="0"/>
                    </a:p>
                  </a:txBody>
                  <a:tcPr/>
                </a:tc>
                <a:extLst>
                  <a:ext uri="{0D108BD9-81ED-4DB2-BD59-A6C34878D82A}">
                    <a16:rowId xmlns:a16="http://schemas.microsoft.com/office/drawing/2014/main" val="10006"/>
                  </a:ext>
                </a:extLst>
              </a:tr>
              <a:tr h="370840">
                <a:tc>
                  <a:txBody>
                    <a:bodyPr/>
                    <a:lstStyle/>
                    <a:p>
                      <a:r>
                        <a:rPr lang="en-US" b="1" dirty="0"/>
                        <a:t>48-55</a:t>
                      </a:r>
                      <a:endParaRPr lang="en-SG" b="1" dirty="0"/>
                    </a:p>
                  </a:txBody>
                  <a:tcPr/>
                </a:tc>
                <a:tc>
                  <a:txBody>
                    <a:bodyPr/>
                    <a:lstStyle/>
                    <a:p>
                      <a:r>
                        <a:rPr lang="en-US" b="1" dirty="0"/>
                        <a:t>0x30-37</a:t>
                      </a:r>
                      <a:endParaRPr lang="en-SG" b="1" dirty="0"/>
                    </a:p>
                  </a:txBody>
                  <a:tcPr/>
                </a:tc>
                <a:tc>
                  <a:txBody>
                    <a:bodyPr/>
                    <a:lstStyle/>
                    <a:p>
                      <a:r>
                        <a:rPr lang="en-US" b="1" dirty="0"/>
                        <a:t>8</a:t>
                      </a:r>
                      <a:endParaRPr lang="en-SG" b="1" dirty="0"/>
                    </a:p>
                  </a:txBody>
                  <a:tcPr/>
                </a:tc>
                <a:tc>
                  <a:txBody>
                    <a:bodyPr/>
                    <a:lstStyle/>
                    <a:p>
                      <a:r>
                        <a:rPr lang="en-US" b="1" dirty="0"/>
                        <a:t>Logical cluster # for $MFT</a:t>
                      </a:r>
                      <a:endParaRPr lang="en-SG" b="1" dirty="0"/>
                    </a:p>
                  </a:txBody>
                  <a:tcPr/>
                </a:tc>
                <a:extLst>
                  <a:ext uri="{0D108BD9-81ED-4DB2-BD59-A6C34878D82A}">
                    <a16:rowId xmlns:a16="http://schemas.microsoft.com/office/drawing/2014/main" val="10007"/>
                  </a:ext>
                </a:extLst>
              </a:tr>
              <a:tr h="370840">
                <a:tc>
                  <a:txBody>
                    <a:bodyPr/>
                    <a:lstStyle/>
                    <a:p>
                      <a:r>
                        <a:rPr lang="en-US" dirty="0"/>
                        <a:t>56-63</a:t>
                      </a:r>
                      <a:r>
                        <a:rPr lang="en-US" b="1" dirty="0"/>
                        <a:t>*</a:t>
                      </a:r>
                      <a:endParaRPr lang="en-SG" b="1" dirty="0"/>
                    </a:p>
                  </a:txBody>
                  <a:tcPr/>
                </a:tc>
                <a:tc>
                  <a:txBody>
                    <a:bodyPr/>
                    <a:lstStyle/>
                    <a:p>
                      <a:r>
                        <a:rPr lang="en-US" dirty="0"/>
                        <a:t>0x38-3F</a:t>
                      </a:r>
                      <a:endParaRPr lang="en-SG" dirty="0"/>
                    </a:p>
                  </a:txBody>
                  <a:tcPr/>
                </a:tc>
                <a:tc>
                  <a:txBody>
                    <a:bodyPr/>
                    <a:lstStyle/>
                    <a:p>
                      <a:r>
                        <a:rPr lang="en-US" dirty="0"/>
                        <a:t>8</a:t>
                      </a:r>
                      <a:endParaRPr lang="en-SG"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Logical cluster # for $MFT</a:t>
                      </a:r>
                      <a:r>
                        <a:rPr lang="en-SG" baseline="0" dirty="0"/>
                        <a:t> </a:t>
                      </a:r>
                      <a:r>
                        <a:rPr lang="en-SG" baseline="0" dirty="0" err="1"/>
                        <a:t>Mirr</a:t>
                      </a:r>
                      <a:endParaRPr lang="en-SG" dirty="0"/>
                    </a:p>
                  </a:txBody>
                  <a:tcPr/>
                </a:tc>
                <a:extLst>
                  <a:ext uri="{0D108BD9-81ED-4DB2-BD59-A6C34878D82A}">
                    <a16:rowId xmlns:a16="http://schemas.microsoft.com/office/drawing/2014/main" val="10008"/>
                  </a:ext>
                </a:extLst>
              </a:tr>
            </a:tbl>
          </a:graphicData>
        </a:graphic>
      </p:graphicFrame>
      <p:sp>
        <p:nvSpPr>
          <p:cNvPr id="6" name="Content Placeholder 2"/>
          <p:cNvSpPr>
            <a:spLocks noGrp="1"/>
          </p:cNvSpPr>
          <p:nvPr>
            <p:ph idx="1"/>
          </p:nvPr>
        </p:nvSpPr>
        <p:spPr>
          <a:xfrm>
            <a:off x="381000" y="914400"/>
            <a:ext cx="8153400" cy="685800"/>
          </a:xfrm>
        </p:spPr>
        <p:txBody>
          <a:bodyPr/>
          <a:lstStyle/>
          <a:p>
            <a:r>
              <a:rPr lang="en-US" sz="2800" dirty="0"/>
              <a:t>PBR is located at the first sector of an NTFS partition.</a:t>
            </a:r>
          </a:p>
        </p:txBody>
      </p:sp>
      <p:sp>
        <p:nvSpPr>
          <p:cNvPr id="3" name="Rectangle 2"/>
          <p:cNvSpPr/>
          <p:nvPr/>
        </p:nvSpPr>
        <p:spPr>
          <a:xfrm>
            <a:off x="1447800" y="5896540"/>
            <a:ext cx="2934842" cy="276999"/>
          </a:xfrm>
          <a:prstGeom prst="rect">
            <a:avLst/>
          </a:prstGeom>
        </p:spPr>
        <p:txBody>
          <a:bodyPr wrap="none">
            <a:spAutoFit/>
          </a:bodyPr>
          <a:lstStyle/>
          <a:p>
            <a:r>
              <a:rPr lang="en-US" sz="1200" dirty="0">
                <a:latin typeface="+mn-lt"/>
              </a:rPr>
              <a:t>* Windows XP and prior versions  (see footnotes)</a:t>
            </a:r>
          </a:p>
        </p:txBody>
      </p:sp>
    </p:spTree>
    <p:extLst>
      <p:ext uri="{BB962C8B-B14F-4D97-AF65-F5344CB8AC3E}">
        <p14:creationId xmlns:p14="http://schemas.microsoft.com/office/powerpoint/2010/main" val="1970616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815" y="1465673"/>
            <a:ext cx="6105525" cy="5177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latin typeface="+mn-lt"/>
              </a:rPr>
              <a:t>First Sector of NTFS Partition (PBR)</a:t>
            </a:r>
            <a:endParaRPr lang="en-SG" dirty="0">
              <a:latin typeface="+mn-lt"/>
            </a:endParaRPr>
          </a:p>
        </p:txBody>
      </p:sp>
      <p:sp>
        <p:nvSpPr>
          <p:cNvPr id="8" name="Left Brace 7"/>
          <p:cNvSpPr/>
          <p:nvPr/>
        </p:nvSpPr>
        <p:spPr bwMode="auto">
          <a:xfrm rot="5400000">
            <a:off x="3429000" y="418085"/>
            <a:ext cx="228600" cy="1905000"/>
          </a:xfrm>
          <a:prstGeom prst="leftBrac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11" name="Left Brace 10"/>
          <p:cNvSpPr/>
          <p:nvPr/>
        </p:nvSpPr>
        <p:spPr bwMode="auto">
          <a:xfrm rot="5400000">
            <a:off x="2067006" y="1018079"/>
            <a:ext cx="209388" cy="685800"/>
          </a:xfrm>
          <a:prstGeom prst="leftBrac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9" name="Rectangle 8"/>
          <p:cNvSpPr/>
          <p:nvPr/>
        </p:nvSpPr>
        <p:spPr>
          <a:xfrm>
            <a:off x="1488743" y="733065"/>
            <a:ext cx="1337193" cy="523220"/>
          </a:xfrm>
          <a:prstGeom prst="rect">
            <a:avLst/>
          </a:prstGeom>
        </p:spPr>
        <p:txBody>
          <a:bodyPr wrap="square">
            <a:spAutoFit/>
          </a:bodyPr>
          <a:lstStyle/>
          <a:p>
            <a:r>
              <a:rPr lang="en-US" sz="1400" b="1" dirty="0"/>
              <a:t>Jump instruction</a:t>
            </a:r>
            <a:endParaRPr lang="en-SG" sz="1400" b="1" dirty="0"/>
          </a:p>
        </p:txBody>
      </p:sp>
      <p:sp>
        <p:nvSpPr>
          <p:cNvPr id="13" name="Rectangle 12"/>
          <p:cNvSpPr/>
          <p:nvPr/>
        </p:nvSpPr>
        <p:spPr>
          <a:xfrm>
            <a:off x="2994681" y="823725"/>
            <a:ext cx="1131908" cy="307777"/>
          </a:xfrm>
          <a:prstGeom prst="rect">
            <a:avLst/>
          </a:prstGeom>
        </p:spPr>
        <p:txBody>
          <a:bodyPr wrap="square">
            <a:spAutoFit/>
          </a:bodyPr>
          <a:lstStyle/>
          <a:p>
            <a:r>
              <a:rPr lang="en-US" sz="1400" b="1" dirty="0"/>
              <a:t>OEM ID</a:t>
            </a:r>
            <a:endParaRPr lang="en-SG" sz="1400" b="1" dirty="0"/>
          </a:p>
        </p:txBody>
      </p:sp>
      <p:sp>
        <p:nvSpPr>
          <p:cNvPr id="18" name="Oval 17"/>
          <p:cNvSpPr/>
          <p:nvPr/>
        </p:nvSpPr>
        <p:spPr bwMode="auto">
          <a:xfrm>
            <a:off x="5162266" y="6397093"/>
            <a:ext cx="533400" cy="221045"/>
          </a:xfrm>
          <a:prstGeom prst="ellipse">
            <a:avLst/>
          </a:prstGeom>
          <a:noFill/>
          <a:ln w="254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23" name="Rectangle 22"/>
          <p:cNvSpPr/>
          <p:nvPr/>
        </p:nvSpPr>
        <p:spPr>
          <a:xfrm>
            <a:off x="7094350" y="5867400"/>
            <a:ext cx="2204114" cy="307777"/>
          </a:xfrm>
          <a:prstGeom prst="rect">
            <a:avLst/>
          </a:prstGeom>
        </p:spPr>
        <p:txBody>
          <a:bodyPr wrap="square">
            <a:spAutoFit/>
          </a:bodyPr>
          <a:lstStyle/>
          <a:p>
            <a:r>
              <a:rPr lang="en-US" sz="1400" b="1" dirty="0"/>
              <a:t>Signature Word</a:t>
            </a:r>
            <a:endParaRPr lang="en-SG" sz="1400" b="1" dirty="0"/>
          </a:p>
        </p:txBody>
      </p:sp>
      <p:sp>
        <p:nvSpPr>
          <p:cNvPr id="14" name="Left Brace 13"/>
          <p:cNvSpPr/>
          <p:nvPr/>
        </p:nvSpPr>
        <p:spPr bwMode="auto">
          <a:xfrm rot="5400000">
            <a:off x="4631581" y="1159038"/>
            <a:ext cx="209388" cy="403881"/>
          </a:xfrm>
          <a:prstGeom prst="leftBrac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15" name="Rectangle 14"/>
          <p:cNvSpPr/>
          <p:nvPr/>
        </p:nvSpPr>
        <p:spPr>
          <a:xfrm>
            <a:off x="5350852" y="818905"/>
            <a:ext cx="991945" cy="523220"/>
          </a:xfrm>
          <a:prstGeom prst="rect">
            <a:avLst/>
          </a:prstGeom>
        </p:spPr>
        <p:txBody>
          <a:bodyPr wrap="square">
            <a:spAutoFit/>
          </a:bodyPr>
          <a:lstStyle/>
          <a:p>
            <a:r>
              <a:rPr lang="en-US" sz="1400" b="1" dirty="0"/>
              <a:t>Sector/cluster</a:t>
            </a:r>
            <a:endParaRPr lang="en-SG" sz="1400" b="1" dirty="0"/>
          </a:p>
        </p:txBody>
      </p:sp>
      <p:sp>
        <p:nvSpPr>
          <p:cNvPr id="17" name="Rectangle 16"/>
          <p:cNvSpPr/>
          <p:nvPr/>
        </p:nvSpPr>
        <p:spPr>
          <a:xfrm>
            <a:off x="4402334" y="818905"/>
            <a:ext cx="991945" cy="523220"/>
          </a:xfrm>
          <a:prstGeom prst="rect">
            <a:avLst/>
          </a:prstGeom>
        </p:spPr>
        <p:txBody>
          <a:bodyPr wrap="square">
            <a:spAutoFit/>
          </a:bodyPr>
          <a:lstStyle/>
          <a:p>
            <a:r>
              <a:rPr lang="en-US" sz="1400" b="1" dirty="0"/>
              <a:t>Bytes/ sector</a:t>
            </a:r>
            <a:endParaRPr lang="en-SG" sz="1400" b="1" dirty="0"/>
          </a:p>
        </p:txBody>
      </p:sp>
      <p:cxnSp>
        <p:nvCxnSpPr>
          <p:cNvPr id="5" name="Straight Arrow Connector 4"/>
          <p:cNvCxnSpPr/>
          <p:nvPr/>
        </p:nvCxnSpPr>
        <p:spPr bwMode="auto">
          <a:xfrm flipH="1">
            <a:off x="5162266" y="1256285"/>
            <a:ext cx="266700" cy="2093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9" name="Rectangle 18"/>
          <p:cNvSpPr/>
          <p:nvPr/>
        </p:nvSpPr>
        <p:spPr>
          <a:xfrm>
            <a:off x="0" y="1465673"/>
            <a:ext cx="991945" cy="954107"/>
          </a:xfrm>
          <a:prstGeom prst="rect">
            <a:avLst/>
          </a:prstGeom>
        </p:spPr>
        <p:txBody>
          <a:bodyPr wrap="square">
            <a:spAutoFit/>
          </a:bodyPr>
          <a:lstStyle/>
          <a:p>
            <a:r>
              <a:rPr lang="en-US" sz="1400" b="1" dirty="0"/>
              <a:t>Logical cluster # for $MFT</a:t>
            </a:r>
            <a:endParaRPr lang="en-SG" sz="1400" b="1" dirty="0"/>
          </a:p>
        </p:txBody>
      </p:sp>
      <p:cxnSp>
        <p:nvCxnSpPr>
          <p:cNvPr id="7" name="Straight Arrow Connector 6"/>
          <p:cNvCxnSpPr/>
          <p:nvPr/>
        </p:nvCxnSpPr>
        <p:spPr bwMode="auto">
          <a:xfrm>
            <a:off x="784177" y="1942726"/>
            <a:ext cx="1044623" cy="11467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0" name="Straight Arrow Connector 19"/>
          <p:cNvCxnSpPr/>
          <p:nvPr/>
        </p:nvCxnSpPr>
        <p:spPr bwMode="auto">
          <a:xfrm flipH="1">
            <a:off x="5695666" y="6089337"/>
            <a:ext cx="1410025" cy="30775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Tree>
    <p:extLst>
      <p:ext uri="{BB962C8B-B14F-4D97-AF65-F5344CB8AC3E}">
        <p14:creationId xmlns:p14="http://schemas.microsoft.com/office/powerpoint/2010/main" val="124411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MFT Concepts</a:t>
            </a:r>
            <a:endParaRPr lang="en-SG" dirty="0">
              <a:latin typeface="+mn-lt"/>
            </a:endParaRPr>
          </a:p>
        </p:txBody>
      </p:sp>
      <p:sp>
        <p:nvSpPr>
          <p:cNvPr id="3" name="Content Placeholder 2"/>
          <p:cNvSpPr>
            <a:spLocks noGrp="1"/>
          </p:cNvSpPr>
          <p:nvPr>
            <p:ph idx="1"/>
          </p:nvPr>
        </p:nvSpPr>
        <p:spPr>
          <a:xfrm>
            <a:off x="381000" y="914400"/>
            <a:ext cx="8153400" cy="5334000"/>
          </a:xfrm>
        </p:spPr>
        <p:txBody>
          <a:bodyPr/>
          <a:lstStyle/>
          <a:p>
            <a:r>
              <a:rPr lang="en-US" sz="2800" dirty="0"/>
              <a:t>MFT is the primary source of metadata in NTFS</a:t>
            </a:r>
          </a:p>
          <a:p>
            <a:pPr lvl="1"/>
            <a:r>
              <a:rPr lang="en-US" sz="2400" dirty="0"/>
              <a:t>It contains information about all files and directories, such as timestamps, size in bytes, attributes, parent directory, and content.</a:t>
            </a:r>
          </a:p>
          <a:p>
            <a:pPr lvl="1"/>
            <a:r>
              <a:rPr lang="en-US" sz="2400" dirty="0"/>
              <a:t>Every file and directory has an entry in MFT.</a:t>
            </a:r>
          </a:p>
          <a:p>
            <a:r>
              <a:rPr lang="en-US" sz="2800" dirty="0"/>
              <a:t>Each NTFS volume will contain its own MFT and </a:t>
            </a:r>
            <a:r>
              <a:rPr lang="en-US" sz="2800" dirty="0">
                <a:solidFill>
                  <a:srgbClr val="FF0000"/>
                </a:solidFill>
              </a:rPr>
              <a:t>it can be in any position on the volume</a:t>
            </a:r>
            <a:r>
              <a:rPr lang="en-US" sz="2800" dirty="0"/>
              <a:t>.</a:t>
            </a:r>
          </a:p>
          <a:p>
            <a:r>
              <a:rPr lang="en-US" sz="2800" dirty="0"/>
              <a:t>To determine MFT’s starting location, we look at byte offset 48-55 in the boot record (PBR).</a:t>
            </a:r>
          </a:p>
          <a:p>
            <a:r>
              <a:rPr lang="en-US" sz="2800" dirty="0"/>
              <a:t>To start, we identify the Hex values for byte  offset 48-55 in previous screenshot (slide 6).</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8</a:t>
            </a:fld>
            <a:endParaRPr lang="en-US"/>
          </a:p>
        </p:txBody>
      </p:sp>
      <p:pic>
        <p:nvPicPr>
          <p:cNvPr id="471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486400"/>
            <a:ext cx="4800600" cy="354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468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Data Representation - </a:t>
            </a:r>
            <a:r>
              <a:rPr lang="en-US" dirty="0" err="1">
                <a:latin typeface="+mn-lt"/>
              </a:rPr>
              <a:t>Endianness</a:t>
            </a:r>
            <a:endParaRPr lang="en-SG" dirty="0">
              <a:latin typeface="+mn-lt"/>
            </a:endParaRPr>
          </a:p>
        </p:txBody>
      </p:sp>
      <p:sp>
        <p:nvSpPr>
          <p:cNvPr id="3" name="Content Placeholder 2"/>
          <p:cNvSpPr>
            <a:spLocks noGrp="1"/>
          </p:cNvSpPr>
          <p:nvPr>
            <p:ph idx="1"/>
          </p:nvPr>
        </p:nvSpPr>
        <p:spPr>
          <a:xfrm>
            <a:off x="0" y="838200"/>
            <a:ext cx="8991600" cy="5257800"/>
          </a:xfrm>
        </p:spPr>
        <p:txBody>
          <a:bodyPr/>
          <a:lstStyle/>
          <a:p>
            <a:r>
              <a:rPr lang="en-US" sz="2800" dirty="0"/>
              <a:t>Before we can proceed, let’s have a look at data representation in a typical file system.</a:t>
            </a:r>
            <a:endParaRPr lang="en-SG" sz="2800" dirty="0"/>
          </a:p>
          <a:p>
            <a:pPr lvl="1"/>
            <a:r>
              <a:rPr lang="en-US" sz="2400" dirty="0"/>
              <a:t>In order to interpret data in a given format used, the order in which the information is stored and interpreted would need to be known, otherwise the result would be inaccurate.</a:t>
            </a:r>
          </a:p>
          <a:p>
            <a:r>
              <a:rPr lang="en-US" sz="2800" dirty="0" err="1"/>
              <a:t>Endianness</a:t>
            </a:r>
            <a:r>
              <a:rPr lang="en-US" sz="2800" dirty="0"/>
              <a:t> of electronic data involves the ordering of fundamental units. It is the attribute of a system that indicates whether integers are represented from left or right or right to left.</a:t>
            </a:r>
          </a:p>
          <a:p>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900" y="4343400"/>
            <a:ext cx="3695700" cy="1847850"/>
          </a:xfrm>
          <a:prstGeom prst="rect">
            <a:avLst/>
          </a:prstGeom>
        </p:spPr>
      </p:pic>
    </p:spTree>
    <p:extLst>
      <p:ext uri="{BB962C8B-B14F-4D97-AF65-F5344CB8AC3E}">
        <p14:creationId xmlns:p14="http://schemas.microsoft.com/office/powerpoint/2010/main" val="4620399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376&quot;/&gt;&lt;/object&gt;&lt;object type=&quot;3&quot; unique_id=&quot;10006&quot;&gt;&lt;property id=&quot;20148&quot; value=&quot;5&quot;/&gt;&lt;property id=&quot;20300&quot; value=&quot;Slide 2 - &amp;quot;Objectives&amp;quot;&quot;/&gt;&lt;property id=&quot;20307&quot; value=&quot;380&quot;/&gt;&lt;/object&gt;&lt;object type=&quot;3&quot; unique_id=&quot;10008&quot;&gt;&lt;property id=&quot;20148&quot; value=&quot;5&quot;/&gt;&lt;property id=&quot;20300&quot; value=&quot;Slide 32 - &amp;quot;Reference Books&amp;quot;&quot;/&gt;&lt;property id=&quot;20307&quot; value=&quot;437&quot;/&gt;&lt;/object&gt;&lt;object type=&quot;3&quot; unique_id=&quot;10505&quot;&gt;&lt;property id=&quot;20148&quot; value=&quot;5&quot;/&gt;&lt;property id=&quot;20300&quot; value=&quot;Slide 4 - &amp;quot;Introduction to Physical Security&amp;quot;&quot;/&gt;&lt;property id=&quot;20307&quot; value=&quot;446&quot;/&gt;&lt;/object&gt;&lt;object type=&quot;3&quot; unique_id=&quot;10587&quot;&gt;&lt;property id=&quot;20148&quot; value=&quot;5&quot;/&gt;&lt;property id=&quot;20300&quot; value=&quot;Slide 8 - &amp;quot;Access Control&amp;quot;&quot;/&gt;&lt;property id=&quot;20307&quot; value=&quot;449&quot;/&gt;&lt;/object&gt;&lt;object type=&quot;3&quot; unique_id=&quot;10588&quot;&gt;&lt;property id=&quot;20148&quot; value=&quot;5&quot;/&gt;&lt;property id=&quot;20300&quot; value=&quot;Slide 21 - &amp;quot;Intrusion Detection&amp;quot;&quot;/&gt;&lt;property id=&quot;20307&quot; value=&quot;450&quot;/&gt;&lt;/object&gt;&lt;object type=&quot;3&quot; unique_id=&quot;10589&quot;&gt;&lt;property id=&quot;20148&quot; value=&quot;5&quot;/&gt;&lt;property id=&quot;20300&quot; value=&quot;Slide 18 - &amp;quot;Video Monitoring&amp;quot;&quot;/&gt;&lt;property id=&quot;20307&quot; value=&quot;451&quot;/&gt;&lt;/object&gt;&lt;object type=&quot;3&quot; unique_id=&quot;10787&quot;&gt;&lt;property id=&quot;20148&quot; value=&quot;5&quot;/&gt;&lt;property id=&quot;20300&quot; value=&quot;Slide 9 - &amp;quot;Facility Access Control&amp;quot;&quot;/&gt;&lt;property id=&quot;20307&quot; value=&quot;452&quot;/&gt;&lt;/object&gt;&lt;object type=&quot;3&quot; unique_id=&quot;10836&quot;&gt;&lt;property id=&quot;20148&quot; value=&quot;5&quot;/&gt;&lt;property id=&quot;20300&quot; value=&quot;Slide 14 - &amp;quot;Personnel Access Control&amp;quot;&quot;/&gt;&lt;property id=&quot;20307&quot; value=&quot;453&quot;/&gt;&lt;/object&gt;&lt;object type=&quot;3&quot; unique_id=&quot;10922&quot;&gt;&lt;property id=&quot;20148&quot; value=&quot;5&quot;/&gt;&lt;property id=&quot;20300&quot; value=&quot;Slide 17 - &amp;quot;Personnel Access Control – cont.&amp;quot;&quot;/&gt;&lt;property id=&quot;20307&quot; value=&quot;454&quot;/&gt;&lt;/object&gt;&lt;object type=&quot;3&quot; unique_id=&quot;11085&quot;&gt;&lt;property id=&quot;20148&quot; value=&quot;5&quot;/&gt;&lt;property id=&quot;20300&quot; value=&quot;Slide 10 - &amp;quot;Mechanical Locks&amp;quot;&quot;/&gt;&lt;property id=&quot;20307&quot; value=&quot;455&quot;/&gt;&lt;/object&gt;&lt;object type=&quot;3&quot; unique_id=&quot;11361&quot;&gt;&lt;property id=&quot;20148&quot; value=&quot;5&quot;/&gt;&lt;property id=&quot;20300&quot; value=&quot;Slide 12 - &amp;quot;Lock Picking&amp;quot;&quot;/&gt;&lt;property id=&quot;20307&quot; value=&quot;456&quot;/&gt;&lt;/object&gt;&lt;object type=&quot;3&quot; unique_id=&quot;11434&quot;&gt;&lt;property id=&quot;20148&quot; value=&quot;5&quot;/&gt;&lt;property id=&quot;20300&quot; value=&quot;Slide 19 - &amp;quot;Closed-Circuit TV (CCTV) System&amp;quot;&quot;/&gt;&lt;property id=&quot;20307&quot; value=&quot;457&quot;/&gt;&lt;/object&gt;&lt;object type=&quot;3&quot; unique_id=&quot;11591&quot;&gt;&lt;property id=&quot;20148&quot; value=&quot;5&quot;/&gt;&lt;property id=&quot;20300&quot; value=&quot;Slide 3 - &amp;quot;Why Physical Security?&amp;quot;&quot;/&gt;&lt;property id=&quot;20307&quot; value=&quot;459&quot;/&gt;&lt;/object&gt;&lt;object type=&quot;3&quot; unique_id=&quot;11812&quot;&gt;&lt;property id=&quot;20148&quot; value=&quot;5&quot;/&gt;&lt;property id=&quot;20300&quot; value=&quot;Slide 31 - &amp;quot;Summary&amp;quot;&quot;/&gt;&lt;property id=&quot;20307&quot; value=&quot;460&quot;/&gt;&lt;/object&gt;&lt;object type=&quot;3&quot; unique_id=&quot;11973&quot;&gt;&lt;property id=&quot;20148&quot; value=&quot;5&quot;/&gt;&lt;property id=&quot;20300&quot; value=&quot;Slide 5 - &amp;quot;Introduction to Physical Security – cont.&amp;quot;&quot;/&gt;&lt;property id=&quot;20307&quot; value=&quot;461&quot;/&gt;&lt;/object&gt;&lt;object type=&quot;3&quot; unique_id=&quot;12142&quot;&gt;&lt;property id=&quot;20148&quot; value=&quot;5&quot;/&gt;&lt;property id=&quot;20300&quot; value=&quot;Slide 11 - &amp;quot;Types of Tumbler Locks&amp;quot;&quot;/&gt;&lt;property id=&quot;20307&quot; value=&quot;462&quot;/&gt;&lt;/object&gt;&lt;object type=&quot;3&quot; unique_id=&quot;12253&quot;&gt;&lt;property id=&quot;20148&quot; value=&quot;5&quot;/&gt;&lt;property id=&quot;20300&quot; value=&quot;Slide 15 - &amp;quot;Biometric System &amp;quot;&quot;/&gt;&lt;property id=&quot;20307&quot; value=&quot;463&quot;/&gt;&lt;/object&gt;&lt;object type=&quot;3&quot; unique_id=&quot;12369&quot;&gt;&lt;property id=&quot;20148&quot; value=&quot;5&quot;/&gt;&lt;property id=&quot;20300&quot; value=&quot;Slide 20 - &amp;quot;Closed-Circuit TV (CCTV) System – cont.&amp;quot;&quot;/&gt;&lt;property id=&quot;20307&quot; value=&quot;464&quot;/&gt;&lt;/object&gt;&lt;object type=&quot;3&quot; unique_id=&quot;12682&quot;&gt;&lt;property id=&quot;20148&quot; value=&quot;5&quot;/&gt;&lt;property id=&quot;20300&quot; value=&quot;Slide 6 - &amp;quot;Physical Security Checklist&amp;quot;&quot;/&gt;&lt;property id=&quot;20307&quot; value=&quot;465&quot;/&gt;&lt;/object&gt;&lt;object type=&quot;3&quot; unique_id=&quot;12971&quot;&gt;&lt;property id=&quot;20148&quot; value=&quot;5&quot;/&gt;&lt;property id=&quot;20300&quot; value=&quot;Slide 16 - &amp;quot;Smart Cards&amp;quot;&quot;/&gt;&lt;property id=&quot;20307&quot; value=&quot;467&quot;/&gt;&lt;/object&gt;&lt;object type=&quot;3&quot; unique_id=&quot;12972&quot;&gt;&lt;property id=&quot;20148&quot; value=&quot;5&quot;/&gt;&lt;property id=&quot;20300&quot; value=&quot;Slide 22 - &amp;quot;Intrusion Detection Systems &amp;quot;&quot;/&gt;&lt;property id=&quot;20307&quot; value=&quot;466&quot;/&gt;&lt;/object&gt;&lt;object type=&quot;3&quot; unique_id=&quot;13289&quot;&gt;&lt;property id=&quot;20148&quot; value=&quot;5&quot;/&gt;&lt;property id=&quot;20300&quot; value=&quot;Slide 23 - &amp;quot;Intrusion Detection Systems – cont. &amp;quot;&quot;/&gt;&lt;property id=&quot;20307&quot; value=&quot;469&quot;/&gt;&lt;/object&gt;&lt;object type=&quot;3&quot; unique_id=&quot;13491&quot;&gt;&lt;property id=&quot;20148&quot; value=&quot;5&quot;/&gt;&lt;property id=&quot;20300&quot; value=&quot;Slide 7 - &amp;quot;Environmental Design&amp;quot;&quot;/&gt;&lt;property id=&quot;20307&quot; value=&quot;471&quot;/&gt;&lt;/object&gt;&lt;object type=&quot;3&quot; unique_id=&quot;13822&quot;&gt;&lt;property id=&quot;20148&quot; value=&quot;5&quot;/&gt;&lt;property id=&quot;20300&quot; value=&quot;Slide 25 - &amp;quot;Server Room&amp;quot;&quot;/&gt;&lt;property id=&quot;20307&quot; value=&quot;472&quot;/&gt;&lt;/object&gt;&lt;object type=&quot;3&quot; unique_id=&quot;14164&quot;&gt;&lt;property id=&quot;20148&quot; value=&quot;5&quot;/&gt;&lt;property id=&quot;20300&quot; value=&quot;Slide 26 - &amp;quot;A Secured Server Room&amp;quot;&quot;/&gt;&lt;property id=&quot;20307&quot; value=&quot;473&quot;/&gt;&lt;/object&gt;&lt;object type=&quot;3&quot; unique_id=&quot;14194&quot;&gt;&lt;property id=&quot;20148&quot; value=&quot;5&quot;/&gt;&lt;property id=&quot;20300&quot; value=&quot;Slide 27 - &amp;quot;Physical Attacks on Windows OS&amp;quot;&quot;/&gt;&lt;property id=&quot;20307&quot; value=&quot;474&quot;/&gt;&lt;/object&gt;&lt;object type=&quot;3&quot; unique_id=&quot;20844&quot;&gt;&lt;property id=&quot;20148&quot; value=&quot;5&quot;/&gt;&lt;property id=&quot;20300&quot; value=&quot;Slide 28 - &amp;quot;Offline Attacks&amp;quot;&quot;/&gt;&lt;property id=&quot;20307&quot; value=&quot;475&quot;/&gt;&lt;/object&gt;&lt;object type=&quot;3&quot; unique_id=&quot;21000&quot;&gt;&lt;property id=&quot;20148&quot; value=&quot;5&quot;/&gt;&lt;property id=&quot;20300&quot; value=&quot;Slide 30 - &amp;quot;Countermeasures&amp;quot;&quot;/&gt;&lt;property id=&quot;20307&quot; value=&quot;476&quot;/&gt;&lt;/object&gt;&lt;object type=&quot;3&quot; unique_id=&quot;21316&quot;&gt;&lt;property id=&quot;20148&quot; value=&quot;5&quot;/&gt;&lt;property id=&quot;20300&quot; value=&quot;Slide 29 - &amp;quot;Online Attacks&amp;quot;&quot;/&gt;&lt;property id=&quot;20307&quot; value=&quot;477&quot;/&gt;&lt;/object&gt;&lt;object type=&quot;3&quot; unique_id=&quot;21349&quot;&gt;&lt;property id=&quot;20148&quot; value=&quot;5&quot;/&gt;&lt;property id=&quot;20300&quot; value=&quot;Slide 24 - &amp;quot;Response &amp;quot;&quot;/&gt;&lt;property id=&quot;20307&quot; value=&quot;478&quot;/&gt;&lt;/object&gt;&lt;object type=&quot;3&quot; unique_id=&quot;21383&quot;&gt;&lt;property id=&quot;20148&quot; value=&quot;5&quot;/&gt;&lt;property id=&quot;20300&quot; value=&quot;Slide 13 - &amp;quot;Lock Picking – cont.&amp;quot;&quot;/&gt;&lt;property id=&quot;20307&quot; value=&quot;479&quot;/&gt;&lt;/object&gt;&lt;/object&gt;&lt;/object&gt;&lt;/database&gt;"/>
</p:tagLst>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\\Ccsstaff1\software\office97\Template\Designs\CONTPORT.POT</Template>
  <TotalTime>11803</TotalTime>
  <Words>4535</Words>
  <Application>Microsoft Office PowerPoint</Application>
  <PresentationFormat>On-screen Show (4:3)</PresentationFormat>
  <Paragraphs>431</Paragraphs>
  <Slides>39</Slides>
  <Notes>12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Arial</vt:lpstr>
      <vt:lpstr>Arial Narrow</vt:lpstr>
      <vt:lpstr>Calibri</vt:lpstr>
      <vt:lpstr>Tahoma</vt:lpstr>
      <vt:lpstr>Verdana</vt:lpstr>
      <vt:lpstr>Wingdings</vt:lpstr>
      <vt:lpstr>Contport</vt:lpstr>
      <vt:lpstr>Equation</vt:lpstr>
      <vt:lpstr>PowerPoint Presentation</vt:lpstr>
      <vt:lpstr>Objectives</vt:lpstr>
      <vt:lpstr>Eg. A Disk with 2 NTFS Partitions</vt:lpstr>
      <vt:lpstr>Everything is a File in NTFS</vt:lpstr>
      <vt:lpstr>Recap: NTFS File System</vt:lpstr>
      <vt:lpstr>Partition Boot Record (PBR)</vt:lpstr>
      <vt:lpstr>First Sector of NTFS Partition (PBR)</vt:lpstr>
      <vt:lpstr>MFT Concepts</vt:lpstr>
      <vt:lpstr>Data Representation - Endianness</vt:lpstr>
      <vt:lpstr>Endianness</vt:lpstr>
      <vt:lpstr>Endianness – cont.</vt:lpstr>
      <vt:lpstr>MFT Concept – cont.</vt:lpstr>
      <vt:lpstr>MFT Entry</vt:lpstr>
      <vt:lpstr>MFT Entry – cont. </vt:lpstr>
      <vt:lpstr>MFT Entry – cont.</vt:lpstr>
      <vt:lpstr>NTFS System Files</vt:lpstr>
      <vt:lpstr>NTFS System Files – cont.</vt:lpstr>
      <vt:lpstr>Change Logs</vt:lpstr>
      <vt:lpstr>$Logfile</vt:lpstr>
      <vt:lpstr>NTFS Attributes</vt:lpstr>
      <vt:lpstr>NTFS Attributes – cont.</vt:lpstr>
      <vt:lpstr>Attribute Header</vt:lpstr>
      <vt:lpstr>Typical File Record </vt:lpstr>
      <vt:lpstr>Typical File Record – cont.</vt:lpstr>
      <vt:lpstr>Typical File Record – cont.</vt:lpstr>
      <vt:lpstr>Typical File Record </vt:lpstr>
      <vt:lpstr>Analyzing Timestamps</vt:lpstr>
      <vt:lpstr>MACE Timestamp</vt:lpstr>
      <vt:lpstr>Windows Explorer Timestamps</vt:lpstr>
      <vt:lpstr>Resident and Non-Resident Attributes</vt:lpstr>
      <vt:lpstr>Resident and Non-Resident Attributes – cont.</vt:lpstr>
      <vt:lpstr>Resident and Non-Resident Attributes – cont.</vt:lpstr>
      <vt:lpstr>$Bitmap</vt:lpstr>
      <vt:lpstr>$Bitmap</vt:lpstr>
      <vt:lpstr>$Boot file (VBR)</vt:lpstr>
      <vt:lpstr>$Boot file (VBR)</vt:lpstr>
      <vt:lpstr>MFT Analysis Tools</vt:lpstr>
      <vt:lpstr>Summary</vt:lpstr>
      <vt:lpstr>Reference 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School of ICT</dc:creator>
  <cp:lastModifiedBy>Ngui Jia Le Sherlena /CSF</cp:lastModifiedBy>
  <cp:revision>679</cp:revision>
  <cp:lastPrinted>2000-08-04T01:42:18Z</cp:lastPrinted>
  <dcterms:created xsi:type="dcterms:W3CDTF">1995-05-28T16:29:18Z</dcterms:created>
  <dcterms:modified xsi:type="dcterms:W3CDTF">2022-11-28T04:45:55Z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f81056-721b-4b22-8334-0449c6cc893e_Enabled">
    <vt:lpwstr>True</vt:lpwstr>
  </property>
  <property fmtid="{D5CDD505-2E9C-101B-9397-08002B2CF9AE}" pid="3" name="MSIP_Label_84f81056-721b-4b22-8334-0449c6cc893e_SiteId">
    <vt:lpwstr>cba9e115-3016-4462-a1ab-a565cba0cdf1</vt:lpwstr>
  </property>
  <property fmtid="{D5CDD505-2E9C-101B-9397-08002B2CF9AE}" pid="4" name="MSIP_Label_84f81056-721b-4b22-8334-0449c6cc893e_Owner">
    <vt:lpwstr>tsc6@np.edu.sg</vt:lpwstr>
  </property>
  <property fmtid="{D5CDD505-2E9C-101B-9397-08002B2CF9AE}" pid="5" name="MSIP_Label_84f81056-721b-4b22-8334-0449c6cc893e_SetDate">
    <vt:lpwstr>2019-11-21T05:48:42.0420569Z</vt:lpwstr>
  </property>
  <property fmtid="{D5CDD505-2E9C-101B-9397-08002B2CF9AE}" pid="6" name="MSIP_Label_84f81056-721b-4b22-8334-0449c6cc893e_Name">
    <vt:lpwstr>Official (Closed)</vt:lpwstr>
  </property>
  <property fmtid="{D5CDD505-2E9C-101B-9397-08002B2CF9AE}" pid="7" name="MSIP_Label_84f81056-721b-4b22-8334-0449c6cc893e_Application">
    <vt:lpwstr>Microsoft Azure Information Protection</vt:lpwstr>
  </property>
  <property fmtid="{D5CDD505-2E9C-101B-9397-08002B2CF9AE}" pid="8" name="MSIP_Label_84f81056-721b-4b22-8334-0449c6cc893e_ActionId">
    <vt:lpwstr>b4ac52ea-2cf3-4943-98c4-904c2ae57c8d</vt:lpwstr>
  </property>
  <property fmtid="{D5CDD505-2E9C-101B-9397-08002B2CF9AE}" pid="9" name="MSIP_Label_84f81056-721b-4b22-8334-0449c6cc893e_Extended_MSFT_Method">
    <vt:lpwstr>Automatic</vt:lpwstr>
  </property>
  <property fmtid="{D5CDD505-2E9C-101B-9397-08002B2CF9AE}" pid="10" name="MSIP_Label_30286cb9-b49f-4646-87a5-340028348160_Enabled">
    <vt:lpwstr>true</vt:lpwstr>
  </property>
  <property fmtid="{D5CDD505-2E9C-101B-9397-08002B2CF9AE}" pid="11" name="MSIP_Label_30286cb9-b49f-4646-87a5-340028348160_SetDate">
    <vt:lpwstr>2022-11-16T21:18:03Z</vt:lpwstr>
  </property>
  <property fmtid="{D5CDD505-2E9C-101B-9397-08002B2CF9AE}" pid="12" name="MSIP_Label_30286cb9-b49f-4646-87a5-340028348160_Method">
    <vt:lpwstr>Standard</vt:lpwstr>
  </property>
  <property fmtid="{D5CDD505-2E9C-101B-9397-08002B2CF9AE}" pid="13" name="MSIP_Label_30286cb9-b49f-4646-87a5-340028348160_Name">
    <vt:lpwstr>30286cb9-b49f-4646-87a5-340028348160</vt:lpwstr>
  </property>
  <property fmtid="{D5CDD505-2E9C-101B-9397-08002B2CF9AE}" pid="14" name="MSIP_Label_30286cb9-b49f-4646-87a5-340028348160_SiteId">
    <vt:lpwstr>cba9e115-3016-4462-a1ab-a565cba0cdf1</vt:lpwstr>
  </property>
  <property fmtid="{D5CDD505-2E9C-101B-9397-08002B2CF9AE}" pid="15" name="MSIP_Label_30286cb9-b49f-4646-87a5-340028348160_ActionId">
    <vt:lpwstr>87a48385-ea66-43ac-b339-7687b140c806</vt:lpwstr>
  </property>
  <property fmtid="{D5CDD505-2E9C-101B-9397-08002B2CF9AE}" pid="16" name="MSIP_Label_30286cb9-b49f-4646-87a5-340028348160_ContentBits">
    <vt:lpwstr>1</vt:lpwstr>
  </property>
</Properties>
</file>