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83" r:id="rId4"/>
    <p:sldId id="281" r:id="rId5"/>
    <p:sldId id="258" r:id="rId6"/>
    <p:sldId id="282" r:id="rId7"/>
    <p:sldId id="284" r:id="rId8"/>
    <p:sldId id="260" r:id="rId9"/>
    <p:sldId id="259" r:id="rId10"/>
    <p:sldId id="261" r:id="rId11"/>
    <p:sldId id="262" r:id="rId12"/>
    <p:sldId id="289" r:id="rId13"/>
    <p:sldId id="285" r:id="rId14"/>
    <p:sldId id="263" r:id="rId15"/>
    <p:sldId id="265" r:id="rId16"/>
    <p:sldId id="266" r:id="rId17"/>
    <p:sldId id="267" r:id="rId18"/>
    <p:sldId id="268" r:id="rId19"/>
    <p:sldId id="272" r:id="rId20"/>
    <p:sldId id="270" r:id="rId21"/>
    <p:sldId id="269" r:id="rId22"/>
    <p:sldId id="273" r:id="rId23"/>
    <p:sldId id="274" r:id="rId24"/>
    <p:sldId id="294" r:id="rId25"/>
    <p:sldId id="295" r:id="rId26"/>
    <p:sldId id="296" r:id="rId27"/>
    <p:sldId id="307" r:id="rId28"/>
    <p:sldId id="297" r:id="rId29"/>
    <p:sldId id="298" r:id="rId30"/>
    <p:sldId id="305" r:id="rId31"/>
    <p:sldId id="299" r:id="rId32"/>
    <p:sldId id="300" r:id="rId33"/>
    <p:sldId id="303" r:id="rId34"/>
    <p:sldId id="304" r:id="rId35"/>
    <p:sldId id="288" r:id="rId36"/>
    <p:sldId id="275" r:id="rId37"/>
    <p:sldId id="276" r:id="rId38"/>
    <p:sldId id="271" r:id="rId39"/>
    <p:sldId id="279" r:id="rId40"/>
    <p:sldId id="278" r:id="rId41"/>
    <p:sldId id="280" r:id="rId42"/>
    <p:sldId id="277" r:id="rId43"/>
    <p:sldId id="291" r:id="rId44"/>
    <p:sldId id="293" r:id="rId45"/>
    <p:sldId id="301" r:id="rId46"/>
    <p:sldId id="302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7A6D0-7222-48FD-B41B-B54B82C5FED7}" v="2" dt="2022-11-09T01:46:03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4735" autoAdjust="0"/>
  </p:normalViewPr>
  <p:slideViewPr>
    <p:cSldViewPr>
      <p:cViewPr varScale="1">
        <p:scale>
          <a:sx n="47" d="100"/>
          <a:sy n="47" d="100"/>
        </p:scale>
        <p:origin x="30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i Jia Le Sherlena /CSF" userId="a1d6bed4-da63-4a09-a6ca-8919547ccdb2" providerId="ADAL" clId="{C487A6D0-7222-48FD-B41B-B54B82C5FED7}"/>
    <pc:docChg chg="undo custSel modSld">
      <pc:chgData name="Ngui Jia Le Sherlena /CSF" userId="a1d6bed4-da63-4a09-a6ca-8919547ccdb2" providerId="ADAL" clId="{C487A6D0-7222-48FD-B41B-B54B82C5FED7}" dt="2022-11-25T03:36:42.793" v="648" actId="20577"/>
      <pc:docMkLst>
        <pc:docMk/>
      </pc:docMkLst>
      <pc:sldChg chg="modNotesTx">
        <pc:chgData name="Ngui Jia Le Sherlena /CSF" userId="a1d6bed4-da63-4a09-a6ca-8919547ccdb2" providerId="ADAL" clId="{C487A6D0-7222-48FD-B41B-B54B82C5FED7}" dt="2022-11-09T01:44:01.155" v="95" actId="20577"/>
        <pc:sldMkLst>
          <pc:docMk/>
          <pc:sldMk cId="736256308" sldId="263"/>
        </pc:sldMkLst>
      </pc:sldChg>
      <pc:sldChg chg="modNotesTx">
        <pc:chgData name="Ngui Jia Le Sherlena /CSF" userId="a1d6bed4-da63-4a09-a6ca-8919547ccdb2" providerId="ADAL" clId="{C487A6D0-7222-48FD-B41B-B54B82C5FED7}" dt="2022-11-09T01:52:30.422" v="174" actId="20577"/>
        <pc:sldMkLst>
          <pc:docMk/>
          <pc:sldMk cId="803154631" sldId="267"/>
        </pc:sldMkLst>
      </pc:sldChg>
      <pc:sldChg chg="modNotesTx">
        <pc:chgData name="Ngui Jia Le Sherlena /CSF" userId="a1d6bed4-da63-4a09-a6ca-8919547ccdb2" providerId="ADAL" clId="{C487A6D0-7222-48FD-B41B-B54B82C5FED7}" dt="2022-11-09T01:46:15.594" v="116" actId="20577"/>
        <pc:sldMkLst>
          <pc:docMk/>
          <pc:sldMk cId="3001089148" sldId="273"/>
        </pc:sldMkLst>
      </pc:sldChg>
      <pc:sldChg chg="modNotesTx">
        <pc:chgData name="Ngui Jia Le Sherlena /CSF" userId="a1d6bed4-da63-4a09-a6ca-8919547ccdb2" providerId="ADAL" clId="{C487A6D0-7222-48FD-B41B-B54B82C5FED7}" dt="2022-11-15T08:07:20.185" v="262" actId="20577"/>
        <pc:sldMkLst>
          <pc:docMk/>
          <pc:sldMk cId="2148604403" sldId="293"/>
        </pc:sldMkLst>
      </pc:sldChg>
      <pc:sldChg chg="modSp mod modNotesTx">
        <pc:chgData name="Ngui Jia Le Sherlena /CSF" userId="a1d6bed4-da63-4a09-a6ca-8919547ccdb2" providerId="ADAL" clId="{C487A6D0-7222-48FD-B41B-B54B82C5FED7}" dt="2022-11-25T03:36:42.793" v="648" actId="20577"/>
        <pc:sldMkLst>
          <pc:docMk/>
          <pc:sldMk cId="349313672" sldId="301"/>
        </pc:sldMkLst>
        <pc:spChg chg="mod">
          <ac:chgData name="Ngui Jia Le Sherlena /CSF" userId="a1d6bed4-da63-4a09-a6ca-8919547ccdb2" providerId="ADAL" clId="{C487A6D0-7222-48FD-B41B-B54B82C5FED7}" dt="2022-11-25T03:34:16.374" v="493" actId="13926"/>
          <ac:spMkLst>
            <pc:docMk/>
            <pc:sldMk cId="349313672" sldId="301"/>
            <ac:spMk id="10" creationId="{00000000-0000-0000-0000-000000000000}"/>
          </ac:spMkLst>
        </pc:spChg>
      </pc:sldChg>
      <pc:sldChg chg="modSp mod modNotesTx">
        <pc:chgData name="Ngui Jia Le Sherlena /CSF" userId="a1d6bed4-da63-4a09-a6ca-8919547ccdb2" providerId="ADAL" clId="{C487A6D0-7222-48FD-B41B-B54B82C5FED7}" dt="2022-11-15T09:01:17.393" v="492" actId="20577"/>
        <pc:sldMkLst>
          <pc:docMk/>
          <pc:sldMk cId="1173408753" sldId="302"/>
        </pc:sldMkLst>
        <pc:spChg chg="mod">
          <ac:chgData name="Ngui Jia Le Sherlena /CSF" userId="a1d6bed4-da63-4a09-a6ca-8919547ccdb2" providerId="ADAL" clId="{C487A6D0-7222-48FD-B41B-B54B82C5FED7}" dt="2022-11-15T09:00:06.686" v="444" actId="20577"/>
          <ac:spMkLst>
            <pc:docMk/>
            <pc:sldMk cId="1173408753" sldId="302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Move (value) 0x42 to </a:t>
            </a:r>
            <a:r>
              <a:rPr lang="en-SG" dirty="0" err="1"/>
              <a:t>ecx</a:t>
            </a:r>
            <a:r>
              <a:rPr lang="en-SG" dirty="0"/>
              <a:t> (register)</a:t>
            </a:r>
          </a:p>
          <a:p>
            <a:endParaRPr lang="en-SG" dirty="0"/>
          </a:p>
          <a:p>
            <a:r>
              <a:rPr lang="en-SG" dirty="0"/>
              <a:t>Loop:</a:t>
            </a:r>
          </a:p>
          <a:p>
            <a:r>
              <a:rPr lang="en-SG" dirty="0"/>
              <a:t>E()x -&gt; 32 bit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 -&gt; index</a:t>
            </a:r>
          </a:p>
          <a:p>
            <a:r>
              <a:rPr lang="en-SG" dirty="0"/>
              <a:t>S -&gt; Stack</a:t>
            </a:r>
          </a:p>
          <a:p>
            <a:r>
              <a:rPr lang="en-SG" dirty="0"/>
              <a:t>C -&gt; Counter</a:t>
            </a:r>
          </a:p>
          <a:p>
            <a:r>
              <a:rPr lang="en-SG" dirty="0"/>
              <a:t>D -&gt; Data</a:t>
            </a:r>
          </a:p>
          <a:p>
            <a:r>
              <a:rPr lang="en-SG" dirty="0"/>
              <a:t>A -&gt; Accumulator</a:t>
            </a:r>
          </a:p>
          <a:p>
            <a:r>
              <a:rPr lang="en-SG" dirty="0"/>
              <a:t>B -&gt;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EFLAGS - Indicator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True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False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o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o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False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o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True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False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True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True</a:t>
            </a:r>
          </a:p>
          <a:p>
            <a:pPr marL="228600" indent="-228600">
              <a:buFont typeface="+mj-lt"/>
              <a:buAutoNum type="arabicPeriod"/>
            </a:pPr>
            <a:endParaRPr lang="en-SG" dirty="0"/>
          </a:p>
          <a:p>
            <a:pPr marL="228600" indent="-228600">
              <a:buFont typeface="+mj-lt"/>
              <a:buAutoNum type="arabicPeriod"/>
            </a:pPr>
            <a:endParaRPr lang="en-SG" dirty="0"/>
          </a:p>
          <a:p>
            <a:pPr marL="228600" indent="-228600">
              <a:buFont typeface="+mj-lt"/>
              <a:buAutoNum type="arabicPeriod"/>
            </a:pPr>
            <a:endParaRPr lang="en-SG" dirty="0"/>
          </a:p>
          <a:p>
            <a:pPr marL="228600" indent="-22860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Character should be define byte and not word</a:t>
            </a:r>
          </a:p>
          <a:p>
            <a:r>
              <a:rPr lang="en-SG" dirty="0"/>
              <a:t>Variable name cannot start with number</a:t>
            </a:r>
          </a:p>
          <a:p>
            <a:r>
              <a:rPr lang="en-SG" dirty="0"/>
              <a:t>Byte length out </a:t>
            </a:r>
            <a:r>
              <a:rPr lang="en-SG"/>
              <a:t>of range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1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dirty="0" err="1"/>
              <a:t>eax</a:t>
            </a:r>
            <a:r>
              <a:rPr lang="en-SG" sz="1200" dirty="0"/>
              <a:t> – 7FEFh,8000H</a:t>
            </a:r>
          </a:p>
          <a:p>
            <a:r>
              <a:rPr lang="en-SG" sz="1200" dirty="0" err="1"/>
              <a:t>edi</a:t>
            </a:r>
            <a:r>
              <a:rPr lang="en-SG" sz="1200" dirty="0"/>
              <a:t> –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ax</a:t>
            </a:r>
            <a:r>
              <a:rPr lang="en-SG" dirty="0"/>
              <a:t> </a:t>
            </a:r>
            <a:r>
              <a:rPr lang="en-SG" sz="1200" dirty="0"/>
              <a:t>– </a:t>
            </a:r>
            <a:r>
              <a:rPr lang="sv-SE" sz="1200" dirty="0"/>
              <a:t>0FFh</a:t>
            </a:r>
          </a:p>
          <a:p>
            <a:r>
              <a:rPr lang="sv-SE" sz="1200" dirty="0"/>
              <a:t>esi – </a:t>
            </a:r>
            <a:r>
              <a:rPr lang="en-SG" sz="1200" dirty="0"/>
              <a:t>memory location of Var5</a:t>
            </a:r>
          </a:p>
          <a:p>
            <a:r>
              <a:rPr lang="en-SG" sz="1200" dirty="0" err="1"/>
              <a:t>ax</a:t>
            </a:r>
            <a:r>
              <a:rPr lang="en-SG" sz="1200" dirty="0"/>
              <a:t> – value of data at memory location of Var5 – 2 (2000h)</a:t>
            </a:r>
          </a:p>
          <a:p>
            <a:r>
              <a:rPr lang="en-SG" sz="1200" dirty="0" err="1"/>
              <a:t>esi</a:t>
            </a:r>
            <a:r>
              <a:rPr lang="en-SG" sz="1200" dirty="0"/>
              <a:t> – </a:t>
            </a:r>
          </a:p>
          <a:p>
            <a:r>
              <a:rPr lang="en-SG" sz="1200" dirty="0"/>
              <a:t>al – </a:t>
            </a:r>
          </a:p>
          <a:p>
            <a:r>
              <a:rPr lang="en-SG" sz="1200" dirty="0"/>
              <a:t>var1 – </a:t>
            </a:r>
          </a:p>
          <a:p>
            <a:r>
              <a:rPr lang="en-SG" sz="1200" dirty="0"/>
              <a:t>var2 –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A58A-3B74-4AFD-B66A-1F22B7BD5A21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Last Update </a:t>
            </a:r>
            <a:r>
              <a:rPr lang="en-US"/>
              <a:t>: </a:t>
            </a:r>
            <a:fld id="{27943F70-0CAB-42DF-9449-3093B03B98D3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D99-D8BF-4A6A-821F-9E0AC529A122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4E5-9F75-4A4F-97A3-9C7A7801FE6D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4077-EAAF-4AC6-9494-D65D8F49CBCB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AD1E5925-D1CD-4289-9A3F-4A7E7F0C22EB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EUnJSzP9Rw&amp;feature=related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dam/www/public/us/en/documents/manuals/64-ia-32-architectures-software-developer-instruction-set-reference-manual-32538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Tools and Techniques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28333" y="6348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Last Update: 29/10/2022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Language Basics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- Main Memory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8291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2000" y="2919411"/>
            <a:ext cx="2468590" cy="83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Order of different sections not fixed</a:t>
            </a:r>
          </a:p>
        </p:txBody>
      </p:sp>
    </p:spTree>
    <p:extLst>
      <p:ext uri="{BB962C8B-B14F-4D97-AF65-F5344CB8AC3E}">
        <p14:creationId xmlns:p14="http://schemas.microsoft.com/office/powerpoint/2010/main" val="341096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- Main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Data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section contains values when program is initially loaded (static, global)</a:t>
            </a:r>
          </a:p>
          <a:p>
            <a:pPr marL="0" indent="0" algn="just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Code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section contains program instructions to be executed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Heap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section is used as dynamic memory to allocate new values and free unwanted values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Stack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section is used for local variables and function parameters; also used to control program flow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13" y="762000"/>
            <a:ext cx="6124973" cy="460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5517640"/>
            <a:ext cx="85344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(Machine Instruction Cycle)</a:t>
            </a:r>
          </a:p>
          <a:p>
            <a:pPr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  <a:hlinkClick r:id="rId3"/>
              </a:rPr>
              <a:t>http://www.youtube.com/watch?v=KEUnJSzP9Rw&amp;feature=related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04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Assembly Instructions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Instructions - Format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8" y="1676400"/>
            <a:ext cx="804998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989385" y="990600"/>
            <a:ext cx="3352799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73625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Instructions - </a:t>
            </a:r>
            <a:r>
              <a:rPr lang="en-US" dirty="0" err="1"/>
              <a:t>Opcode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1999" y="2133600"/>
            <a:ext cx="7934227" cy="2429203"/>
            <a:chOff x="702000" y="2133600"/>
            <a:chExt cx="7934227" cy="242920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00" y="2133600"/>
              <a:ext cx="7934227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5257800" y="3656249"/>
              <a:ext cx="685800" cy="453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solidFill>
                    <a:srgbClr val="0000FF"/>
                  </a:solidFill>
                  <a:latin typeface="Comic Sans MS" pitchFamily="66" charset="0"/>
                </a:rPr>
                <a:t>LSB</a:t>
              </a: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7220308" y="3690987"/>
              <a:ext cx="685800" cy="419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solidFill>
                    <a:srgbClr val="0000FF"/>
                  </a:solidFill>
                  <a:latin typeface="Comic Sans MS" pitchFamily="66" charset="0"/>
                </a:rPr>
                <a:t>MSB</a:t>
              </a: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5451857" y="4119941"/>
              <a:ext cx="2514600" cy="4428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0000FF"/>
                  </a:solidFill>
                  <a:latin typeface="Comic Sans MS" pitchFamily="66" charset="0"/>
                </a:rPr>
                <a:t>(Little Endian)</a:t>
              </a:r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2971800" y="1714499"/>
            <a:ext cx="3352799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Instruction </a:t>
            </a:r>
            <a:r>
              <a:rPr lang="en-US" sz="2000" b="1" dirty="0" err="1">
                <a:solidFill>
                  <a:srgbClr val="0000FF"/>
                </a:solidFill>
                <a:latin typeface="Comic Sans MS" pitchFamily="66" charset="0"/>
              </a:rPr>
              <a:t>Opcode</a:t>
            </a: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7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33800"/>
          </a:xfrm>
        </p:spPr>
        <p:txBody>
          <a:bodyPr>
            <a:normAutofit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Immediate 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operands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are fixed values e.g. 0x42</a:t>
            </a: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Register 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operands refer to registers e.g.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ecx</a:t>
            </a: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i="1" dirty="0" err="1">
                <a:solidFill>
                  <a:srgbClr val="0000FF"/>
                </a:solidFill>
                <a:latin typeface="Comic Sans MS" pitchFamily="66" charset="0"/>
              </a:rPr>
              <a:t>Opcode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(Operation Code) is the machine language equivalent of an assembly instruction (executed)</a:t>
            </a:r>
          </a:p>
          <a:p>
            <a:pPr marL="358775" indent="-358775"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Memory address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operands refer to a specified location in memory; denoted by register, value or equation in [ ] e.g. [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ecx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marL="358775" indent="-358775"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Identifiers are </a:t>
            </a:r>
            <a:r>
              <a:rPr lang="en-US" sz="2400" b="1" u="sng" dirty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case-sensitive</a:t>
            </a:r>
          </a:p>
          <a:p>
            <a:pPr marL="358775" indent="-358775" algn="just"/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13716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Types of Operands: </a:t>
            </a:r>
          </a:p>
        </p:txBody>
      </p:sp>
    </p:spTree>
    <p:extLst>
      <p:ext uri="{BB962C8B-B14F-4D97-AF65-F5344CB8AC3E}">
        <p14:creationId xmlns:p14="http://schemas.microsoft.com/office/powerpoint/2010/main" val="360916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57400" y="1219200"/>
            <a:ext cx="471628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The x86 Registers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4" y="2286000"/>
            <a:ext cx="7037790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0044" y="536626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 (DI)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315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819400"/>
          </a:xfrm>
        </p:spPr>
        <p:txBody>
          <a:bodyPr>
            <a:normAutofit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General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register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is used by CPU during execution</a:t>
            </a: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Segment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register is used to locate memory blocks</a:t>
            </a: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Status Flag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is used by program to make decisions</a:t>
            </a:r>
          </a:p>
          <a:p>
            <a:pPr marL="358775" indent="-358775"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Instruction Pointer (IP)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stores address of next instruction to execute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13716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Types of Registers: </a:t>
            </a:r>
          </a:p>
        </p:txBody>
      </p:sp>
    </p:spTree>
    <p:extLst>
      <p:ext uri="{BB962C8B-B14F-4D97-AF65-F5344CB8AC3E}">
        <p14:creationId xmlns:p14="http://schemas.microsoft.com/office/powerpoint/2010/main" val="391787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2057400"/>
          </a:xfrm>
        </p:spPr>
        <p:txBody>
          <a:bodyPr>
            <a:normAutofit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General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register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E[]X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refs 32 bits; []X refs 16 bits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General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register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[]L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refs lower 8 bits; []H refs upper 8 bits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1371600"/>
            <a:ext cx="41910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Register Referencing: </a:t>
            </a:r>
          </a:p>
        </p:txBody>
      </p:sp>
    </p:spTree>
    <p:extLst>
      <p:ext uri="{BB962C8B-B14F-4D97-AF65-F5344CB8AC3E}">
        <p14:creationId xmlns:p14="http://schemas.microsoft.com/office/powerpoint/2010/main" val="262284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Know what is Assembly Language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Be familiarized with x86 CPU Architecture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Understand basics of Assembly language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Know how to interpret simple assembly language programs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EDX can be used for division</a:t>
            </a:r>
          </a:p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EAX can be used for multiplication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EAX can also hold return value for function call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ESP, EBP used for function call/return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ESI, EDI and ECX are used in repeat instructions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13716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Specific Usage: 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105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/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Index registers (ESI and EDI) may store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408116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22" y="1752600"/>
            <a:ext cx="6203699" cy="411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52153" y="1143000"/>
            <a:ext cx="4663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omic Sans MS" pitchFamily="66" charset="0"/>
              </a:rPr>
              <a:t>EAX Register Breakdown </a:t>
            </a:r>
          </a:p>
        </p:txBody>
      </p:sp>
    </p:spTree>
    <p:extLst>
      <p:ext uri="{BB962C8B-B14F-4D97-AF65-F5344CB8AC3E}">
        <p14:creationId xmlns:p14="http://schemas.microsoft.com/office/powerpoint/2010/main" val="18062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1148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EFLAGS is 32 bits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Each bit is a flag with value 0 (clear) or 1 (set)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Flags are used to control CPU operations or indicate results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Important flags for malware analysis:</a:t>
            </a:r>
          </a:p>
          <a:p>
            <a:pPr lvl="1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ZF (Zero Flag set when operation result is 0)</a:t>
            </a:r>
          </a:p>
          <a:p>
            <a:pPr lvl="1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CF (Carry Flag set when operation result cannot be stored)</a:t>
            </a:r>
          </a:p>
          <a:p>
            <a:pPr lvl="1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SF (Sign Flag set when operation result is negative or when</a:t>
            </a:r>
          </a:p>
          <a:p>
            <a:pPr marL="457200" lvl="1" indent="0" algn="just">
              <a:buNone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       MSB set after arithmetic operation)</a:t>
            </a:r>
          </a:p>
          <a:p>
            <a:pPr lvl="1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TF (Trap Flag – set to debug, CPU will single step)</a:t>
            </a:r>
            <a:endParaRPr lang="en-SG" sz="2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8382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Status Register: </a:t>
            </a:r>
          </a:p>
        </p:txBody>
      </p:sp>
    </p:spTree>
    <p:extLst>
      <p:ext uri="{BB962C8B-B14F-4D97-AF65-F5344CB8AC3E}">
        <p14:creationId xmlns:p14="http://schemas.microsoft.com/office/powerpoint/2010/main" val="300108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-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1600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EIP is 32 bits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It holds memory address of next instruction to run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Attacker can modify EIP to run malware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8382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Instruction Pointer: </a:t>
            </a:r>
          </a:p>
        </p:txBody>
      </p:sp>
    </p:spTree>
    <p:extLst>
      <p:ext uri="{BB962C8B-B14F-4D97-AF65-F5344CB8AC3E}">
        <p14:creationId xmlns:p14="http://schemas.microsoft.com/office/powerpoint/2010/main" val="274306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24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Data Allocation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 – Data Allocation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9" y="1676400"/>
            <a:ext cx="564827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905000" y="96103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Directives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7243"/>
            <a:ext cx="788372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02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562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.DATA			</a:t>
            </a:r>
          </a:p>
          <a:p>
            <a:pPr marL="0" indent="0" algn="just">
              <a:buNone/>
            </a:pPr>
            <a:r>
              <a:rPr lang="en-SG" sz="1800" b="1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DB 64      ; Declare byte, refer to as location </a:t>
            </a:r>
            <a:r>
              <a:rPr lang="en-SG" sz="1800" b="1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,</a:t>
            </a: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	      containing value 64</a:t>
            </a:r>
          </a:p>
          <a:p>
            <a:pPr marL="0" indent="0" algn="just">
              <a:buNone/>
            </a:pPr>
            <a:endParaRPr lang="en-SG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var2 	DB ? 	   ; Declare an uninitialized byte, </a:t>
            </a: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	     referred to as location var2</a:t>
            </a:r>
          </a:p>
          <a:p>
            <a:pPr marL="0" indent="0" algn="just">
              <a:buNone/>
            </a:pPr>
            <a:endParaRPr lang="en-SG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DB 10 	   ; Declare a byte with no label, containing value 10</a:t>
            </a: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	     Its location is var2 + 1</a:t>
            </a:r>
          </a:p>
          <a:p>
            <a:pPr marL="0" indent="0" algn="just">
              <a:buNone/>
            </a:pPr>
            <a:endParaRPr lang="en-SG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X 	DW ? 	   ; Declare a 2-byte uninitialized value, </a:t>
            </a: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		     referred to as location X</a:t>
            </a:r>
          </a:p>
          <a:p>
            <a:pPr marL="0" indent="0" algn="just">
              <a:buNone/>
            </a:pPr>
            <a:endParaRPr lang="en-SG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>
                <a:solidFill>
                  <a:srgbClr val="0000FF"/>
                </a:solidFill>
                <a:latin typeface="Comic Sans MS" pitchFamily="66" charset="0"/>
              </a:rPr>
              <a:t>Y 	DD 30000 ; Declare a 4-byte value, referred to as location Y, 			     initialized to 30000 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SG" sz="1800" b="1" dirty="0"/>
              <a:t>Anything that follows a ';' is a comment and is ignored by the assembler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59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–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6364352" cy="355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00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52270"/>
            <a:ext cx="6210423" cy="463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415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299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24400"/>
            <a:ext cx="9144001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7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25" y="1524000"/>
            <a:ext cx="686893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5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– C Data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143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Correspondence to C data </a:t>
            </a:r>
            <a:r>
              <a:rPr lang="en-US" b="1" dirty="0" err="1">
                <a:latin typeface="Comic Sans MS" pitchFamily="66" charset="0"/>
              </a:rPr>
              <a:t>tyes</a:t>
            </a:r>
            <a:endParaRPr lang="en-US" b="1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1" y="2286000"/>
            <a:ext cx="818598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74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Allocation Directives – Reference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81189"/>
            <a:ext cx="9143999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278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Program Layout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8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Program Layout – Directives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599"/>
            <a:ext cx="8579151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73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35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>
                <a:solidFill>
                  <a:schemeClr val="tx1"/>
                </a:solidFill>
              </a:rPr>
              <a:t>Examples of Assembly </a:t>
            </a:r>
            <a:r>
              <a:rPr lang="en-US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5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57400" y="1219200"/>
            <a:ext cx="471628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Move Instruction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133600"/>
            <a:ext cx="84296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5" y="5246709"/>
            <a:ext cx="1595485" cy="54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48" y="5246709"/>
            <a:ext cx="2004073" cy="37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91200"/>
            <a:ext cx="7177219" cy="31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45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2192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latin typeface="Comic Sans MS" pitchFamily="66" charset="0"/>
              </a:rPr>
              <a:t>Load Effective Address Instruction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4270"/>
              </p:ext>
            </p:extLst>
          </p:nvPr>
        </p:nvGraphicFramePr>
        <p:xfrm>
          <a:off x="762000" y="2438400"/>
          <a:ext cx="7239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Instruction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lea ax, [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bx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]</a:t>
                      </a:r>
                      <a:endParaRPr lang="en-SG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Puts value in </a:t>
                      </a:r>
                      <a:r>
                        <a:rPr lang="en-US" sz="2000" dirty="0" err="1"/>
                        <a:t>bx</a:t>
                      </a:r>
                      <a:r>
                        <a:rPr lang="en-US" sz="2000" dirty="0"/>
                        <a:t> into ax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lea 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bx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, [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bx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 + 3]</a:t>
                      </a:r>
                      <a:endParaRPr lang="en-SG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Increases value in </a:t>
                      </a:r>
                      <a:r>
                        <a:rPr lang="en-US" sz="2000" dirty="0" err="1"/>
                        <a:t>bx</a:t>
                      </a:r>
                      <a:r>
                        <a:rPr lang="en-US" sz="2000" dirty="0"/>
                        <a:t> by 3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lea 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eax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, [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</a:rPr>
                        <a:t>ebx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 + 8]</a:t>
                      </a:r>
                      <a:endParaRPr lang="en-SG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Puts value of (</a:t>
                      </a:r>
                      <a:r>
                        <a:rPr lang="en-US" sz="2000" dirty="0" err="1"/>
                        <a:t>ebx</a:t>
                      </a:r>
                      <a:r>
                        <a:rPr lang="en-US" sz="2000" dirty="0"/>
                        <a:t> + 8) into </a:t>
                      </a:r>
                      <a:r>
                        <a:rPr lang="en-US" sz="2000" dirty="0" err="1"/>
                        <a:t>eax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SG" sz="2000" b="1" dirty="0">
                          <a:solidFill>
                            <a:srgbClr val="0000FF"/>
                          </a:solidFill>
                        </a:rPr>
                        <a:t>lea </a:t>
                      </a:r>
                      <a:r>
                        <a:rPr lang="en-SG" sz="2000" b="1" dirty="0" err="1">
                          <a:solidFill>
                            <a:srgbClr val="0000FF"/>
                          </a:solidFill>
                        </a:rPr>
                        <a:t>ecx</a:t>
                      </a:r>
                      <a:r>
                        <a:rPr lang="en-SG" sz="2000" b="1" dirty="0">
                          <a:solidFill>
                            <a:srgbClr val="0000FF"/>
                          </a:solidFill>
                        </a:rPr>
                        <a:t>, [0 + 4*</a:t>
                      </a:r>
                      <a:r>
                        <a:rPr lang="en-SG" sz="2000" b="1" dirty="0" err="1">
                          <a:solidFill>
                            <a:srgbClr val="0000FF"/>
                          </a:solidFill>
                        </a:rPr>
                        <a:t>eax</a:t>
                      </a:r>
                      <a:r>
                        <a:rPr lang="en-SG" sz="2000" b="1" dirty="0">
                          <a:solidFill>
                            <a:srgbClr val="0000FF"/>
                          </a:solidFill>
                        </a:rPr>
                        <a:t> + </a:t>
                      </a:r>
                      <a:r>
                        <a:rPr lang="en-SG" sz="2000" b="1" dirty="0" err="1">
                          <a:solidFill>
                            <a:srgbClr val="0000FF"/>
                          </a:solidFill>
                        </a:rPr>
                        <a:t>eax</a:t>
                      </a:r>
                      <a:r>
                        <a:rPr lang="en-SG" sz="2000" b="1" dirty="0">
                          <a:solidFill>
                            <a:srgbClr val="0000FF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Multiplies value in </a:t>
                      </a:r>
                      <a:r>
                        <a:rPr lang="en-US" sz="2000" dirty="0" err="1"/>
                        <a:t>eax</a:t>
                      </a:r>
                      <a:r>
                        <a:rPr lang="en-US" sz="2000" dirty="0"/>
                        <a:t> by 5 and puts</a:t>
                      </a:r>
                      <a:r>
                        <a:rPr lang="en-US" sz="2000" baseline="0" dirty="0"/>
                        <a:t> it into </a:t>
                      </a:r>
                      <a:r>
                        <a:rPr lang="en-US" sz="2000" baseline="0" dirty="0" err="1"/>
                        <a:t>ecx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sz="2000" b="1" dirty="0">
                          <a:solidFill>
                            <a:srgbClr val="0000FF"/>
                          </a:solidFill>
                        </a:rPr>
                        <a:t>lea esi, [ebx + 8*eax + 4]</a:t>
                      </a:r>
                      <a:endParaRPr lang="en-SG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Puts value of (</a:t>
                      </a:r>
                      <a:r>
                        <a:rPr lang="en-US" sz="2000" dirty="0" err="1"/>
                        <a:t>ebx</a:t>
                      </a:r>
                      <a:r>
                        <a:rPr lang="en-US" sz="2000" dirty="0"/>
                        <a:t> + 8*</a:t>
                      </a:r>
                      <a:r>
                        <a:rPr lang="en-US" sz="2000" dirty="0" err="1"/>
                        <a:t>eax</a:t>
                      </a:r>
                      <a:r>
                        <a:rPr lang="en-US" sz="2000" dirty="0"/>
                        <a:t> + 4) into </a:t>
                      </a:r>
                      <a:r>
                        <a:rPr lang="en-US" sz="2000" dirty="0" err="1"/>
                        <a:t>esi</a:t>
                      </a:r>
                      <a:endParaRPr lang="en-SG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60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356606" cy="231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600200" y="1295400"/>
            <a:ext cx="5943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EBX used to access 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48006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What does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mov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, [ebx+8] do?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What does lea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, [ebx+8] do?</a:t>
            </a:r>
          </a:p>
        </p:txBody>
      </p:sp>
    </p:spTree>
    <p:extLst>
      <p:ext uri="{BB962C8B-B14F-4D97-AF65-F5344CB8AC3E}">
        <p14:creationId xmlns:p14="http://schemas.microsoft.com/office/powerpoint/2010/main" val="1881529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57400" y="121920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Arithmetic Instructions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255474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4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Background – What is Assembly Lang?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Machine language executes on a computer architecture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Assembly language is a representation of a machine language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Obtained from disassembly of binary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75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" y="1676400"/>
            <a:ext cx="84867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070846" y="91440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Arithmetic Instructions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4824" y="3276600"/>
            <a:ext cx="8739187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mul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– multiplies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by 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; result in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edx:eax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div 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– divides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edx:eax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by 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; result in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and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						   remainder in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edx</a:t>
            </a:r>
            <a:endParaRPr lang="en-US" sz="2400" b="1" i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" y="4343400"/>
            <a:ext cx="41243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348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14400" y="1066800"/>
            <a:ext cx="6934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omic Sans MS" pitchFamily="66" charset="0"/>
              </a:rPr>
              <a:t>Logical and Shifting Instructions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1" y="1905000"/>
            <a:ext cx="82772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754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Assembly Instructions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83820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NOP Instruction: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235" y="1905000"/>
            <a:ext cx="8382000" cy="1600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NOP is No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OPeration</a:t>
            </a: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Opcode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is 0x90 but does nothing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Attacker can use it for buffer overflow attacks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3802040"/>
            <a:ext cx="48006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INT Instruction: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8573" y="4487841"/>
            <a:ext cx="8382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INT calls an Interrupt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INT 21H calls DOS Interrupt </a:t>
            </a:r>
            <a:r>
              <a:rPr lang="en-US" sz="2400" b="1">
                <a:solidFill>
                  <a:srgbClr val="0000FF"/>
                </a:solidFill>
                <a:latin typeface="Comic Sans MS" pitchFamily="66" charset="0"/>
              </a:rPr>
              <a:t>Service Routine</a:t>
            </a:r>
          </a:p>
          <a:p>
            <a:pPr algn="just"/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1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43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1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Tutorial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24200" y="838200"/>
            <a:ext cx="3137848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True or False: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480782"/>
            <a:ext cx="9144000" cy="4310418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CPU has no knowledge of which program instruction is being executed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An assembly program can access the stack in any order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fetch-decode-execute cycle is what the CPU does all the time when it is not idling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CPU reads instructions from memory to learn their format </a:t>
            </a:r>
            <a:endParaRPr lang="en-SG" sz="2000" b="1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000" b="1" dirty="0">
                <a:latin typeface="Arial" pitchFamily="34" charset="0"/>
                <a:cs typeface="Arial" pitchFamily="34" charset="0"/>
              </a:rPr>
              <a:t>Assembly language identifiers are case-sensitive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Assembler data allocation directives execute at run-time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When an assembly  program’s source code is modified, we need to re-assemble and link before running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 data label is followed by a colon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Some math operations can be done with shift instructions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An assembly program can contain instructions and yet do nothing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04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Tutorial – Anything wrong here?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800" dirty="0">
                <a:highlight>
                  <a:srgbClr val="FFFF00"/>
                </a:highlight>
              </a:rPr>
              <a:t>#</a:t>
            </a:r>
            <a:r>
              <a:rPr lang="en-SG" sz="1800" dirty="0"/>
              <a:t> This is first assembly quiz</a:t>
            </a:r>
          </a:p>
          <a:p>
            <a:pPr marL="0" indent="0">
              <a:buNone/>
            </a:pPr>
            <a:r>
              <a:rPr lang="en-SG" sz="1800" dirty="0"/>
              <a:t>.DATA</a:t>
            </a:r>
          </a:p>
          <a:p>
            <a:pPr marL="0" indent="0">
              <a:buNone/>
            </a:pPr>
            <a:r>
              <a:rPr lang="en-SG" sz="1800" dirty="0"/>
              <a:t>msg1 </a:t>
            </a:r>
            <a:r>
              <a:rPr lang="en-SG" sz="1800" dirty="0" err="1">
                <a:highlight>
                  <a:srgbClr val="FFFF00"/>
                </a:highlight>
              </a:rPr>
              <a:t>dw</a:t>
            </a:r>
            <a:r>
              <a:rPr lang="en-SG" sz="1800" dirty="0"/>
              <a:t> 'welcome to Assembly',0</a:t>
            </a:r>
          </a:p>
          <a:p>
            <a:pPr marL="0" indent="0">
              <a:buNone/>
            </a:pPr>
            <a:r>
              <a:rPr lang="en-SG" sz="1800" dirty="0">
                <a:highlight>
                  <a:srgbClr val="FFFF00"/>
                </a:highlight>
              </a:rPr>
              <a:t>2msg</a:t>
            </a:r>
            <a:r>
              <a:rPr lang="en-SG" sz="1800" dirty="0"/>
              <a:t> </a:t>
            </a:r>
            <a:r>
              <a:rPr lang="en-SG" sz="1800" dirty="0" err="1"/>
              <a:t>db</a:t>
            </a:r>
            <a:r>
              <a:rPr lang="en-SG" sz="1800" dirty="0"/>
              <a:t> "this is my first quiz",'$'</a:t>
            </a:r>
          </a:p>
          <a:p>
            <a:pPr marL="0" indent="0">
              <a:buNone/>
            </a:pPr>
            <a:r>
              <a:rPr lang="en-SG" sz="1800" dirty="0"/>
              <a:t>aArray1 </a:t>
            </a:r>
            <a:r>
              <a:rPr lang="en-SG" sz="1800" dirty="0" err="1"/>
              <a:t>db</a:t>
            </a:r>
            <a:r>
              <a:rPr lang="en-SG" sz="1800" dirty="0"/>
              <a:t> 3Bh,</a:t>
            </a:r>
            <a:r>
              <a:rPr lang="en-SG" sz="1800" dirty="0">
                <a:highlight>
                  <a:srgbClr val="FFFF00"/>
                </a:highlight>
              </a:rPr>
              <a:t>F5h</a:t>
            </a:r>
            <a:r>
              <a:rPr lang="en-SG" sz="1800" dirty="0"/>
              <a:t>,6Dh,'AB',3dup(?)</a:t>
            </a:r>
          </a:p>
          <a:p>
            <a:pPr marL="0" indent="0">
              <a:buNone/>
            </a:pPr>
            <a:r>
              <a:rPr lang="en-SG" sz="1800" dirty="0"/>
              <a:t>var1 </a:t>
            </a:r>
            <a:r>
              <a:rPr lang="en-SG" sz="1800" dirty="0" err="1"/>
              <a:t>dw</a:t>
            </a:r>
            <a:r>
              <a:rPr lang="en-SG" sz="1800" dirty="0"/>
              <a:t> 5Ah</a:t>
            </a:r>
          </a:p>
          <a:p>
            <a:pPr marL="0" indent="0">
              <a:buNone/>
            </a:pPr>
            <a:r>
              <a:rPr lang="en-SG" sz="1800" dirty="0"/>
              <a:t>$</a:t>
            </a:r>
            <a:r>
              <a:rPr lang="en-SG" sz="1800" dirty="0" err="1"/>
              <a:t>val</a:t>
            </a:r>
            <a:r>
              <a:rPr lang="en-SG" sz="1800" dirty="0"/>
              <a:t> </a:t>
            </a:r>
            <a:r>
              <a:rPr lang="en-SG" sz="1800" dirty="0" err="1"/>
              <a:t>db</a:t>
            </a:r>
            <a:r>
              <a:rPr lang="en-SG" sz="1800" dirty="0"/>
              <a:t> </a:t>
            </a:r>
            <a:r>
              <a:rPr lang="en-SG" sz="1800" dirty="0">
                <a:highlight>
                  <a:srgbClr val="FFFF00"/>
                </a:highlight>
              </a:rPr>
              <a:t>256</a:t>
            </a:r>
            <a:r>
              <a:rPr lang="en-SG" sz="1800" dirty="0"/>
              <a:t> </a:t>
            </a:r>
          </a:p>
          <a:p>
            <a:pPr marL="0" indent="0">
              <a:buNone/>
            </a:pPr>
            <a:r>
              <a:rPr lang="en-SG" sz="1800" dirty="0"/>
              <a:t>var2 dd 7FF0h</a:t>
            </a:r>
          </a:p>
          <a:p>
            <a:pPr marL="0" indent="0">
              <a:buNone/>
            </a:pPr>
            <a:r>
              <a:rPr lang="en-SG" sz="1800" dirty="0"/>
              <a:t>var3 </a:t>
            </a:r>
            <a:r>
              <a:rPr lang="en-SG" sz="1800" dirty="0" err="1"/>
              <a:t>db</a:t>
            </a:r>
            <a:r>
              <a:rPr lang="en-SG" sz="1800" dirty="0"/>
              <a:t> ?</a:t>
            </a:r>
          </a:p>
          <a:p>
            <a:pPr marL="0" indent="0">
              <a:buNone/>
            </a:pPr>
            <a:r>
              <a:rPr lang="en-SG" sz="1800" dirty="0"/>
              <a:t>.CODE</a:t>
            </a:r>
          </a:p>
          <a:p>
            <a:pPr marL="0" indent="0">
              <a:buNone/>
            </a:pPr>
            <a:r>
              <a:rPr lang="en-SG" sz="1800" dirty="0"/>
              <a:t>_main PROC</a:t>
            </a:r>
          </a:p>
          <a:p>
            <a:pPr marL="0" indent="0">
              <a:buNone/>
            </a:pPr>
            <a:r>
              <a:rPr lang="en-SG" sz="1800" dirty="0" err="1"/>
              <a:t>mov</a:t>
            </a:r>
            <a:r>
              <a:rPr lang="en-SG" sz="1800" dirty="0"/>
              <a:t> eax,var2</a:t>
            </a:r>
          </a:p>
          <a:p>
            <a:pPr marL="0" indent="0">
              <a:buNone/>
            </a:pPr>
            <a:r>
              <a:rPr lang="en-SG" sz="1800" dirty="0" err="1"/>
              <a:t>mov</a:t>
            </a:r>
            <a:r>
              <a:rPr lang="en-SG" sz="1800" dirty="0"/>
              <a:t> </a:t>
            </a:r>
            <a:r>
              <a:rPr lang="en-SG" sz="1800" dirty="0">
                <a:highlight>
                  <a:srgbClr val="FFFF00"/>
                </a:highlight>
              </a:rPr>
              <a:t>edx,var1 </a:t>
            </a:r>
          </a:p>
          <a:p>
            <a:pPr marL="0" indent="0">
              <a:buNone/>
            </a:pPr>
            <a:r>
              <a:rPr lang="en-SG" sz="1800" dirty="0" err="1"/>
              <a:t>mov</a:t>
            </a:r>
            <a:r>
              <a:rPr lang="en-SG" sz="1800" dirty="0"/>
              <a:t> </a:t>
            </a:r>
            <a:r>
              <a:rPr lang="en-SG" sz="1800" dirty="0">
                <a:highlight>
                  <a:srgbClr val="FFFF00"/>
                </a:highlight>
              </a:rPr>
              <a:t>EIP</a:t>
            </a:r>
            <a:r>
              <a:rPr lang="en-SG" sz="1800" dirty="0"/>
              <a:t>,var2 </a:t>
            </a:r>
          </a:p>
          <a:p>
            <a:pPr marL="0" indent="0">
              <a:buNone/>
            </a:pPr>
            <a:r>
              <a:rPr lang="en-SG" sz="1800" dirty="0" err="1"/>
              <a:t>mov</a:t>
            </a:r>
            <a:r>
              <a:rPr lang="en-SG" sz="1800" dirty="0"/>
              <a:t> Ah,4Ch</a:t>
            </a:r>
          </a:p>
          <a:p>
            <a:pPr marL="0" indent="0">
              <a:buNone/>
            </a:pPr>
            <a:r>
              <a:rPr lang="en-SG" sz="1800" dirty="0" err="1"/>
              <a:t>int</a:t>
            </a:r>
            <a:r>
              <a:rPr lang="en-SG" sz="1800" dirty="0"/>
              <a:t> 21h</a:t>
            </a:r>
          </a:p>
          <a:p>
            <a:pPr marL="0" indent="0">
              <a:buNone/>
            </a:pPr>
            <a:r>
              <a:rPr lang="en-SG" sz="1800" dirty="0"/>
              <a:t>END _main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3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915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Tutorial – </a:t>
            </a:r>
            <a:r>
              <a:rPr lang="en-US" sz="31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what are values in registers after execution?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dirty="0"/>
              <a:t>.DATA</a:t>
            </a:r>
          </a:p>
          <a:p>
            <a:pPr marL="0" indent="0">
              <a:buNone/>
            </a:pPr>
            <a:r>
              <a:rPr lang="sv-SE" sz="1600" dirty="0"/>
              <a:t>var1 db 80h,0FFh,5 dup (0)</a:t>
            </a:r>
          </a:p>
          <a:p>
            <a:pPr marL="0" indent="0">
              <a:buNone/>
            </a:pPr>
            <a:r>
              <a:rPr lang="en-SG" sz="1600" dirty="0"/>
              <a:t>var2 </a:t>
            </a:r>
            <a:r>
              <a:rPr lang="en-SG" sz="1600" dirty="0" err="1"/>
              <a:t>db</a:t>
            </a:r>
            <a:r>
              <a:rPr lang="en-SG" sz="1600" dirty="0"/>
              <a:t> 7Fh</a:t>
            </a:r>
          </a:p>
          <a:p>
            <a:pPr marL="0" indent="0">
              <a:buNone/>
            </a:pPr>
            <a:r>
              <a:rPr lang="en-SG" sz="1600" dirty="0"/>
              <a:t>var3 </a:t>
            </a:r>
            <a:r>
              <a:rPr lang="en-SG" sz="1600" dirty="0" err="1"/>
              <a:t>dw</a:t>
            </a:r>
            <a:r>
              <a:rPr lang="en-SG" sz="1600" dirty="0"/>
              <a:t> 7FEFh,8000H</a:t>
            </a:r>
          </a:p>
          <a:p>
            <a:pPr marL="0" indent="0">
              <a:buNone/>
            </a:pPr>
            <a:r>
              <a:rPr lang="en-SG" sz="1600" dirty="0"/>
              <a:t>var4 </a:t>
            </a:r>
            <a:r>
              <a:rPr lang="en-SG" sz="1600" dirty="0" err="1"/>
              <a:t>dw</a:t>
            </a:r>
            <a:r>
              <a:rPr lang="en-SG" sz="1600" dirty="0"/>
              <a:t> 2000h</a:t>
            </a:r>
          </a:p>
          <a:p>
            <a:pPr marL="0" indent="0">
              <a:buNone/>
            </a:pPr>
            <a:r>
              <a:rPr lang="en-SG" sz="1600" dirty="0"/>
              <a:t>var5 </a:t>
            </a:r>
            <a:r>
              <a:rPr lang="en-SG" sz="1600" dirty="0" err="1"/>
              <a:t>dd</a:t>
            </a:r>
            <a:r>
              <a:rPr lang="en-SG" sz="1600" dirty="0"/>
              <a:t> 10,20,-16</a:t>
            </a:r>
          </a:p>
          <a:p>
            <a:pPr marL="0" indent="0">
              <a:buNone/>
            </a:pPr>
            <a:r>
              <a:rPr lang="en-SG" sz="1600" dirty="0" err="1"/>
              <a:t>Mypointer</a:t>
            </a:r>
            <a:r>
              <a:rPr lang="en-SG" sz="1600" dirty="0"/>
              <a:t> </a:t>
            </a:r>
            <a:r>
              <a:rPr lang="en-SG" sz="1600" dirty="0" err="1"/>
              <a:t>dd</a:t>
            </a:r>
            <a:r>
              <a:rPr lang="en-SG" sz="1600" dirty="0"/>
              <a:t> var5</a:t>
            </a:r>
          </a:p>
          <a:p>
            <a:pPr marL="0" indent="0">
              <a:buNone/>
            </a:pPr>
            <a:r>
              <a:rPr lang="en-SG" sz="1600" dirty="0"/>
              <a:t>.CODE</a:t>
            </a:r>
          </a:p>
          <a:p>
            <a:pPr marL="0" indent="0">
              <a:buNone/>
            </a:pPr>
            <a:r>
              <a:rPr lang="en-SG" sz="1600" dirty="0"/>
              <a:t>mov </a:t>
            </a:r>
            <a:r>
              <a:rPr lang="en-SG" sz="1600" dirty="0" err="1"/>
              <a:t>eax,dword</a:t>
            </a:r>
            <a:r>
              <a:rPr lang="en-SG" sz="1600" dirty="0"/>
              <a:t> </a:t>
            </a:r>
            <a:r>
              <a:rPr lang="en-SG" sz="1600" dirty="0" err="1"/>
              <a:t>ptr</a:t>
            </a:r>
            <a:r>
              <a:rPr lang="en-SG" sz="1600" dirty="0"/>
              <a:t> var3</a:t>
            </a:r>
          </a:p>
          <a:p>
            <a:pPr marL="0" indent="0">
              <a:buNone/>
            </a:pPr>
            <a:r>
              <a:rPr lang="en-SG" sz="1600" dirty="0" err="1"/>
              <a:t>mov</a:t>
            </a:r>
            <a:r>
              <a:rPr lang="en-SG" sz="1600" dirty="0"/>
              <a:t> edi,1</a:t>
            </a:r>
          </a:p>
          <a:p>
            <a:pPr marL="0" indent="0">
              <a:buNone/>
            </a:pPr>
            <a:r>
              <a:rPr lang="en-SG" sz="1600" dirty="0" err="1"/>
              <a:t>movsx</a:t>
            </a:r>
            <a:r>
              <a:rPr lang="en-SG" sz="1600" dirty="0"/>
              <a:t> ax,var1[</a:t>
            </a:r>
            <a:r>
              <a:rPr lang="en-SG" sz="1600" dirty="0" err="1"/>
              <a:t>edi</a:t>
            </a:r>
            <a:r>
              <a:rPr lang="en-SG" sz="1600" dirty="0"/>
              <a:t>] </a:t>
            </a:r>
          </a:p>
          <a:p>
            <a:pPr marL="0" indent="0">
              <a:buNone/>
            </a:pPr>
            <a:r>
              <a:rPr lang="en-SG" sz="1600" dirty="0" err="1"/>
              <a:t>mov</a:t>
            </a:r>
            <a:r>
              <a:rPr lang="en-SG" sz="1600" dirty="0"/>
              <a:t> </a:t>
            </a:r>
            <a:r>
              <a:rPr lang="en-SG" sz="1600" dirty="0" err="1"/>
              <a:t>esi,Mypointer</a:t>
            </a:r>
            <a:endParaRPr lang="en-SG" sz="1600" dirty="0"/>
          </a:p>
          <a:p>
            <a:pPr marL="0" indent="0">
              <a:buNone/>
            </a:pPr>
            <a:r>
              <a:rPr lang="en-SG" sz="1600" dirty="0" err="1"/>
              <a:t>mov</a:t>
            </a:r>
            <a:r>
              <a:rPr lang="en-SG" sz="1600" dirty="0"/>
              <a:t> </a:t>
            </a:r>
            <a:r>
              <a:rPr lang="en-SG" sz="1600" dirty="0" err="1"/>
              <a:t>ax,word</a:t>
            </a:r>
            <a:r>
              <a:rPr lang="en-SG" sz="1600" dirty="0"/>
              <a:t> </a:t>
            </a:r>
            <a:r>
              <a:rPr lang="en-SG" sz="1600" dirty="0" err="1"/>
              <a:t>ptr</a:t>
            </a:r>
            <a:r>
              <a:rPr lang="en-SG" sz="1600" dirty="0"/>
              <a:t> [esi-2]</a:t>
            </a:r>
          </a:p>
          <a:p>
            <a:pPr marL="0" indent="0">
              <a:buNone/>
            </a:pPr>
            <a:r>
              <a:rPr lang="en-SG" sz="1600" dirty="0" err="1"/>
              <a:t>mov</a:t>
            </a:r>
            <a:r>
              <a:rPr lang="en-SG" sz="1600" dirty="0"/>
              <a:t> </a:t>
            </a:r>
            <a:r>
              <a:rPr lang="en-SG" sz="1600" dirty="0" err="1"/>
              <a:t>esi,offset</a:t>
            </a:r>
            <a:r>
              <a:rPr lang="en-SG" sz="1600" dirty="0"/>
              <a:t> var3</a:t>
            </a:r>
          </a:p>
          <a:p>
            <a:pPr marL="0" indent="0">
              <a:buNone/>
            </a:pPr>
            <a:r>
              <a:rPr lang="it-IT" sz="1600" dirty="0"/>
              <a:t>mov al,byte ptr [esi+1]</a:t>
            </a:r>
          </a:p>
          <a:p>
            <a:pPr marL="0" indent="0">
              <a:buNone/>
            </a:pPr>
            <a:r>
              <a:rPr lang="en-SG" sz="1600" dirty="0"/>
              <a:t>add var1,80h </a:t>
            </a:r>
          </a:p>
          <a:p>
            <a:pPr marL="0" indent="0">
              <a:buNone/>
            </a:pPr>
            <a:r>
              <a:rPr lang="en-SG" sz="1600" dirty="0"/>
              <a:t>add var2,1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08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8768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Overview of x86 architecture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Assembly Lang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– rep of machine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lang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800100" lvl="2" indent="0" algn="just">
              <a:buNone/>
            </a:pP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			   – from disassembly of binary code</a:t>
            </a: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Studied directives (.DATA, .CODE) 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  and examples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Studied assembly program layout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Studied some assembly instructions 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Learnt how to interpret simple programs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Ref:</a:t>
            </a:r>
            <a:r>
              <a:rPr lang="en-SG" sz="2000" dirty="0">
                <a:hlinkClick r:id="rId2"/>
              </a:rPr>
              <a:t>https://www.intel.com/content/dam/www/public/us/en/documents/manuals/64-ia-32-architectures-software-developer-instruction-set-reference-manual-325383.pdf</a:t>
            </a:r>
            <a:r>
              <a:rPr lang="en-SG" sz="2000" dirty="0"/>
              <a:t> </a:t>
            </a: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9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Background</a:t>
            </a:r>
            <a:r>
              <a:rPr lang="en-US" b="1" dirty="0">
                <a:solidFill>
                  <a:schemeClr val="tx1"/>
                </a:solidFill>
              </a:rPr>
              <a:t> –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Levels of Abstraction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6" y="1192866"/>
            <a:ext cx="7514638" cy="467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04965" y="4278978"/>
            <a:ext cx="8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IDA Pro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Background – Why learn Assembly Lang?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Malware can be found in PE files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Basic static or dynamic malware analysis may be used for initial </a:t>
            </a:r>
            <a:r>
              <a:rPr lang="en-US" sz="2800" b="1" dirty="0">
                <a:solidFill>
                  <a:srgbClr val="006600"/>
                </a:solidFill>
                <a:latin typeface="Comic Sans MS" pitchFamily="66" charset="0"/>
              </a:rPr>
              <a:t>triage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(e.g. malware family)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Analyzing malware code in assembly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lang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provides more complete info. 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6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1</a:t>
            </a:r>
          </a:p>
          <a:p>
            <a:r>
              <a:rPr lang="en-US" dirty="0">
                <a:solidFill>
                  <a:schemeClr val="tx1"/>
                </a:solidFill>
              </a:rPr>
              <a:t>x86 Architecture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7" y="1371600"/>
            <a:ext cx="6124973" cy="460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05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x86 Architecture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Control unit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gets instructions to execute from RAM using 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instruction pointer (IP)</a:t>
            </a:r>
          </a:p>
          <a:p>
            <a:pPr marL="0" indent="0" algn="just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IP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– special register, stores address of next instruction to execute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Registers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are CPU’s basic storage units (faster access than RAM)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Arithmetic Logic Unit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ALU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) executes instructions from RAM, places results in registers / memory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0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1807</Words>
  <Application>Microsoft Office PowerPoint</Application>
  <PresentationFormat>On-screen Show (4:3)</PresentationFormat>
  <Paragraphs>385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Comic Sans MS</vt:lpstr>
      <vt:lpstr>Office Theme</vt:lpstr>
      <vt:lpstr>Malware Analysis Tools and Techniques</vt:lpstr>
      <vt:lpstr>Learning Objectives</vt:lpstr>
      <vt:lpstr>Malware Analysis and Anti-Virus Technologies</vt:lpstr>
      <vt:lpstr>Background – What is Assembly Lang?</vt:lpstr>
      <vt:lpstr>Background – Levels of Abstraction</vt:lpstr>
      <vt:lpstr>Background – Why learn Assembly Lang? </vt:lpstr>
      <vt:lpstr>Malware Analysis and Anti-Virus Technologies</vt:lpstr>
      <vt:lpstr>x86 Architecture </vt:lpstr>
      <vt:lpstr>x86 Architecture </vt:lpstr>
      <vt:lpstr>x86 Architecture - Main Memory</vt:lpstr>
      <vt:lpstr>x86 Architecture - Main Memory </vt:lpstr>
      <vt:lpstr>x86 Architecture </vt:lpstr>
      <vt:lpstr>Malware Analysis and Anti-Virus Technologies</vt:lpstr>
      <vt:lpstr>Assembly Instructions - Format</vt:lpstr>
      <vt:lpstr>Assembly Instructions - Opcode</vt:lpstr>
      <vt:lpstr>Assembly Instructions - Operands</vt:lpstr>
      <vt:lpstr>Assembly Instructions - Registers</vt:lpstr>
      <vt:lpstr>Assembly Instructions - Registers</vt:lpstr>
      <vt:lpstr>Assembly Instructions - Registers</vt:lpstr>
      <vt:lpstr>Assembly Instructions - Registers</vt:lpstr>
      <vt:lpstr>Assembly Instructions - Registers</vt:lpstr>
      <vt:lpstr>Assembly Instructions - Registers</vt:lpstr>
      <vt:lpstr>Assembly Instructions - Registers</vt:lpstr>
      <vt:lpstr>Malware Analysis and Anti-Virus Technologies</vt:lpstr>
      <vt:lpstr>Assembly Instructions – Data Allocation</vt:lpstr>
      <vt:lpstr>Data Allocation Directives - Examples</vt:lpstr>
      <vt:lpstr>Data Allocation Directives – Examples</vt:lpstr>
      <vt:lpstr>Data Allocation Directives - Examples</vt:lpstr>
      <vt:lpstr>Data Allocation Directives - Examples</vt:lpstr>
      <vt:lpstr>Data Allocation Directives - Examples</vt:lpstr>
      <vt:lpstr>Data Allocation Directives – C Data Types</vt:lpstr>
      <vt:lpstr>Data Allocation Directives – Reference</vt:lpstr>
      <vt:lpstr>Malware Analysis and Anti-Virus Technologies</vt:lpstr>
      <vt:lpstr>Program Layout – Directives </vt:lpstr>
      <vt:lpstr>Malware Analysis and Anti-Virus Technologies</vt:lpstr>
      <vt:lpstr>Assembly Instructions</vt:lpstr>
      <vt:lpstr>Assembly Instructions</vt:lpstr>
      <vt:lpstr>Assembly Instructions</vt:lpstr>
      <vt:lpstr>Assembly Instructions</vt:lpstr>
      <vt:lpstr>Assembly Instructions</vt:lpstr>
      <vt:lpstr>Assembly Instructions</vt:lpstr>
      <vt:lpstr>Assembly Instructions</vt:lpstr>
      <vt:lpstr>Malware Analysis and Anti-Virus Technologies</vt:lpstr>
      <vt:lpstr>Tutorial</vt:lpstr>
      <vt:lpstr>Tutorial – Anything wrong here?</vt:lpstr>
      <vt:lpstr>Tutorial – what are values in registers after execution?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Ngui Jia Le Sherlena /CSF</cp:lastModifiedBy>
  <cp:revision>259</cp:revision>
  <dcterms:created xsi:type="dcterms:W3CDTF">2006-08-16T00:00:00Z</dcterms:created>
  <dcterms:modified xsi:type="dcterms:W3CDTF">2022-11-25T03:36:52Z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2022-10-29T14:10:57Z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278d0bdb-47f5-412c-baec-1c988aec7b01</vt:lpwstr>
  </property>
  <property fmtid="{D5CDD505-2E9C-101B-9397-08002B2CF9AE}" pid="8" name="MSIP_Label_30286cb9-b49f-4646-87a5-340028348160_ContentBits">
    <vt:lpwstr>1</vt:lpwstr>
  </property>
</Properties>
</file>