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20" r:id="rId3"/>
    <p:sldId id="319" r:id="rId4"/>
    <p:sldId id="326" r:id="rId5"/>
    <p:sldId id="266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22" r:id="rId22"/>
    <p:sldId id="328" r:id="rId23"/>
    <p:sldId id="283" r:id="rId24"/>
    <p:sldId id="284" r:id="rId25"/>
    <p:sldId id="329" r:id="rId26"/>
    <p:sldId id="330" r:id="rId27"/>
    <p:sldId id="323" r:id="rId28"/>
    <p:sldId id="311" r:id="rId29"/>
    <p:sldId id="312" r:id="rId30"/>
    <p:sldId id="313" r:id="rId31"/>
    <p:sldId id="314" r:id="rId32"/>
    <p:sldId id="315" r:id="rId33"/>
    <p:sldId id="317" r:id="rId34"/>
    <p:sldId id="349" r:id="rId35"/>
    <p:sldId id="350" r:id="rId36"/>
    <p:sldId id="351" r:id="rId37"/>
    <p:sldId id="352" r:id="rId38"/>
    <p:sldId id="324" r:id="rId39"/>
    <p:sldId id="310" r:id="rId40"/>
    <p:sldId id="287" r:id="rId41"/>
    <p:sldId id="288" r:id="rId42"/>
    <p:sldId id="301" r:id="rId43"/>
    <p:sldId id="302" r:id="rId44"/>
    <p:sldId id="303" r:id="rId45"/>
    <p:sldId id="331" r:id="rId46"/>
    <p:sldId id="332" r:id="rId47"/>
    <p:sldId id="333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5868" autoAdjust="0"/>
  </p:normalViewPr>
  <p:slideViewPr>
    <p:cSldViewPr>
      <p:cViewPr varScale="1">
        <p:scale>
          <a:sx n="51" d="100"/>
          <a:sy n="51" d="100"/>
        </p:scale>
        <p:origin x="172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A2D33-C205-4B6C-A231-E0CD3FAB9815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3E0B7-AB86-4987-82A4-71574619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4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32-bit mode, </a:t>
            </a:r>
            <a:r>
              <a:rPr lang="en-US" dirty="0" err="1"/>
              <a:t>esi</a:t>
            </a:r>
            <a:r>
              <a:rPr lang="en-US" dirty="0"/>
              <a:t>.</a:t>
            </a:r>
          </a:p>
          <a:p>
            <a:r>
              <a:rPr lang="en-US" dirty="0"/>
              <a:t>In specific, </a:t>
            </a:r>
            <a:r>
              <a:rPr lang="en-US" dirty="0" err="1"/>
              <a:t>movsb</a:t>
            </a:r>
            <a:r>
              <a:rPr lang="en-US" dirty="0"/>
              <a:t> copies one byte from </a:t>
            </a:r>
            <a:r>
              <a:rPr lang="en-US" dirty="0" err="1"/>
              <a:t>ds:esi</a:t>
            </a:r>
            <a:r>
              <a:rPr lang="en-US" dirty="0"/>
              <a:t> to </a:t>
            </a:r>
            <a:r>
              <a:rPr lang="en-US" dirty="0" err="1"/>
              <a:t>es:edi</a:t>
            </a:r>
            <a:r>
              <a:rPr lang="en-US" dirty="0"/>
              <a:t>, the adjusts both </a:t>
            </a:r>
            <a:r>
              <a:rPr lang="en-US" dirty="0" err="1"/>
              <a:t>esi</a:t>
            </a:r>
            <a:r>
              <a:rPr lang="en-US" dirty="0"/>
              <a:t> and </a:t>
            </a:r>
            <a:r>
              <a:rPr lang="en-US" dirty="0" err="1"/>
              <a:t>edi</a:t>
            </a:r>
            <a:r>
              <a:rPr lang="en-US" dirty="0"/>
              <a:t> by 1, either up or down depending on the direction flag.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3E0B7-AB86-4987-82A4-715746195EC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8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24601"/>
            <a:ext cx="9133385" cy="533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A58A-3B74-4AFD-B66A-1F22B7BD5A21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990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 descr="C:\Users\thg\Desktop\ICT Logo\ICT_4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83" y="6324601"/>
            <a:ext cx="1078652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CD9F-64DC-41FD-95AE-EB6FA2490D8F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87A7-67A1-4823-B73C-635FAE4C4D88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0615" y="11151"/>
            <a:ext cx="9133385" cy="762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324601"/>
            <a:ext cx="9133385" cy="533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229600" cy="63976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24601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Last Update </a:t>
            </a:r>
            <a:r>
              <a:rPr lang="en-US"/>
              <a:t>: </a:t>
            </a:r>
            <a:fld id="{27943F70-0CAB-42DF-9449-3093B03B98D3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1" y="6356350"/>
            <a:ext cx="171898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12" descr="C:\Users\thg\Desktop\ICT Logo\ICT_4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83" y="6324601"/>
            <a:ext cx="1078652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BD99-D8BF-4A6A-821F-9E0AC529A122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84E5-9F75-4A4F-97A3-9C7A7801FE6D}" type="datetime1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E175-8DF1-40F4-B64D-5B11A1171617}" type="datetime1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6E21-1B1F-47EB-A3E0-685446ED424B}" type="datetime1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849D-7CAC-4B31-991E-DDA658164B87}" type="datetime1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1761-07B1-4896-B661-C1DCAC4841CA}" type="datetime1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0D0-5B63-413E-86FD-4ABDA3EA41BB}" type="datetime1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E4077-EAAF-4AC6-9494-D65D8F49CBCB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SIPCMContentMarking" descr="{&quot;HashCode&quot;:-181896826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13707864-4249-4CFA-AF8D-0DA5FB01A51D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SG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4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70025"/>
          </a:xfrm>
        </p:spPr>
        <p:txBody>
          <a:bodyPr>
            <a:normAutofit/>
          </a:bodyPr>
          <a:lstStyle/>
          <a:p>
            <a:r>
              <a:rPr lang="en-US" sz="3600" b="1" dirty="0"/>
              <a:t>Malware Analysis Tools and Techniques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MATT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1</a:t>
            </a:fld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128333" y="634883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>
                <a:solidFill>
                  <a:schemeClr val="bg1"/>
                </a:solidFill>
              </a:rPr>
              <a:t>Last Update: 06-11-2022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530014" y="3080084"/>
            <a:ext cx="6400800" cy="14919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Assembly Language – Part 2</a:t>
            </a:r>
          </a:p>
          <a:p>
            <a:r>
              <a:rPr lang="en-US" dirty="0">
                <a:solidFill>
                  <a:schemeClr val="tx1"/>
                </a:solidFill>
              </a:rPr>
              <a:t>Other Programming Structures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80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/>
              <a:t>MATT Lecture 4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EBB91A8-E2F2-4E99-89A9-979D31AC6C59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/>
              <a:t>NOT Instruction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6002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/>
              <a:t>Performs a Boolean NOT operation on a single destination operand</a:t>
            </a:r>
          </a:p>
          <a:p>
            <a:pPr eaLnBrk="1" hangingPunct="1"/>
            <a:r>
              <a:rPr lang="en-US" altLang="en-US"/>
              <a:t>Syntax:</a:t>
            </a:r>
          </a:p>
          <a:p>
            <a:pPr lvl="2" eaLnBrk="1" hangingPunct="1"/>
            <a:r>
              <a:rPr lang="en-US" altLang="en-US"/>
              <a:t>NOT </a:t>
            </a:r>
            <a:r>
              <a:rPr lang="en-US" altLang="en-US" i="1"/>
              <a:t>destination</a:t>
            </a:r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6477000" y="2057400"/>
            <a:ext cx="9906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NOT</a:t>
            </a:r>
          </a:p>
        </p:txBody>
      </p:sp>
      <p:graphicFrame>
        <p:nvGraphicFramePr>
          <p:cNvPr id="12295" name="Object 8"/>
          <p:cNvGraphicFramePr>
            <a:graphicFrameLocks noChangeAspect="1"/>
          </p:cNvGraphicFramePr>
          <p:nvPr/>
        </p:nvGraphicFramePr>
        <p:xfrm>
          <a:off x="1447800" y="2900363"/>
          <a:ext cx="396240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VISIO" r:id="rId3" imgW="2321052" imgH="574548" progId="Visio.Drawing.6">
                  <p:embed/>
                </p:oleObj>
              </mc:Choice>
              <mc:Fallback>
                <p:oleObj name="VISIO" r:id="rId3" imgW="2321052" imgH="57454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900363"/>
                        <a:ext cx="3962400" cy="9858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763" y="2667000"/>
            <a:ext cx="126523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6604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/>
              <a:t>MATT Lecture 4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146D23-E96F-486E-A59F-D2E4E8EEEBF0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/>
              <a:t>TEST Instruction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676400"/>
          </a:xfrm>
        </p:spPr>
        <p:txBody>
          <a:bodyPr/>
          <a:lstStyle/>
          <a:p>
            <a:pPr eaLnBrk="1" hangingPunct="1"/>
            <a:r>
              <a:rPr lang="en-US" altLang="en-US" sz="2000"/>
              <a:t>Performs a nondestructive AND operation between each pair of matching bits in two operands</a:t>
            </a:r>
          </a:p>
          <a:p>
            <a:pPr eaLnBrk="1" hangingPunct="1"/>
            <a:r>
              <a:rPr lang="en-US" altLang="en-US" sz="2000"/>
              <a:t>No operands are modified, but the Zero flag is affected.</a:t>
            </a:r>
          </a:p>
          <a:p>
            <a:pPr eaLnBrk="1" hangingPunct="1"/>
            <a:r>
              <a:rPr lang="en-US" altLang="en-US" sz="2000"/>
              <a:t>Example: jump to a label if either bit 0 or bit 1 in AL is set.</a:t>
            </a:r>
          </a:p>
        </p:txBody>
      </p:sp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2133600" y="2743200"/>
            <a:ext cx="3810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test al,00000011b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jnz  ValueFound</a:t>
            </a:r>
          </a:p>
        </p:txBody>
      </p:sp>
      <p:sp>
        <p:nvSpPr>
          <p:cNvPr id="17415" name="Rectangle 9"/>
          <p:cNvSpPr>
            <a:spLocks noChangeArrowheads="1"/>
          </p:cNvSpPr>
          <p:nvPr/>
        </p:nvSpPr>
        <p:spPr bwMode="auto">
          <a:xfrm>
            <a:off x="685800" y="38100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/>
              <a:t>Example: jump to a label if neither bit 0 nor bit 1 in AL is set.</a:t>
            </a:r>
          </a:p>
        </p:txBody>
      </p:sp>
      <p:sp>
        <p:nvSpPr>
          <p:cNvPr id="17416" name="Text Box 10"/>
          <p:cNvSpPr txBox="1">
            <a:spLocks noChangeArrowheads="1"/>
          </p:cNvSpPr>
          <p:nvPr/>
        </p:nvSpPr>
        <p:spPr bwMode="auto">
          <a:xfrm>
            <a:off x="2133600" y="4343400"/>
            <a:ext cx="3810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test al,00000011b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jz   ValueNotFound</a:t>
            </a:r>
          </a:p>
        </p:txBody>
      </p:sp>
      <p:sp>
        <p:nvSpPr>
          <p:cNvPr id="17417" name="Rectangle 1"/>
          <p:cNvSpPr>
            <a:spLocks noChangeArrowheads="1"/>
          </p:cNvSpPr>
          <p:nvPr/>
        </p:nvSpPr>
        <p:spPr bwMode="auto">
          <a:xfrm>
            <a:off x="5448300" y="4178300"/>
            <a:ext cx="31623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/>
              <a:t>0 0 1 0 0 1 0 1 &lt;- input value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/>
              <a:t>0 0 0 0 1 0 0 1 &lt;- test value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/>
              <a:t>0 0 0 0 0 0 0 1 &lt;- result: ZF = 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/>
              <a:t>0 0 1 0 0 1 0 0 &lt;- input value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/>
              <a:t>0 0 0 0 1 0 0 1 &lt;- test value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/>
              <a:t>0 0 0 0 0 0 0 0 &lt;- result: ZF = 1</a:t>
            </a:r>
          </a:p>
        </p:txBody>
      </p:sp>
    </p:spTree>
    <p:extLst>
      <p:ext uri="{BB962C8B-B14F-4D97-AF65-F5344CB8AC3E}">
        <p14:creationId xmlns:p14="http://schemas.microsoft.com/office/powerpoint/2010/main" val="489425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/>
              <a:t>MATT Lecture 4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3DF2521-2003-4EF0-9C24-CDAB01A4E396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421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/>
              <a:t>CMP Instruction </a:t>
            </a:r>
            <a:r>
              <a:rPr lang="en-US" altLang="en-US" sz="2400"/>
              <a:t> (1 of 3)</a:t>
            </a:r>
          </a:p>
        </p:txBody>
      </p:sp>
      <p:sp>
        <p:nvSpPr>
          <p:cNvPr id="1843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67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Compares the destination operand to the source operand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Nondestructive subtraction of source from destination (destination operand is not changed)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Syntax: </a:t>
            </a:r>
            <a:r>
              <a:rPr lang="en-US" altLang="en-US" sz="2000">
                <a:solidFill>
                  <a:schemeClr val="tx2"/>
                </a:solidFill>
              </a:rPr>
              <a:t>CMP </a:t>
            </a:r>
            <a:r>
              <a:rPr lang="en-US" altLang="en-US" sz="2000" i="1">
                <a:solidFill>
                  <a:schemeClr val="tx2"/>
                </a:solidFill>
              </a:rPr>
              <a:t>destination, source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Example: destination == source</a:t>
            </a:r>
          </a:p>
        </p:txBody>
      </p:sp>
      <p:sp>
        <p:nvSpPr>
          <p:cNvPr id="18438" name="Text Box 1028"/>
          <p:cNvSpPr txBox="1">
            <a:spLocks noChangeArrowheads="1"/>
          </p:cNvSpPr>
          <p:nvPr/>
        </p:nvSpPr>
        <p:spPr bwMode="auto">
          <a:xfrm>
            <a:off x="1524000" y="2895600"/>
            <a:ext cx="6096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2004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mov al,5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cmp al,5	; Zero flag set</a:t>
            </a:r>
          </a:p>
        </p:txBody>
      </p:sp>
      <p:grpSp>
        <p:nvGrpSpPr>
          <p:cNvPr id="18439" name="Group 1033"/>
          <p:cNvGrpSpPr>
            <a:grpSpLocks/>
          </p:cNvGrpSpPr>
          <p:nvPr/>
        </p:nvGrpSpPr>
        <p:grpSpPr bwMode="auto">
          <a:xfrm>
            <a:off x="685800" y="4191000"/>
            <a:ext cx="7772400" cy="1447800"/>
            <a:chOff x="432" y="2640"/>
            <a:chExt cx="4896" cy="912"/>
          </a:xfrm>
        </p:grpSpPr>
        <p:sp>
          <p:nvSpPr>
            <p:cNvPr id="18440" name="Rectangle 1029"/>
            <p:cNvSpPr>
              <a:spLocks noChangeArrowheads="1"/>
            </p:cNvSpPr>
            <p:nvPr/>
          </p:nvSpPr>
          <p:spPr bwMode="auto">
            <a:xfrm>
              <a:off x="432" y="2640"/>
              <a:ext cx="48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/>
                <a:t>Example: destination &lt; source</a:t>
              </a:r>
            </a:p>
          </p:txBody>
        </p:sp>
        <p:sp>
          <p:nvSpPr>
            <p:cNvPr id="18441" name="Text Box 1031"/>
            <p:cNvSpPr txBox="1">
              <a:spLocks noChangeArrowheads="1"/>
            </p:cNvSpPr>
            <p:nvPr/>
          </p:nvSpPr>
          <p:spPr bwMode="auto">
            <a:xfrm>
              <a:off x="960" y="3024"/>
              <a:ext cx="3840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37160" tIns="182880" rIns="137160" bIns="182880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2004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2004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tabLst>
                  <a:tab pos="457200" algn="l"/>
                  <a:tab pos="3200400" algn="l"/>
                  <a:tab pos="41148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32004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32004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2004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2004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2004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2004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mov al,4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cmp al,5	; Carry flag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6182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/>
              <a:t>MATT Lecture 4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DB925D0-AD5E-4489-A453-A49F1837EDF3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/>
              <a:t>CMP Instruction </a:t>
            </a:r>
            <a:r>
              <a:rPr lang="en-US" altLang="en-US" sz="2400"/>
              <a:t> (2 of 3)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6172200" cy="609600"/>
          </a:xfrm>
        </p:spPr>
        <p:txBody>
          <a:bodyPr/>
          <a:lstStyle/>
          <a:p>
            <a:pPr eaLnBrk="1" hangingPunct="1"/>
            <a:r>
              <a:rPr lang="en-US" altLang="en-US" sz="2000"/>
              <a:t>Example: destination &gt; source</a:t>
            </a:r>
          </a:p>
        </p:txBody>
      </p:sp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1524000" y="1905000"/>
            <a:ext cx="6096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2004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mov al,6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cmp al,5	; ZF = 0, CF = 0</a:t>
            </a:r>
          </a:p>
        </p:txBody>
      </p:sp>
      <p:sp>
        <p:nvSpPr>
          <p:cNvPr id="19463" name="Rectangle 5"/>
          <p:cNvSpPr>
            <a:spLocks noChangeArrowheads="1"/>
          </p:cNvSpPr>
          <p:nvPr/>
        </p:nvSpPr>
        <p:spPr bwMode="auto">
          <a:xfrm>
            <a:off x="1676400" y="3048000"/>
            <a:ext cx="563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(both the Zero and Carry flags are clear)</a:t>
            </a:r>
          </a:p>
        </p:txBody>
      </p:sp>
    </p:spTree>
    <p:extLst>
      <p:ext uri="{BB962C8B-B14F-4D97-AF65-F5344CB8AC3E}">
        <p14:creationId xmlns:p14="http://schemas.microsoft.com/office/powerpoint/2010/main" val="880852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/>
              <a:t>MATT Lecture 4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FE0D5E-AEC1-438E-9146-BBE2109F6339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/>
              <a:t>CMP Instruction </a:t>
            </a:r>
            <a:r>
              <a:rPr lang="en-US" altLang="en-US" sz="2400"/>
              <a:t> (3 of 3)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6172200" cy="609600"/>
          </a:xfrm>
        </p:spPr>
        <p:txBody>
          <a:bodyPr/>
          <a:lstStyle/>
          <a:p>
            <a:pPr eaLnBrk="1" hangingPunct="1"/>
            <a:r>
              <a:rPr lang="en-US" altLang="en-US" sz="2000"/>
              <a:t>Example: destination &gt; source</a:t>
            </a: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1143000" y="2819400"/>
            <a:ext cx="6858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27432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mov al,5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cmp al,-2	; Sign flag == Overflow flag</a:t>
            </a: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1066800" y="1143000"/>
            <a:ext cx="7086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The comparisons shown here are performed with signed integers.</a:t>
            </a: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685800" y="3962400"/>
            <a:ext cx="6172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/>
              <a:t>Example: destination &lt; source</a:t>
            </a:r>
          </a:p>
        </p:txBody>
      </p:sp>
      <p:sp>
        <p:nvSpPr>
          <p:cNvPr id="20489" name="Text Box 8"/>
          <p:cNvSpPr txBox="1">
            <a:spLocks noChangeArrowheads="1"/>
          </p:cNvSpPr>
          <p:nvPr/>
        </p:nvSpPr>
        <p:spPr bwMode="auto">
          <a:xfrm>
            <a:off x="1143000" y="4419600"/>
            <a:ext cx="6858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27432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mov al,-1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cmp al,5	; Sign flag </a:t>
            </a: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!=</a:t>
            </a:r>
            <a:r>
              <a:rPr lang="en-US" altLang="en-US" sz="1800" b="1">
                <a:latin typeface="Courier New" panose="02070309020205020404" pitchFamily="49" charset="0"/>
              </a:rPr>
              <a:t> Overflow flag</a:t>
            </a:r>
          </a:p>
        </p:txBody>
      </p:sp>
    </p:spTree>
    <p:extLst>
      <p:ext uri="{BB962C8B-B14F-4D97-AF65-F5344CB8AC3E}">
        <p14:creationId xmlns:p14="http://schemas.microsoft.com/office/powerpoint/2010/main" val="2313279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/>
              <a:t>MATT Lecture 4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959789E-AEBE-437C-BA07-AEFB162BE3AE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/>
              <a:t>Conditional Jumps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19200"/>
            <a:ext cx="6477000" cy="4495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Jumps Based On . . .</a:t>
            </a:r>
          </a:p>
          <a:p>
            <a:pPr lvl="1" eaLnBrk="1" hangingPunct="1"/>
            <a:r>
              <a:rPr lang="en-US" altLang="en-US" sz="2600" dirty="0"/>
              <a:t>Specific flags</a:t>
            </a:r>
          </a:p>
          <a:p>
            <a:pPr lvl="1" eaLnBrk="1" hangingPunct="1"/>
            <a:r>
              <a:rPr lang="en-US" altLang="en-US" sz="2600" dirty="0"/>
              <a:t>Equality</a:t>
            </a:r>
          </a:p>
          <a:p>
            <a:pPr lvl="1" eaLnBrk="1" hangingPunct="1"/>
            <a:r>
              <a:rPr lang="en-US" altLang="en-US" sz="2600" dirty="0"/>
              <a:t>Unsigned comparisons</a:t>
            </a:r>
          </a:p>
          <a:p>
            <a:pPr lvl="1" eaLnBrk="1" hangingPunct="1"/>
            <a:r>
              <a:rPr lang="en-US" altLang="en-US" sz="2600" dirty="0"/>
              <a:t>Signed Comparisons</a:t>
            </a:r>
          </a:p>
        </p:txBody>
      </p:sp>
    </p:spTree>
    <p:extLst>
      <p:ext uri="{BB962C8B-B14F-4D97-AF65-F5344CB8AC3E}">
        <p14:creationId xmlns:p14="http://schemas.microsoft.com/office/powerpoint/2010/main" val="3226468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/>
              <a:t>MATT Lecture 4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A1D71E-1009-4397-93DC-8438E160F2D6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/>
              <a:t>J</a:t>
            </a:r>
            <a:r>
              <a:rPr lang="en-US" altLang="en-US" sz="2800" i="1"/>
              <a:t>cond</a:t>
            </a:r>
            <a:r>
              <a:rPr lang="en-US" altLang="en-US"/>
              <a:t> Instruction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91000"/>
          </a:xfrm>
        </p:spPr>
        <p:txBody>
          <a:bodyPr/>
          <a:lstStyle/>
          <a:p>
            <a:pPr eaLnBrk="1" hangingPunct="1"/>
            <a:r>
              <a:rPr lang="en-US" altLang="en-US"/>
              <a:t>A conditional jump instruction branches to a label when specific register or flag conditions are met</a:t>
            </a:r>
          </a:p>
          <a:p>
            <a:pPr lvl="1" eaLnBrk="1" hangingPunct="1"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99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/>
              <a:t>MATT Lecture 4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2707F6-2458-48F0-91DC-0FD2B0CE4202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Jumps Based on Specific Flags</a:t>
            </a:r>
          </a:p>
        </p:txBody>
      </p:sp>
      <p:pic>
        <p:nvPicPr>
          <p:cNvPr id="2458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0"/>
            <a:ext cx="5486400" cy="41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723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/>
              <a:t>MATT Lecture 4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1A19091-C5CF-4985-A253-C7AED4346720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Jumps Based on Equality</a:t>
            </a:r>
          </a:p>
        </p:txBody>
      </p:sp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47800"/>
            <a:ext cx="4953000" cy="178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5921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/>
              <a:t>MATT Lecture 4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D82F447-9075-4C1C-881D-3D4ABEE0F91D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/>
              <a:t>Jumps Based on Unsigned Comparisons</a:t>
            </a:r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705600" cy="328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085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5105400"/>
          </a:xfrm>
        </p:spPr>
        <p:txBody>
          <a:bodyPr>
            <a:noAutofit/>
          </a:bodyPr>
          <a:lstStyle/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Understand Conditionals in Assembly Language</a:t>
            </a:r>
          </a:p>
          <a:p>
            <a:pPr marL="0" indent="0" algn="just">
              <a:buNone/>
            </a:pPr>
            <a:endParaRPr lang="en-US" sz="28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Understand basic assembly instructions used for branching and looping</a:t>
            </a:r>
          </a:p>
          <a:p>
            <a:pPr marL="0" indent="0" algn="just">
              <a:buNone/>
            </a:pPr>
            <a:endParaRPr lang="en-US" sz="28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Understand basics of function calls</a:t>
            </a:r>
          </a:p>
          <a:p>
            <a:pPr marL="0" indent="0" algn="just">
              <a:buNone/>
            </a:pPr>
            <a:endParaRPr lang="en-US" sz="28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Recognize C constructs in assembly</a:t>
            </a:r>
            <a:endParaRPr lang="en-US" sz="28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41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/>
              <a:t>MATT Lecture 4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6817EB2-EABB-42EA-A489-CD477913095E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/>
              <a:t>Jumps Based on Signed Comparisons</a:t>
            </a:r>
          </a:p>
        </p:txBody>
      </p:sp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781800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6896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70025"/>
          </a:xfrm>
        </p:spPr>
        <p:txBody>
          <a:bodyPr>
            <a:normAutofit/>
          </a:bodyPr>
          <a:lstStyle/>
          <a:p>
            <a:r>
              <a:rPr lang="en-US" sz="3600" b="1" dirty="0"/>
              <a:t>Malware Analysis and Anti-Virus Technologies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MATT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21</a:t>
            </a:fld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530014" y="3080084"/>
            <a:ext cx="6400800" cy="14919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Assembly Language - Part 2</a:t>
            </a:r>
          </a:p>
          <a:p>
            <a:r>
              <a:rPr lang="en-US" dirty="0">
                <a:solidFill>
                  <a:schemeClr val="tx1"/>
                </a:solidFill>
              </a:rPr>
              <a:t>Looping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8392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Looping – Example using Jump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9953" y="21336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	</a:t>
            </a:r>
            <a:r>
              <a:rPr lang="en-US" sz="2800" b="1" dirty="0" err="1">
                <a:solidFill>
                  <a:srgbClr val="0000FF"/>
                </a:solidFill>
                <a:latin typeface="Comic Sans MS" pitchFamily="66" charset="0"/>
              </a:rPr>
              <a:t>mov</a:t>
            </a: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Comic Sans MS" pitchFamily="66" charset="0"/>
              </a:rPr>
              <a:t>eax</a:t>
            </a: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, 10</a:t>
            </a:r>
          </a:p>
          <a:p>
            <a:pPr marL="0" indent="0" algn="just">
              <a:buNone/>
            </a:pP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loop: </a:t>
            </a:r>
            <a:r>
              <a:rPr lang="en-US" sz="2800" b="1" dirty="0" err="1">
                <a:solidFill>
                  <a:srgbClr val="0000FF"/>
                </a:solidFill>
                <a:latin typeface="Comic Sans MS" pitchFamily="66" charset="0"/>
              </a:rPr>
              <a:t>dec</a:t>
            </a: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Comic Sans MS" pitchFamily="66" charset="0"/>
              </a:rPr>
              <a:t>eax</a:t>
            </a:r>
            <a:endParaRPr lang="en-US" sz="28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 algn="just">
              <a:buNone/>
            </a:pP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	</a:t>
            </a:r>
            <a:r>
              <a:rPr lang="en-US" sz="2800" b="1" dirty="0" err="1">
                <a:solidFill>
                  <a:srgbClr val="0000FF"/>
                </a:solidFill>
                <a:latin typeface="Comic Sans MS" pitchFamily="66" charset="0"/>
              </a:rPr>
              <a:t>cmp</a:t>
            </a: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Comic Sans MS" pitchFamily="66" charset="0"/>
              </a:rPr>
              <a:t>eax</a:t>
            </a: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, 0 </a:t>
            </a:r>
          </a:p>
          <a:p>
            <a:pPr marL="0" indent="0" algn="just">
              <a:buNone/>
            </a:pP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	</a:t>
            </a:r>
            <a:r>
              <a:rPr lang="en-US" sz="2800" b="1" dirty="0" err="1">
                <a:solidFill>
                  <a:srgbClr val="0000FF"/>
                </a:solidFill>
                <a:latin typeface="Comic Sans MS" pitchFamily="66" charset="0"/>
              </a:rPr>
              <a:t>jnz</a:t>
            </a: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 loop		</a:t>
            </a:r>
            <a:endParaRPr lang="en-US" sz="2800" b="1" dirty="0">
              <a:solidFill>
                <a:srgbClr val="00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3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Repeat Instructions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00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Repeat instructions are used for processing multi-byte data (e.g. byte arrays)</a:t>
            </a:r>
          </a:p>
          <a:p>
            <a:pPr marL="0" indent="0" algn="just">
              <a:buNone/>
            </a:pP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</a:p>
          <a:p>
            <a:pPr algn="just"/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ESI register – Source Index register;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   EDI register – Destination Index register;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   ECX register – Counting Variable register</a:t>
            </a:r>
          </a:p>
          <a:p>
            <a:pPr marL="0" indent="0" algn="just">
              <a:buNone/>
            </a:pPr>
            <a:endParaRPr lang="en-US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algn="just"/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Above registers must be properly initialized for repeat instructions to work</a:t>
            </a:r>
          </a:p>
          <a:p>
            <a:pPr marL="0" indent="0" algn="just">
              <a:buNone/>
            </a:pPr>
            <a:endParaRPr lang="en-US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algn="just"/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Example </a:t>
            </a:r>
            <a:r>
              <a:rPr lang="en-US" sz="2400" b="1" dirty="0">
                <a:solidFill>
                  <a:srgbClr val="003300"/>
                </a:solidFill>
                <a:latin typeface="Comic Sans MS" pitchFamily="66" charset="0"/>
              </a:rPr>
              <a:t>prefix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 instructions: </a:t>
            </a:r>
            <a:r>
              <a:rPr lang="en-US" sz="2400" b="1" dirty="0">
                <a:solidFill>
                  <a:srgbClr val="003300"/>
                </a:solidFill>
                <a:latin typeface="Comic Sans MS" pitchFamily="66" charset="0"/>
              </a:rPr>
              <a:t>rep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2400" b="1" dirty="0" err="1">
                <a:solidFill>
                  <a:srgbClr val="003300"/>
                </a:solidFill>
                <a:latin typeface="Comic Sans MS" pitchFamily="66" charset="0"/>
              </a:rPr>
              <a:t>repe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2400" b="1" dirty="0" err="1">
                <a:solidFill>
                  <a:srgbClr val="003300"/>
                </a:solidFill>
                <a:latin typeface="Comic Sans MS" pitchFamily="66" charset="0"/>
              </a:rPr>
              <a:t>repz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2400" b="1" dirty="0" err="1">
                <a:solidFill>
                  <a:srgbClr val="003300"/>
                </a:solidFill>
                <a:latin typeface="Comic Sans MS" pitchFamily="66" charset="0"/>
              </a:rPr>
              <a:t>repne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2400" b="1" dirty="0" err="1">
                <a:solidFill>
                  <a:srgbClr val="003300"/>
                </a:solidFill>
                <a:latin typeface="Comic Sans MS" pitchFamily="66" charset="0"/>
              </a:rPr>
              <a:t>repnz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 (prefix to string instructions)</a:t>
            </a:r>
            <a:endParaRPr lang="en-US" sz="2400" b="1" dirty="0">
              <a:solidFill>
                <a:srgbClr val="0033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711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915400" cy="63976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Repeat Instructions – rep and conditional rep 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773" y="990600"/>
            <a:ext cx="6447875" cy="218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688134" y="3810000"/>
            <a:ext cx="7501152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rep (repeat </a:t>
            </a:r>
            <a:r>
              <a:rPr lang="en-US" sz="2800" b="1" dirty="0" err="1">
                <a:solidFill>
                  <a:srgbClr val="0000FF"/>
                </a:solidFill>
                <a:latin typeface="Comic Sans MS" pitchFamily="66" charset="0"/>
              </a:rPr>
              <a:t>ecx</a:t>
            </a: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 times)</a:t>
            </a:r>
          </a:p>
          <a:p>
            <a:pPr algn="just"/>
            <a:r>
              <a:rPr lang="en-US" sz="2800" b="1" dirty="0" err="1">
                <a:solidFill>
                  <a:srgbClr val="0000FF"/>
                </a:solidFill>
                <a:latin typeface="Comic Sans MS" pitchFamily="66" charset="0"/>
              </a:rPr>
              <a:t>repe</a:t>
            </a: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2800" b="1" dirty="0" err="1">
                <a:solidFill>
                  <a:srgbClr val="0000FF"/>
                </a:solidFill>
                <a:latin typeface="Comic Sans MS" pitchFamily="66" charset="0"/>
              </a:rPr>
              <a:t>repz</a:t>
            </a: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 (repeat while equal)</a:t>
            </a:r>
          </a:p>
          <a:p>
            <a:pPr algn="just"/>
            <a:r>
              <a:rPr lang="en-US" sz="2800" b="1" dirty="0" err="1">
                <a:solidFill>
                  <a:srgbClr val="0000FF"/>
                </a:solidFill>
                <a:latin typeface="Comic Sans MS" pitchFamily="66" charset="0"/>
              </a:rPr>
              <a:t>repne</a:t>
            </a: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2800" b="1" dirty="0" err="1">
                <a:solidFill>
                  <a:srgbClr val="0000FF"/>
                </a:solidFill>
                <a:latin typeface="Comic Sans MS" pitchFamily="66" charset="0"/>
              </a:rPr>
              <a:t>repnz</a:t>
            </a: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 (repeat while not equal)</a:t>
            </a:r>
          </a:p>
          <a:p>
            <a:pPr algn="just"/>
            <a:endParaRPr lang="en-US" sz="2800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831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8392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Looping – Rep Example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37338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Copies data from memory locations at </a:t>
            </a:r>
            <a:r>
              <a:rPr lang="en-US" sz="2400" b="1" dirty="0" err="1">
                <a:solidFill>
                  <a:srgbClr val="0000FF"/>
                </a:solidFill>
                <a:latin typeface="Comic Sans MS" pitchFamily="66" charset="0"/>
              </a:rPr>
              <a:t>esi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 to </a:t>
            </a:r>
            <a:r>
              <a:rPr lang="en-US" sz="2400" b="1" dirty="0" err="1">
                <a:solidFill>
                  <a:srgbClr val="0000FF"/>
                </a:solidFill>
                <a:latin typeface="Comic Sans MS" pitchFamily="66" charset="0"/>
              </a:rPr>
              <a:t>edi</a:t>
            </a:r>
            <a:endParaRPr lang="en-US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algn="just"/>
            <a:r>
              <a:rPr lang="en-US" sz="2400" b="1" dirty="0" err="1">
                <a:solidFill>
                  <a:srgbClr val="0000FF"/>
                </a:solidFill>
                <a:latin typeface="Comic Sans MS" pitchFamily="66" charset="0"/>
              </a:rPr>
              <a:t>cld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 – clear direction flag, pointer incremented</a:t>
            </a:r>
          </a:p>
          <a:p>
            <a:pPr algn="just"/>
            <a:r>
              <a:rPr lang="en-US" sz="2400" b="1" dirty="0" err="1">
                <a:solidFill>
                  <a:srgbClr val="0000FF"/>
                </a:solidFill>
                <a:latin typeface="Comic Sans MS" pitchFamily="66" charset="0"/>
              </a:rPr>
              <a:t>std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 – set direction flag, pointer decremented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728" y="1143000"/>
            <a:ext cx="5371529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645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8392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Looping – other repeat instructions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40" y="1676400"/>
            <a:ext cx="7610400" cy="3787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7053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70025"/>
          </a:xfrm>
        </p:spPr>
        <p:txBody>
          <a:bodyPr>
            <a:normAutofit/>
          </a:bodyPr>
          <a:lstStyle/>
          <a:p>
            <a:r>
              <a:rPr lang="en-US" sz="3600" b="1" dirty="0"/>
              <a:t>Malware Analysis and Anti-Virus Technologies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MATT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27</a:t>
            </a:fld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530014" y="3080084"/>
            <a:ext cx="6400800" cy="14919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Assembly Language - Part 2</a:t>
            </a:r>
          </a:p>
          <a:p>
            <a:r>
              <a:rPr lang="en-US" dirty="0">
                <a:solidFill>
                  <a:schemeClr val="tx1"/>
                </a:solidFill>
              </a:rPr>
              <a:t>Function Calls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74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The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2590800"/>
          </a:xfrm>
        </p:spPr>
        <p:txBody>
          <a:bodyPr>
            <a:noAutofit/>
          </a:bodyPr>
          <a:lstStyle/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Stores memory for functions, local variables and flow control</a:t>
            </a:r>
          </a:p>
          <a:p>
            <a:pPr marL="457200" indent="-457200" algn="just"/>
            <a:r>
              <a:rPr lang="en-US" sz="2800" b="1" dirty="0">
                <a:solidFill>
                  <a:srgbClr val="003300"/>
                </a:solidFill>
                <a:latin typeface="Comic Sans MS" pitchFamily="66" charset="0"/>
              </a:rPr>
              <a:t>Push</a:t>
            </a: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 items onto stack</a:t>
            </a:r>
          </a:p>
          <a:p>
            <a:pPr marL="457200" indent="-457200" algn="just"/>
            <a:r>
              <a:rPr lang="en-US" sz="2800" b="1" dirty="0">
                <a:solidFill>
                  <a:srgbClr val="003300"/>
                </a:solidFill>
                <a:latin typeface="Comic Sans MS" pitchFamily="66" charset="0"/>
              </a:rPr>
              <a:t>Pop</a:t>
            </a: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 items off stack</a:t>
            </a:r>
          </a:p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Has LIFO structure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050" name="Picture 2" descr="http://www.assignmenthelp.net/assignment_help/images/stacks-assignment-hel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10000"/>
            <a:ext cx="557922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055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 Stack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24969" y="1161348"/>
            <a:ext cx="2671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x86 Stack Layout</a:t>
            </a:r>
            <a:endParaRPr lang="en-SG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5295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667500" y="3786127"/>
            <a:ext cx="1764055" cy="400110"/>
            <a:chOff x="6667500" y="3786127"/>
            <a:chExt cx="1764055" cy="400110"/>
          </a:xfrm>
        </p:grpSpPr>
        <p:sp>
          <p:nvSpPr>
            <p:cNvPr id="3" name="TextBox 2"/>
            <p:cNvSpPr txBox="1"/>
            <p:nvPr/>
          </p:nvSpPr>
          <p:spPr>
            <a:xfrm>
              <a:off x="7772400" y="3786127"/>
              <a:ext cx="6591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00FF"/>
                  </a:solidFill>
                  <a:latin typeface="Comic Sans MS" pitchFamily="66" charset="0"/>
                </a:rPr>
                <a:t>ESP</a:t>
              </a:r>
              <a:endParaRPr lang="en-SG" sz="2000" b="1" dirty="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6667500" y="3986182"/>
              <a:ext cx="914400" cy="0"/>
            </a:xfrm>
            <a:prstGeom prst="straightConnector1">
              <a:avLst/>
            </a:prstGeom>
            <a:ln w="444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25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70025"/>
          </a:xfrm>
        </p:spPr>
        <p:txBody>
          <a:bodyPr>
            <a:normAutofit/>
          </a:bodyPr>
          <a:lstStyle/>
          <a:p>
            <a:r>
              <a:rPr lang="en-US" sz="3600" b="1" dirty="0"/>
              <a:t>Malware Analysis and Anti-Virus Technologies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MATT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530014" y="3080084"/>
            <a:ext cx="6400800" cy="14919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Assembly Language - Part 2</a:t>
            </a:r>
          </a:p>
          <a:p>
            <a:r>
              <a:rPr lang="en-US" dirty="0">
                <a:solidFill>
                  <a:schemeClr val="tx1"/>
                </a:solidFill>
              </a:rPr>
              <a:t>Conditionals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23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Function Calls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267200"/>
          </a:xfrm>
        </p:spPr>
        <p:txBody>
          <a:bodyPr>
            <a:normAutofit/>
          </a:bodyPr>
          <a:lstStyle/>
          <a:p>
            <a:pPr algn="just"/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A </a:t>
            </a:r>
            <a:r>
              <a:rPr lang="en-SG" sz="2400" b="1" dirty="0">
                <a:solidFill>
                  <a:srgbClr val="003300"/>
                </a:solidFill>
                <a:latin typeface="Comic Sans MS" pitchFamily="66" charset="0"/>
              </a:rPr>
              <a:t>function</a:t>
            </a:r>
            <a:r>
              <a:rPr lang="en-SG" sz="2400" b="1" i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is a block of code within a program</a:t>
            </a:r>
            <a:endParaRPr lang="en-SG" sz="2400" b="1" i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 algn="just">
              <a:buNone/>
            </a:pPr>
            <a:endParaRPr lang="en-SG" sz="2400" b="1" i="1" dirty="0">
              <a:solidFill>
                <a:srgbClr val="0000FF"/>
              </a:solidFill>
              <a:latin typeface="Comic Sans MS" pitchFamily="66" charset="0"/>
            </a:endParaRPr>
          </a:p>
          <a:p>
            <a:pPr algn="just"/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Each function performs a specific task</a:t>
            </a:r>
          </a:p>
          <a:p>
            <a:pPr marL="0" indent="0" algn="just">
              <a:buNone/>
            </a:pPr>
            <a:endParaRPr lang="en-SG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algn="just"/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Program calls a function and transfers execution flow control to it</a:t>
            </a:r>
          </a:p>
          <a:p>
            <a:pPr marL="0" indent="0" algn="just">
              <a:buNone/>
            </a:pPr>
            <a:endParaRPr lang="en-US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358775" indent="-358775" algn="just"/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When function completes execution, control is returned to next program instruction after call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92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Organisation </a:t>
            </a: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of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6477000" cy="4038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Function contains </a:t>
            </a:r>
            <a:r>
              <a:rPr lang="en-SG" sz="2400" b="1" dirty="0">
                <a:solidFill>
                  <a:srgbClr val="003300"/>
                </a:solidFill>
                <a:latin typeface="Comic Sans MS" pitchFamily="66" charset="0"/>
              </a:rPr>
              <a:t>prologue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 and </a:t>
            </a:r>
            <a:r>
              <a:rPr lang="en-SG" sz="2400" b="1" dirty="0">
                <a:solidFill>
                  <a:srgbClr val="003300"/>
                </a:solidFill>
                <a:latin typeface="Comic Sans MS" pitchFamily="66" charset="0"/>
              </a:rPr>
              <a:t>epilogue</a:t>
            </a:r>
          </a:p>
          <a:p>
            <a:pPr marL="0" indent="0" algn="just">
              <a:buNone/>
            </a:pPr>
            <a:endParaRPr lang="en-SG" sz="2400" b="1" i="1" dirty="0">
              <a:solidFill>
                <a:srgbClr val="0000FF"/>
              </a:solidFill>
              <a:latin typeface="Comic Sans MS" pitchFamily="66" charset="0"/>
            </a:endParaRPr>
          </a:p>
          <a:p>
            <a:pPr algn="just"/>
            <a:r>
              <a:rPr lang="en-SG" sz="2400" b="1" dirty="0">
                <a:solidFill>
                  <a:srgbClr val="003300"/>
                </a:solidFill>
                <a:latin typeface="Comic Sans MS" pitchFamily="66" charset="0"/>
              </a:rPr>
              <a:t>Prologue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 prepares stack and registers for use within the function</a:t>
            </a:r>
          </a:p>
          <a:p>
            <a:pPr marL="0" indent="0" algn="just">
              <a:buNone/>
            </a:pPr>
            <a:endParaRPr lang="en-SG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algn="just"/>
            <a:r>
              <a:rPr lang="en-US" sz="2400" b="1" dirty="0">
                <a:solidFill>
                  <a:srgbClr val="003300"/>
                </a:solidFill>
                <a:latin typeface="Comic Sans MS" pitchFamily="66" charset="0"/>
              </a:rPr>
              <a:t>Epilogue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 restores states of stack and registers prior to call</a:t>
            </a:r>
          </a:p>
          <a:p>
            <a:pPr marL="0" indent="0" algn="just">
              <a:buNone/>
            </a:pPr>
            <a:endParaRPr lang="en-US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algn="just"/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Prologue and Epilogue can contain buffer overflow protection 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467600" y="2647660"/>
            <a:ext cx="1136914" cy="1200330"/>
            <a:chOff x="7562806" y="2057400"/>
            <a:chExt cx="1136914" cy="1200330"/>
          </a:xfrm>
        </p:grpSpPr>
        <p:sp>
          <p:nvSpPr>
            <p:cNvPr id="7" name="TextBox 6"/>
            <p:cNvSpPr txBox="1"/>
            <p:nvPr/>
          </p:nvSpPr>
          <p:spPr>
            <a:xfrm>
              <a:off x="7562806" y="2057400"/>
              <a:ext cx="1136914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3300"/>
                  </a:solidFill>
                </a:rPr>
                <a:t>Prologue</a:t>
              </a:r>
              <a:endParaRPr lang="en-SG" sz="2000" b="1" dirty="0">
                <a:solidFill>
                  <a:srgbClr val="0033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62806" y="2457510"/>
              <a:ext cx="1136914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Body</a:t>
              </a:r>
              <a:endParaRPr lang="en-SG" sz="20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62806" y="2857620"/>
              <a:ext cx="1136914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3300"/>
                  </a:solidFill>
                </a:rPr>
                <a:t>Epilogue</a:t>
              </a:r>
              <a:endParaRPr lang="en-SG" sz="2000" b="1" dirty="0">
                <a:solidFill>
                  <a:srgbClr val="0033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6462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Function Calls – What happens?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61482" y="3509682"/>
            <a:ext cx="5936237" cy="2612584"/>
            <a:chOff x="685800" y="3505200"/>
            <a:chExt cx="5936237" cy="2612584"/>
          </a:xfrm>
        </p:grpSpPr>
        <p:sp>
          <p:nvSpPr>
            <p:cNvPr id="3" name="TextBox 2"/>
            <p:cNvSpPr txBox="1"/>
            <p:nvPr/>
          </p:nvSpPr>
          <p:spPr>
            <a:xfrm>
              <a:off x="685800" y="3505200"/>
              <a:ext cx="2643801" cy="175432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DrawSquare</a:t>
              </a:r>
              <a:r>
                <a:rPr lang="en-US" dirty="0"/>
                <a:t>(parameters)</a:t>
              </a:r>
            </a:p>
            <a:p>
              <a:r>
                <a:rPr lang="en-US" dirty="0"/>
                <a:t>. . .</a:t>
              </a:r>
            </a:p>
            <a:p>
              <a:r>
                <a:rPr lang="en-US" dirty="0"/>
                <a:t>call </a:t>
              </a:r>
              <a:r>
                <a:rPr lang="en-US" dirty="0" err="1"/>
                <a:t>DrawLine</a:t>
              </a:r>
              <a:r>
                <a:rPr lang="en-US" dirty="0"/>
                <a:t>(parameters)</a:t>
              </a:r>
            </a:p>
            <a:p>
              <a:r>
                <a:rPr lang="en-US" b="1" dirty="0">
                  <a:solidFill>
                    <a:srgbClr val="0000FF"/>
                  </a:solidFill>
                </a:rPr>
                <a:t>&lt;return here&gt;</a:t>
              </a:r>
            </a:p>
            <a:p>
              <a:r>
                <a:rPr lang="en-US" dirty="0"/>
                <a:t>. . .</a:t>
              </a:r>
            </a:p>
            <a:p>
              <a:endParaRPr lang="en-SG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329601" y="4190316"/>
              <a:ext cx="1013799" cy="991284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343400" y="5194454"/>
              <a:ext cx="2278637" cy="92333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DrawLine</a:t>
              </a:r>
              <a:r>
                <a:rPr lang="en-US" dirty="0"/>
                <a:t>(parameters)</a:t>
              </a:r>
            </a:p>
            <a:p>
              <a:r>
                <a:rPr lang="en-US" dirty="0"/>
                <a:t>. . .</a:t>
              </a:r>
            </a:p>
            <a:p>
              <a:r>
                <a:rPr lang="en-US" b="1" dirty="0">
                  <a:solidFill>
                    <a:srgbClr val="0000FF"/>
                  </a:solidFill>
                </a:rPr>
                <a:t>return</a:t>
              </a:r>
              <a:endParaRPr lang="en-SG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81401" y="1066800"/>
            <a:ext cx="5026366" cy="3619158"/>
            <a:chOff x="3449369" y="1524000"/>
            <a:chExt cx="4780231" cy="3333750"/>
          </a:xfrm>
        </p:grpSpPr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3449369" y="1544171"/>
              <a:ext cx="774261" cy="419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2000" b="1" dirty="0">
                  <a:solidFill>
                    <a:srgbClr val="0000FF"/>
                  </a:solidFill>
                  <a:latin typeface="Comic Sans MS" pitchFamily="66" charset="0"/>
                </a:rPr>
                <a:t>ESP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1524000"/>
              <a:ext cx="4191000" cy="3333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Subtitle 2"/>
            <p:cNvSpPr txBox="1">
              <a:spLocks/>
            </p:cNvSpPr>
            <p:nvPr/>
          </p:nvSpPr>
          <p:spPr>
            <a:xfrm>
              <a:off x="3449369" y="2514600"/>
              <a:ext cx="774261" cy="419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2000" b="1" dirty="0">
                  <a:solidFill>
                    <a:srgbClr val="0000FF"/>
                  </a:solidFill>
                  <a:latin typeface="Comic Sans MS" pitchFamily="66" charset="0"/>
                </a:rPr>
                <a:t>EBP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8800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7630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Function Calls – Interaction with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Call function with: </a:t>
            </a:r>
            <a:r>
              <a:rPr lang="en-SG" sz="2400" b="1" dirty="0">
                <a:solidFill>
                  <a:srgbClr val="003300"/>
                </a:solidFill>
                <a:latin typeface="Comic Sans MS" pitchFamily="66" charset="0"/>
              </a:rPr>
              <a:t>call </a:t>
            </a:r>
            <a:r>
              <a:rPr lang="en-SG" sz="2400" b="1" i="1" dirty="0" err="1">
                <a:solidFill>
                  <a:srgbClr val="003300"/>
                </a:solidFill>
                <a:latin typeface="Comic Sans MS" pitchFamily="66" charset="0"/>
              </a:rPr>
              <a:t>memory_location</a:t>
            </a:r>
            <a:endParaRPr lang="en-SG" sz="2400" b="1" dirty="0">
              <a:solidFill>
                <a:srgbClr val="003300"/>
              </a:solidFill>
              <a:latin typeface="Comic Sans MS" pitchFamily="66" charset="0"/>
            </a:endParaRPr>
          </a:p>
          <a:p>
            <a:pPr marL="0" indent="0" algn="just">
              <a:buNone/>
            </a:pPr>
            <a:r>
              <a:rPr lang="en-US" sz="2400" b="1" i="1" dirty="0">
                <a:solidFill>
                  <a:srgbClr val="0000FF"/>
                </a:solidFill>
                <a:latin typeface="Comic Sans MS" pitchFamily="66" charset="0"/>
              </a:rPr>
              <a:t>   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400" b="1" i="1" dirty="0" err="1">
                <a:solidFill>
                  <a:srgbClr val="0000FF"/>
                </a:solidFill>
                <a:latin typeface="Comic Sans MS" pitchFamily="66" charset="0"/>
              </a:rPr>
              <a:t>memory_location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 is start of called function)</a:t>
            </a:r>
            <a:endParaRPr lang="en-US" sz="2400" b="1" i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 algn="just">
              <a:buNone/>
            </a:pPr>
            <a:endParaRPr lang="en-SG" sz="2400" b="1" i="1" dirty="0">
              <a:solidFill>
                <a:srgbClr val="0000FF"/>
              </a:solidFill>
              <a:latin typeface="Comic Sans MS" pitchFamily="66" charset="0"/>
            </a:endParaRPr>
          </a:p>
          <a:p>
            <a:pPr algn="just"/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Current value in EIP pushed onto stack; 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   EIP set to </a:t>
            </a:r>
            <a:r>
              <a:rPr lang="en-US" sz="2400" b="1" i="1" dirty="0" err="1">
                <a:solidFill>
                  <a:srgbClr val="0000FF"/>
                </a:solidFill>
                <a:latin typeface="Comic Sans MS" pitchFamily="66" charset="0"/>
              </a:rPr>
              <a:t>memory_location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</a:p>
          <a:p>
            <a:pPr marL="0" indent="0" algn="just">
              <a:buNone/>
            </a:pPr>
            <a:endParaRPr lang="en-SG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algn="just"/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Items associated with each called function are stored in a </a:t>
            </a:r>
            <a:r>
              <a:rPr lang="en-US" sz="2400" b="1" dirty="0">
                <a:solidFill>
                  <a:srgbClr val="003300"/>
                </a:solidFill>
                <a:latin typeface="Comic Sans MS" pitchFamily="66" charset="0"/>
              </a:rPr>
              <a:t>stack frame</a:t>
            </a:r>
          </a:p>
          <a:p>
            <a:pPr marL="0" indent="0" algn="just">
              <a:buNone/>
            </a:pPr>
            <a:endParaRPr lang="en-US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358775" indent="-358775" algn="just"/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ESP (Stack Pointer) points to top item;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   EBP (Base Pointer) points to start of frame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32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/>
              <a:t>MATT Lecture 4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317891-87C3-438A-9199-6BBE24BB0873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/>
              <a:t>PUSH Operation</a:t>
            </a:r>
            <a:r>
              <a:rPr lang="en-US" altLang="en-US" sz="2400"/>
              <a:t> (1 of 2)</a:t>
            </a:r>
            <a:endParaRPr lang="en-US" altLang="en-US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2954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/>
              <a:t>A 32-bit push operation decrements the stack pointer by 4 and copies a value into the location pointed to by the stack pointer.</a:t>
            </a:r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1066800" y="2590800"/>
          <a:ext cx="7239000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VISIO" r:id="rId3" imgW="4451604" imgH="1546860" progId="Visio.Drawing.6">
                  <p:embed/>
                </p:oleObj>
              </mc:Choice>
              <mc:Fallback>
                <p:oleObj name="VISIO" r:id="rId3" imgW="4451604" imgH="15468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556" r="3334"/>
                      <a:stretch>
                        <a:fillRect/>
                      </a:stretch>
                    </p:blipFill>
                    <p:spPr bwMode="auto">
                      <a:xfrm>
                        <a:off x="1066800" y="2590800"/>
                        <a:ext cx="7239000" cy="2768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4983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/>
              <a:t>MATT Lecture 4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30C2618-E0AC-44D7-B0D6-577CC13F0863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/>
              <a:t>PUSH Operation</a:t>
            </a:r>
            <a:r>
              <a:rPr lang="en-US" altLang="en-US" sz="2400"/>
              <a:t> (2 of 2)</a:t>
            </a:r>
            <a:endParaRPr lang="en-US" altLang="en-US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6096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/>
              <a:t>Same stack after pushing two more integers:</a:t>
            </a:r>
          </a:p>
        </p:txBody>
      </p:sp>
      <p:graphicFrame>
        <p:nvGraphicFramePr>
          <p:cNvPr id="11270" name="Object 5"/>
          <p:cNvGraphicFramePr>
            <a:graphicFrameLocks noChangeAspect="1"/>
          </p:cNvGraphicFramePr>
          <p:nvPr/>
        </p:nvGraphicFramePr>
        <p:xfrm>
          <a:off x="2590800" y="1752600"/>
          <a:ext cx="3733800" cy="276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VISIO" r:id="rId3" imgW="2392680" imgH="1490472" progId="Visio.Drawing.6">
                  <p:embed/>
                </p:oleObj>
              </mc:Choice>
              <mc:Fallback>
                <p:oleObj name="VISIO" r:id="rId3" imgW="2392680" imgH="149047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804" r="5882"/>
                      <a:stretch>
                        <a:fillRect/>
                      </a:stretch>
                    </p:blipFill>
                    <p:spPr bwMode="auto">
                      <a:xfrm>
                        <a:off x="2590800" y="1752600"/>
                        <a:ext cx="3733800" cy="27638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914400" y="4800600"/>
            <a:ext cx="7315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The stack grows downward. The area below ESP is always available (unless the stack has overflowed).</a:t>
            </a:r>
          </a:p>
        </p:txBody>
      </p:sp>
    </p:spTree>
    <p:extLst>
      <p:ext uri="{BB962C8B-B14F-4D97-AF65-F5344CB8AC3E}">
        <p14:creationId xmlns:p14="http://schemas.microsoft.com/office/powerpoint/2010/main" val="295391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/>
              <a:t>MATT Lecture 4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EA17A52-7FFD-40B7-9616-DFC0B3481BE7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/>
              <a:t>POP Operation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543800" cy="1524000"/>
          </a:xfrm>
        </p:spPr>
        <p:txBody>
          <a:bodyPr/>
          <a:lstStyle/>
          <a:p>
            <a:pPr eaLnBrk="1" hangingPunct="1"/>
            <a:r>
              <a:rPr lang="en-US" altLang="en-US" sz="2000"/>
              <a:t>Copies value at stack[ESP] into a register or variable.</a:t>
            </a:r>
          </a:p>
          <a:p>
            <a:pPr eaLnBrk="1" hangingPunct="1"/>
            <a:r>
              <a:rPr lang="en-US" altLang="en-US" sz="2000"/>
              <a:t>Adds </a:t>
            </a:r>
            <a:r>
              <a:rPr lang="en-US" altLang="en-US" sz="2000" i="1"/>
              <a:t>n</a:t>
            </a:r>
            <a:r>
              <a:rPr lang="en-US" altLang="en-US" sz="2000"/>
              <a:t> to ESP, where </a:t>
            </a:r>
            <a:r>
              <a:rPr lang="en-US" altLang="en-US" sz="2000" i="1"/>
              <a:t>n</a:t>
            </a:r>
            <a:r>
              <a:rPr lang="en-US" altLang="en-US" sz="2000"/>
              <a:t> is either 2 or 4.</a:t>
            </a:r>
          </a:p>
          <a:p>
            <a:pPr lvl="1" eaLnBrk="1" hangingPunct="1"/>
            <a:r>
              <a:rPr lang="en-US" altLang="en-US" sz="1800"/>
              <a:t>value of </a:t>
            </a:r>
            <a:r>
              <a:rPr lang="en-US" altLang="en-US" sz="1800" i="1"/>
              <a:t>n</a:t>
            </a:r>
            <a:r>
              <a:rPr lang="en-US" altLang="en-US" sz="1800"/>
              <a:t> depends on the attribute of the operand receiving the data</a:t>
            </a:r>
          </a:p>
        </p:txBody>
      </p:sp>
      <p:graphicFrame>
        <p:nvGraphicFramePr>
          <p:cNvPr id="12294" name="Object 4"/>
          <p:cNvGraphicFramePr>
            <a:graphicFrameLocks noChangeAspect="1"/>
          </p:cNvGraphicFramePr>
          <p:nvPr/>
        </p:nvGraphicFramePr>
        <p:xfrm>
          <a:off x="1143000" y="2819400"/>
          <a:ext cx="6705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VISIO" r:id="rId3" imgW="4509516" imgH="1589532" progId="Visio.Drawing.6">
                  <p:embed/>
                </p:oleObj>
              </mc:Choice>
              <mc:Fallback>
                <p:oleObj name="VISIO" r:id="rId3" imgW="4509516" imgH="158953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061" r="5051"/>
                      <a:stretch>
                        <a:fillRect/>
                      </a:stretch>
                    </p:blipFill>
                    <p:spPr bwMode="auto">
                      <a:xfrm>
                        <a:off x="1143000" y="2819400"/>
                        <a:ext cx="6705600" cy="2667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5169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/>
              <a:t>MATT Lecture 4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BC66898-5313-4E54-98BD-3E30920F81B3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/>
              <a:t>PUSH and POP Instructions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371600"/>
            <a:ext cx="4572000" cy="3352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/>
              <a:t>PUSH syntax:</a:t>
            </a:r>
          </a:p>
          <a:p>
            <a:pPr lvl="1" eaLnBrk="1" hangingPunct="1"/>
            <a:r>
              <a:rPr lang="en-US" altLang="en-US"/>
              <a:t>PUSH </a:t>
            </a:r>
            <a:r>
              <a:rPr lang="en-US" altLang="en-US" i="1"/>
              <a:t>r/m16</a:t>
            </a:r>
            <a:r>
              <a:rPr lang="en-US" altLang="en-US"/>
              <a:t>		</a:t>
            </a:r>
          </a:p>
          <a:p>
            <a:pPr lvl="1" eaLnBrk="1" hangingPunct="1"/>
            <a:r>
              <a:rPr lang="en-US" altLang="en-US"/>
              <a:t>PUSH </a:t>
            </a:r>
            <a:r>
              <a:rPr lang="en-US" altLang="en-US" i="1"/>
              <a:t>r/m32</a:t>
            </a:r>
          </a:p>
          <a:p>
            <a:pPr lvl="1" eaLnBrk="1" hangingPunct="1"/>
            <a:r>
              <a:rPr lang="en-US" altLang="en-US"/>
              <a:t>PUSH </a:t>
            </a:r>
            <a:r>
              <a:rPr lang="en-US" altLang="en-US" i="1"/>
              <a:t>imm32</a:t>
            </a:r>
          </a:p>
          <a:p>
            <a:pPr eaLnBrk="1" hangingPunct="1"/>
            <a:r>
              <a:rPr lang="en-US" altLang="en-US"/>
              <a:t>POP syntax:</a:t>
            </a:r>
          </a:p>
          <a:p>
            <a:pPr lvl="1" eaLnBrk="1" hangingPunct="1"/>
            <a:r>
              <a:rPr lang="en-US" altLang="en-US"/>
              <a:t>POP </a:t>
            </a:r>
            <a:r>
              <a:rPr lang="en-US" altLang="en-US" i="1"/>
              <a:t>r/m16</a:t>
            </a:r>
            <a:r>
              <a:rPr lang="en-US" altLang="en-US"/>
              <a:t>		</a:t>
            </a:r>
          </a:p>
          <a:p>
            <a:pPr lvl="1" eaLnBrk="1" hangingPunct="1"/>
            <a:r>
              <a:rPr lang="en-US" altLang="en-US"/>
              <a:t>POP </a:t>
            </a:r>
            <a:r>
              <a:rPr lang="en-US" altLang="en-US" i="1"/>
              <a:t>r/m32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7822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70025"/>
          </a:xfrm>
        </p:spPr>
        <p:txBody>
          <a:bodyPr>
            <a:normAutofit/>
          </a:bodyPr>
          <a:lstStyle/>
          <a:p>
            <a:r>
              <a:rPr lang="en-US" sz="3600" b="1" dirty="0"/>
              <a:t>Malware Analysis and Anti-Virus Technologies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MATT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38</a:t>
            </a:fld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762000" y="3080084"/>
            <a:ext cx="7848600" cy="1491916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</a:rPr>
              <a:t>Assembly Language - Part 2</a:t>
            </a:r>
          </a:p>
          <a:p>
            <a:r>
              <a:rPr lang="en-US" dirty="0">
                <a:solidFill>
                  <a:schemeClr val="tx1"/>
                </a:solidFill>
              </a:rPr>
              <a:t>Recognizing C constructs in Assembly Language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856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7630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Recognizing basic constructs - Examples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217568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7227957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334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6868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Conditionals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267200"/>
          </a:xfrm>
        </p:spPr>
        <p:txBody>
          <a:bodyPr>
            <a:noAutofit/>
          </a:bodyPr>
          <a:lstStyle/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Assembly language instructions that do comparisons</a:t>
            </a:r>
          </a:p>
          <a:p>
            <a:pPr marL="0" indent="0" algn="just">
              <a:buNone/>
            </a:pPr>
            <a:endParaRPr lang="en-US" sz="28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Comparison result will alter status flag(s) </a:t>
            </a:r>
          </a:p>
          <a:p>
            <a:pPr marL="0" indent="0" algn="just">
              <a:buNone/>
            </a:pPr>
            <a:endParaRPr lang="en-US" sz="28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Decision taken based on value of status flag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899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Recognizing main method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1219200"/>
          </a:xfrm>
        </p:spPr>
        <p:txBody>
          <a:bodyPr>
            <a:normAutofit/>
          </a:bodyPr>
          <a:lstStyle/>
          <a:p>
            <a:pPr algn="just"/>
            <a:r>
              <a:rPr lang="en-SG" sz="2000" b="1" dirty="0">
                <a:solidFill>
                  <a:srgbClr val="0000FF"/>
                </a:solidFill>
                <a:latin typeface="Comic Sans MS" pitchFamily="66" charset="0"/>
              </a:rPr>
              <a:t>Malware is often written in a high-level language like C</a:t>
            </a:r>
          </a:p>
          <a:p>
            <a:pPr marL="0" indent="0" algn="just">
              <a:buNone/>
            </a:pPr>
            <a:r>
              <a:rPr lang="en-SG" sz="20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</a:p>
          <a:p>
            <a:pPr algn="just"/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Main method of C program: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733800"/>
            <a:ext cx="8382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SG" sz="2000" b="1" dirty="0">
                <a:solidFill>
                  <a:srgbClr val="0000FF"/>
                </a:solidFill>
                <a:latin typeface="Comic Sans MS" pitchFamily="66" charset="0"/>
              </a:rPr>
              <a:t>Parameters </a:t>
            </a:r>
            <a:r>
              <a:rPr lang="en-SG" sz="2000" b="1" i="1" dirty="0" err="1">
                <a:solidFill>
                  <a:srgbClr val="0000FF"/>
                </a:solidFill>
                <a:latin typeface="Comic Sans MS" pitchFamily="66" charset="0"/>
              </a:rPr>
              <a:t>argc</a:t>
            </a:r>
            <a:r>
              <a:rPr lang="en-SG" sz="2000" b="1" dirty="0">
                <a:solidFill>
                  <a:srgbClr val="0000FF"/>
                </a:solidFill>
                <a:latin typeface="Comic Sans MS" pitchFamily="66" charset="0"/>
              </a:rPr>
              <a:t> and </a:t>
            </a:r>
            <a:r>
              <a:rPr lang="en-SG" sz="2000" b="1" i="1" dirty="0" err="1">
                <a:solidFill>
                  <a:srgbClr val="0000FF"/>
                </a:solidFill>
                <a:latin typeface="Comic Sans MS" pitchFamily="66" charset="0"/>
              </a:rPr>
              <a:t>argv</a:t>
            </a:r>
            <a:r>
              <a:rPr lang="en-SG" sz="2000" b="1" dirty="0">
                <a:solidFill>
                  <a:srgbClr val="0000FF"/>
                </a:solidFill>
                <a:latin typeface="Comic Sans MS" pitchFamily="66" charset="0"/>
              </a:rPr>
              <a:t> are determined at runtime</a:t>
            </a:r>
          </a:p>
          <a:p>
            <a:pPr marL="0" indent="0" algn="just">
              <a:buFont typeface="Arial" pitchFamily="34" charset="0"/>
              <a:buNone/>
            </a:pPr>
            <a:r>
              <a:rPr lang="en-SG" sz="20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</a:p>
          <a:p>
            <a:pPr algn="just"/>
            <a:r>
              <a:rPr lang="en-SG" sz="2000" b="1" i="1" dirty="0" err="1">
                <a:solidFill>
                  <a:srgbClr val="0000FF"/>
                </a:solidFill>
                <a:latin typeface="Comic Sans MS" pitchFamily="66" charset="0"/>
              </a:rPr>
              <a:t>argc</a:t>
            </a:r>
            <a:r>
              <a:rPr lang="en-SG" sz="2000" b="1" dirty="0">
                <a:solidFill>
                  <a:srgbClr val="0000FF"/>
                </a:solidFill>
                <a:latin typeface="Comic Sans MS" pitchFamily="66" charset="0"/>
              </a:rPr>
              <a:t> - integer that contains number of arguments on the command line, including the program name</a:t>
            </a:r>
          </a:p>
          <a:p>
            <a:pPr marL="0" indent="0" algn="just">
              <a:buNone/>
            </a:pPr>
            <a:endParaRPr lang="en-SG" sz="2000" b="1" dirty="0">
              <a:solidFill>
                <a:srgbClr val="0000FF"/>
              </a:solidFill>
              <a:latin typeface="Comic Sans MS" pitchFamily="66" charset="0"/>
            </a:endParaRPr>
          </a:p>
          <a:p>
            <a:pPr algn="just"/>
            <a:r>
              <a:rPr lang="en-SG" sz="2000" b="1" i="1" dirty="0" err="1">
                <a:solidFill>
                  <a:srgbClr val="0000FF"/>
                </a:solidFill>
                <a:latin typeface="Comic Sans MS" pitchFamily="66" charset="0"/>
              </a:rPr>
              <a:t>argv</a:t>
            </a:r>
            <a:r>
              <a:rPr lang="en-SG" sz="2000" b="1" dirty="0">
                <a:solidFill>
                  <a:srgbClr val="0000FF"/>
                </a:solidFill>
                <a:latin typeface="Comic Sans MS" pitchFamily="66" charset="0"/>
              </a:rPr>
              <a:t> - pointer to an array of strings that contain the command line arguments</a:t>
            </a:r>
            <a:endParaRPr lang="en-US" sz="2000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4795838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77319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Recognizing main method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34" y="1143000"/>
            <a:ext cx="6571594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36384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610600" cy="63976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Recognizing main method - C Program Example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066801"/>
            <a:ext cx="4004607" cy="12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" y="2666999"/>
            <a:ext cx="9135035" cy="3417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60954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534400" cy="63976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Recognizing main method - C Program Example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2743200"/>
          </a:xfrm>
        </p:spPr>
        <p:txBody>
          <a:bodyPr>
            <a:normAutofit/>
          </a:bodyPr>
          <a:lstStyle/>
          <a:p>
            <a:pPr algn="just"/>
            <a:r>
              <a:rPr lang="en-SG" sz="2000" b="1" i="1" dirty="0">
                <a:solidFill>
                  <a:srgbClr val="0000FF"/>
                </a:solidFill>
                <a:latin typeface="Comic Sans MS" pitchFamily="66" charset="0"/>
              </a:rPr>
              <a:t>.text</a:t>
            </a:r>
            <a:r>
              <a:rPr lang="en-SG" sz="2000" b="1" dirty="0">
                <a:solidFill>
                  <a:srgbClr val="0000FF"/>
                </a:solidFill>
                <a:latin typeface="Comic Sans MS" pitchFamily="66" charset="0"/>
              </a:rPr>
              <a:t> is the PE file section where the compiler puts the code 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mic Sans MS" pitchFamily="66" charset="0"/>
              </a:rPr>
              <a:t>The first line is a comment, indicated by ; </a:t>
            </a:r>
          </a:p>
          <a:p>
            <a:r>
              <a:rPr lang="en-SG" sz="2000" b="1" i="1" dirty="0">
                <a:solidFill>
                  <a:srgbClr val="0000FF"/>
                </a:solidFill>
                <a:latin typeface="Comic Sans MS" pitchFamily="66" charset="0"/>
              </a:rPr>
              <a:t>_main</a:t>
            </a:r>
            <a:r>
              <a:rPr lang="en-SG" sz="2000" b="1" dirty="0">
                <a:solidFill>
                  <a:srgbClr val="0000FF"/>
                </a:solidFill>
                <a:latin typeface="Comic Sans MS" pitchFamily="66" charset="0"/>
              </a:rPr>
              <a:t> is a label, used to reference the address of the main function, 00401150 </a:t>
            </a:r>
          </a:p>
          <a:p>
            <a:r>
              <a:rPr lang="en-SG" sz="2000" b="1" i="1" dirty="0">
                <a:solidFill>
                  <a:srgbClr val="0000FF"/>
                </a:solidFill>
                <a:latin typeface="Comic Sans MS" pitchFamily="66" charset="0"/>
              </a:rPr>
              <a:t>near</a:t>
            </a:r>
            <a:r>
              <a:rPr lang="en-SG" sz="2000" b="1" dirty="0">
                <a:solidFill>
                  <a:srgbClr val="0000FF"/>
                </a:solidFill>
                <a:latin typeface="Comic Sans MS" pitchFamily="66" charset="0"/>
              </a:rPr>
              <a:t> indicates that the referenced address is in the same section (.text)</a:t>
            </a:r>
          </a:p>
          <a:p>
            <a:pPr algn="just"/>
            <a:r>
              <a:rPr lang="en-SG" sz="2000" b="1" dirty="0" err="1">
                <a:solidFill>
                  <a:srgbClr val="0000FF"/>
                </a:solidFill>
                <a:latin typeface="Comic Sans MS" pitchFamily="66" charset="0"/>
              </a:rPr>
              <a:t>endp</a:t>
            </a:r>
            <a:r>
              <a:rPr lang="en-SG" sz="2000" b="1" dirty="0">
                <a:solidFill>
                  <a:srgbClr val="0000FF"/>
                </a:solidFill>
                <a:latin typeface="Comic Sans MS" pitchFamily="66" charset="0"/>
              </a:rPr>
              <a:t> - pointer to string pointer array passed to main (in C++)</a:t>
            </a:r>
            <a:endParaRPr lang="en-US" sz="2000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57600"/>
            <a:ext cx="8874276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6858000" y="3848100"/>
            <a:ext cx="122368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Prologue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00599"/>
            <a:ext cx="8874276" cy="864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6858000" y="4993053"/>
            <a:ext cx="122368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Epilogue</a:t>
            </a:r>
          </a:p>
        </p:txBody>
      </p:sp>
    </p:spTree>
    <p:extLst>
      <p:ext uri="{BB962C8B-B14F-4D97-AF65-F5344CB8AC3E}">
        <p14:creationId xmlns:p14="http://schemas.microsoft.com/office/powerpoint/2010/main" val="25001382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458200" cy="63976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Recognizing If Else - C Program Example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75" y="838200"/>
            <a:ext cx="4006481" cy="21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75" y="2989449"/>
            <a:ext cx="7827433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27581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382000" cy="63976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Recognizing Loops – C Program Example 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83" y="885265"/>
            <a:ext cx="358913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707" y="921204"/>
            <a:ext cx="5378434" cy="389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3729707" y="762000"/>
            <a:ext cx="0" cy="556260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9072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70025"/>
          </a:xfrm>
        </p:spPr>
        <p:txBody>
          <a:bodyPr>
            <a:normAutofit/>
          </a:bodyPr>
          <a:lstStyle/>
          <a:p>
            <a:r>
              <a:rPr lang="en-US" sz="3600" b="1" dirty="0"/>
              <a:t>Malware Analysis and Anti-Virus Technologies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MATT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46</a:t>
            </a:fld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762000" y="3080084"/>
            <a:ext cx="7848600" cy="14919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Assembly Language - Part 2</a:t>
            </a:r>
          </a:p>
          <a:p>
            <a:r>
              <a:rPr lang="en-US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806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257800"/>
          </a:xfrm>
        </p:spPr>
        <p:txBody>
          <a:bodyPr>
            <a:noAutofit/>
          </a:bodyPr>
          <a:lstStyle/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Gained understanding of conditionals (affect flags, influence program decisions)</a:t>
            </a:r>
          </a:p>
          <a:p>
            <a:pPr marL="0" indent="0" algn="just">
              <a:buNone/>
            </a:pPr>
            <a:endParaRPr lang="en-US" sz="28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Gained understanding of branching and looping instructions – based on flags)</a:t>
            </a:r>
          </a:p>
          <a:p>
            <a:pPr marL="0" indent="0" algn="just">
              <a:buNone/>
            </a:pPr>
            <a:endParaRPr lang="en-US" sz="28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Gained understanding of basics of function calls (frames in stack)</a:t>
            </a:r>
          </a:p>
          <a:p>
            <a:pPr marL="0" indent="0" algn="just">
              <a:buNone/>
            </a:pPr>
            <a:endParaRPr lang="en-US" sz="28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457200" indent="-457200" algn="just"/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Learnt how to recognize C constructs in assembly language programs</a:t>
            </a:r>
            <a:endParaRPr lang="en-US" sz="28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6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429000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Specific bits (flags) in the Status Register (EFLAGS) may be set or cleared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Program execution depends on comparison results</a:t>
            </a:r>
          </a:p>
          <a:p>
            <a:pPr marL="358775" indent="-358775"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Examples include: </a:t>
            </a:r>
            <a:r>
              <a:rPr lang="en-US" sz="2400" b="1" dirty="0">
                <a:solidFill>
                  <a:srgbClr val="003300"/>
                </a:solidFill>
                <a:latin typeface="Comic Sans MS" pitchFamily="66" charset="0"/>
              </a:rPr>
              <a:t>test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 and </a:t>
            </a:r>
            <a:r>
              <a:rPr lang="en-US" sz="2400" b="1" dirty="0" err="1">
                <a:solidFill>
                  <a:srgbClr val="003300"/>
                </a:solidFill>
                <a:latin typeface="Comic Sans MS" pitchFamily="66" charset="0"/>
              </a:rPr>
              <a:t>cmp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 (only affect flags, not operands)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6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/>
              <a:t>MATT Lecture 4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9AB95B-5DD3-4185-AA39-6F543BC26A6B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/>
              <a:t>Status Flags - Review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53400" cy="4724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/>
              <a:t>The </a:t>
            </a:r>
            <a:r>
              <a:rPr lang="en-US" altLang="en-US" sz="2000">
                <a:solidFill>
                  <a:schemeClr val="tx2"/>
                </a:solidFill>
              </a:rPr>
              <a:t>Zero</a:t>
            </a:r>
            <a:r>
              <a:rPr lang="en-US" altLang="en-US" sz="2000"/>
              <a:t> flag is set when the result of an operation equals zero.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The </a:t>
            </a:r>
            <a:r>
              <a:rPr lang="en-US" altLang="en-US" sz="2000">
                <a:solidFill>
                  <a:schemeClr val="tx2"/>
                </a:solidFill>
              </a:rPr>
              <a:t>Carry</a:t>
            </a:r>
            <a:r>
              <a:rPr lang="en-US" altLang="en-US" sz="2000"/>
              <a:t> flag is set when an instruction generates a result that is too large (or too small) for the destination operand.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The </a:t>
            </a:r>
            <a:r>
              <a:rPr lang="en-US" altLang="en-US" sz="2000">
                <a:solidFill>
                  <a:schemeClr val="tx2"/>
                </a:solidFill>
              </a:rPr>
              <a:t>Sign</a:t>
            </a:r>
            <a:r>
              <a:rPr lang="en-US" altLang="en-US" sz="2000"/>
              <a:t> flag is set if the destination operand is negative, and it is clear if the destination operand is positive.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The </a:t>
            </a:r>
            <a:r>
              <a:rPr lang="en-US" altLang="en-US" sz="2000">
                <a:solidFill>
                  <a:schemeClr val="tx2"/>
                </a:solidFill>
              </a:rPr>
              <a:t>Overflow</a:t>
            </a:r>
            <a:r>
              <a:rPr lang="en-US" altLang="en-US" sz="2000"/>
              <a:t> flag is set when an instruction generates an invalid signed result.</a:t>
            </a:r>
          </a:p>
        </p:txBody>
      </p:sp>
    </p:spTree>
    <p:extLst>
      <p:ext uri="{BB962C8B-B14F-4D97-AF65-F5344CB8AC3E}">
        <p14:creationId xmlns:p14="http://schemas.microsoft.com/office/powerpoint/2010/main" val="267754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/>
              <a:t>MATT Lecture 4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100ECBF-CB1D-4916-B004-6274D6B1229C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/>
              <a:t>AND Instruction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21336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/>
              <a:t>Performs a Boolean AND operation between each pair of matching bits in two operands</a:t>
            </a:r>
          </a:p>
          <a:p>
            <a:pPr eaLnBrk="1" hangingPunct="1"/>
            <a:r>
              <a:rPr lang="en-US" altLang="en-US"/>
              <a:t>Syntax:</a:t>
            </a:r>
          </a:p>
          <a:p>
            <a:pPr lvl="2" eaLnBrk="1" hangingPunct="1"/>
            <a:r>
              <a:rPr lang="en-US" altLang="en-US"/>
              <a:t>AND </a:t>
            </a:r>
            <a:r>
              <a:rPr lang="en-US" altLang="en-US" i="1"/>
              <a:t>destination, source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(same operand types as MOV)</a:t>
            </a:r>
          </a:p>
        </p:txBody>
      </p:sp>
      <p:graphicFrame>
        <p:nvGraphicFramePr>
          <p:cNvPr id="9222" name="Object 4"/>
          <p:cNvGraphicFramePr>
            <a:graphicFrameLocks noChangeAspect="1"/>
          </p:cNvGraphicFramePr>
          <p:nvPr/>
        </p:nvGraphicFramePr>
        <p:xfrm>
          <a:off x="1295400" y="3657600"/>
          <a:ext cx="441960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3" imgW="3250692" imgH="731520" progId="Visio.Drawing.6">
                  <p:embed/>
                </p:oleObj>
              </mc:Choice>
              <mc:Fallback>
                <p:oleObj name="VISIO" r:id="rId3" imgW="3250692" imgH="731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67" r="20000"/>
                      <a:stretch>
                        <a:fillRect/>
                      </a:stretch>
                    </p:blipFill>
                    <p:spPr bwMode="auto">
                      <a:xfrm>
                        <a:off x="1295400" y="3657600"/>
                        <a:ext cx="4419600" cy="12890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8000"/>
            <a:ext cx="1524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4" name="Text Box 6"/>
          <p:cNvSpPr txBox="1">
            <a:spLocks noChangeArrowheads="1"/>
          </p:cNvSpPr>
          <p:nvPr/>
        </p:nvSpPr>
        <p:spPr bwMode="auto">
          <a:xfrm>
            <a:off x="6553200" y="2438400"/>
            <a:ext cx="9906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428631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/>
              <a:t>MATT Lecture 4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5C479F-AA06-499E-A794-3C37349FF432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/>
              <a:t>OR Instruction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6002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/>
              <a:t>Performs a Boolean OR operation between each pair of matching bits in two operands</a:t>
            </a:r>
          </a:p>
          <a:p>
            <a:pPr eaLnBrk="1" hangingPunct="1"/>
            <a:r>
              <a:rPr lang="en-US" altLang="en-US"/>
              <a:t>Syntax:</a:t>
            </a:r>
          </a:p>
          <a:p>
            <a:pPr lvl="2" eaLnBrk="1" hangingPunct="1"/>
            <a:r>
              <a:rPr lang="en-US" altLang="en-US"/>
              <a:t>OR </a:t>
            </a:r>
            <a:r>
              <a:rPr lang="en-US" altLang="en-US" i="1"/>
              <a:t>destination, source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477000" y="2438400"/>
            <a:ext cx="9906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OR</a:t>
            </a:r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1295400" y="3429000"/>
          <a:ext cx="41910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3" imgW="2634996" imgH="731520" progId="Visio.Drawing.6">
                  <p:embed/>
                </p:oleObj>
              </mc:Choice>
              <mc:Fallback>
                <p:oleObj name="VISIO" r:id="rId3" imgW="2634996" imgH="731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87" r="11111"/>
                      <a:stretch>
                        <a:fillRect/>
                      </a:stretch>
                    </p:blipFill>
                    <p:spPr bwMode="auto">
                      <a:xfrm>
                        <a:off x="1295400" y="3429000"/>
                        <a:ext cx="4191000" cy="1333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3048000"/>
            <a:ext cx="1549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70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dirty="0"/>
              <a:t>MATT Lecture 4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492592A-6DF1-4ECE-A38B-4F73D4561F57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/>
              <a:t>XOR Instruction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6002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/>
              <a:t>Performs a Boolean exclusive-OR operation between each pair of matching bits in two operands</a:t>
            </a:r>
          </a:p>
          <a:p>
            <a:pPr eaLnBrk="1" hangingPunct="1"/>
            <a:r>
              <a:rPr lang="en-US" altLang="en-US"/>
              <a:t>Syntax:</a:t>
            </a:r>
          </a:p>
          <a:p>
            <a:pPr lvl="2" eaLnBrk="1" hangingPunct="1"/>
            <a:r>
              <a:rPr lang="en-US" altLang="en-US"/>
              <a:t>XOR </a:t>
            </a:r>
            <a:r>
              <a:rPr lang="en-US" altLang="en-US" i="1"/>
              <a:t>destination, source</a:t>
            </a: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6477000" y="2057400"/>
            <a:ext cx="9906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XOR</a:t>
            </a:r>
          </a:p>
        </p:txBody>
      </p:sp>
      <p:pic>
        <p:nvPicPr>
          <p:cNvPr id="1127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67000"/>
            <a:ext cx="1620838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272" name="Object 10"/>
          <p:cNvGraphicFramePr>
            <a:graphicFrameLocks noChangeAspect="1"/>
          </p:cNvGraphicFramePr>
          <p:nvPr/>
        </p:nvGraphicFramePr>
        <p:xfrm>
          <a:off x="914400" y="3048000"/>
          <a:ext cx="4648200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VISIO" r:id="rId4" imgW="2634996" imgH="731520" progId="Visio.Drawing.6">
                  <p:embed/>
                </p:oleObj>
              </mc:Choice>
              <mc:Fallback>
                <p:oleObj name="VISIO" r:id="rId4" imgW="2634996" imgH="731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8000"/>
                        <a:ext cx="4648200" cy="12922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838200" y="4876800"/>
            <a:ext cx="76200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XOR is a useful way to toggle (invert) the bits in an operand.</a:t>
            </a:r>
          </a:p>
        </p:txBody>
      </p:sp>
    </p:spTree>
    <p:extLst>
      <p:ext uri="{BB962C8B-B14F-4D97-AF65-F5344CB8AC3E}">
        <p14:creationId xmlns:p14="http://schemas.microsoft.com/office/powerpoint/2010/main" val="112790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1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1686</Words>
  <Application>Microsoft Office PowerPoint</Application>
  <PresentationFormat>On-screen Show (4:3)</PresentationFormat>
  <Paragraphs>331</Paragraphs>
  <Slides>47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Comic Sans MS</vt:lpstr>
      <vt:lpstr>Courier New</vt:lpstr>
      <vt:lpstr>Symbol</vt:lpstr>
      <vt:lpstr>Times New Roman</vt:lpstr>
      <vt:lpstr>Office Theme</vt:lpstr>
      <vt:lpstr>VISIO</vt:lpstr>
      <vt:lpstr>Malware Analysis Tools and Techniques</vt:lpstr>
      <vt:lpstr>Learning Objectives</vt:lpstr>
      <vt:lpstr>Malware Analysis and Anti-Virus Technologies</vt:lpstr>
      <vt:lpstr>Conditionals - Introduction</vt:lpstr>
      <vt:lpstr>Conditionals</vt:lpstr>
      <vt:lpstr>Status Flags - Review</vt:lpstr>
      <vt:lpstr>AND Instruction</vt:lpstr>
      <vt:lpstr>OR Instruction</vt:lpstr>
      <vt:lpstr>XOR Instruction</vt:lpstr>
      <vt:lpstr>NOT Instruction</vt:lpstr>
      <vt:lpstr>TEST Instruction</vt:lpstr>
      <vt:lpstr>CMP Instruction  (1 of 3)</vt:lpstr>
      <vt:lpstr>CMP Instruction  (2 of 3)</vt:lpstr>
      <vt:lpstr>CMP Instruction  (3 of 3)</vt:lpstr>
      <vt:lpstr>Conditional Jumps</vt:lpstr>
      <vt:lpstr>Jcond Instruction</vt:lpstr>
      <vt:lpstr>Jumps Based on Specific Flags</vt:lpstr>
      <vt:lpstr>Jumps Based on Equality</vt:lpstr>
      <vt:lpstr>Jumps Based on Unsigned Comparisons</vt:lpstr>
      <vt:lpstr>Jumps Based on Signed Comparisons</vt:lpstr>
      <vt:lpstr>Malware Analysis and Anti-Virus Technologies</vt:lpstr>
      <vt:lpstr>Looping – Example using Jump</vt:lpstr>
      <vt:lpstr>Repeat Instructions</vt:lpstr>
      <vt:lpstr>Repeat Instructions – rep and conditional rep </vt:lpstr>
      <vt:lpstr>Looping – Rep Example </vt:lpstr>
      <vt:lpstr>Looping – other repeat instructions </vt:lpstr>
      <vt:lpstr>Malware Analysis and Anti-Virus Technologies</vt:lpstr>
      <vt:lpstr>The Stack</vt:lpstr>
      <vt:lpstr>The Stack</vt:lpstr>
      <vt:lpstr>Function Calls</vt:lpstr>
      <vt:lpstr>Organisation of Function</vt:lpstr>
      <vt:lpstr>Function Calls – What happens?</vt:lpstr>
      <vt:lpstr>Function Calls – Interaction with Stack</vt:lpstr>
      <vt:lpstr>PUSH Operation (1 of 2)</vt:lpstr>
      <vt:lpstr>PUSH Operation (2 of 2)</vt:lpstr>
      <vt:lpstr>POP Operation</vt:lpstr>
      <vt:lpstr>PUSH and POP Instructions</vt:lpstr>
      <vt:lpstr>Malware Analysis and Anti-Virus Technologies</vt:lpstr>
      <vt:lpstr>Recognizing basic constructs - Examples</vt:lpstr>
      <vt:lpstr>Recognizing main method</vt:lpstr>
      <vt:lpstr>Recognizing main method</vt:lpstr>
      <vt:lpstr>Recognizing main method - C Program Example 1</vt:lpstr>
      <vt:lpstr>Recognizing main method - C Program Example 1</vt:lpstr>
      <vt:lpstr>Recognizing If Else - C Program Example 2</vt:lpstr>
      <vt:lpstr>Recognizing Loops – C Program Example 3</vt:lpstr>
      <vt:lpstr>Malware Analysis and Anti-Virus Technologies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Analysis and Anti-Virus Technologies</dc:title>
  <dc:creator>Loh Peter Kok Keong</dc:creator>
  <cp:lastModifiedBy>Anand Ravi DESHPANDE (NP)</cp:lastModifiedBy>
  <cp:revision>379</cp:revision>
  <dcterms:created xsi:type="dcterms:W3CDTF">2006-08-16T00:00:00Z</dcterms:created>
  <dcterms:modified xsi:type="dcterms:W3CDTF">2022-11-06T13:37:23Z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286cb9-b49f-4646-87a5-340028348160_Enabled">
    <vt:lpwstr>true</vt:lpwstr>
  </property>
  <property fmtid="{D5CDD505-2E9C-101B-9397-08002B2CF9AE}" pid="3" name="MSIP_Label_30286cb9-b49f-4646-87a5-340028348160_SetDate">
    <vt:lpwstr>2022-11-06T13:37:22Z</vt:lpwstr>
  </property>
  <property fmtid="{D5CDD505-2E9C-101B-9397-08002B2CF9AE}" pid="4" name="MSIP_Label_30286cb9-b49f-4646-87a5-340028348160_Method">
    <vt:lpwstr>Standard</vt:lpwstr>
  </property>
  <property fmtid="{D5CDD505-2E9C-101B-9397-08002B2CF9AE}" pid="5" name="MSIP_Label_30286cb9-b49f-4646-87a5-340028348160_Name">
    <vt:lpwstr>30286cb9-b49f-4646-87a5-340028348160</vt:lpwstr>
  </property>
  <property fmtid="{D5CDD505-2E9C-101B-9397-08002B2CF9AE}" pid="6" name="MSIP_Label_30286cb9-b49f-4646-87a5-340028348160_SiteId">
    <vt:lpwstr>cba9e115-3016-4462-a1ab-a565cba0cdf1</vt:lpwstr>
  </property>
  <property fmtid="{D5CDD505-2E9C-101B-9397-08002B2CF9AE}" pid="7" name="MSIP_Label_30286cb9-b49f-4646-87a5-340028348160_ActionId">
    <vt:lpwstr>cd0d0224-88e2-436c-9985-001ad9fe6818</vt:lpwstr>
  </property>
  <property fmtid="{D5CDD505-2E9C-101B-9397-08002B2CF9AE}" pid="8" name="MSIP_Label_30286cb9-b49f-4646-87a5-340028348160_ContentBits">
    <vt:lpwstr>1</vt:lpwstr>
  </property>
</Properties>
</file>