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5" r:id="rId3"/>
    <p:sldId id="272" r:id="rId4"/>
    <p:sldId id="257" r:id="rId5"/>
    <p:sldId id="261" r:id="rId6"/>
    <p:sldId id="262" r:id="rId7"/>
    <p:sldId id="263" r:id="rId8"/>
    <p:sldId id="264" r:id="rId9"/>
    <p:sldId id="258" r:id="rId10"/>
    <p:sldId id="260" r:id="rId11"/>
    <p:sldId id="269" r:id="rId12"/>
    <p:sldId id="266" r:id="rId13"/>
    <p:sldId id="267" r:id="rId14"/>
    <p:sldId id="268" r:id="rId15"/>
    <p:sldId id="273" r:id="rId16"/>
    <p:sldId id="259" r:id="rId17"/>
    <p:sldId id="275" r:id="rId18"/>
    <p:sldId id="276" r:id="rId19"/>
    <p:sldId id="270" r:id="rId20"/>
    <p:sldId id="277" r:id="rId21"/>
    <p:sldId id="278" r:id="rId22"/>
    <p:sldId id="279" r:id="rId23"/>
    <p:sldId id="281" r:id="rId24"/>
    <p:sldId id="274" r:id="rId25"/>
    <p:sldId id="280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29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7C80"/>
    <a:srgbClr val="00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7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A2D33-C205-4B6C-A231-E0CD3FAB9815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3E0B7-AB86-4987-82A4-715746195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4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_programming_language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Pointer_(computer_programming)" TargetMode="External"/><Relationship Id="rId4" Type="http://schemas.openxmlformats.org/officeDocument/2006/relationships/hyperlink" Target="https://en.wikipedia.org/wiki/Data_typ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references can help us determine where certain functions were called from.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 programming language"/>
              </a:rPr>
              <a:t>C programming language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(and many derivatives) is a complex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 type"/>
              </a:rPr>
              <a:t>data 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declaration that defines a physically grouped list of variables to be placed under one name in a block of memory, allowing the different variables to be accessed via a single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ointer (computer programming)"/>
              </a:rPr>
              <a:t>pointer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declared name which returns the same address.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3E0B7-AB86-4987-82A4-715746195EC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7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24601"/>
            <a:ext cx="9133385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A58A-3B74-4AFD-B66A-1F22B7BD5A21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990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 descr="C:\Users\thg\Desktop\ICT Logo\ICT_4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83" y="6324601"/>
            <a:ext cx="1078652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CD9F-64DC-41FD-95AE-EB6FA2490D8F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87A7-67A1-4823-B73C-635FAE4C4D88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0615" y="11151"/>
            <a:ext cx="9133385" cy="762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324601"/>
            <a:ext cx="9133385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229600" cy="63976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24601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Last Update </a:t>
            </a:r>
            <a:r>
              <a:rPr lang="en-US"/>
              <a:t>: </a:t>
            </a:r>
            <a:fld id="{27943F70-0CAB-42DF-9449-3093B03B98D3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4601" y="6356350"/>
            <a:ext cx="171898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12" descr="C:\Users\thg\Desktop\ICT Logo\ICT_4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583" y="6324601"/>
            <a:ext cx="1078652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BD99-D8BF-4A6A-821F-9E0AC529A122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84E5-9F75-4A4F-97A3-9C7A7801FE6D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175-8DF1-40F4-B64D-5B11A1171617}" type="datetime1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6E21-1B1F-47EB-A3E0-685446ED424B}" type="datetime1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D-7CAC-4B31-991E-DDA658164B87}" type="datetime1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761-07B1-4896-B661-C1DCAC4841CA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0D0-5B63-413E-86FD-4ABDA3EA41BB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E4077-EAAF-4AC6-9494-D65D8F49CBCB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4E150D7F-A5BA-49D7-8CEF-777133C207E2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SG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1rS1bGDrcl0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_ACDiW2I4ns" TargetMode="External"/><Relationship Id="rId4" Type="http://schemas.openxmlformats.org/officeDocument/2006/relationships/hyperlink" Target="http://www.youtube.com/watch?v=H4Z0S9ZbC0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x-rays.com/products/ida/support/tutorials/index.shtml" TargetMode="External"/><Relationship Id="rId2" Type="http://schemas.openxmlformats.org/officeDocument/2006/relationships/hyperlink" Target="http://www.hex-rays.com/products/ida/support/download_freeware.s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Tools and Techniques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1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04272" y="63584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Last Update:15-11-2022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4919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Advanced Static Analysis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8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Preliminaries – Interface Text Mode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12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Preliminaries – Interface Text Mode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69122" y="1828800"/>
            <a:ext cx="6858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22634" y="1362045"/>
            <a:ext cx="283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Un-conditional Jump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234962" y="4046024"/>
            <a:ext cx="688427" cy="372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29200" y="3564993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Conditional Jump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69122" y="1312479"/>
            <a:ext cx="0" cy="5334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241533" y="1295400"/>
            <a:ext cx="617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25766" y="4562565"/>
            <a:ext cx="68580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06867" y="4614400"/>
            <a:ext cx="3444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Conditional Loop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25766" y="4547755"/>
            <a:ext cx="0" cy="53340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207373" y="5081155"/>
            <a:ext cx="617483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253355" y="3512624"/>
            <a:ext cx="0" cy="53340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244158" y="3512624"/>
            <a:ext cx="617483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259924" y="2319322"/>
            <a:ext cx="6858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29200" y="2375696"/>
            <a:ext cx="283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Un-conditional Loop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275688" y="2326130"/>
            <a:ext cx="0" cy="5334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253355" y="2859530"/>
            <a:ext cx="617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10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Preliminaries – Interface Graph Mode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762000"/>
            <a:ext cx="7758112" cy="554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51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Preliminaries – Interface Graph Mode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8200" y="1828800"/>
            <a:ext cx="1066800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1632466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Conditional Jump Not Taken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8200" y="2939534"/>
            <a:ext cx="1066800" cy="0"/>
          </a:xfrm>
          <a:prstGeom prst="straightConnector1">
            <a:avLst/>
          </a:prstGeom>
          <a:ln w="508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38400" y="274320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Conditional Jump Taken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06517" y="3994666"/>
            <a:ext cx="1066800" cy="0"/>
          </a:xfrm>
          <a:prstGeom prst="straightConnector1">
            <a:avLst/>
          </a:prstGeom>
          <a:ln w="508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06717" y="3798332"/>
            <a:ext cx="275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Unconditional Jump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0521" y="5210145"/>
            <a:ext cx="432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Options &gt; General &gt; Auto comments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14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6106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Preliminaries – Useful Windows for Analysis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029200"/>
          </a:xfrm>
        </p:spPr>
        <p:txBody>
          <a:bodyPr>
            <a:normAutofit fontScale="92500"/>
          </a:bodyPr>
          <a:lstStyle/>
          <a:p>
            <a:pPr algn="just"/>
            <a:r>
              <a:rPr lang="en-SG" sz="2400" b="1" dirty="0">
                <a:solidFill>
                  <a:srgbClr val="003300"/>
                </a:solidFill>
                <a:latin typeface="Comic Sans MS" pitchFamily="66" charset="0"/>
              </a:rPr>
              <a:t>Functions Tab </a:t>
            </a:r>
            <a:r>
              <a:rPr lang="en-SG" sz="2400" b="1" i="1" dirty="0">
                <a:solidFill>
                  <a:srgbClr val="0000FF"/>
                </a:solidFill>
                <a:latin typeface="Comic Sans MS" pitchFamily="66" charset="0"/>
              </a:rPr>
              <a:t>– </a:t>
            </a:r>
            <a:r>
              <a:rPr lang="en-SG" sz="2200" b="1" dirty="0">
                <a:solidFill>
                  <a:srgbClr val="0000FF"/>
                </a:solidFill>
                <a:latin typeface="Comic Sans MS" pitchFamily="66" charset="0"/>
              </a:rPr>
              <a:t>lists all functions in .exe and their lengths</a:t>
            </a:r>
            <a:endParaRPr lang="en-SG" sz="2200" b="1" i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endParaRPr lang="en-SG" sz="2400" b="1" i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SG" sz="2400" b="1" dirty="0">
                <a:solidFill>
                  <a:srgbClr val="003300"/>
                </a:solidFill>
                <a:latin typeface="Comic Sans MS" pitchFamily="66" charset="0"/>
              </a:rPr>
              <a:t>Names Tab - 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Lists every address with a name, including functions, named code, named data and strings</a:t>
            </a:r>
          </a:p>
          <a:p>
            <a:pPr marL="0" indent="0" algn="just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SG" sz="2400" b="1" dirty="0">
                <a:solidFill>
                  <a:srgbClr val="003300"/>
                </a:solidFill>
                <a:latin typeface="Comic Sans MS" pitchFamily="66" charset="0"/>
              </a:rPr>
              <a:t>Strings Tab – 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Shows all strings of length (≥5), right-click -&gt; Setup (to change length)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358775" indent="-358775" algn="just"/>
            <a:r>
              <a:rPr lang="en-SG" sz="2400" b="1" dirty="0">
                <a:solidFill>
                  <a:srgbClr val="003300"/>
                </a:solidFill>
                <a:latin typeface="Comic Sans MS" pitchFamily="66" charset="0"/>
              </a:rPr>
              <a:t>Imports Tab – 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Lists all imported functions (double-click to locate)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358775" indent="-358775" algn="just"/>
            <a:r>
              <a:rPr lang="en-US" sz="2400" b="1" dirty="0">
                <a:solidFill>
                  <a:srgbClr val="003300"/>
                </a:solidFill>
                <a:latin typeface="Comic Sans MS" pitchFamily="66" charset="0"/>
              </a:rPr>
              <a:t>Exports Tab - 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Lists all exported functions (double-click to locate)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58674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Windows &gt; Reset Desktop   </a:t>
            </a: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(return to startup view)</a:t>
            </a:r>
            <a:endParaRPr lang="en-SG" sz="2000" b="1" dirty="0">
              <a:solidFill>
                <a:srgbClr val="0000FF"/>
              </a:solidFill>
              <a:latin typeface="Comic Sans MS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13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15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653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Navigating IDA Pro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7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Navigating IDA Pro – Links and Refs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4876800"/>
            <a:ext cx="8679511" cy="609600"/>
          </a:xfrm>
        </p:spPr>
        <p:txBody>
          <a:bodyPr>
            <a:normAutofit/>
          </a:bodyPr>
          <a:lstStyle/>
          <a:p>
            <a:pPr algn="just"/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Double clicking any link     or     to cross-reference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433512"/>
            <a:ext cx="8679511" cy="260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4187354" y="4916214"/>
            <a:ext cx="381000" cy="381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9" name="Oval 8"/>
          <p:cNvSpPr/>
          <p:nvPr/>
        </p:nvSpPr>
        <p:spPr>
          <a:xfrm>
            <a:off x="5231524" y="4900448"/>
            <a:ext cx="381000" cy="381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16402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Navigating IDA Pro – Explore history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001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10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Navigating IDA Pro – Navigation Band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34" y="838200"/>
            <a:ext cx="761047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3400" y="4857750"/>
            <a:ext cx="8229600" cy="144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SG" sz="2000" b="1" dirty="0">
                <a:solidFill>
                  <a:srgbClr val="00B0F0"/>
                </a:solidFill>
                <a:latin typeface="Comic Sans MS" pitchFamily="66" charset="0"/>
              </a:rPr>
              <a:t>Light blue</a:t>
            </a:r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SG" sz="2000" dirty="0">
                <a:latin typeface="Comic Sans MS" pitchFamily="66" charset="0"/>
              </a:rPr>
              <a:t>– library code as recognised by FLIRT (not perfect)</a:t>
            </a:r>
            <a:endParaRPr lang="en-SG" sz="2000" i="1" dirty="0">
              <a:latin typeface="Comic Sans MS" pitchFamily="66" charset="0"/>
            </a:endParaRPr>
          </a:p>
          <a:p>
            <a:pPr algn="just"/>
            <a:r>
              <a:rPr lang="en-SG" sz="2000" b="1" dirty="0">
                <a:solidFill>
                  <a:srgbClr val="FF0000"/>
                </a:solidFill>
                <a:latin typeface="Comic Sans MS" pitchFamily="66" charset="0"/>
              </a:rPr>
              <a:t>Red</a:t>
            </a:r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SG" sz="2000" dirty="0">
                <a:latin typeface="Comic Sans MS" pitchFamily="66" charset="0"/>
              </a:rPr>
              <a:t>–</a:t>
            </a:r>
            <a:r>
              <a:rPr lang="en-SG" sz="2000" b="1" dirty="0">
                <a:latin typeface="Comic Sans MS" pitchFamily="66" charset="0"/>
              </a:rPr>
              <a:t> </a:t>
            </a:r>
            <a:r>
              <a:rPr lang="en-SG" sz="2000" dirty="0">
                <a:latin typeface="Comic Sans MS" pitchFamily="66" charset="0"/>
              </a:rPr>
              <a:t>compiler generated code</a:t>
            </a:r>
          </a:p>
          <a:p>
            <a:pPr algn="just"/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Dark blue </a:t>
            </a:r>
            <a:r>
              <a:rPr lang="en-SG" sz="2000" dirty="0">
                <a:latin typeface="Comic Sans MS" pitchFamily="66" charset="0"/>
              </a:rPr>
              <a:t>– user-written code</a:t>
            </a:r>
          </a:p>
          <a:p>
            <a:pPr algn="just"/>
            <a:r>
              <a:rPr lang="en-US" sz="2000" b="1" dirty="0">
                <a:solidFill>
                  <a:srgbClr val="FF7C80"/>
                </a:solidFill>
                <a:latin typeface="Comic Sans MS" pitchFamily="66" charset="0"/>
              </a:rPr>
              <a:t>Pink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- imports</a:t>
            </a:r>
            <a:endParaRPr lang="en-SG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118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4" y="1094678"/>
            <a:ext cx="3652979" cy="147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Navigating IDA Pro – Jump and Search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5181600" y="1372573"/>
            <a:ext cx="1120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Press G</a:t>
            </a:r>
            <a:endParaRPr lang="en-SG" sz="2400" dirty="0"/>
          </a:p>
        </p:txBody>
      </p:sp>
      <p:sp>
        <p:nvSpPr>
          <p:cNvPr id="13" name="Rectangle 12"/>
          <p:cNvSpPr/>
          <p:nvPr/>
        </p:nvSpPr>
        <p:spPr>
          <a:xfrm>
            <a:off x="5181600" y="2035144"/>
            <a:ext cx="3273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Jump &gt; Jump to Address</a:t>
            </a:r>
            <a:endParaRPr lang="en-SG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4" y="2787659"/>
            <a:ext cx="52578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010400" y="4500863"/>
            <a:ext cx="103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Search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04961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172051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Preliminaries</a:t>
            </a:r>
          </a:p>
          <a:p>
            <a:r>
              <a:rPr lang="en-US" dirty="0">
                <a:solidFill>
                  <a:schemeClr val="tx1"/>
                </a:solidFill>
              </a:rPr>
              <a:t>Navigating IDA Pro</a:t>
            </a:r>
          </a:p>
          <a:p>
            <a:r>
              <a:rPr lang="en-US" dirty="0">
                <a:solidFill>
                  <a:schemeClr val="tx1"/>
                </a:solidFill>
              </a:rPr>
              <a:t>Analyzing Functions</a:t>
            </a:r>
          </a:p>
          <a:p>
            <a:r>
              <a:rPr lang="en-US" dirty="0">
                <a:solidFill>
                  <a:schemeClr val="tx1"/>
                </a:solidFill>
              </a:rPr>
              <a:t>Graphing</a:t>
            </a:r>
          </a:p>
          <a:p>
            <a:r>
              <a:rPr lang="en-US" dirty="0">
                <a:solidFill>
                  <a:schemeClr val="tx1"/>
                </a:solidFill>
              </a:rPr>
              <a:t>Recognize C Constructs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00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Navigating IDA Pro – Code References</a:t>
            </a:r>
            <a:endParaRPr lang="en-SG" sz="3600" dirty="0"/>
          </a:p>
        </p:txBody>
      </p:sp>
      <p:sp>
        <p:nvSpPr>
          <p:cNvPr id="9" name="Rectangle 8"/>
          <p:cNvSpPr/>
          <p:nvPr/>
        </p:nvSpPr>
        <p:spPr>
          <a:xfrm>
            <a:off x="5701862" y="1743925"/>
            <a:ext cx="1120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Press X</a:t>
            </a:r>
            <a:endParaRPr lang="en-SG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481"/>
            <a:ext cx="5678214" cy="2846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200400"/>
            <a:ext cx="5867400" cy="3146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4729669"/>
            <a:ext cx="32817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View &gt; Open 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subviews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&gt;</a:t>
            </a:r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Function calls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944606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Navigating IDA Pro – Data References</a:t>
            </a:r>
            <a:endParaRPr lang="en-SG" sz="3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77109"/>
            <a:ext cx="73914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558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22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653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Analyzing Functions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88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Analyzing Functions – Example </a:t>
            </a:r>
            <a:endParaRPr lang="en-SG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22888"/>
            <a:ext cx="5334000" cy="5528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814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Analyzing Functions – Notes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181600"/>
          </a:xfrm>
        </p:spPr>
        <p:txBody>
          <a:bodyPr>
            <a:noAutofit/>
          </a:bodyPr>
          <a:lstStyle/>
          <a:p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IDA Pro determined that this is an EBP-based stack frame used in the function</a:t>
            </a:r>
          </a:p>
          <a:p>
            <a:pPr marL="0" indent="0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This means local variables and parameters will be referenced via EBP register throughout the function</a:t>
            </a:r>
          </a:p>
          <a:p>
            <a:pPr marL="0" indent="0">
              <a:buNone/>
            </a:pPr>
            <a:endParaRPr lang="en-SG" sz="2400" b="1" i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Local variables are labelled with the prefix </a:t>
            </a:r>
            <a:r>
              <a:rPr lang="en-SG" sz="2400" b="1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SG" sz="2400" b="1" dirty="0">
                <a:latin typeface="Arial" pitchFamily="34" charset="0"/>
                <a:cs typeface="Arial" pitchFamily="34" charset="0"/>
              </a:rPr>
              <a:t>_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 and parameters with prefix </a:t>
            </a:r>
            <a:r>
              <a:rPr lang="en-SG" sz="2400" b="1" dirty="0" err="1">
                <a:latin typeface="Arial" pitchFamily="34" charset="0"/>
                <a:cs typeface="Arial" pitchFamily="34" charset="0"/>
              </a:rPr>
              <a:t>arg</a:t>
            </a:r>
            <a:r>
              <a:rPr lang="en-SG" sz="2400" b="1" dirty="0">
                <a:latin typeface="Arial" pitchFamily="34" charset="0"/>
                <a:cs typeface="Arial" pitchFamily="34" charset="0"/>
              </a:rPr>
              <a:t>_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, and named with a suffix corresponding to their offset relative to EBP</a:t>
            </a:r>
          </a:p>
          <a:p>
            <a:pPr marL="0" indent="0" algn="just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Local variables will be at a negative offset relative to EBP and arguments will be at a positive </a:t>
            </a:r>
            <a:r>
              <a:rPr lang="en-SG" sz="2400" b="1" dirty="0" err="1">
                <a:solidFill>
                  <a:srgbClr val="0000FF"/>
                </a:solidFill>
                <a:latin typeface="Comic Sans MS" pitchFamily="66" charset="0"/>
              </a:rPr>
              <a:t>offse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87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Analyzing Functions – Notes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13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At     we have the start of the summary of the stack view. E.g. </a:t>
            </a:r>
            <a:r>
              <a:rPr lang="en-SG" sz="2400" b="1" dirty="0" err="1">
                <a:latin typeface="Arial" pitchFamily="34" charset="0"/>
                <a:cs typeface="Arial" pitchFamily="34" charset="0"/>
              </a:rPr>
              <a:t>var_C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 corresponds to value </a:t>
            </a:r>
            <a:r>
              <a:rPr lang="en-SG" sz="2400" b="1" dirty="0">
                <a:latin typeface="Arial" pitchFamily="34" charset="0"/>
                <a:cs typeface="Arial" pitchFamily="34" charset="0"/>
              </a:rPr>
              <a:t>-0xCh</a:t>
            </a:r>
          </a:p>
          <a:p>
            <a:pPr marL="0" indent="0">
              <a:buNone/>
            </a:pPr>
            <a:endParaRPr lang="en-SG" sz="2400" dirty="0"/>
          </a:p>
          <a:p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At     IDA Pro </a:t>
            </a:r>
            <a:r>
              <a:rPr lang="en-SG" sz="2400" dirty="0">
                <a:solidFill>
                  <a:srgbClr val="0000FF"/>
                </a:solidFill>
                <a:latin typeface="Comic Sans MS" pitchFamily="66" charset="0"/>
              </a:rPr>
              <a:t>has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 substituted </a:t>
            </a:r>
            <a:r>
              <a:rPr lang="en-SG" sz="2400" b="1" dirty="0" err="1">
                <a:latin typeface="Arial" pitchFamily="34" charset="0"/>
                <a:cs typeface="Arial" pitchFamily="34" charset="0"/>
              </a:rPr>
              <a:t>var_C</a:t>
            </a:r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 for </a:t>
            </a:r>
            <a:r>
              <a:rPr lang="en-SG" sz="2400" b="1" dirty="0">
                <a:latin typeface="Arial" pitchFamily="34" charset="0"/>
                <a:cs typeface="Arial" pitchFamily="34" charset="0"/>
              </a:rPr>
              <a:t>-0xCh </a:t>
            </a:r>
          </a:p>
          <a:p>
            <a:pPr marL="0" indent="0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Makes it easier to read disassembled code</a:t>
            </a:r>
          </a:p>
          <a:p>
            <a:pPr marL="0" indent="0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If IDA Pro fails to identify function – press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 to create function</a:t>
            </a:r>
          </a:p>
          <a:p>
            <a:pPr marL="0" indent="0">
              <a:buNone/>
            </a:pPr>
            <a:endParaRPr lang="en-US" sz="2400" b="1" dirty="0">
              <a:solidFill>
                <a:srgbClr val="0000FF"/>
              </a:solidFill>
              <a:latin typeface="Comic Sans MS" pitchFamily="66" charset="0"/>
              <a:cs typeface="Arial" pitchFamily="34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If IDA Pro fails to identify EBP-based stack frames, press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ALT-P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; select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BP Based Frame</a:t>
            </a:r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 and specify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4 bytes for Saved Registers</a:t>
            </a:r>
            <a:endParaRPr lang="en-SG" sz="2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SG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153" y="966619"/>
            <a:ext cx="465426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683" y="2226469"/>
            <a:ext cx="436896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115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26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57751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Graphing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6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Graphing – Options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05000" y="762000"/>
            <a:ext cx="6619875" cy="5562600"/>
            <a:chOff x="1905000" y="762000"/>
            <a:chExt cx="6619875" cy="55626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905000" y="762000"/>
              <a:ext cx="0" cy="5562600"/>
            </a:xfrm>
            <a:prstGeom prst="line">
              <a:avLst/>
            </a:prstGeom>
            <a:ln w="508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914400"/>
              <a:ext cx="6162675" cy="293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962400"/>
              <a:ext cx="6115050" cy="216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1828800" cy="43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59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Graphing – Display Graph of Function Calls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1100138"/>
            <a:ext cx="5481637" cy="4936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379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8392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Graphing – Display Graph of </a:t>
            </a:r>
            <a:r>
              <a:rPr lang="en-US" sz="36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Xrefs</a:t>
            </a:r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to/from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41" y="956766"/>
            <a:ext cx="2895941" cy="498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952284"/>
            <a:ext cx="3536449" cy="4991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01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28333" y="63488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57751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Preliminaries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22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Graphing – User Specified </a:t>
            </a:r>
            <a:r>
              <a:rPr lang="en-US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Xrefs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001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631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31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6537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Recognize C Constructs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3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– Introduction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267200"/>
          </a:xfrm>
        </p:spPr>
        <p:txBody>
          <a:bodyPr>
            <a:normAutofit/>
          </a:bodyPr>
          <a:lstStyle/>
          <a:p>
            <a:pPr algn="just"/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Malware commonly developed using C</a:t>
            </a:r>
          </a:p>
          <a:p>
            <a:pPr marL="0" indent="0" algn="just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SG" sz="2400" b="1" dirty="0">
                <a:solidFill>
                  <a:srgbClr val="0000FF"/>
                </a:solidFill>
                <a:latin typeface="Comic Sans MS" pitchFamily="66" charset="0"/>
              </a:rPr>
              <a:t>Recognize assembly instructions as group in addition to single instructions</a:t>
            </a:r>
            <a:endParaRPr lang="en-SG" sz="2400" b="1" i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endParaRPr lang="en-SG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Malware analyst’s goal is to understand overall functionality of program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358775" indent="-358775" algn="just"/>
            <a:r>
              <a:rPr lang="en-US" sz="2400" b="1" dirty="0">
                <a:solidFill>
                  <a:srgbClr val="0000FF"/>
                </a:solidFill>
                <a:latin typeface="Comic Sans MS" pitchFamily="66" charset="0"/>
              </a:rPr>
              <a:t>Focus on the way a program works in general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94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– Global </a:t>
            </a:r>
            <a:r>
              <a:rPr lang="en-US" sz="36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vs</a:t>
            </a:r>
            <a:r>
              <a:rPr lang="en-US" sz="36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Local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000364"/>
            <a:ext cx="2895600" cy="2142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9" y="3543300"/>
            <a:ext cx="3717029" cy="106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20" y="4544172"/>
            <a:ext cx="3717029" cy="165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024" y="1000364"/>
            <a:ext cx="5029200" cy="16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3886200" y="762000"/>
            <a:ext cx="0" cy="556260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65781"/>
            <a:ext cx="4825648" cy="19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240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5344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– Arithmetic Operations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886200" y="762000"/>
            <a:ext cx="0" cy="556260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53" y="1524000"/>
            <a:ext cx="248984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3" y="1300162"/>
            <a:ext cx="34004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203" y="4643437"/>
            <a:ext cx="3381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989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– Recognize “If” constructs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0" y="3048000"/>
            <a:ext cx="91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012" y="954741"/>
            <a:ext cx="3593042" cy="190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36259"/>
            <a:ext cx="7085689" cy="295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164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– Recognize “If” graphically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8724"/>
            <a:ext cx="73914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3660" y="3540499"/>
            <a:ext cx="532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dirty="0">
                <a:latin typeface="Arial Black" pitchFamily="34" charset="0"/>
              </a:rPr>
              <a:t>true</a:t>
            </a:r>
            <a:endParaRPr lang="en-SG" sz="1200" dirty="0"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9840" y="3540498"/>
            <a:ext cx="593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dirty="0">
                <a:latin typeface="Arial Black" pitchFamily="34" charset="0"/>
              </a:rPr>
              <a:t>false</a:t>
            </a:r>
            <a:endParaRPr lang="en-SG" sz="1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62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– Recognize “For” Loops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62401" y="762000"/>
            <a:ext cx="0" cy="556260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37" y="990599"/>
            <a:ext cx="3244663" cy="1744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106" y="1017493"/>
            <a:ext cx="4875414" cy="349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4197176" y="4530459"/>
            <a:ext cx="3689672" cy="1675239"/>
            <a:chOff x="4197176" y="4530459"/>
            <a:chExt cx="3689672" cy="1675239"/>
          </a:xfrm>
        </p:grpSpPr>
        <p:sp>
          <p:nvSpPr>
            <p:cNvPr id="17" name="TextBox 16"/>
            <p:cNvSpPr txBox="1"/>
            <p:nvPr/>
          </p:nvSpPr>
          <p:spPr>
            <a:xfrm>
              <a:off x="4991248" y="4543705"/>
              <a:ext cx="2895600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/>
                <a:t>Initialization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/>
                <a:t>Increment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/>
                <a:t>Comparison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/>
                <a:t>Loop (another iteration)</a:t>
              </a:r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188" y="4530459"/>
              <a:ext cx="328612" cy="359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338" y="5012204"/>
              <a:ext cx="342226" cy="358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188" y="5012204"/>
              <a:ext cx="381000" cy="34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176" y="5374701"/>
              <a:ext cx="446551" cy="360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188" y="5374701"/>
              <a:ext cx="407915" cy="390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925" y="5797730"/>
              <a:ext cx="368263" cy="351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4312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– Recognize “While” Loops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62401" y="762000"/>
            <a:ext cx="0" cy="556260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548187" y="4530458"/>
            <a:ext cx="3338661" cy="813466"/>
            <a:chOff x="4548187" y="4530458"/>
            <a:chExt cx="3338661" cy="813466"/>
          </a:xfrm>
        </p:grpSpPr>
        <p:sp>
          <p:nvSpPr>
            <p:cNvPr id="17" name="TextBox 16"/>
            <p:cNvSpPr txBox="1"/>
            <p:nvPr/>
          </p:nvSpPr>
          <p:spPr>
            <a:xfrm>
              <a:off x="4991248" y="4543705"/>
              <a:ext cx="289560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/>
                <a:t>Comparison and Exit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/>
                <a:t>Loop (another iteration)</a:t>
              </a:r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187" y="4530458"/>
              <a:ext cx="377411" cy="413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6" y="1031709"/>
            <a:ext cx="3478388" cy="188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338" y="1058603"/>
            <a:ext cx="4132662" cy="3183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11" y="4970208"/>
            <a:ext cx="414337" cy="396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49338" y="5668397"/>
            <a:ext cx="2684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mic Sans MS" pitchFamily="66" charset="0"/>
              </a:rPr>
              <a:t>Graphical – look for:</a:t>
            </a:r>
            <a:endParaRPr lang="en-SG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89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– Recognize function calls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0" y="3248024"/>
            <a:ext cx="9144000" cy="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7529"/>
            <a:ext cx="8232962" cy="5163671"/>
            <a:chOff x="0" y="627529"/>
            <a:chExt cx="8232962" cy="5163671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761999"/>
              <a:ext cx="4972050" cy="2409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3810000"/>
              <a:ext cx="4880162" cy="198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0" y="627529"/>
              <a:ext cx="2514600" cy="1143000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" name="Straight Arrow Connector 7"/>
            <p:cNvCxnSpPr>
              <a:stCxn id="3" idx="4"/>
            </p:cNvCxnSpPr>
            <p:nvPr/>
          </p:nvCxnSpPr>
          <p:spPr>
            <a:xfrm>
              <a:off x="1257300" y="1770529"/>
              <a:ext cx="2019300" cy="2039471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931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Preliminaries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105400"/>
          </a:xfrm>
        </p:spPr>
        <p:txBody>
          <a:bodyPr>
            <a:noAutofit/>
          </a:bodyPr>
          <a:lstStyle/>
          <a:p>
            <a:pPr marL="457200" indent="-457200"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Interactive Disassembler Professional (IDA Pro) is a disassembler for malware and vulnerability analyses, debugging, reverse engineering etc.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Supports different file formats: Portable Executable (PE), Common Object File Format (COFF) and </a:t>
            </a:r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Executable and Linking Format (ELF).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  <a:p>
            <a:pPr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Code Signatures in </a:t>
            </a:r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Fast Library Identification and Recognition Technology (FLIRT) – allow recognition and labelling of disassembled functions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Work can be saved in IDA Pro </a:t>
            </a:r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database (called an </a:t>
            </a:r>
            <a:r>
              <a:rPr lang="en-SG" sz="2000" b="1" i="1" dirty="0" err="1">
                <a:solidFill>
                  <a:srgbClr val="0000FF"/>
                </a:solidFill>
                <a:latin typeface="Comic Sans MS" pitchFamily="66" charset="0"/>
              </a:rPr>
              <a:t>idb</a:t>
            </a:r>
            <a:r>
              <a:rPr lang="en-SG" sz="2000" b="1" dirty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marL="0" indent="0" algn="just">
              <a:buNone/>
            </a:pPr>
            <a:endParaRPr lang="en-SG" sz="20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Supports plugins – can write own extensions or use 3</a:t>
            </a:r>
            <a:r>
              <a:rPr lang="en-US" sz="2000" b="1" baseline="30000" dirty="0">
                <a:solidFill>
                  <a:srgbClr val="0000FF"/>
                </a:solidFill>
                <a:latin typeface="Comic Sans MS" pitchFamily="66" charset="0"/>
              </a:rPr>
              <a:t>rd</a:t>
            </a: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 party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68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– Recognize “switch” construct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62401" y="762000"/>
            <a:ext cx="0" cy="556260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6858" y="5132217"/>
            <a:ext cx="316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mic Sans MS" pitchFamily="66" charset="0"/>
              </a:rPr>
              <a:t>Graphical – look for “nested” “if” constructs</a:t>
            </a:r>
            <a:endParaRPr lang="en-SG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79929"/>
            <a:ext cx="3200400" cy="392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707669" y="762001"/>
            <a:ext cx="3721395" cy="5510370"/>
            <a:chOff x="4707669" y="762001"/>
            <a:chExt cx="3721395" cy="5510370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7669" y="762001"/>
              <a:ext cx="3721395" cy="4190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7669" y="4953000"/>
              <a:ext cx="3676649" cy="1319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520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– Recognize “</a:t>
            </a:r>
            <a:r>
              <a:rPr lang="en-US" sz="28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struct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” construct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62401" y="762000"/>
            <a:ext cx="0" cy="556260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6858" y="5555117"/>
            <a:ext cx="316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mic Sans MS" pitchFamily="66" charset="0"/>
              </a:rPr>
              <a:t>Structures are accessed with base address</a:t>
            </a:r>
            <a:endParaRPr lang="en-SG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75" y="762002"/>
            <a:ext cx="3418908" cy="481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584111" y="1960113"/>
            <a:ext cx="80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mic Sans MS" pitchFamily="66" charset="0"/>
              </a:rPr>
              <a:t>global</a:t>
            </a:r>
            <a:endParaRPr lang="en-SG" sz="1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493" y="1866633"/>
            <a:ext cx="3942556" cy="3120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val 14"/>
          <p:cNvSpPr/>
          <p:nvPr/>
        </p:nvSpPr>
        <p:spPr>
          <a:xfrm>
            <a:off x="0" y="4038600"/>
            <a:ext cx="3886199" cy="154271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794183" y="3426759"/>
            <a:ext cx="1828800" cy="6858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759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9067800" cy="6397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Recognize C Constructs – Recognize “</a:t>
            </a:r>
            <a:r>
              <a:rPr lang="en-US" sz="28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struct</a:t>
            </a: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” construct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62401" y="762000"/>
            <a:ext cx="0" cy="5562600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6858" y="5555117"/>
            <a:ext cx="316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mic Sans MS" pitchFamily="66" charset="0"/>
              </a:rPr>
              <a:t>Structures are accessed with base address</a:t>
            </a:r>
            <a:endParaRPr lang="en-SG" sz="2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75" y="762002"/>
            <a:ext cx="3418908" cy="481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584111" y="1960113"/>
            <a:ext cx="80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mic Sans MS" pitchFamily="66" charset="0"/>
              </a:rPr>
              <a:t>global</a:t>
            </a:r>
            <a:endParaRPr lang="en-SG" sz="1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-1" y="2129390"/>
            <a:ext cx="3886199" cy="1983169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/>
          <p:cNvCxnSpPr>
            <a:stCxn id="15" idx="6"/>
          </p:cNvCxnSpPr>
          <p:nvPr/>
        </p:nvCxnSpPr>
        <p:spPr>
          <a:xfrm>
            <a:off x="3886198" y="3120975"/>
            <a:ext cx="609602" cy="305784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646908" y="888807"/>
            <a:ext cx="4016192" cy="5333998"/>
            <a:chOff x="4876800" y="762002"/>
            <a:chExt cx="3762375" cy="516255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762002"/>
              <a:ext cx="3762375" cy="3743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212" y="4505327"/>
              <a:ext cx="3333750" cy="1419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7100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IDA Pro – Reverse Engineering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82271" y="2057400"/>
            <a:ext cx="6225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hlinkClick r:id="rId2"/>
              </a:rPr>
              <a:t>http://www.youtube.com/watch?v=1rS1bGDrcl0</a:t>
            </a:r>
            <a:r>
              <a:rPr lang="en-SG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105362" y="3581400"/>
            <a:ext cx="5179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>
                <a:solidFill>
                  <a:srgbClr val="0000FF"/>
                </a:solidFill>
                <a:latin typeface="Comic Sans MS" pitchFamily="66" charset="0"/>
                <a:cs typeface="Arial" pitchFamily="34" charset="0"/>
              </a:rPr>
              <a:t>Using IDA Pro to break password protection</a:t>
            </a:r>
          </a:p>
        </p:txBody>
      </p:sp>
    </p:spTree>
    <p:extLst>
      <p:ext uri="{BB962C8B-B14F-4D97-AF65-F5344CB8AC3E}">
        <p14:creationId xmlns:p14="http://schemas.microsoft.com/office/powerpoint/2010/main" val="3567739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72" y="1905000"/>
            <a:ext cx="9039728" cy="1497597"/>
          </a:xfrm>
        </p:spPr>
        <p:txBody>
          <a:bodyPr>
            <a:normAutofit/>
          </a:bodyPr>
          <a:lstStyle/>
          <a:p>
            <a:r>
              <a:rPr lang="en-US" sz="3600" b="1" dirty="0"/>
              <a:t>Malware Analysis and Anti-Virus Technologies</a:t>
            </a:r>
            <a:endParaRPr lang="en-SG" sz="3600" b="1" dirty="0"/>
          </a:p>
        </p:txBody>
      </p:sp>
      <p:pic>
        <p:nvPicPr>
          <p:cNvPr id="5" name="Picture 12" descr="C:\Users\thg\Desktop\ICT Logo\ICT_4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59" y="2869"/>
            <a:ext cx="1501262" cy="7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" y="44273"/>
            <a:ext cx="2797196" cy="6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MATT Lecture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47202" y="6356350"/>
            <a:ext cx="750631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bg1"/>
                </a:solidFill>
              </a:rPr>
              <a:pPr/>
              <a:t>44</a:t>
            </a:fld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530014" y="3080084"/>
            <a:ext cx="6400800" cy="57751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Tutorial 1 : </a:t>
            </a:r>
          </a:p>
          <a:p>
            <a:r>
              <a:rPr lang="en-US" sz="2000" dirty="0">
                <a:solidFill>
                  <a:schemeClr val="tx1"/>
                </a:solidFill>
              </a:rPr>
              <a:t>Watch video on Introductory Intel x86: Architecture, Assembly, Applications</a:t>
            </a:r>
          </a:p>
          <a:p>
            <a:r>
              <a:rPr lang="en-US" sz="2000" dirty="0">
                <a:solidFill>
                  <a:schemeClr val="tx1"/>
                </a:solidFill>
                <a:hlinkClick r:id="rId4"/>
              </a:rPr>
              <a:t>http://www.youtube.com/watch?v=H4Z0S9ZbC0g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12"/>
          <p:cNvSpPr txBox="1">
            <a:spLocks/>
          </p:cNvSpPr>
          <p:nvPr/>
        </p:nvSpPr>
        <p:spPr>
          <a:xfrm>
            <a:off x="1530014" y="4603750"/>
            <a:ext cx="6400800" cy="577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Tutorial 2 : </a:t>
            </a:r>
          </a:p>
          <a:p>
            <a:r>
              <a:rPr lang="en-US" sz="2000" dirty="0">
                <a:solidFill>
                  <a:schemeClr val="tx1"/>
                </a:solidFill>
              </a:rPr>
              <a:t>Explore IDA Pro</a:t>
            </a:r>
          </a:p>
          <a:p>
            <a:r>
              <a:rPr lang="en-US" sz="2000" dirty="0">
                <a:solidFill>
                  <a:schemeClr val="tx1"/>
                </a:solidFill>
                <a:hlinkClick r:id="rId5"/>
              </a:rPr>
              <a:t>https://www.youtube.com/watch?v=_ACDiW2I4ns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89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915400" cy="6397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Preliminaries – Download and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3657600"/>
          </a:xfrm>
        </p:spPr>
        <p:txBody>
          <a:bodyPr>
            <a:noAutofit/>
          </a:bodyPr>
          <a:lstStyle/>
          <a:p>
            <a:pPr marL="457200" indent="-457200"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Download IDA Pro Free (IDA v8.1 ) from:</a:t>
            </a:r>
          </a:p>
          <a:p>
            <a:pPr marL="0" indent="0" algn="just">
              <a:buNone/>
            </a:pPr>
            <a:r>
              <a:rPr lang="en-SG" sz="2000" dirty="0">
                <a:hlinkClick r:id="rId2"/>
              </a:rPr>
              <a:t>http://www.hex-rays.com/products/ida/support/download_freeware.shtml</a:t>
            </a:r>
            <a:r>
              <a:rPr lang="en-SG" sz="2000" dirty="0"/>
              <a:t>  </a:t>
            </a: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 algn="just">
              <a:buNone/>
            </a:pP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/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Tutorials can be found at: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FF"/>
                </a:solidFill>
                <a:hlinkClick r:id="rId3"/>
              </a:rPr>
              <a:t>http://www.hex-rays.com/products/ida/support/tutorials/index.shtml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Preliminaries – Download and Installation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794764"/>
            <a:ext cx="3429001" cy="264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781317"/>
            <a:ext cx="3415659" cy="2648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81400"/>
            <a:ext cx="342900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58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Preliminaries – Starting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26" y="3488951"/>
            <a:ext cx="31813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27617"/>
            <a:ext cx="52101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26" y="994102"/>
            <a:ext cx="3219450" cy="241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65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Preliminaries – Loading an Executable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4038600" cy="48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3400" y="1371600"/>
            <a:ext cx="4572000" cy="419100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Specify potential PE file type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Specify processor model to use for disassembly (IDA Pro may choose from header info)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Choose binary file option for PEs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solidFill>
                <a:srgbClr val="0000FF"/>
              </a:solidFill>
              <a:latin typeface="Comic Sans MS" pitchFamily="66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Specify virtual base address to load file</a:t>
            </a:r>
          </a:p>
        </p:txBody>
      </p:sp>
    </p:spTree>
    <p:extLst>
      <p:ext uri="{BB962C8B-B14F-4D97-AF65-F5344CB8AC3E}">
        <p14:creationId xmlns:p14="http://schemas.microsoft.com/office/powerpoint/2010/main" val="95548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Preliminaries – Loading PE File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MATT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279354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696" y="3733800"/>
            <a:ext cx="4087962" cy="2396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1192</Words>
  <Application>Microsoft Office PowerPoint</Application>
  <PresentationFormat>On-screen Show (4:3)</PresentationFormat>
  <Paragraphs>246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Arial Black</vt:lpstr>
      <vt:lpstr>Calibri</vt:lpstr>
      <vt:lpstr>Comic Sans MS</vt:lpstr>
      <vt:lpstr>Office Theme</vt:lpstr>
      <vt:lpstr>Malware Analysis Tools and Techniques</vt:lpstr>
      <vt:lpstr>Malware Analysis and Anti-Virus Technologies</vt:lpstr>
      <vt:lpstr>Malware Analysis and Anti-Virus Technologies</vt:lpstr>
      <vt:lpstr>Preliminaries - Introduction</vt:lpstr>
      <vt:lpstr>Preliminaries – Download and Installation</vt:lpstr>
      <vt:lpstr>Preliminaries – Download and Installation</vt:lpstr>
      <vt:lpstr>Preliminaries – Starting</vt:lpstr>
      <vt:lpstr>Preliminaries – Loading an Executable</vt:lpstr>
      <vt:lpstr>Preliminaries – Loading PE File </vt:lpstr>
      <vt:lpstr>Preliminaries – Interface Text Mode </vt:lpstr>
      <vt:lpstr>Preliminaries – Interface Text Mode</vt:lpstr>
      <vt:lpstr>Preliminaries – Interface Graph Mode </vt:lpstr>
      <vt:lpstr>Preliminaries – Interface Graph Mode</vt:lpstr>
      <vt:lpstr>Preliminaries – Useful Windows for Analysis</vt:lpstr>
      <vt:lpstr>Malware Analysis and Anti-Virus Technologies</vt:lpstr>
      <vt:lpstr>Navigating IDA Pro – Links and Refs</vt:lpstr>
      <vt:lpstr>Navigating IDA Pro – Explore history</vt:lpstr>
      <vt:lpstr>Navigating IDA Pro – Navigation Band</vt:lpstr>
      <vt:lpstr>Navigating IDA Pro – Jump and Search</vt:lpstr>
      <vt:lpstr>Navigating IDA Pro – Code References</vt:lpstr>
      <vt:lpstr>Navigating IDA Pro – Data References</vt:lpstr>
      <vt:lpstr>Malware Analysis and Anti-Virus Technologies</vt:lpstr>
      <vt:lpstr>Analyzing Functions – Example </vt:lpstr>
      <vt:lpstr>Analyzing Functions – Notes</vt:lpstr>
      <vt:lpstr>Analyzing Functions – Notes</vt:lpstr>
      <vt:lpstr>Malware Analysis and Anti-Virus Technologies</vt:lpstr>
      <vt:lpstr>Graphing – Options</vt:lpstr>
      <vt:lpstr>Graphing – Display Graph of Function Calls</vt:lpstr>
      <vt:lpstr>Graphing – Display Graph of Xrefs to/from</vt:lpstr>
      <vt:lpstr>Graphing – User Specified Xrefs</vt:lpstr>
      <vt:lpstr>Malware Analysis and Anti-Virus Technologies</vt:lpstr>
      <vt:lpstr>Recognize C Constructs – Introduction</vt:lpstr>
      <vt:lpstr>Recognize C Constructs – Global vs Local</vt:lpstr>
      <vt:lpstr>Recognize C Constructs – Arithmetic Operations</vt:lpstr>
      <vt:lpstr>Recognize C Constructs – Recognize “If” constructs</vt:lpstr>
      <vt:lpstr>Recognize C Constructs – Recognize “If” graphically</vt:lpstr>
      <vt:lpstr>Recognize C Constructs – Recognize “For” Loops</vt:lpstr>
      <vt:lpstr>Recognize C Constructs – Recognize “While” Loops</vt:lpstr>
      <vt:lpstr>Recognize C Constructs – Recognize function calls</vt:lpstr>
      <vt:lpstr>Recognize C Constructs – Recognize “switch” construct</vt:lpstr>
      <vt:lpstr>Recognize C Constructs – Recognize “struct” construct</vt:lpstr>
      <vt:lpstr>Recognize C Constructs – Recognize “struct” construct</vt:lpstr>
      <vt:lpstr>IDA Pro – Reverse Engineering </vt:lpstr>
      <vt:lpstr>Malware Analysis and Anti-Virus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Analysis and Anti-Virus Technologies</dc:title>
  <dc:creator>Loh Peter Kok Keong</dc:creator>
  <cp:lastModifiedBy>Anand Ravi DESHPANDE (NP)</cp:lastModifiedBy>
  <cp:revision>381</cp:revision>
  <dcterms:created xsi:type="dcterms:W3CDTF">2006-08-16T00:00:00Z</dcterms:created>
  <dcterms:modified xsi:type="dcterms:W3CDTF">2022-11-15T09:39:56Z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2022-11-15T09:39:56Z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103de1bc-e858-461d-a36c-3588c0adddd2</vt:lpwstr>
  </property>
  <property fmtid="{D5CDD505-2E9C-101B-9397-08002B2CF9AE}" pid="8" name="MSIP_Label_30286cb9-b49f-4646-87a5-340028348160_ContentBits">
    <vt:lpwstr>1</vt:lpwstr>
  </property>
</Properties>
</file>