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8" r:id="rId3"/>
    <p:sldId id="299" r:id="rId4"/>
    <p:sldId id="300" r:id="rId5"/>
    <p:sldId id="279" r:id="rId6"/>
    <p:sldId id="258" r:id="rId7"/>
    <p:sldId id="297" r:id="rId8"/>
    <p:sldId id="280" r:id="rId9"/>
    <p:sldId id="264" r:id="rId10"/>
    <p:sldId id="265" r:id="rId11"/>
    <p:sldId id="290" r:id="rId12"/>
    <p:sldId id="291" r:id="rId13"/>
    <p:sldId id="292" r:id="rId14"/>
    <p:sldId id="293" r:id="rId15"/>
    <p:sldId id="294" r:id="rId16"/>
    <p:sldId id="295" r:id="rId17"/>
    <p:sldId id="296" r:id="rId18"/>
    <p:sldId id="281" r:id="rId19"/>
    <p:sldId id="282" r:id="rId20"/>
    <p:sldId id="284" r:id="rId21"/>
    <p:sldId id="285" r:id="rId22"/>
    <p:sldId id="286" r:id="rId23"/>
    <p:sldId id="287" r:id="rId24"/>
    <p:sldId id="288" r:id="rId25"/>
    <p:sldId id="289" r:id="rId26"/>
    <p:sldId id="283"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655" autoAdjust="0"/>
  </p:normalViewPr>
  <p:slideViewPr>
    <p:cSldViewPr>
      <p:cViewPr varScale="1">
        <p:scale>
          <a:sx n="62" d="100"/>
          <a:sy n="62" d="100"/>
        </p:scale>
        <p:origin x="14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631A71-06EB-4E04-B2CA-4B14E6133852}" type="datetimeFigureOut">
              <a:rPr lang="en-US"/>
              <a:pPr>
                <a:defRPr/>
              </a:pPr>
              <a:t>10/14/2022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2F8646D-1836-4395-B4D1-76857C698870}" type="slidenum">
              <a:rPr lang="en-US"/>
              <a:pPr>
                <a:defRPr/>
              </a:pPr>
              <a:t>‹#›</a:t>
            </a:fld>
            <a:endParaRPr lang="en-US"/>
          </a:p>
        </p:txBody>
      </p:sp>
    </p:spTree>
    <p:extLst>
      <p:ext uri="{BB962C8B-B14F-4D97-AF65-F5344CB8AC3E}">
        <p14:creationId xmlns:p14="http://schemas.microsoft.com/office/powerpoint/2010/main" val="3702500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4C6965-0F80-4373-AEA6-6F65D7F9127A}" type="slidenum">
              <a:rPr lang="en-US">
                <a:cs typeface="Arial" charset="0"/>
              </a:rPr>
              <a:pPr fontAlgn="base">
                <a:spcBef>
                  <a:spcPct val="0"/>
                </a:spcBef>
                <a:spcAft>
                  <a:spcPct val="0"/>
                </a:spcAft>
                <a:defRPr/>
              </a:pPr>
              <a:t>10</a:t>
            </a:fld>
            <a:endParaRPr lang="en-US">
              <a:cs typeface="Arial" charset="0"/>
            </a:endParaRPr>
          </a:p>
        </p:txBody>
      </p:sp>
    </p:spTree>
    <p:extLst>
      <p:ext uri="{BB962C8B-B14F-4D97-AF65-F5344CB8AC3E}">
        <p14:creationId xmlns:p14="http://schemas.microsoft.com/office/powerpoint/2010/main" val="11825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4C6965-0F80-4373-AEA6-6F65D7F9127A}" type="slidenum">
              <a:rPr lang="en-US">
                <a:cs typeface="Arial" charset="0"/>
              </a:rPr>
              <a:pPr fontAlgn="base">
                <a:spcBef>
                  <a:spcPct val="0"/>
                </a:spcBef>
                <a:spcAft>
                  <a:spcPct val="0"/>
                </a:spcAft>
                <a:defRPr/>
              </a:pPr>
              <a:t>11</a:t>
            </a:fld>
            <a:endParaRPr lang="en-US">
              <a:cs typeface="Arial" charset="0"/>
            </a:endParaRPr>
          </a:p>
        </p:txBody>
      </p:sp>
    </p:spTree>
    <p:extLst>
      <p:ext uri="{BB962C8B-B14F-4D97-AF65-F5344CB8AC3E}">
        <p14:creationId xmlns:p14="http://schemas.microsoft.com/office/powerpoint/2010/main" val="264386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4C6965-0F80-4373-AEA6-6F65D7F9127A}" type="slidenum">
              <a:rPr lang="en-US">
                <a:cs typeface="Arial" charset="0"/>
              </a:rPr>
              <a:pPr fontAlgn="base">
                <a:spcBef>
                  <a:spcPct val="0"/>
                </a:spcBef>
                <a:spcAft>
                  <a:spcPct val="0"/>
                </a:spcAft>
                <a:defRPr/>
              </a:pPr>
              <a:t>12</a:t>
            </a:fld>
            <a:endParaRPr lang="en-US">
              <a:cs typeface="Arial" charset="0"/>
            </a:endParaRPr>
          </a:p>
        </p:txBody>
      </p:sp>
    </p:spTree>
    <p:extLst>
      <p:ext uri="{BB962C8B-B14F-4D97-AF65-F5344CB8AC3E}">
        <p14:creationId xmlns:p14="http://schemas.microsoft.com/office/powerpoint/2010/main" val="88227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4C6965-0F80-4373-AEA6-6F65D7F9127A}" type="slidenum">
              <a:rPr lang="en-US">
                <a:cs typeface="Arial" charset="0"/>
              </a:rPr>
              <a:pPr fontAlgn="base">
                <a:spcBef>
                  <a:spcPct val="0"/>
                </a:spcBef>
                <a:spcAft>
                  <a:spcPct val="0"/>
                </a:spcAft>
                <a:defRPr/>
              </a:pPr>
              <a:t>13</a:t>
            </a:fld>
            <a:endParaRPr lang="en-US">
              <a:cs typeface="Arial" charset="0"/>
            </a:endParaRPr>
          </a:p>
        </p:txBody>
      </p:sp>
    </p:spTree>
    <p:extLst>
      <p:ext uri="{BB962C8B-B14F-4D97-AF65-F5344CB8AC3E}">
        <p14:creationId xmlns:p14="http://schemas.microsoft.com/office/powerpoint/2010/main" val="18859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4C6965-0F80-4373-AEA6-6F65D7F9127A}" type="slidenum">
              <a:rPr lang="en-US">
                <a:cs typeface="Arial" charset="0"/>
              </a:rPr>
              <a:pPr fontAlgn="base">
                <a:spcBef>
                  <a:spcPct val="0"/>
                </a:spcBef>
                <a:spcAft>
                  <a:spcPct val="0"/>
                </a:spcAft>
                <a:defRPr/>
              </a:pPr>
              <a:t>14</a:t>
            </a:fld>
            <a:endParaRPr lang="en-US">
              <a:cs typeface="Arial" charset="0"/>
            </a:endParaRPr>
          </a:p>
        </p:txBody>
      </p:sp>
    </p:spTree>
    <p:extLst>
      <p:ext uri="{BB962C8B-B14F-4D97-AF65-F5344CB8AC3E}">
        <p14:creationId xmlns:p14="http://schemas.microsoft.com/office/powerpoint/2010/main" val="220733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4C6965-0F80-4373-AEA6-6F65D7F9127A}" type="slidenum">
              <a:rPr lang="en-US">
                <a:cs typeface="Arial" charset="0"/>
              </a:rPr>
              <a:pPr fontAlgn="base">
                <a:spcBef>
                  <a:spcPct val="0"/>
                </a:spcBef>
                <a:spcAft>
                  <a:spcPct val="0"/>
                </a:spcAft>
                <a:defRPr/>
              </a:pPr>
              <a:t>15</a:t>
            </a:fld>
            <a:endParaRPr lang="en-US">
              <a:cs typeface="Arial" charset="0"/>
            </a:endParaRPr>
          </a:p>
        </p:txBody>
      </p:sp>
    </p:spTree>
    <p:extLst>
      <p:ext uri="{BB962C8B-B14F-4D97-AF65-F5344CB8AC3E}">
        <p14:creationId xmlns:p14="http://schemas.microsoft.com/office/powerpoint/2010/main" val="13669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4C6965-0F80-4373-AEA6-6F65D7F9127A}" type="slidenum">
              <a:rPr lang="en-US">
                <a:cs typeface="Arial" charset="0"/>
              </a:rPr>
              <a:pPr fontAlgn="base">
                <a:spcBef>
                  <a:spcPct val="0"/>
                </a:spcBef>
                <a:spcAft>
                  <a:spcPct val="0"/>
                </a:spcAft>
                <a:defRPr/>
              </a:pPr>
              <a:t>16</a:t>
            </a:fld>
            <a:endParaRPr lang="en-US">
              <a:cs typeface="Arial" charset="0"/>
            </a:endParaRPr>
          </a:p>
        </p:txBody>
      </p:sp>
    </p:spTree>
    <p:extLst>
      <p:ext uri="{BB962C8B-B14F-4D97-AF65-F5344CB8AC3E}">
        <p14:creationId xmlns:p14="http://schemas.microsoft.com/office/powerpoint/2010/main" val="61665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4C6965-0F80-4373-AEA6-6F65D7F9127A}" type="slidenum">
              <a:rPr lang="en-US">
                <a:cs typeface="Arial" charset="0"/>
              </a:rPr>
              <a:pPr fontAlgn="base">
                <a:spcBef>
                  <a:spcPct val="0"/>
                </a:spcBef>
                <a:spcAft>
                  <a:spcPct val="0"/>
                </a:spcAft>
                <a:defRPr/>
              </a:pPr>
              <a:t>17</a:t>
            </a:fld>
            <a:endParaRPr lang="en-US">
              <a:cs typeface="Arial" charset="0"/>
            </a:endParaRPr>
          </a:p>
        </p:txBody>
      </p:sp>
    </p:spTree>
    <p:extLst>
      <p:ext uri="{BB962C8B-B14F-4D97-AF65-F5344CB8AC3E}">
        <p14:creationId xmlns:p14="http://schemas.microsoft.com/office/powerpoint/2010/main" val="293963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6"/>
          <p:cNvSpPr/>
          <p:nvPr userDrawn="1"/>
        </p:nvSpPr>
        <p:spPr>
          <a:xfrm>
            <a:off x="0" y="6324600"/>
            <a:ext cx="9132888"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b="1" dirty="0">
              <a:solidFill>
                <a:schemeClr val="bg1"/>
              </a:solidFill>
            </a:endParaRPr>
          </a:p>
        </p:txBody>
      </p:sp>
      <p:pic>
        <p:nvPicPr>
          <p:cNvPr id="5" name="Picture 12" descr="C:\Users\thg\Desktop\ICT Logo\ICT_4C.jpg"/>
          <p:cNvPicPr>
            <a:picLocks noChangeAspect="1" noChangeArrowheads="1"/>
          </p:cNvPicPr>
          <p:nvPr userDrawn="1"/>
        </p:nvPicPr>
        <p:blipFill>
          <a:blip r:embed="rId2"/>
          <a:srcRect/>
          <a:stretch>
            <a:fillRect/>
          </a:stretch>
        </p:blipFill>
        <p:spPr bwMode="auto">
          <a:xfrm>
            <a:off x="8043863" y="6324600"/>
            <a:ext cx="1077912" cy="5334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dirty="0"/>
              <a:t>Last Update : 14/10/2022</a:t>
            </a:r>
          </a:p>
          <a:p>
            <a:pPr>
              <a:defRPr/>
            </a:pPr>
            <a:endParaRPr lang="en-US" dirty="0"/>
          </a:p>
        </p:txBody>
      </p:sp>
      <p:sp>
        <p:nvSpPr>
          <p:cNvPr id="7"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8" name="Slide Number Placeholder 5"/>
          <p:cNvSpPr>
            <a:spLocks noGrp="1"/>
          </p:cNvSpPr>
          <p:nvPr>
            <p:ph type="sldNum" sz="quarter" idx="12"/>
          </p:nvPr>
        </p:nvSpPr>
        <p:spPr>
          <a:xfrm>
            <a:off x="6553200" y="6356350"/>
            <a:ext cx="990600" cy="365125"/>
          </a:xfrm>
        </p:spPr>
        <p:txBody>
          <a:bodyPr/>
          <a:lstStyle>
            <a:lvl1pPr>
              <a:defRPr/>
            </a:lvl1pPr>
          </a:lstStyle>
          <a:p>
            <a:pPr>
              <a:defRPr/>
            </a:pPr>
            <a:fld id="{4E3DB609-5A23-42AA-849F-9D6CDF39E3F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7"/>
          <p:cNvSpPr/>
          <p:nvPr userDrawn="1"/>
        </p:nvSpPr>
        <p:spPr>
          <a:xfrm>
            <a:off x="11113" y="11113"/>
            <a:ext cx="9132887" cy="76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b="1" dirty="0">
              <a:solidFill>
                <a:schemeClr val="bg1"/>
              </a:solidFill>
            </a:endParaRPr>
          </a:p>
        </p:txBody>
      </p:sp>
      <p:sp>
        <p:nvSpPr>
          <p:cNvPr id="5" name="Rectangle 6"/>
          <p:cNvSpPr/>
          <p:nvPr userDrawn="1"/>
        </p:nvSpPr>
        <p:spPr>
          <a:xfrm>
            <a:off x="0" y="6324600"/>
            <a:ext cx="9132888"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b="1" dirty="0">
              <a:solidFill>
                <a:schemeClr val="bg1"/>
              </a:solidFill>
            </a:endParaRPr>
          </a:p>
        </p:txBody>
      </p:sp>
      <p:pic>
        <p:nvPicPr>
          <p:cNvPr id="6" name="Picture 12" descr="C:\Users\thg\Desktop\ICT Logo\ICT_4C.jpg"/>
          <p:cNvPicPr>
            <a:picLocks noChangeAspect="1" noChangeArrowheads="1"/>
          </p:cNvPicPr>
          <p:nvPr userDrawn="1"/>
        </p:nvPicPr>
        <p:blipFill>
          <a:blip r:embed="rId2"/>
          <a:srcRect/>
          <a:stretch>
            <a:fillRect/>
          </a:stretch>
        </p:blipFill>
        <p:spPr bwMode="auto">
          <a:xfrm>
            <a:off x="8043863" y="6324600"/>
            <a:ext cx="1077912" cy="533400"/>
          </a:xfrm>
          <a:prstGeom prst="rect">
            <a:avLst/>
          </a:prstGeom>
          <a:noFill/>
          <a:ln w="9525">
            <a:noFill/>
            <a:miter lim="800000"/>
            <a:headEnd/>
            <a:tailEnd/>
          </a:ln>
        </p:spPr>
      </p:pic>
      <p:sp>
        <p:nvSpPr>
          <p:cNvPr id="2" name="Title 1"/>
          <p:cNvSpPr>
            <a:spLocks noGrp="1"/>
          </p:cNvSpPr>
          <p:nvPr>
            <p:ph type="title"/>
          </p:nvPr>
        </p:nvSpPr>
        <p:spPr>
          <a:xfrm>
            <a:off x="76200" y="85494"/>
            <a:ext cx="8229600" cy="639762"/>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2"/>
          </p:nvPr>
        </p:nvSpPr>
        <p:spPr>
          <a:xfrm>
            <a:off x="6324600" y="6356350"/>
            <a:ext cx="1719263" cy="365125"/>
          </a:xfrm>
        </p:spPr>
        <p:txBody>
          <a:bodyPr/>
          <a:lstStyle>
            <a:lvl1pPr>
              <a:defRPr>
                <a:solidFill>
                  <a:schemeClr val="bg1"/>
                </a:solidFill>
              </a:defRPr>
            </a:lvl1pPr>
          </a:lstStyle>
          <a:p>
            <a:pPr>
              <a:defRPr/>
            </a:pPr>
            <a:fld id="{18242F89-FB02-4AB4-95C5-E36ABDE316F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ACE7725-89F4-4D87-86E1-2BB91F8DE75A}" type="slidenum">
              <a:rPr lang="en-US"/>
              <a:pPr>
                <a:defRPr/>
              </a:pPr>
              <a:t>‹#›</a:t>
            </a:fld>
            <a:endParaRPr lang="en-US"/>
          </a:p>
        </p:txBody>
      </p:sp>
      <p:sp>
        <p:nvSpPr>
          <p:cNvPr id="2" name="MSIPCMContentMarking" descr="{&quot;HashCode&quot;:1997578958,&quot;Placement&quot;:&quot;Header&quot;,&quot;Top&quot;:0.0,&quot;Left&quot;:0.0,&quot;SlideWidth&quot;:720,&quot;SlideHeight&quot;:540}">
            <a:extLst>
              <a:ext uri="{FF2B5EF4-FFF2-40B4-BE49-F238E27FC236}">
                <a16:creationId xmlns:a16="http://schemas.microsoft.com/office/drawing/2014/main" id="{7257CCE5-09B1-402D-8A12-20798966BD6E}"/>
              </a:ext>
            </a:extLst>
          </p:cNvPr>
          <p:cNvSpPr txBox="1"/>
          <p:nvPr userDrawn="1"/>
        </p:nvSpPr>
        <p:spPr>
          <a:xfrm>
            <a:off x="0" y="0"/>
            <a:ext cx="1691009"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Open</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usa.kaspersky.com/resource-center/threats/types-of-malwar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veracode.com/blog/2012/10/common-malware-types-cybersecurity-1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04775" y="1905000"/>
            <a:ext cx="9039225" cy="1470025"/>
          </a:xfrm>
        </p:spPr>
        <p:txBody>
          <a:bodyPr/>
          <a:lstStyle/>
          <a:p>
            <a:pPr eaLnBrk="1" hangingPunct="1"/>
            <a:r>
              <a:rPr lang="en-US" sz="3600" b="1" dirty="0"/>
              <a:t>Malware Analysis Tools and Techniques</a:t>
            </a:r>
            <a:endParaRPr lang="en-SG" sz="3600" b="1" dirty="0"/>
          </a:p>
        </p:txBody>
      </p:sp>
      <p:pic>
        <p:nvPicPr>
          <p:cNvPr id="14338" name="Picture 12" descr="C:\Users\thg\Desktop\ICT Logo\ICT_4C.jpg"/>
          <p:cNvPicPr>
            <a:picLocks noChangeAspect="1" noChangeArrowheads="1"/>
          </p:cNvPicPr>
          <p:nvPr/>
        </p:nvPicPr>
        <p:blipFill>
          <a:blip r:embed="rId2"/>
          <a:srcRect/>
          <a:stretch>
            <a:fillRect/>
          </a:stretch>
        </p:blipFill>
        <p:spPr bwMode="auto">
          <a:xfrm>
            <a:off x="7650163" y="3175"/>
            <a:ext cx="1501775" cy="741363"/>
          </a:xfrm>
          <a:prstGeom prst="rect">
            <a:avLst/>
          </a:prstGeom>
          <a:noFill/>
          <a:ln w="9525">
            <a:noFill/>
            <a:miter lim="800000"/>
            <a:headEnd/>
            <a:tailEnd/>
          </a:ln>
        </p:spPr>
      </p:pic>
      <p:pic>
        <p:nvPicPr>
          <p:cNvPr id="14339" name="Picture 9"/>
          <p:cNvPicPr>
            <a:picLocks noChangeAspect="1" noChangeArrowheads="1"/>
          </p:cNvPicPr>
          <p:nvPr/>
        </p:nvPicPr>
        <p:blipFill>
          <a:blip r:embed="rId3"/>
          <a:srcRect/>
          <a:stretch>
            <a:fillRect/>
          </a:stretch>
        </p:blipFill>
        <p:spPr bwMode="auto">
          <a:xfrm>
            <a:off x="15875" y="44450"/>
            <a:ext cx="2797175" cy="658813"/>
          </a:xfrm>
          <a:prstGeom prst="rect">
            <a:avLst/>
          </a:prstGeom>
          <a:noFill/>
          <a:ln w="9525">
            <a:noFill/>
            <a:miter lim="800000"/>
            <a:headEnd/>
            <a:tailEnd/>
          </a:ln>
        </p:spPr>
      </p:pic>
      <p:sp>
        <p:nvSpPr>
          <p:cNvPr id="14341" name="Slide Number Placeholder 6"/>
          <p:cNvSpPr>
            <a:spLocks noGrp="1"/>
          </p:cNvSpPr>
          <p:nvPr>
            <p:ph type="sldNum" sz="quarter" idx="12"/>
          </p:nvPr>
        </p:nvSpPr>
        <p:spPr bwMode="auto">
          <a:xfrm>
            <a:off x="7246938" y="6356350"/>
            <a:ext cx="750887"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fld id="{ADFFDA3B-B84C-43E1-8E8E-FEE712510714}" type="slidenum">
              <a:rPr lang="en-US" b="1">
                <a:solidFill>
                  <a:schemeClr val="bg1"/>
                </a:solidFill>
                <a:cs typeface="Arial" charset="0"/>
              </a:rPr>
              <a:pPr fontAlgn="base">
                <a:spcBef>
                  <a:spcPct val="0"/>
                </a:spcBef>
                <a:spcAft>
                  <a:spcPct val="0"/>
                </a:spcAft>
                <a:defRPr/>
              </a:pPr>
              <a:t>1</a:t>
            </a:fld>
            <a:r>
              <a:rPr lang="en-US" b="1">
                <a:solidFill>
                  <a:schemeClr val="bg1"/>
                </a:solidFill>
                <a:cs typeface="Arial" charset="0"/>
              </a:rPr>
              <a:t> </a:t>
            </a:r>
          </a:p>
        </p:txBody>
      </p:sp>
      <p:sp>
        <p:nvSpPr>
          <p:cNvPr id="14342" name="Footer Placeholder 5"/>
          <p:cNvSpPr txBox="1">
            <a:spLocks/>
          </p:cNvSpPr>
          <p:nvPr/>
        </p:nvSpPr>
        <p:spPr bwMode="auto">
          <a:xfrm>
            <a:off x="128588" y="6348413"/>
            <a:ext cx="2895600" cy="365125"/>
          </a:xfrm>
          <a:prstGeom prst="rect">
            <a:avLst/>
          </a:prstGeom>
          <a:noFill/>
          <a:ln w="9525">
            <a:noFill/>
            <a:miter lim="800000"/>
            <a:headEnd/>
            <a:tailEnd/>
          </a:ln>
        </p:spPr>
        <p:txBody>
          <a:bodyPr anchor="ctr"/>
          <a:lstStyle/>
          <a:p>
            <a:r>
              <a:rPr lang="en-US" sz="1200" b="1" dirty="0">
                <a:solidFill>
                  <a:schemeClr val="bg1"/>
                </a:solidFill>
                <a:latin typeface="Calibri" pitchFamily="34" charset="0"/>
              </a:rPr>
              <a:t> </a:t>
            </a:r>
            <a:r>
              <a:rPr lang="en-US" sz="1200" dirty="0">
                <a:solidFill>
                  <a:schemeClr val="bg1"/>
                </a:solidFill>
                <a:latin typeface="Calibri" pitchFamily="34" charset="0"/>
              </a:rPr>
              <a:t>Last Update:</a:t>
            </a:r>
            <a:r>
              <a:rPr lang="en-US" sz="1200" dirty="0">
                <a:solidFill>
                  <a:srgbClr val="898989"/>
                </a:solidFill>
                <a:latin typeface="Calibri" pitchFamily="34" charset="0"/>
              </a:rPr>
              <a:t> </a:t>
            </a:r>
            <a:r>
              <a:rPr lang="en-US" sz="1200" dirty="0">
                <a:solidFill>
                  <a:schemeClr val="bg1"/>
                </a:solidFill>
                <a:latin typeface="Calibri" pitchFamily="34" charset="0"/>
              </a:rPr>
              <a:t>14/10/2022</a:t>
            </a:r>
            <a:endParaRPr lang="en-US" sz="1200" b="1" dirty="0">
              <a:solidFill>
                <a:schemeClr val="bg1"/>
              </a:solidFill>
              <a:latin typeface="Calibri" pitchFamily="34" charset="0"/>
            </a:endParaRPr>
          </a:p>
        </p:txBody>
      </p:sp>
      <p:sp>
        <p:nvSpPr>
          <p:cNvPr id="14343" name="Subtitle 12"/>
          <p:cNvSpPr>
            <a:spLocks noGrp="1"/>
          </p:cNvSpPr>
          <p:nvPr>
            <p:ph type="subTitle" idx="1"/>
          </p:nvPr>
        </p:nvSpPr>
        <p:spPr>
          <a:xfrm>
            <a:off x="1530350" y="3079750"/>
            <a:ext cx="6400800" cy="1752600"/>
          </a:xfrm>
        </p:spPr>
        <p:txBody>
          <a:bodyPr/>
          <a:lstStyle/>
          <a:p>
            <a:pPr eaLnBrk="1" hangingPunct="1"/>
            <a:r>
              <a:rPr lang="en-US" dirty="0">
                <a:solidFill>
                  <a:schemeClr val="tx1"/>
                </a:solidFill>
              </a:rPr>
              <a:t>Module Introduction</a:t>
            </a:r>
          </a:p>
          <a:p>
            <a:pPr eaLnBrk="1" hangingPunct="1"/>
            <a:r>
              <a:rPr lang="en-US" dirty="0">
                <a:solidFill>
                  <a:schemeClr val="tx1"/>
                </a:solidFill>
              </a:rPr>
              <a:t>Introduction to Malware</a:t>
            </a:r>
          </a:p>
        </p:txBody>
      </p:sp>
      <p:sp>
        <p:nvSpPr>
          <p:cNvPr id="14" name="Rectangle 13"/>
          <p:cNvSpPr/>
          <p:nvPr/>
        </p:nvSpPr>
        <p:spPr>
          <a:xfrm>
            <a:off x="762000" y="2971800"/>
            <a:ext cx="7696200" cy="76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Bot</a:t>
            </a:r>
            <a:endParaRPr lang="en-SG" dirty="0"/>
          </a:p>
        </p:txBody>
      </p:sp>
      <p:sp>
        <p:nvSpPr>
          <p:cNvPr id="25602" name="Content Placeholder 2"/>
          <p:cNvSpPr>
            <a:spLocks noGrp="1"/>
          </p:cNvSpPr>
          <p:nvPr>
            <p:ph idx="1"/>
          </p:nvPr>
        </p:nvSpPr>
        <p:spPr>
          <a:xfrm>
            <a:off x="126540" y="1066800"/>
            <a:ext cx="8763000" cy="4648200"/>
          </a:xfrm>
        </p:spPr>
        <p:txBody>
          <a:bodyPr/>
          <a:lstStyle/>
          <a:p>
            <a:pPr marL="0" indent="0" eaLnBrk="1" hangingPunct="1">
              <a:buNone/>
            </a:pPr>
            <a:r>
              <a:rPr lang="en-US" dirty="0"/>
              <a:t>Bots are software programs created to automatically perform specific operations. While some bots are created for relatively harmless purposes (video gaming, internet auctions, online contests, </a:t>
            </a:r>
            <a:r>
              <a:rPr lang="en-US" dirty="0" err="1"/>
              <a:t>etc</a:t>
            </a:r>
            <a:r>
              <a:rPr lang="en-US" dirty="0"/>
              <a:t>), it is becoming increasingly common to see bots being used maliciously.</a:t>
            </a:r>
          </a:p>
          <a:p>
            <a:pPr marL="0" indent="0" eaLnBrk="1" hangingPunct="1">
              <a:buNone/>
            </a:pPr>
            <a:r>
              <a:rPr lang="en-US" dirty="0"/>
              <a:t> </a:t>
            </a:r>
            <a:endParaRPr lang="en-SG" dirty="0"/>
          </a:p>
        </p:txBody>
      </p:sp>
      <p:sp>
        <p:nvSpPr>
          <p:cNvPr id="2560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D8E6C-079F-4DBF-A4C1-937FAA8FBC05}"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Bug</a:t>
            </a:r>
            <a:endParaRPr lang="en-SG" dirty="0"/>
          </a:p>
        </p:txBody>
      </p:sp>
      <p:sp>
        <p:nvSpPr>
          <p:cNvPr id="25602" name="Content Placeholder 2"/>
          <p:cNvSpPr>
            <a:spLocks noGrp="1"/>
          </p:cNvSpPr>
          <p:nvPr>
            <p:ph idx="1"/>
          </p:nvPr>
        </p:nvSpPr>
        <p:spPr>
          <a:xfrm>
            <a:off x="126540" y="1066800"/>
            <a:ext cx="8763000" cy="4648200"/>
          </a:xfrm>
        </p:spPr>
        <p:txBody>
          <a:bodyPr/>
          <a:lstStyle/>
          <a:p>
            <a:pPr marL="0" indent="0" eaLnBrk="1" hangingPunct="1">
              <a:buNone/>
            </a:pPr>
            <a:r>
              <a:rPr lang="en-US" dirty="0"/>
              <a:t>In the context of software, a bug is a flaw produces an undesired outcome. </a:t>
            </a:r>
          </a:p>
          <a:p>
            <a:pPr marL="0" indent="0" eaLnBrk="1" hangingPunct="1">
              <a:buNone/>
            </a:pPr>
            <a:r>
              <a:rPr lang="en-US" dirty="0"/>
              <a:t>Security bugs are the most severe type of bugs and can allow attackers to bypass user authentication, override access privileges, or steal data. </a:t>
            </a:r>
          </a:p>
        </p:txBody>
      </p:sp>
      <p:sp>
        <p:nvSpPr>
          <p:cNvPr id="2560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D8E6C-079F-4DBF-A4C1-937FAA8FBC05}" type="slidenum">
              <a:rPr lang="en-US">
                <a:cs typeface="Arial" charset="0"/>
              </a:rPr>
              <a:pPr fontAlgn="base">
                <a:spcBef>
                  <a:spcPct val="0"/>
                </a:spcBef>
                <a:spcAft>
                  <a:spcPct val="0"/>
                </a:spcAft>
                <a:defRPr/>
              </a:pPr>
              <a:t>11</a:t>
            </a:fld>
            <a:endParaRPr lang="en-US">
              <a:cs typeface="Arial" charset="0"/>
            </a:endParaRPr>
          </a:p>
        </p:txBody>
      </p:sp>
    </p:spTree>
    <p:extLst>
      <p:ext uri="{BB962C8B-B14F-4D97-AF65-F5344CB8AC3E}">
        <p14:creationId xmlns:p14="http://schemas.microsoft.com/office/powerpoint/2010/main" val="229800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Ransomware</a:t>
            </a:r>
            <a:endParaRPr lang="en-SG" dirty="0"/>
          </a:p>
        </p:txBody>
      </p:sp>
      <p:sp>
        <p:nvSpPr>
          <p:cNvPr id="25602" name="Content Placeholder 2"/>
          <p:cNvSpPr>
            <a:spLocks noGrp="1"/>
          </p:cNvSpPr>
          <p:nvPr>
            <p:ph idx="1"/>
          </p:nvPr>
        </p:nvSpPr>
        <p:spPr>
          <a:xfrm>
            <a:off x="126540" y="1066800"/>
            <a:ext cx="8763000" cy="4648200"/>
          </a:xfrm>
        </p:spPr>
        <p:txBody>
          <a:bodyPr/>
          <a:lstStyle/>
          <a:p>
            <a:pPr marL="0" indent="0" eaLnBrk="1" hangingPunct="1">
              <a:buNone/>
            </a:pPr>
            <a:r>
              <a:rPr lang="en-US" dirty="0"/>
              <a:t>Ransomware is a form of malware that essentially holds a computer system captive while demanding a ransom. </a:t>
            </a:r>
          </a:p>
        </p:txBody>
      </p:sp>
      <p:sp>
        <p:nvSpPr>
          <p:cNvPr id="2560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D8E6C-079F-4DBF-A4C1-937FAA8FBC05}" type="slidenum">
              <a:rPr lang="en-US">
                <a:cs typeface="Arial" charset="0"/>
              </a:rPr>
              <a:pPr fontAlgn="base">
                <a:spcBef>
                  <a:spcPct val="0"/>
                </a:spcBef>
                <a:spcAft>
                  <a:spcPct val="0"/>
                </a:spcAft>
                <a:defRPr/>
              </a:pPr>
              <a:t>12</a:t>
            </a:fld>
            <a:endParaRPr lang="en-US">
              <a:cs typeface="Arial" charset="0"/>
            </a:endParaRPr>
          </a:p>
        </p:txBody>
      </p:sp>
    </p:spTree>
    <p:extLst>
      <p:ext uri="{BB962C8B-B14F-4D97-AF65-F5344CB8AC3E}">
        <p14:creationId xmlns:p14="http://schemas.microsoft.com/office/powerpoint/2010/main" val="217207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Rootkit</a:t>
            </a:r>
            <a:endParaRPr lang="en-SG" dirty="0"/>
          </a:p>
        </p:txBody>
      </p:sp>
      <p:sp>
        <p:nvSpPr>
          <p:cNvPr id="25602" name="Content Placeholder 2"/>
          <p:cNvSpPr>
            <a:spLocks noGrp="1"/>
          </p:cNvSpPr>
          <p:nvPr>
            <p:ph idx="1"/>
          </p:nvPr>
        </p:nvSpPr>
        <p:spPr>
          <a:xfrm>
            <a:off x="126540" y="1066800"/>
            <a:ext cx="8763000" cy="4648200"/>
          </a:xfrm>
        </p:spPr>
        <p:txBody>
          <a:bodyPr/>
          <a:lstStyle/>
          <a:p>
            <a:pPr marL="0" indent="0" eaLnBrk="1" hangingPunct="1">
              <a:buNone/>
            </a:pPr>
            <a:r>
              <a:rPr lang="en-US" dirty="0"/>
              <a:t>A rootkit is a type of malicious software designed to remotely access or control a computer without being detected by users or security programs. </a:t>
            </a:r>
          </a:p>
        </p:txBody>
      </p:sp>
      <p:sp>
        <p:nvSpPr>
          <p:cNvPr id="2560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D8E6C-079F-4DBF-A4C1-937FAA8FBC05}" type="slidenum">
              <a:rPr lang="en-US">
                <a:cs typeface="Arial" charset="0"/>
              </a:rPr>
              <a:pPr fontAlgn="base">
                <a:spcBef>
                  <a:spcPct val="0"/>
                </a:spcBef>
                <a:spcAft>
                  <a:spcPct val="0"/>
                </a:spcAft>
                <a:defRPr/>
              </a:pPr>
              <a:t>13</a:t>
            </a:fld>
            <a:endParaRPr lang="en-US">
              <a:cs typeface="Arial" charset="0"/>
            </a:endParaRPr>
          </a:p>
        </p:txBody>
      </p:sp>
    </p:spTree>
    <p:extLst>
      <p:ext uri="{BB962C8B-B14F-4D97-AF65-F5344CB8AC3E}">
        <p14:creationId xmlns:p14="http://schemas.microsoft.com/office/powerpoint/2010/main" val="135308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Spyware</a:t>
            </a:r>
            <a:endParaRPr lang="en-SG" dirty="0"/>
          </a:p>
        </p:txBody>
      </p:sp>
      <p:sp>
        <p:nvSpPr>
          <p:cNvPr id="25602" name="Content Placeholder 2"/>
          <p:cNvSpPr>
            <a:spLocks noGrp="1"/>
          </p:cNvSpPr>
          <p:nvPr>
            <p:ph idx="1"/>
          </p:nvPr>
        </p:nvSpPr>
        <p:spPr>
          <a:xfrm>
            <a:off x="126540" y="1066800"/>
            <a:ext cx="8763000" cy="4648200"/>
          </a:xfrm>
        </p:spPr>
        <p:txBody>
          <a:bodyPr/>
          <a:lstStyle/>
          <a:p>
            <a:pPr marL="0" indent="0" eaLnBrk="1" hangingPunct="1">
              <a:buNone/>
            </a:pPr>
            <a:r>
              <a:rPr lang="en-US" dirty="0"/>
              <a:t>Spyware is a type of malware that functions by spying on user activity without their knowledge. </a:t>
            </a:r>
          </a:p>
          <a:p>
            <a:pPr marL="0" indent="0" eaLnBrk="1" hangingPunct="1">
              <a:buNone/>
            </a:pPr>
            <a:r>
              <a:rPr lang="en-US" dirty="0"/>
              <a:t>These spying capabilities can include activity monitoring, collecting </a:t>
            </a:r>
            <a:r>
              <a:rPr lang="en-US" dirty="0" err="1"/>
              <a:t>keystokes</a:t>
            </a:r>
            <a:r>
              <a:rPr lang="en-US" dirty="0"/>
              <a:t>, data harvesting (account information, logins, financial data), and more. </a:t>
            </a:r>
          </a:p>
        </p:txBody>
      </p:sp>
      <p:sp>
        <p:nvSpPr>
          <p:cNvPr id="2560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D8E6C-079F-4DBF-A4C1-937FAA8FBC05}" type="slidenum">
              <a:rPr lang="en-US">
                <a:cs typeface="Arial" charset="0"/>
              </a:rPr>
              <a:pPr fontAlgn="base">
                <a:spcBef>
                  <a:spcPct val="0"/>
                </a:spcBef>
                <a:spcAft>
                  <a:spcPct val="0"/>
                </a:spcAft>
                <a:defRPr/>
              </a:pPr>
              <a:t>14</a:t>
            </a:fld>
            <a:endParaRPr lang="en-US">
              <a:cs typeface="Arial" charset="0"/>
            </a:endParaRPr>
          </a:p>
        </p:txBody>
      </p:sp>
    </p:spTree>
    <p:extLst>
      <p:ext uri="{BB962C8B-B14F-4D97-AF65-F5344CB8AC3E}">
        <p14:creationId xmlns:p14="http://schemas.microsoft.com/office/powerpoint/2010/main" val="129744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Trojan Horse</a:t>
            </a:r>
            <a:endParaRPr lang="en-SG" dirty="0"/>
          </a:p>
        </p:txBody>
      </p:sp>
      <p:sp>
        <p:nvSpPr>
          <p:cNvPr id="25602" name="Content Placeholder 2"/>
          <p:cNvSpPr>
            <a:spLocks noGrp="1"/>
          </p:cNvSpPr>
          <p:nvPr>
            <p:ph idx="1"/>
          </p:nvPr>
        </p:nvSpPr>
        <p:spPr>
          <a:xfrm>
            <a:off x="126540" y="1066800"/>
            <a:ext cx="8763000" cy="4648200"/>
          </a:xfrm>
        </p:spPr>
        <p:txBody>
          <a:bodyPr/>
          <a:lstStyle/>
          <a:p>
            <a:pPr marL="0" indent="0" eaLnBrk="1" hangingPunct="1">
              <a:buNone/>
            </a:pPr>
            <a:r>
              <a:rPr lang="en-US" dirty="0"/>
              <a:t>A Trojan horse, commonly known as a “Trojan,” is a type of malware that disguises itself as a normal file or program to trick users into downloading and installing malware.</a:t>
            </a:r>
          </a:p>
        </p:txBody>
      </p:sp>
      <p:sp>
        <p:nvSpPr>
          <p:cNvPr id="2560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D8E6C-079F-4DBF-A4C1-937FAA8FBC05}" type="slidenum">
              <a:rPr lang="en-US">
                <a:cs typeface="Arial" charset="0"/>
              </a:rPr>
              <a:pPr fontAlgn="base">
                <a:spcBef>
                  <a:spcPct val="0"/>
                </a:spcBef>
                <a:spcAft>
                  <a:spcPct val="0"/>
                </a:spcAft>
                <a:defRPr/>
              </a:pPr>
              <a:t>15</a:t>
            </a:fld>
            <a:endParaRPr lang="en-US">
              <a:cs typeface="Arial" charset="0"/>
            </a:endParaRPr>
          </a:p>
        </p:txBody>
      </p:sp>
    </p:spTree>
    <p:extLst>
      <p:ext uri="{BB962C8B-B14F-4D97-AF65-F5344CB8AC3E}">
        <p14:creationId xmlns:p14="http://schemas.microsoft.com/office/powerpoint/2010/main" val="122174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Virus</a:t>
            </a:r>
            <a:endParaRPr lang="en-SG" dirty="0"/>
          </a:p>
        </p:txBody>
      </p:sp>
      <p:sp>
        <p:nvSpPr>
          <p:cNvPr id="25602" name="Content Placeholder 2"/>
          <p:cNvSpPr>
            <a:spLocks noGrp="1"/>
          </p:cNvSpPr>
          <p:nvPr>
            <p:ph idx="1"/>
          </p:nvPr>
        </p:nvSpPr>
        <p:spPr>
          <a:xfrm>
            <a:off x="126540" y="1066800"/>
            <a:ext cx="8763000" cy="4648200"/>
          </a:xfrm>
        </p:spPr>
        <p:txBody>
          <a:bodyPr/>
          <a:lstStyle/>
          <a:p>
            <a:pPr marL="0" indent="0" eaLnBrk="1" hangingPunct="1">
              <a:buNone/>
            </a:pPr>
            <a:r>
              <a:rPr lang="en-US" dirty="0"/>
              <a:t>A virus is a form of malware that is capable of copying itself and spreading to other computers. </a:t>
            </a:r>
          </a:p>
          <a:p>
            <a:pPr marL="0" indent="0" eaLnBrk="1" hangingPunct="1">
              <a:buNone/>
            </a:pPr>
            <a:r>
              <a:rPr lang="en-US" dirty="0"/>
              <a:t>Viruses often spread to other computers by attaching themselves to various programs and executing code when a user launches one of those infected programs.  </a:t>
            </a:r>
            <a:endParaRPr lang="en-SG" dirty="0"/>
          </a:p>
        </p:txBody>
      </p:sp>
      <p:sp>
        <p:nvSpPr>
          <p:cNvPr id="2560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D8E6C-079F-4DBF-A4C1-937FAA8FBC05}" type="slidenum">
              <a:rPr lang="en-US">
                <a:cs typeface="Arial" charset="0"/>
              </a:rPr>
              <a:pPr fontAlgn="base">
                <a:spcBef>
                  <a:spcPct val="0"/>
                </a:spcBef>
                <a:spcAft>
                  <a:spcPct val="0"/>
                </a:spcAft>
                <a:defRPr/>
              </a:pPr>
              <a:t>16</a:t>
            </a:fld>
            <a:endParaRPr lang="en-US">
              <a:cs typeface="Arial" charset="0"/>
            </a:endParaRPr>
          </a:p>
        </p:txBody>
      </p:sp>
    </p:spTree>
    <p:extLst>
      <p:ext uri="{BB962C8B-B14F-4D97-AF65-F5344CB8AC3E}">
        <p14:creationId xmlns:p14="http://schemas.microsoft.com/office/powerpoint/2010/main" val="343756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Worm</a:t>
            </a:r>
            <a:endParaRPr lang="en-SG" dirty="0"/>
          </a:p>
        </p:txBody>
      </p:sp>
      <p:sp>
        <p:nvSpPr>
          <p:cNvPr id="25602" name="Content Placeholder 2"/>
          <p:cNvSpPr>
            <a:spLocks noGrp="1"/>
          </p:cNvSpPr>
          <p:nvPr>
            <p:ph idx="1"/>
          </p:nvPr>
        </p:nvSpPr>
        <p:spPr>
          <a:xfrm>
            <a:off x="126540" y="1066800"/>
            <a:ext cx="8763000" cy="4648200"/>
          </a:xfrm>
        </p:spPr>
        <p:txBody>
          <a:bodyPr/>
          <a:lstStyle/>
          <a:p>
            <a:pPr marL="0" indent="0" eaLnBrk="1" hangingPunct="1">
              <a:buNone/>
            </a:pPr>
            <a:r>
              <a:rPr lang="en-US" dirty="0"/>
              <a:t>Computer worms are among the most common types of malware. They spread over computer networks by exploiting operating system vulnerabilities. </a:t>
            </a:r>
          </a:p>
          <a:p>
            <a:pPr marL="0" indent="0" eaLnBrk="1" hangingPunct="1">
              <a:buNone/>
            </a:pPr>
            <a:r>
              <a:rPr lang="en-US" dirty="0"/>
              <a:t>Worms typically cause harm to their host networks by consuming bandwidth and overloading web servers. </a:t>
            </a:r>
          </a:p>
        </p:txBody>
      </p:sp>
      <p:sp>
        <p:nvSpPr>
          <p:cNvPr id="2560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2D8E6C-079F-4DBF-A4C1-937FAA8FBC05}" type="slidenum">
              <a:rPr lang="en-US">
                <a:cs typeface="Arial" charset="0"/>
              </a:rPr>
              <a:pPr fontAlgn="base">
                <a:spcBef>
                  <a:spcPct val="0"/>
                </a:spcBef>
                <a:spcAft>
                  <a:spcPct val="0"/>
                </a:spcAft>
                <a:defRPr/>
              </a:pPr>
              <a:t>17</a:t>
            </a:fld>
            <a:endParaRPr lang="en-US">
              <a:cs typeface="Arial" charset="0"/>
            </a:endParaRPr>
          </a:p>
        </p:txBody>
      </p:sp>
      <p:sp>
        <p:nvSpPr>
          <p:cNvPr id="7" name="Footer Placeholder 5"/>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dirty="0">
              <a:solidFill>
                <a:schemeClr val="bg1"/>
              </a:solidFill>
            </a:endParaRPr>
          </a:p>
        </p:txBody>
      </p:sp>
    </p:spTree>
    <p:extLst>
      <p:ext uri="{BB962C8B-B14F-4D97-AF65-F5344CB8AC3E}">
        <p14:creationId xmlns:p14="http://schemas.microsoft.com/office/powerpoint/2010/main" val="2433087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ctrTitle"/>
          </p:nvPr>
        </p:nvSpPr>
        <p:spPr/>
        <p:txBody>
          <a:bodyPr/>
          <a:lstStyle/>
          <a:p>
            <a:pPr eaLnBrk="1" hangingPunct="1"/>
            <a:r>
              <a:rPr lang="en-US"/>
              <a:t>MALWARE ANALYSIS</a:t>
            </a:r>
            <a:endParaRPr lang="en-SG"/>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SG"/>
          </a:p>
        </p:txBody>
      </p:sp>
      <p:sp>
        <p:nvSpPr>
          <p:cNvPr id="6" name="Slide Number Placeholder 5"/>
          <p:cNvSpPr>
            <a:spLocks noGrp="1"/>
          </p:cNvSpPr>
          <p:nvPr>
            <p:ph type="sldNum" sz="quarter" idx="12"/>
          </p:nvPr>
        </p:nvSpPr>
        <p:spPr/>
        <p:txBody>
          <a:bodyPr/>
          <a:lstStyle/>
          <a:p>
            <a:pPr>
              <a:defRPr/>
            </a:pPr>
            <a:fld id="{FA8CDCEE-E050-4CBA-B43A-B63CDED689C9}" type="slidenum">
              <a:rPr lang="en-US"/>
              <a:pPr>
                <a:defRPr/>
              </a:pPr>
              <a:t>18</a:t>
            </a:fld>
            <a:endParaRPr lang="en-US"/>
          </a:p>
        </p:txBody>
      </p:sp>
      <p:sp>
        <p:nvSpPr>
          <p:cNvPr id="7" name="Footer Placeholder 5"/>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9296400" cy="639763"/>
          </a:xfrm>
        </p:spPr>
        <p:txBody>
          <a:bodyPr rtlCol="0">
            <a:normAutofit fontScale="90000"/>
          </a:bodyPr>
          <a:lstStyle/>
          <a:p>
            <a:pPr eaLnBrk="1" fontAlgn="auto" hangingPunct="1">
              <a:spcAft>
                <a:spcPts val="0"/>
              </a:spcAft>
              <a:defRPr/>
            </a:pPr>
            <a:r>
              <a:rPr lang="en-US" dirty="0"/>
              <a:t>Overview of Malware Analysis Techniques</a:t>
            </a:r>
            <a:endParaRPr lang="en-SG" dirty="0"/>
          </a:p>
        </p:txBody>
      </p:sp>
      <p:sp>
        <p:nvSpPr>
          <p:cNvPr id="44034" name="Content Placeholder 2"/>
          <p:cNvSpPr>
            <a:spLocks noGrp="1"/>
          </p:cNvSpPr>
          <p:nvPr>
            <p:ph idx="1"/>
          </p:nvPr>
        </p:nvSpPr>
        <p:spPr/>
        <p:txBody>
          <a:bodyPr/>
          <a:lstStyle/>
          <a:p>
            <a:pPr eaLnBrk="1" hangingPunct="1"/>
            <a:r>
              <a:rPr lang="en-US" dirty="0"/>
              <a:t>Basic Static Analysis</a:t>
            </a:r>
          </a:p>
          <a:p>
            <a:pPr eaLnBrk="1" hangingPunct="1"/>
            <a:r>
              <a:rPr lang="en-US" dirty="0"/>
              <a:t>Basic Dynamic Analysis</a:t>
            </a:r>
          </a:p>
          <a:p>
            <a:pPr eaLnBrk="1" hangingPunct="1"/>
            <a:r>
              <a:rPr lang="en-US" dirty="0"/>
              <a:t>Advanced Static Analysis</a:t>
            </a:r>
          </a:p>
          <a:p>
            <a:pPr eaLnBrk="1" hangingPunct="1"/>
            <a:r>
              <a:rPr lang="en-US" dirty="0"/>
              <a:t>Advanced Dynamic Analysis</a:t>
            </a:r>
            <a:endParaRPr lang="en-SG" dirty="0"/>
          </a:p>
        </p:txBody>
      </p:sp>
      <p:sp>
        <p:nvSpPr>
          <p:cNvPr id="44037"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30FFEB-C526-4ED1-B922-65E3F576C77A}" type="slidenum">
              <a:rPr lang="en-US">
                <a:cs typeface="Arial" charset="0"/>
              </a:rPr>
              <a:pPr fontAlgn="base">
                <a:spcBef>
                  <a:spcPct val="0"/>
                </a:spcBef>
                <a:spcAft>
                  <a:spcPct val="0"/>
                </a:spcAft>
                <a:defRPr/>
              </a:pPr>
              <a:t>19</a:t>
            </a:fld>
            <a:endParaRPr lang="en-US">
              <a:cs typeface="Arial" charset="0"/>
            </a:endParaRPr>
          </a:p>
        </p:txBody>
      </p:sp>
      <p:sp>
        <p:nvSpPr>
          <p:cNvPr id="6" name="Footer Placeholder 5"/>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Module Introduction</a:t>
            </a:r>
          </a:p>
        </p:txBody>
      </p:sp>
      <p:sp>
        <p:nvSpPr>
          <p:cNvPr id="15362" name="Content Placeholder 2"/>
          <p:cNvSpPr>
            <a:spLocks noGrp="1"/>
          </p:cNvSpPr>
          <p:nvPr>
            <p:ph idx="1"/>
          </p:nvPr>
        </p:nvSpPr>
        <p:spPr>
          <a:xfrm>
            <a:off x="381000" y="1143000"/>
            <a:ext cx="8229600" cy="4525963"/>
          </a:xfrm>
        </p:spPr>
        <p:txBody>
          <a:bodyPr/>
          <a:lstStyle/>
          <a:p>
            <a:pPr marL="0" indent="0" eaLnBrk="1" hangingPunct="1">
              <a:buNone/>
            </a:pPr>
            <a:r>
              <a:rPr lang="en-US" sz="2000" dirty="0"/>
              <a:t>This module teaches a repeatable malware analysis methodology, which includes static analysis, code analysis, and behavioral analysis. Students are taught how to write a malware analysis report on a target malware. Students would be able to determine the malware’s indicators of compromise needed to perform incident response triage. </a:t>
            </a:r>
          </a:p>
          <a:p>
            <a:pPr marL="0" indent="0" eaLnBrk="1" hangingPunct="1">
              <a:buNone/>
            </a:pPr>
            <a:endParaRPr lang="en-US" sz="2000" dirty="0"/>
          </a:p>
          <a:p>
            <a:pPr marL="0" indent="0" eaLnBrk="1" hangingPunct="1">
              <a:buNone/>
            </a:pPr>
            <a:r>
              <a:rPr lang="en-US" sz="2000" dirty="0"/>
              <a:t>This module trains students to efficiently use network and system monitoring tools to examine how malware interacts with the file system, registry, network, and other processes in an OS environment. Students are also trained to decrypt and analyze malicious script components of web pages, identify and examine the behavior of malicious documents, and apply memory forensics techniques to analyze complex malware and rootkit infections.</a:t>
            </a:r>
          </a:p>
        </p:txBody>
      </p:sp>
      <p:sp>
        <p:nvSpPr>
          <p:cNvPr id="1536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5EC611-CED5-4507-8DBA-A86E0FD8CE31}"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2075559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Basic Static Analysis</a:t>
            </a:r>
            <a:endParaRPr lang="en-SG" dirty="0"/>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SG" dirty="0"/>
              <a:t>Basic static analysis consists of examining the executable file without viewing the actual instructions.</a:t>
            </a:r>
          </a:p>
          <a:p>
            <a:pPr eaLnBrk="1" fontAlgn="auto" hangingPunct="1">
              <a:spcAft>
                <a:spcPts val="0"/>
              </a:spcAft>
              <a:buFont typeface="Arial" pitchFamily="34" charset="0"/>
              <a:buChar char="•"/>
              <a:defRPr/>
            </a:pPr>
            <a:r>
              <a:rPr lang="en-SG" dirty="0"/>
              <a:t>Basic static analysis can confirm whether a file is malicious, provide information about its functionality, and sometimes provide information that will allow you to produce simple network signatures. </a:t>
            </a:r>
          </a:p>
          <a:p>
            <a:pPr eaLnBrk="1" fontAlgn="auto" hangingPunct="1">
              <a:spcAft>
                <a:spcPts val="0"/>
              </a:spcAft>
              <a:buFont typeface="Arial" pitchFamily="34" charset="0"/>
              <a:buChar char="•"/>
              <a:defRPr/>
            </a:pPr>
            <a:r>
              <a:rPr lang="en-SG" dirty="0"/>
              <a:t>Basic static analysis is straightforward and can be quick, but it’s largely ineffective against sophisticated malware, and it can miss important behaviours.</a:t>
            </a:r>
          </a:p>
          <a:p>
            <a:pPr marL="0" indent="0" eaLnBrk="1" fontAlgn="auto" hangingPunct="1">
              <a:spcAft>
                <a:spcPts val="0"/>
              </a:spcAft>
              <a:buFont typeface="Arial" pitchFamily="34" charset="0"/>
              <a:buNone/>
              <a:defRPr/>
            </a:pPr>
            <a:endParaRPr lang="en-SG" dirty="0"/>
          </a:p>
        </p:txBody>
      </p:sp>
      <p:sp>
        <p:nvSpPr>
          <p:cNvPr id="45061"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5BAB17-AAE9-440D-A4D3-B815DC9D390D}" type="slidenum">
              <a:rPr lang="en-US">
                <a:cs typeface="Arial" charset="0"/>
              </a:rPr>
              <a:pPr fontAlgn="base">
                <a:spcBef>
                  <a:spcPct val="0"/>
                </a:spcBef>
                <a:spcAft>
                  <a:spcPct val="0"/>
                </a:spcAft>
                <a:defRPr/>
              </a:pPr>
              <a:t>20</a:t>
            </a:fld>
            <a:endParaRPr lang="en-US">
              <a:cs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Basic Dynamic Analysis</a:t>
            </a:r>
            <a:endParaRPr lang="en-SG" dirty="0"/>
          </a:p>
        </p:txBody>
      </p:sp>
      <p:sp>
        <p:nvSpPr>
          <p:cNvPr id="46082" name="Content Placeholder 2"/>
          <p:cNvSpPr>
            <a:spLocks noGrp="1"/>
          </p:cNvSpPr>
          <p:nvPr>
            <p:ph idx="1"/>
          </p:nvPr>
        </p:nvSpPr>
        <p:spPr/>
        <p:txBody>
          <a:bodyPr/>
          <a:lstStyle/>
          <a:p>
            <a:pPr eaLnBrk="1" hangingPunct="1"/>
            <a:r>
              <a:rPr lang="en-SG" sz="2800"/>
              <a:t>Basic dynamic analysis techniques involve running the malware and observing its behaviour on the system in order to remove the infection, produce effective signatures, or both. </a:t>
            </a:r>
          </a:p>
          <a:p>
            <a:pPr eaLnBrk="1" hangingPunct="1"/>
            <a:endParaRPr lang="en-SG" sz="2800"/>
          </a:p>
          <a:p>
            <a:pPr eaLnBrk="1" hangingPunct="1"/>
            <a:r>
              <a:rPr lang="en-SG" sz="2800"/>
              <a:t>Need to create a safe environment to run malware</a:t>
            </a:r>
          </a:p>
          <a:p>
            <a:pPr eaLnBrk="1" hangingPunct="1"/>
            <a:endParaRPr lang="en-US" sz="2800"/>
          </a:p>
          <a:p>
            <a:pPr eaLnBrk="1" hangingPunct="1"/>
            <a:r>
              <a:rPr lang="en-US" sz="2800"/>
              <a:t>We will be using VM Workstation</a:t>
            </a:r>
            <a:endParaRPr lang="en-SG" sz="2800"/>
          </a:p>
          <a:p>
            <a:pPr eaLnBrk="1" hangingPunct="1"/>
            <a:endParaRPr lang="en-SG"/>
          </a:p>
        </p:txBody>
      </p:sp>
      <p:sp>
        <p:nvSpPr>
          <p:cNvPr id="4608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CE07A0-1B6C-4865-BA7B-731E77B79CDA}" type="slidenum">
              <a:rPr lang="en-US">
                <a:cs typeface="Arial" charset="0"/>
              </a:rPr>
              <a:pPr fontAlgn="base">
                <a:spcBef>
                  <a:spcPct val="0"/>
                </a:spcBef>
                <a:spcAft>
                  <a:spcPct val="0"/>
                </a:spcAft>
                <a:defRPr/>
              </a:pPr>
              <a:t>21</a:t>
            </a:fld>
            <a:endParaRPr lang="en-US">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Advanced Static Analysis</a:t>
            </a:r>
            <a:endParaRPr lang="en-SG" dirty="0"/>
          </a:p>
        </p:txBody>
      </p:sp>
      <p:sp>
        <p:nvSpPr>
          <p:cNvPr id="3" name="Content Placeholder 2"/>
          <p:cNvSpPr>
            <a:spLocks noGrp="1"/>
          </p:cNvSpPr>
          <p:nvPr>
            <p:ph idx="1"/>
          </p:nvPr>
        </p:nvSpPr>
        <p:spPr>
          <a:xfrm>
            <a:off x="457200" y="1219200"/>
            <a:ext cx="8229600" cy="4525963"/>
          </a:xfrm>
        </p:spPr>
        <p:txBody>
          <a:bodyPr rtlCol="0">
            <a:normAutofit fontScale="55000" lnSpcReduction="20000"/>
          </a:bodyPr>
          <a:lstStyle/>
          <a:p>
            <a:pPr eaLnBrk="1" fontAlgn="auto" hangingPunct="1">
              <a:spcAft>
                <a:spcPts val="0"/>
              </a:spcAft>
              <a:buFont typeface="Arial" pitchFamily="34" charset="0"/>
              <a:buChar char="•"/>
              <a:defRPr/>
            </a:pPr>
            <a:r>
              <a:rPr lang="en-SG" sz="5100" dirty="0"/>
              <a:t>Advanced static analysis consists of reverse-engineering the malware’s internals by loading the executable into a disassembler and looking at the program instructions in order to discover what the program does. </a:t>
            </a:r>
          </a:p>
          <a:p>
            <a:pPr eaLnBrk="1" fontAlgn="auto" hangingPunct="1">
              <a:spcAft>
                <a:spcPts val="0"/>
              </a:spcAft>
              <a:buFont typeface="Arial" pitchFamily="34" charset="0"/>
              <a:buChar char="•"/>
              <a:defRPr/>
            </a:pPr>
            <a:r>
              <a:rPr lang="en-SG" sz="5100" dirty="0"/>
              <a:t>Advanced static analysis tells you exactly what the program does. </a:t>
            </a:r>
          </a:p>
          <a:p>
            <a:pPr eaLnBrk="1" fontAlgn="auto" hangingPunct="1">
              <a:spcAft>
                <a:spcPts val="0"/>
              </a:spcAft>
              <a:buFont typeface="Arial" pitchFamily="34" charset="0"/>
              <a:buChar char="•"/>
              <a:defRPr/>
            </a:pPr>
            <a:r>
              <a:rPr lang="en-SG" sz="5100" dirty="0"/>
              <a:t>Advanced static analysis has a steeper learning curve than basic static analysis and requires specialized knowledge of disassembly, code constructs, and Windows operating system concepts.</a:t>
            </a:r>
          </a:p>
          <a:p>
            <a:pPr eaLnBrk="1" fontAlgn="auto" hangingPunct="1">
              <a:spcAft>
                <a:spcPts val="0"/>
              </a:spcAft>
              <a:buFont typeface="Arial" pitchFamily="34" charset="0"/>
              <a:buChar char="•"/>
              <a:defRPr/>
            </a:pPr>
            <a:endParaRPr lang="en-SG" dirty="0"/>
          </a:p>
        </p:txBody>
      </p:sp>
      <p:sp>
        <p:nvSpPr>
          <p:cNvPr id="47109"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5F30C0-F934-407E-B321-B9538609275C}" type="slidenum">
              <a:rPr lang="en-US">
                <a:cs typeface="Arial" charset="0"/>
              </a:rPr>
              <a:pPr fontAlgn="base">
                <a:spcBef>
                  <a:spcPct val="0"/>
                </a:spcBef>
                <a:spcAft>
                  <a:spcPct val="0"/>
                </a:spcAft>
                <a:defRPr/>
              </a:pPr>
              <a:t>22</a:t>
            </a:fld>
            <a:endParaRPr lang="en-US">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Advanced  Dynamic Analysis</a:t>
            </a:r>
            <a:endParaRPr lang="en-SG" dirty="0"/>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SG" dirty="0"/>
              <a:t>Advanced dynamic analysis uses a debugger to examine the internal state of a running malicious executable. </a:t>
            </a:r>
          </a:p>
          <a:p>
            <a:pPr eaLnBrk="1" fontAlgn="auto" hangingPunct="1">
              <a:spcAft>
                <a:spcPts val="0"/>
              </a:spcAft>
              <a:buFont typeface="Arial" pitchFamily="34" charset="0"/>
              <a:buChar char="•"/>
              <a:defRPr/>
            </a:pPr>
            <a:r>
              <a:rPr lang="en-SG" dirty="0"/>
              <a:t>Advanced dynamic analysis techniques provide another way to extract detailed information from an executable. </a:t>
            </a:r>
          </a:p>
          <a:p>
            <a:pPr eaLnBrk="1" fontAlgn="auto" hangingPunct="1">
              <a:spcAft>
                <a:spcPts val="0"/>
              </a:spcAft>
              <a:buFont typeface="Arial" pitchFamily="34" charset="0"/>
              <a:buChar char="•"/>
              <a:defRPr/>
            </a:pPr>
            <a:r>
              <a:rPr lang="en-SG" dirty="0"/>
              <a:t>These techniques are most useful when you’re trying to obtain information that is difficult to gather with the other techniques. </a:t>
            </a:r>
          </a:p>
        </p:txBody>
      </p:sp>
      <p:sp>
        <p:nvSpPr>
          <p:cNvPr id="48133"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A35501-0B62-4226-AC23-A356EC35835E}" type="slidenum">
              <a:rPr lang="en-US">
                <a:cs typeface="Arial" charset="0"/>
              </a:rPr>
              <a:pPr fontAlgn="base">
                <a:spcBef>
                  <a:spcPct val="0"/>
                </a:spcBef>
                <a:spcAft>
                  <a:spcPct val="0"/>
                </a:spcAft>
                <a:defRPr/>
              </a:pPr>
              <a:t>23</a:t>
            </a:fld>
            <a:endParaRPr lang="en-US">
              <a:cs typeface="Arial" charset="0"/>
            </a:endParaRPr>
          </a:p>
        </p:txBody>
      </p:sp>
      <p:sp>
        <p:nvSpPr>
          <p:cNvPr id="6" name="Footer Placeholder 5"/>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ctrTitle"/>
          </p:nvPr>
        </p:nvSpPr>
        <p:spPr/>
        <p:txBody>
          <a:bodyPr/>
          <a:lstStyle/>
          <a:p>
            <a:pPr eaLnBrk="1" hangingPunct="1"/>
            <a:r>
              <a:rPr lang="en-US"/>
              <a:t>Quiz</a:t>
            </a:r>
            <a:endParaRPr lang="en-SG"/>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SG"/>
          </a:p>
        </p:txBody>
      </p:sp>
      <p:sp>
        <p:nvSpPr>
          <p:cNvPr id="6" name="Slide Number Placeholder 5"/>
          <p:cNvSpPr>
            <a:spLocks noGrp="1"/>
          </p:cNvSpPr>
          <p:nvPr>
            <p:ph type="sldNum" sz="quarter" idx="12"/>
          </p:nvPr>
        </p:nvSpPr>
        <p:spPr/>
        <p:txBody>
          <a:bodyPr/>
          <a:lstStyle/>
          <a:p>
            <a:pPr>
              <a:defRPr/>
            </a:pPr>
            <a:fld id="{C5338D1C-2519-4021-8D94-727137F84811}"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Quizzes</a:t>
            </a:r>
            <a:endParaRPr lang="en-SG" dirty="0"/>
          </a:p>
        </p:txBody>
      </p:sp>
      <p:sp>
        <p:nvSpPr>
          <p:cNvPr id="3" name="Content Placeholder 2"/>
          <p:cNvSpPr>
            <a:spLocks noGrp="1"/>
          </p:cNvSpPr>
          <p:nvPr>
            <p:ph idx="1"/>
          </p:nvPr>
        </p:nvSpPr>
        <p:spPr>
          <a:xfrm>
            <a:off x="457200" y="1243095"/>
            <a:ext cx="8229600" cy="4525963"/>
          </a:xfrm>
        </p:spPr>
        <p:txBody>
          <a:bodyPr rtlCol="0">
            <a:normAutofit/>
          </a:bodyPr>
          <a:lstStyle/>
          <a:p>
            <a:pPr eaLnBrk="1" fontAlgn="auto" hangingPunct="1">
              <a:spcAft>
                <a:spcPts val="0"/>
              </a:spcAft>
              <a:buFont typeface="Arial" pitchFamily="34" charset="0"/>
              <a:buChar char="•"/>
              <a:defRPr/>
            </a:pPr>
            <a:r>
              <a:rPr lang="en-US" dirty="0"/>
              <a:t>Define Malware.</a:t>
            </a:r>
          </a:p>
          <a:p>
            <a:pPr eaLnBrk="1" fontAlgn="auto" hangingPunct="1">
              <a:spcAft>
                <a:spcPts val="0"/>
              </a:spcAft>
              <a:buFont typeface="Arial" pitchFamily="34" charset="0"/>
              <a:buChar char="•"/>
              <a:defRPr/>
            </a:pPr>
            <a:r>
              <a:rPr lang="en-US" dirty="0"/>
              <a:t>What is the difference between Worm &amp; Virus?</a:t>
            </a:r>
          </a:p>
          <a:p>
            <a:pPr eaLnBrk="1" fontAlgn="auto" hangingPunct="1">
              <a:spcAft>
                <a:spcPts val="0"/>
              </a:spcAft>
              <a:buFont typeface="Arial" pitchFamily="34" charset="0"/>
              <a:buChar char="•"/>
              <a:defRPr/>
            </a:pPr>
            <a:r>
              <a:rPr lang="en-US" dirty="0"/>
              <a:t>What is the difference between a Malware &amp; an APT?</a:t>
            </a:r>
          </a:p>
          <a:p>
            <a:pPr eaLnBrk="1" fontAlgn="auto" hangingPunct="1">
              <a:spcAft>
                <a:spcPts val="0"/>
              </a:spcAft>
              <a:buFont typeface="Arial" pitchFamily="34" charset="0"/>
              <a:buChar char="•"/>
              <a:defRPr/>
            </a:pPr>
            <a:r>
              <a:rPr lang="en-US" dirty="0"/>
              <a:t>What is the difference between Static Analysis &amp; Dynamic Analysis?</a:t>
            </a:r>
            <a:endParaRPr lang="en-SG" dirty="0"/>
          </a:p>
        </p:txBody>
      </p:sp>
      <p:sp>
        <p:nvSpPr>
          <p:cNvPr id="50181"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90E58F-C163-43E1-9C7B-A40C528EDFC6}" type="slidenum">
              <a:rPr lang="en-US">
                <a:cs typeface="Arial" charset="0"/>
              </a:rPr>
              <a:pPr fontAlgn="base">
                <a:spcBef>
                  <a:spcPct val="0"/>
                </a:spcBef>
                <a:spcAft>
                  <a:spcPct val="0"/>
                </a:spcAft>
                <a:defRPr/>
              </a:pPr>
              <a:t>25</a:t>
            </a:fld>
            <a:endParaRPr lang="en-US">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ctrTitle"/>
          </p:nvPr>
        </p:nvSpPr>
        <p:spPr>
          <a:xfrm>
            <a:off x="457200" y="304800"/>
            <a:ext cx="7772400" cy="1470025"/>
          </a:xfrm>
        </p:spPr>
        <p:txBody>
          <a:bodyPr/>
          <a:lstStyle/>
          <a:p>
            <a:pPr eaLnBrk="1" hangingPunct="1"/>
            <a:r>
              <a:rPr lang="en-US" dirty="0"/>
              <a:t>TUTORIAL</a:t>
            </a:r>
            <a:br>
              <a:rPr lang="en-US" dirty="0"/>
            </a:br>
            <a:r>
              <a:rPr lang="en-US" sz="2800" dirty="0"/>
              <a:t>Concepts important for common test</a:t>
            </a:r>
            <a:br>
              <a:rPr lang="en-US" dirty="0"/>
            </a:br>
            <a:endParaRPr lang="en-SG" dirty="0"/>
          </a:p>
        </p:txBody>
      </p:sp>
      <p:sp>
        <p:nvSpPr>
          <p:cNvPr id="3" name="Subtitle 2"/>
          <p:cNvSpPr>
            <a:spLocks noGrp="1"/>
          </p:cNvSpPr>
          <p:nvPr>
            <p:ph type="subTitle" idx="1"/>
          </p:nvPr>
        </p:nvSpPr>
        <p:spPr>
          <a:xfrm>
            <a:off x="228600" y="1295400"/>
            <a:ext cx="8153400" cy="2057400"/>
          </a:xfrm>
        </p:spPr>
        <p:txBody>
          <a:bodyPr rtlCol="0">
            <a:normAutofit fontScale="92500" lnSpcReduction="10000"/>
          </a:bodyPr>
          <a:lstStyle/>
          <a:p>
            <a:pPr marL="457200" indent="-457200" algn="l" eaLnBrk="1" fontAlgn="auto" hangingPunct="1">
              <a:spcAft>
                <a:spcPts val="0"/>
              </a:spcAft>
              <a:buAutoNum type="arabicPeriod"/>
              <a:defRPr/>
            </a:pPr>
            <a:r>
              <a:rPr lang="en-US" sz="2400" dirty="0">
                <a:solidFill>
                  <a:schemeClr val="tx1"/>
                </a:solidFill>
              </a:rPr>
              <a:t>Research on how the different malware spreads (</a:t>
            </a:r>
            <a:r>
              <a:rPr lang="en-US" sz="2400" dirty="0" err="1">
                <a:solidFill>
                  <a:schemeClr val="tx1"/>
                </a:solidFill>
              </a:rPr>
              <a:t>adware,bots</a:t>
            </a:r>
            <a:r>
              <a:rPr lang="en-US" sz="2400" dirty="0">
                <a:solidFill>
                  <a:schemeClr val="tx1"/>
                </a:solidFill>
              </a:rPr>
              <a:t>, etc.) </a:t>
            </a:r>
          </a:p>
          <a:p>
            <a:pPr marL="457200" indent="-457200" algn="l" eaLnBrk="1" fontAlgn="auto" hangingPunct="1">
              <a:spcAft>
                <a:spcPts val="0"/>
              </a:spcAft>
              <a:buAutoNum type="arabicPeriod"/>
              <a:defRPr/>
            </a:pPr>
            <a:r>
              <a:rPr lang="en-US" sz="2400" dirty="0">
                <a:solidFill>
                  <a:schemeClr val="tx1"/>
                </a:solidFill>
              </a:rPr>
              <a:t>Research on the functionality of </a:t>
            </a:r>
            <a:r>
              <a:rPr lang="en-US" sz="2400" dirty="0" err="1">
                <a:solidFill>
                  <a:schemeClr val="tx1"/>
                </a:solidFill>
              </a:rPr>
              <a:t>Cryptomining</a:t>
            </a:r>
            <a:r>
              <a:rPr lang="en-US" sz="2400" dirty="0">
                <a:solidFill>
                  <a:schemeClr val="tx1"/>
                </a:solidFill>
              </a:rPr>
              <a:t> malware</a:t>
            </a:r>
          </a:p>
          <a:p>
            <a:pPr marL="457200" indent="-457200" algn="l" eaLnBrk="1" fontAlgn="auto" hangingPunct="1">
              <a:spcAft>
                <a:spcPts val="0"/>
              </a:spcAft>
              <a:buAutoNum type="arabicPeriod"/>
              <a:defRPr/>
            </a:pPr>
            <a:r>
              <a:rPr lang="en-US" sz="2400" dirty="0">
                <a:solidFill>
                  <a:schemeClr val="tx1"/>
                </a:solidFill>
              </a:rPr>
              <a:t>Go through the Malware Types: </a:t>
            </a:r>
            <a:r>
              <a:rPr lang="en-US" sz="2400" dirty="0">
                <a:solidFill>
                  <a:schemeClr val="tx1"/>
                </a:solidFill>
                <a:hlinkClick r:id="rId2"/>
              </a:rPr>
              <a:t>https://usa.kaspersky.com/resource-center/threats/types-of-malware</a:t>
            </a:r>
            <a:r>
              <a:rPr lang="en-US" sz="2400" dirty="0">
                <a:solidFill>
                  <a:schemeClr val="tx1"/>
                </a:solidFill>
              </a:rPr>
              <a:t> </a:t>
            </a:r>
            <a:endParaRPr lang="en-SG" dirty="0">
              <a:solidFill>
                <a:schemeClr val="tx1"/>
              </a:solidFill>
            </a:endParaRPr>
          </a:p>
        </p:txBody>
      </p:sp>
      <p:sp>
        <p:nvSpPr>
          <p:cNvPr id="6" name="Slide Number Placeholder 5"/>
          <p:cNvSpPr>
            <a:spLocks noGrp="1"/>
          </p:cNvSpPr>
          <p:nvPr>
            <p:ph type="sldNum" sz="quarter" idx="12"/>
          </p:nvPr>
        </p:nvSpPr>
        <p:spPr/>
        <p:txBody>
          <a:bodyPr/>
          <a:lstStyle/>
          <a:p>
            <a:pPr>
              <a:defRPr/>
            </a:pPr>
            <a:fld id="{2AAA848D-69A8-4E13-9CED-8754E78674BE}" type="slidenum">
              <a:rPr lang="en-US"/>
              <a:pPr>
                <a:defRPr/>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Module Assessment</a:t>
            </a:r>
          </a:p>
        </p:txBody>
      </p:sp>
      <p:sp>
        <p:nvSpPr>
          <p:cNvPr id="15362" name="Content Placeholder 2"/>
          <p:cNvSpPr>
            <a:spLocks noGrp="1"/>
          </p:cNvSpPr>
          <p:nvPr>
            <p:ph idx="1"/>
          </p:nvPr>
        </p:nvSpPr>
        <p:spPr>
          <a:xfrm>
            <a:off x="381000" y="1143000"/>
            <a:ext cx="8229600" cy="4525963"/>
          </a:xfrm>
        </p:spPr>
        <p:txBody>
          <a:bodyPr/>
          <a:lstStyle/>
          <a:p>
            <a:pPr eaLnBrk="1" hangingPunct="1"/>
            <a:r>
              <a:rPr lang="en-US" dirty="0"/>
              <a:t>2 in-class practical test ( 2* 15% = 30%)</a:t>
            </a:r>
          </a:p>
          <a:p>
            <a:pPr eaLnBrk="1" hangingPunct="1"/>
            <a:r>
              <a:rPr lang="en-US" dirty="0"/>
              <a:t>Common Test - 30%</a:t>
            </a:r>
          </a:p>
          <a:p>
            <a:pPr eaLnBrk="1" hangingPunct="1"/>
            <a:r>
              <a:rPr lang="en-US" dirty="0"/>
              <a:t>Assignment - 40%</a:t>
            </a:r>
          </a:p>
        </p:txBody>
      </p:sp>
      <p:sp>
        <p:nvSpPr>
          <p:cNvPr id="1536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5EC611-CED5-4507-8DBA-A86E0FD8CE31}"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08053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Lesson Objectives</a:t>
            </a:r>
          </a:p>
        </p:txBody>
      </p:sp>
      <p:sp>
        <p:nvSpPr>
          <p:cNvPr id="15362" name="Content Placeholder 2"/>
          <p:cNvSpPr>
            <a:spLocks noGrp="1"/>
          </p:cNvSpPr>
          <p:nvPr>
            <p:ph idx="1"/>
          </p:nvPr>
        </p:nvSpPr>
        <p:spPr>
          <a:xfrm>
            <a:off x="381000" y="1143000"/>
            <a:ext cx="8229600" cy="4525963"/>
          </a:xfrm>
        </p:spPr>
        <p:txBody>
          <a:bodyPr/>
          <a:lstStyle/>
          <a:p>
            <a:pPr eaLnBrk="1" hangingPunct="1"/>
            <a:r>
              <a:rPr lang="en-US"/>
              <a:t>Malware Definition</a:t>
            </a:r>
          </a:p>
          <a:p>
            <a:pPr eaLnBrk="1" hangingPunct="1"/>
            <a:r>
              <a:rPr lang="en-US"/>
              <a:t>Types of Malware</a:t>
            </a:r>
          </a:p>
          <a:p>
            <a:pPr eaLnBrk="1" hangingPunct="1"/>
            <a:r>
              <a:rPr lang="en-US"/>
              <a:t>Overview of Malware Analysis Techniques</a:t>
            </a:r>
          </a:p>
        </p:txBody>
      </p:sp>
      <p:sp>
        <p:nvSpPr>
          <p:cNvPr id="15365"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5EC611-CED5-4507-8DBA-A86E0FD8CE31}" type="slidenum">
              <a:rPr lang="en-US">
                <a:cs typeface="Arial" charset="0"/>
              </a:rPr>
              <a:pPr fontAlgn="base">
                <a:spcBef>
                  <a:spcPct val="0"/>
                </a:spcBef>
                <a:spcAft>
                  <a:spcPct val="0"/>
                </a:spcAft>
                <a:defRPr/>
              </a:pPr>
              <a:t>4</a:t>
            </a:fld>
            <a:endParaRPr lang="en-US">
              <a:cs typeface="Arial" charset="0"/>
            </a:endParaRPr>
          </a:p>
        </p:txBody>
      </p:sp>
    </p:spTree>
    <p:extLst>
      <p:ext uri="{BB962C8B-B14F-4D97-AF65-F5344CB8AC3E}">
        <p14:creationId xmlns:p14="http://schemas.microsoft.com/office/powerpoint/2010/main" val="45219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p:txBody>
          <a:bodyPr/>
          <a:lstStyle/>
          <a:p>
            <a:pPr eaLnBrk="1" hangingPunct="1"/>
            <a:r>
              <a:rPr lang="en-US" dirty="0"/>
              <a:t>DEFINING MALWARE</a:t>
            </a:r>
            <a:endParaRPr lang="en-SG" dirty="0"/>
          </a:p>
        </p:txBody>
      </p:sp>
      <p:sp>
        <p:nvSpPr>
          <p:cNvPr id="6" name="Slide Number Placeholder 5"/>
          <p:cNvSpPr>
            <a:spLocks noGrp="1"/>
          </p:cNvSpPr>
          <p:nvPr>
            <p:ph type="sldNum" sz="quarter" idx="12"/>
          </p:nvPr>
        </p:nvSpPr>
        <p:spPr/>
        <p:txBody>
          <a:bodyPr/>
          <a:lstStyle/>
          <a:p>
            <a:pPr>
              <a:defRPr/>
            </a:pPr>
            <a:fld id="{90FF3CC4-72D8-4952-8094-C9E6BDBE0918}"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Malware</a:t>
            </a:r>
          </a:p>
        </p:txBody>
      </p:sp>
      <p:sp>
        <p:nvSpPr>
          <p:cNvPr id="3" name="Content Placeholder 2"/>
          <p:cNvSpPr>
            <a:spLocks noGrp="1"/>
          </p:cNvSpPr>
          <p:nvPr>
            <p:ph idx="1"/>
          </p:nvPr>
        </p:nvSpPr>
        <p:spPr>
          <a:xfrm>
            <a:off x="457200" y="1143000"/>
            <a:ext cx="8229600" cy="4525963"/>
          </a:xfrm>
        </p:spPr>
        <p:txBody>
          <a:bodyPr rtlCol="0">
            <a:normAutofit fontScale="92500" lnSpcReduction="20000"/>
          </a:bodyPr>
          <a:lstStyle/>
          <a:p>
            <a:pPr marL="0" indent="0" algn="ctr" eaLnBrk="1" fontAlgn="auto" hangingPunct="1">
              <a:spcAft>
                <a:spcPts val="0"/>
              </a:spcAft>
              <a:buFont typeface="Arial" pitchFamily="34" charset="0"/>
              <a:buNone/>
              <a:defRPr/>
            </a:pPr>
            <a:r>
              <a:rPr lang="en-US" dirty="0"/>
              <a:t>Malware  = Malicious Software</a:t>
            </a:r>
          </a:p>
          <a:p>
            <a:pPr eaLnBrk="1" fontAlgn="auto" hangingPunct="1">
              <a:spcAft>
                <a:spcPts val="0"/>
              </a:spcAft>
              <a:buFont typeface="Arial" pitchFamily="34" charset="0"/>
              <a:buChar char="•"/>
              <a:defRPr/>
            </a:pPr>
            <a:r>
              <a:rPr lang="en-US" dirty="0"/>
              <a:t>Software created with Malicious Intent</a:t>
            </a:r>
          </a:p>
          <a:p>
            <a:pPr lvl="1" eaLnBrk="1" fontAlgn="auto" hangingPunct="1">
              <a:spcAft>
                <a:spcPts val="0"/>
              </a:spcAft>
              <a:buFont typeface="Arial" pitchFamily="34" charset="0"/>
              <a:buChar char="–"/>
              <a:defRPr/>
            </a:pPr>
            <a:r>
              <a:rPr lang="en-US" dirty="0"/>
              <a:t>used to compromise computer functions</a:t>
            </a:r>
          </a:p>
          <a:p>
            <a:pPr lvl="1" eaLnBrk="1" fontAlgn="auto" hangingPunct="1">
              <a:spcAft>
                <a:spcPts val="0"/>
              </a:spcAft>
              <a:buFont typeface="Arial" pitchFamily="34" charset="0"/>
              <a:buChar char="–"/>
              <a:defRPr/>
            </a:pPr>
            <a:r>
              <a:rPr lang="en-US" dirty="0"/>
              <a:t>steal data</a:t>
            </a:r>
          </a:p>
          <a:p>
            <a:pPr lvl="1" eaLnBrk="1" fontAlgn="auto" hangingPunct="1">
              <a:spcAft>
                <a:spcPts val="0"/>
              </a:spcAft>
              <a:buFont typeface="Arial" pitchFamily="34" charset="0"/>
              <a:buChar char="–"/>
              <a:defRPr/>
            </a:pPr>
            <a:r>
              <a:rPr lang="en-US" dirty="0"/>
              <a:t>bypass access controls</a:t>
            </a:r>
          </a:p>
          <a:p>
            <a:pPr lvl="1" eaLnBrk="1" fontAlgn="auto" hangingPunct="1">
              <a:spcAft>
                <a:spcPts val="0"/>
              </a:spcAft>
              <a:buFont typeface="Arial" pitchFamily="34" charset="0"/>
              <a:buChar char="–"/>
              <a:defRPr/>
            </a:pPr>
            <a:r>
              <a:rPr lang="en-US" dirty="0"/>
              <a:t>cause harm to the host computer.</a:t>
            </a:r>
          </a:p>
          <a:p>
            <a:pPr eaLnBrk="1" fontAlgn="auto" hangingPunct="1">
              <a:spcAft>
                <a:spcPts val="0"/>
              </a:spcAft>
              <a:buFont typeface="Arial" pitchFamily="34" charset="0"/>
              <a:buChar char="•"/>
              <a:defRPr/>
            </a:pPr>
            <a:r>
              <a:rPr lang="en-US" dirty="0"/>
              <a:t>Includes  adware, bots, bugs, ransomware, rootkits, spyware, </a:t>
            </a:r>
            <a:r>
              <a:rPr lang="en-US" dirty="0" err="1"/>
              <a:t>trojan</a:t>
            </a:r>
            <a:r>
              <a:rPr lang="en-US" dirty="0"/>
              <a:t> horses, viruses and worms etc. (Source: </a:t>
            </a:r>
            <a:r>
              <a:rPr lang="en-US" dirty="0">
                <a:hlinkClick r:id="rId2"/>
              </a:rPr>
              <a:t>https://www.veracode.com/blog/2012/10/common-malware-types-cybersecurity-101</a:t>
            </a:r>
            <a:r>
              <a:rPr lang="en-US" dirty="0"/>
              <a:t> )</a:t>
            </a:r>
          </a:p>
          <a:p>
            <a:pPr eaLnBrk="1" fontAlgn="auto" hangingPunct="1">
              <a:spcAft>
                <a:spcPts val="0"/>
              </a:spcAft>
              <a:buFont typeface="Arial" pitchFamily="34" charset="0"/>
              <a:buChar char="•"/>
              <a:defRPr/>
            </a:pPr>
            <a:endParaRPr lang="en-US" dirty="0"/>
          </a:p>
        </p:txBody>
      </p:sp>
      <p:sp>
        <p:nvSpPr>
          <p:cNvPr id="17413"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582F96-C74F-4700-AA85-A9BC8F6B82BA}" type="slidenum">
              <a:rPr lang="en-US">
                <a:cs typeface="Arial" charset="0"/>
              </a:rPr>
              <a:pPr fontAlgn="base">
                <a:spcBef>
                  <a:spcPct val="0"/>
                </a:spcBef>
                <a:spcAft>
                  <a:spcPct val="0"/>
                </a:spcAft>
                <a:defRPr/>
              </a:pPr>
              <a:t>6</a:t>
            </a:fld>
            <a:endParaRPr lang="en-US">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Malware Symptoms</a:t>
            </a:r>
          </a:p>
        </p:txBody>
      </p:sp>
      <p:sp>
        <p:nvSpPr>
          <p:cNvPr id="3" name="Content Placeholder 2"/>
          <p:cNvSpPr>
            <a:spLocks noGrp="1"/>
          </p:cNvSpPr>
          <p:nvPr>
            <p:ph idx="1"/>
          </p:nvPr>
        </p:nvSpPr>
        <p:spPr>
          <a:xfrm>
            <a:off x="457200" y="1143000"/>
            <a:ext cx="8229600" cy="4525963"/>
          </a:xfrm>
        </p:spPr>
        <p:txBody>
          <a:bodyPr rtlCol="0">
            <a:normAutofit fontScale="70000" lnSpcReduction="20000"/>
          </a:bodyPr>
          <a:lstStyle/>
          <a:p>
            <a:pPr marL="0" indent="0" eaLnBrk="1" fontAlgn="auto" hangingPunct="1">
              <a:spcAft>
                <a:spcPts val="0"/>
              </a:spcAft>
              <a:buFont typeface="Arial" pitchFamily="34" charset="0"/>
              <a:buNone/>
              <a:defRPr/>
            </a:pPr>
            <a:endParaRPr lang="en-US" dirty="0"/>
          </a:p>
          <a:p>
            <a:pPr eaLnBrk="1" fontAlgn="auto" hangingPunct="1">
              <a:spcAft>
                <a:spcPts val="0"/>
              </a:spcAft>
              <a:defRPr/>
            </a:pPr>
            <a:r>
              <a:rPr lang="en-US" dirty="0"/>
              <a:t>Increased CPU usage</a:t>
            </a:r>
          </a:p>
          <a:p>
            <a:pPr eaLnBrk="1" fontAlgn="auto" hangingPunct="1">
              <a:spcAft>
                <a:spcPts val="0"/>
              </a:spcAft>
              <a:defRPr/>
            </a:pPr>
            <a:r>
              <a:rPr lang="en-US" dirty="0"/>
              <a:t>Slow computer or web browser speeds</a:t>
            </a:r>
          </a:p>
          <a:p>
            <a:pPr eaLnBrk="1" fontAlgn="auto" hangingPunct="1">
              <a:spcAft>
                <a:spcPts val="0"/>
              </a:spcAft>
              <a:defRPr/>
            </a:pPr>
            <a:r>
              <a:rPr lang="en-US" dirty="0"/>
              <a:t>Problems connecting to networks</a:t>
            </a:r>
          </a:p>
          <a:p>
            <a:pPr eaLnBrk="1" fontAlgn="auto" hangingPunct="1">
              <a:spcAft>
                <a:spcPts val="0"/>
              </a:spcAft>
              <a:defRPr/>
            </a:pPr>
            <a:r>
              <a:rPr lang="en-US" dirty="0"/>
              <a:t>Freezing or crashing</a:t>
            </a:r>
          </a:p>
          <a:p>
            <a:pPr eaLnBrk="1" fontAlgn="auto" hangingPunct="1">
              <a:spcAft>
                <a:spcPts val="0"/>
              </a:spcAft>
              <a:defRPr/>
            </a:pPr>
            <a:r>
              <a:rPr lang="en-US" dirty="0"/>
              <a:t>Modified or deleted files</a:t>
            </a:r>
          </a:p>
          <a:p>
            <a:pPr eaLnBrk="1" fontAlgn="auto" hangingPunct="1">
              <a:spcAft>
                <a:spcPts val="0"/>
              </a:spcAft>
              <a:defRPr/>
            </a:pPr>
            <a:r>
              <a:rPr lang="en-US" dirty="0"/>
              <a:t>Appearance of strange files, programs, or desktop icons</a:t>
            </a:r>
          </a:p>
          <a:p>
            <a:pPr eaLnBrk="1" fontAlgn="auto" hangingPunct="1">
              <a:spcAft>
                <a:spcPts val="0"/>
              </a:spcAft>
              <a:defRPr/>
            </a:pPr>
            <a:r>
              <a:rPr lang="en-US" dirty="0"/>
              <a:t>Programs running, turning off, or reconfiguring themselves (malware will often reconfigure or turn off antivirus and firewall programs)</a:t>
            </a:r>
          </a:p>
          <a:p>
            <a:pPr eaLnBrk="1" fontAlgn="auto" hangingPunct="1">
              <a:spcAft>
                <a:spcPts val="0"/>
              </a:spcAft>
              <a:defRPr/>
            </a:pPr>
            <a:r>
              <a:rPr lang="en-US" dirty="0"/>
              <a:t>Strange computer behavior</a:t>
            </a:r>
          </a:p>
          <a:p>
            <a:pPr eaLnBrk="1" fontAlgn="auto" hangingPunct="1">
              <a:spcAft>
                <a:spcPts val="0"/>
              </a:spcAft>
              <a:defRPr/>
            </a:pPr>
            <a:r>
              <a:rPr lang="en-US" dirty="0"/>
              <a:t>Emails/messages being sent automatically and without user’s knowledge (a friend receives a strange email from you that you did not send)</a:t>
            </a:r>
          </a:p>
        </p:txBody>
      </p:sp>
      <p:sp>
        <p:nvSpPr>
          <p:cNvPr id="17413"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582F96-C74F-4700-AA85-A9BC8F6B82BA}" type="slidenum">
              <a:rPr lang="en-US">
                <a:cs typeface="Arial" charset="0"/>
              </a:rPr>
              <a:pPr fontAlgn="base">
                <a:spcBef>
                  <a:spcPct val="0"/>
                </a:spcBef>
                <a:spcAft>
                  <a:spcPct val="0"/>
                </a:spcAft>
                <a:defRPr/>
              </a:pPr>
              <a:t>7</a:t>
            </a:fld>
            <a:endParaRPr lang="en-US">
              <a:cs typeface="Arial" charset="0"/>
            </a:endParaRPr>
          </a:p>
        </p:txBody>
      </p:sp>
    </p:spTree>
    <p:extLst>
      <p:ext uri="{BB962C8B-B14F-4D97-AF65-F5344CB8AC3E}">
        <p14:creationId xmlns:p14="http://schemas.microsoft.com/office/powerpoint/2010/main" val="192827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ctrTitle"/>
          </p:nvPr>
        </p:nvSpPr>
        <p:spPr/>
        <p:txBody>
          <a:bodyPr/>
          <a:lstStyle/>
          <a:p>
            <a:pPr eaLnBrk="1" hangingPunct="1"/>
            <a:r>
              <a:rPr lang="en-US"/>
              <a:t>TYPES OF MALWARE</a:t>
            </a:r>
            <a:endParaRPr lang="en-SG"/>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SG"/>
          </a:p>
        </p:txBody>
      </p:sp>
      <p:sp>
        <p:nvSpPr>
          <p:cNvPr id="6" name="Slide Number Placeholder 5"/>
          <p:cNvSpPr>
            <a:spLocks noGrp="1"/>
          </p:cNvSpPr>
          <p:nvPr>
            <p:ph type="sldNum" sz="quarter" idx="12"/>
          </p:nvPr>
        </p:nvSpPr>
        <p:spPr/>
        <p:txBody>
          <a:bodyPr/>
          <a:lstStyle/>
          <a:p>
            <a:pPr>
              <a:defRPr/>
            </a:pPr>
            <a:fld id="{14AF5713-DE89-4D13-BC01-09AB55E366D2}"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5725"/>
            <a:ext cx="8229600" cy="639763"/>
          </a:xfrm>
        </p:spPr>
        <p:txBody>
          <a:bodyPr rtlCol="0">
            <a:normAutofit fontScale="90000"/>
          </a:bodyPr>
          <a:lstStyle/>
          <a:p>
            <a:pPr eaLnBrk="1" fontAlgn="auto" hangingPunct="1">
              <a:spcAft>
                <a:spcPts val="0"/>
              </a:spcAft>
              <a:defRPr/>
            </a:pPr>
            <a:r>
              <a:rPr lang="en-US" dirty="0"/>
              <a:t>Adware</a:t>
            </a:r>
            <a:endParaRPr lang="en-SG" dirty="0"/>
          </a:p>
        </p:txBody>
      </p:sp>
      <p:sp>
        <p:nvSpPr>
          <p:cNvPr id="3" name="Content Placeholder 2"/>
          <p:cNvSpPr>
            <a:spLocks noGrp="1"/>
          </p:cNvSpPr>
          <p:nvPr>
            <p:ph idx="1"/>
          </p:nvPr>
        </p:nvSpPr>
        <p:spPr>
          <a:xfrm>
            <a:off x="381000" y="1270422"/>
            <a:ext cx="8229600" cy="4525963"/>
          </a:xfrm>
        </p:spPr>
        <p:txBody>
          <a:bodyPr rtlCol="0">
            <a:normAutofit/>
          </a:bodyPr>
          <a:lstStyle/>
          <a:p>
            <a:pPr marL="0" indent="0" eaLnBrk="1" fontAlgn="auto" hangingPunct="1">
              <a:spcAft>
                <a:spcPts val="0"/>
              </a:spcAft>
              <a:buNone/>
              <a:defRPr/>
            </a:pPr>
            <a:r>
              <a:rPr lang="en-US" dirty="0"/>
              <a:t>Adware (short for advertising-supported software) is a type of malware that automatically delivers advertisements. </a:t>
            </a:r>
          </a:p>
          <a:p>
            <a:pPr marL="0" indent="0" eaLnBrk="1" fontAlgn="auto" hangingPunct="1">
              <a:spcAft>
                <a:spcPts val="0"/>
              </a:spcAft>
              <a:buNone/>
              <a:defRPr/>
            </a:pPr>
            <a:r>
              <a:rPr lang="en-US" dirty="0"/>
              <a:t>Common examples of adware include pop-up ads on websites and advertisements that are displayed by software. </a:t>
            </a:r>
            <a:endParaRPr lang="en-SG" dirty="0"/>
          </a:p>
        </p:txBody>
      </p:sp>
      <p:sp>
        <p:nvSpPr>
          <p:cNvPr id="24581"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3EA47F-781F-4C19-848F-6255DC3136EA}" type="slidenum">
              <a:rPr lang="en-US">
                <a:cs typeface="Arial" charset="0"/>
              </a:rPr>
              <a:pPr fontAlgn="base">
                <a:spcBef>
                  <a:spcPct val="0"/>
                </a:spcBef>
                <a:spcAft>
                  <a:spcPct val="0"/>
                </a:spcAft>
                <a:defRPr/>
              </a:pPr>
              <a:t>9</a:t>
            </a:fld>
            <a:endParaRPr lang="en-US">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2F7FEA6FBF1641BB6A189BC6405E4D" ma:contentTypeVersion="0" ma:contentTypeDescription="Create a new document." ma:contentTypeScope="" ma:versionID="89291825e93803d5234bff47ffe12aa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45EFFF-CACC-4722-BE6A-9D3449DD282A}"/>
</file>

<file path=customXml/itemProps2.xml><?xml version="1.0" encoding="utf-8"?>
<ds:datastoreItem xmlns:ds="http://schemas.openxmlformats.org/officeDocument/2006/customXml" ds:itemID="{0B953C77-954D-4679-AE27-ABE5420FF13A}"/>
</file>

<file path=customXml/itemProps3.xml><?xml version="1.0" encoding="utf-8"?>
<ds:datastoreItem xmlns:ds="http://schemas.openxmlformats.org/officeDocument/2006/customXml" ds:itemID="{DE2065C9-26DE-45DC-B3AD-E43BD679D91B}"/>
</file>

<file path=docProps/app.xml><?xml version="1.0" encoding="utf-8"?>
<Properties xmlns="http://schemas.openxmlformats.org/officeDocument/2006/extended-properties" xmlns:vt="http://schemas.openxmlformats.org/officeDocument/2006/docPropsVTypes">
  <TotalTime>6124</TotalTime>
  <Words>1050</Words>
  <Application>Microsoft Office PowerPoint</Application>
  <PresentationFormat>On-screen Show (4:3)</PresentationFormat>
  <Paragraphs>129</Paragraphs>
  <Slides>26</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Malware Analysis Tools and Techniques</vt:lpstr>
      <vt:lpstr>Module Introduction</vt:lpstr>
      <vt:lpstr>Module Assessment</vt:lpstr>
      <vt:lpstr>Lesson Objectives</vt:lpstr>
      <vt:lpstr>DEFINING MALWARE</vt:lpstr>
      <vt:lpstr>Malware</vt:lpstr>
      <vt:lpstr>Malware Symptoms</vt:lpstr>
      <vt:lpstr>TYPES OF MALWARE</vt:lpstr>
      <vt:lpstr>Adware</vt:lpstr>
      <vt:lpstr>Bot</vt:lpstr>
      <vt:lpstr>Bug</vt:lpstr>
      <vt:lpstr>Ransomware</vt:lpstr>
      <vt:lpstr>Rootkit</vt:lpstr>
      <vt:lpstr>Spyware</vt:lpstr>
      <vt:lpstr>Trojan Horse</vt:lpstr>
      <vt:lpstr>Virus</vt:lpstr>
      <vt:lpstr>Worm</vt:lpstr>
      <vt:lpstr>MALWARE ANALYSIS</vt:lpstr>
      <vt:lpstr>Overview of Malware Analysis Techniques</vt:lpstr>
      <vt:lpstr>Basic Static Analysis</vt:lpstr>
      <vt:lpstr>Basic Dynamic Analysis</vt:lpstr>
      <vt:lpstr>Advanced Static Analysis</vt:lpstr>
      <vt:lpstr>Advanced  Dynamic Analysis</vt:lpstr>
      <vt:lpstr>Quiz</vt:lpstr>
      <vt:lpstr>Quizzes</vt:lpstr>
      <vt:lpstr>TUTORIAL Concepts important for common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and Anti-Virus Technologies</dc:title>
  <dc:creator>Loh Peter Kok Keong</dc:creator>
  <cp:lastModifiedBy>Anand Ravi DESHPANDE (NP)</cp:lastModifiedBy>
  <cp:revision>52</cp:revision>
  <dcterms:created xsi:type="dcterms:W3CDTF">2006-08-16T00:00:00Z</dcterms:created>
  <dcterms:modified xsi:type="dcterms:W3CDTF">2022-10-14T07:53:06Z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d7aeb4d-f421-48c2-a20e-7b6cd62b5b82_Enabled">
    <vt:lpwstr>true</vt:lpwstr>
  </property>
  <property fmtid="{D5CDD505-2E9C-101B-9397-08002B2CF9AE}" pid="3" name="MSIP_Label_dd7aeb4d-f421-48c2-a20e-7b6cd62b5b82_SetDate">
    <vt:lpwstr>2022-10-14T07:53:06Z</vt:lpwstr>
  </property>
  <property fmtid="{D5CDD505-2E9C-101B-9397-08002B2CF9AE}" pid="4" name="MSIP_Label_dd7aeb4d-f421-48c2-a20e-7b6cd62b5b82_Method">
    <vt:lpwstr>Privileged</vt:lpwstr>
  </property>
  <property fmtid="{D5CDD505-2E9C-101B-9397-08002B2CF9AE}" pid="5" name="MSIP_Label_dd7aeb4d-f421-48c2-a20e-7b6cd62b5b82_Name">
    <vt:lpwstr>dd7aeb4d-f421-48c2-a20e-7b6cd62b5b82</vt:lpwstr>
  </property>
  <property fmtid="{D5CDD505-2E9C-101B-9397-08002B2CF9AE}" pid="6" name="MSIP_Label_dd7aeb4d-f421-48c2-a20e-7b6cd62b5b82_SiteId">
    <vt:lpwstr>cba9e115-3016-4462-a1ab-a565cba0cdf1</vt:lpwstr>
  </property>
  <property fmtid="{D5CDD505-2E9C-101B-9397-08002B2CF9AE}" pid="7" name="MSIP_Label_dd7aeb4d-f421-48c2-a20e-7b6cd62b5b82_ActionId">
    <vt:lpwstr>074fcb1d-106a-4e18-96fe-7426c9afedc6</vt:lpwstr>
  </property>
  <property fmtid="{D5CDD505-2E9C-101B-9397-08002B2CF9AE}" pid="8" name="MSIP_Label_dd7aeb4d-f421-48c2-a20e-7b6cd62b5b82_ContentBits">
    <vt:lpwstr>1</vt:lpwstr>
  </property>
  <property fmtid="{D5CDD505-2E9C-101B-9397-08002B2CF9AE}" pid="9" name="ContentTypeId">
    <vt:lpwstr>0x010100742F7FEA6FBF1641BB6A189BC6405E4D</vt:lpwstr>
  </property>
</Properties>
</file>