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115" r:id="rId1"/>
  </p:sldMasterIdLst>
  <p:notesMasterIdLst>
    <p:notesMasterId r:id="rId55"/>
  </p:notesMasterIdLst>
  <p:handoutMasterIdLst>
    <p:handoutMasterId r:id="rId56"/>
  </p:handoutMasterIdLst>
  <p:sldIdLst>
    <p:sldId id="556" r:id="rId2"/>
    <p:sldId id="509" r:id="rId3"/>
    <p:sldId id="620" r:id="rId4"/>
    <p:sldId id="626" r:id="rId5"/>
    <p:sldId id="627" r:id="rId6"/>
    <p:sldId id="621" r:id="rId7"/>
    <p:sldId id="261" r:id="rId8"/>
    <p:sldId id="258" r:id="rId9"/>
    <p:sldId id="262" r:id="rId10"/>
    <p:sldId id="263" r:id="rId11"/>
    <p:sldId id="277" r:id="rId12"/>
    <p:sldId id="278" r:id="rId13"/>
    <p:sldId id="260" r:id="rId14"/>
    <p:sldId id="267" r:id="rId15"/>
    <p:sldId id="268" r:id="rId16"/>
    <p:sldId id="812" r:id="rId17"/>
    <p:sldId id="270" r:id="rId18"/>
    <p:sldId id="289" r:id="rId19"/>
    <p:sldId id="813" r:id="rId20"/>
    <p:sldId id="279" r:id="rId21"/>
    <p:sldId id="265" r:id="rId22"/>
    <p:sldId id="274" r:id="rId23"/>
    <p:sldId id="282" r:id="rId24"/>
    <p:sldId id="814" r:id="rId25"/>
    <p:sldId id="810" r:id="rId26"/>
    <p:sldId id="275" r:id="rId27"/>
    <p:sldId id="285" r:id="rId28"/>
    <p:sldId id="295" r:id="rId29"/>
    <p:sldId id="623" r:id="rId30"/>
    <p:sldId id="624" r:id="rId31"/>
    <p:sldId id="625" r:id="rId32"/>
    <p:sldId id="280" r:id="rId33"/>
    <p:sldId id="266" r:id="rId34"/>
    <p:sldId id="292" r:id="rId35"/>
    <p:sldId id="820" r:id="rId36"/>
    <p:sldId id="833" r:id="rId37"/>
    <p:sldId id="807" r:id="rId38"/>
    <p:sldId id="778" r:id="rId39"/>
    <p:sldId id="796" r:id="rId40"/>
    <p:sldId id="821" r:id="rId41"/>
    <p:sldId id="797" r:id="rId42"/>
    <p:sldId id="302" r:id="rId43"/>
    <p:sldId id="829" r:id="rId44"/>
    <p:sldId id="830" r:id="rId45"/>
    <p:sldId id="831" r:id="rId46"/>
    <p:sldId id="832" r:id="rId47"/>
    <p:sldId id="801" r:id="rId48"/>
    <p:sldId id="828" r:id="rId49"/>
    <p:sldId id="803" r:id="rId50"/>
    <p:sldId id="304" r:id="rId51"/>
    <p:sldId id="805" r:id="rId52"/>
    <p:sldId id="834" r:id="rId53"/>
    <p:sldId id="622" r:id="rId54"/>
  </p:sldIdLst>
  <p:sldSz cx="12192000" cy="6858000"/>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582C"/>
    <a:srgbClr val="0033CC"/>
    <a:srgbClr val="FFBFFF"/>
    <a:srgbClr val="FF6FFF"/>
    <a:srgbClr val="990099"/>
    <a:srgbClr val="663300"/>
    <a:srgbClr val="F2E4D6"/>
    <a:srgbClr val="D9B38D"/>
    <a:srgbClr val="660066"/>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71" autoAdjust="0"/>
  </p:normalViewPr>
  <p:slideViewPr>
    <p:cSldViewPr>
      <p:cViewPr varScale="1">
        <p:scale>
          <a:sx n="78" d="100"/>
          <a:sy n="78" d="100"/>
        </p:scale>
        <p:origin x="782" y="77"/>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9" d="100"/>
          <a:sy n="59" d="100"/>
        </p:scale>
        <p:origin x="3197"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F1A444-47DF-428B-BD74-677DEA49ED13}" type="doc">
      <dgm:prSet loTypeId="urn:microsoft.com/office/officeart/2011/layout/CircleProcess" loCatId="process" qsTypeId="urn:microsoft.com/office/officeart/2005/8/quickstyle/3d1" qsCatId="3D" csTypeId="urn:microsoft.com/office/officeart/2005/8/colors/colorful5" csCatId="colorful" phldr="1"/>
      <dgm:spPr/>
      <dgm:t>
        <a:bodyPr/>
        <a:lstStyle/>
        <a:p>
          <a:endParaRPr lang="en-US"/>
        </a:p>
      </dgm:t>
    </dgm:pt>
    <dgm:pt modelId="{5A5C836C-B6CA-4DCF-B84F-7D858C95C018}">
      <dgm:prSet phldrT="[Text]"/>
      <dgm:spPr/>
      <dgm:t>
        <a:bodyPr/>
        <a:lstStyle/>
        <a:p>
          <a:r>
            <a:rPr lang="en-US" dirty="0"/>
            <a:t>Security Functions</a:t>
          </a:r>
        </a:p>
      </dgm:t>
    </dgm:pt>
    <dgm:pt modelId="{D5D2996E-18F2-4319-BC9A-8FA4D3B35818}" type="parTrans" cxnId="{31D9083B-9A4D-4EB8-9564-292F32A68B36}">
      <dgm:prSet/>
      <dgm:spPr/>
      <dgm:t>
        <a:bodyPr/>
        <a:lstStyle/>
        <a:p>
          <a:endParaRPr lang="en-US"/>
        </a:p>
      </dgm:t>
    </dgm:pt>
    <dgm:pt modelId="{580EF87B-89A5-46AF-82CB-93805452FC77}" type="sibTrans" cxnId="{31D9083B-9A4D-4EB8-9564-292F32A68B36}">
      <dgm:prSet/>
      <dgm:spPr/>
      <dgm:t>
        <a:bodyPr/>
        <a:lstStyle/>
        <a:p>
          <a:endParaRPr lang="en-US"/>
        </a:p>
      </dgm:t>
    </dgm:pt>
    <dgm:pt modelId="{41E435F5-1EA3-4329-8BB0-FEDEF17EF4D1}">
      <dgm:prSet phldrT="[Text]"/>
      <dgm:spPr/>
      <dgm:t>
        <a:bodyPr/>
        <a:lstStyle/>
        <a:p>
          <a:r>
            <a:rPr lang="en-US" dirty="0"/>
            <a:t>Current Practices</a:t>
          </a:r>
        </a:p>
      </dgm:t>
    </dgm:pt>
    <dgm:pt modelId="{CD0260DA-37B6-416B-9D55-C7F8631F310B}" type="parTrans" cxnId="{74AC7DA9-A6C4-4E6D-8BB6-9E2F9D1D551F}">
      <dgm:prSet/>
      <dgm:spPr/>
      <dgm:t>
        <a:bodyPr/>
        <a:lstStyle/>
        <a:p>
          <a:endParaRPr lang="en-US"/>
        </a:p>
      </dgm:t>
    </dgm:pt>
    <dgm:pt modelId="{1D789C8A-7EC0-4076-9246-1A9FAC556ED1}" type="sibTrans" cxnId="{74AC7DA9-A6C4-4E6D-8BB6-9E2F9D1D551F}">
      <dgm:prSet/>
      <dgm:spPr/>
      <dgm:t>
        <a:bodyPr/>
        <a:lstStyle/>
        <a:p>
          <a:endParaRPr lang="en-US"/>
        </a:p>
      </dgm:t>
    </dgm:pt>
    <dgm:pt modelId="{A7DEF5DA-DCE5-437E-95B2-F74D3390FCEF}">
      <dgm:prSet phldrT="[Text]"/>
      <dgm:spPr/>
      <dgm:t>
        <a:bodyPr/>
        <a:lstStyle/>
        <a:p>
          <a:r>
            <a:rPr lang="en-US" dirty="0"/>
            <a:t>AI’s Roles &amp; Opportunities</a:t>
          </a:r>
        </a:p>
      </dgm:t>
    </dgm:pt>
    <dgm:pt modelId="{979CDA26-20B8-42C9-99F9-B836A826E446}" type="parTrans" cxnId="{A4936051-0B72-4566-8AEB-A8B5EF0FFD9D}">
      <dgm:prSet/>
      <dgm:spPr/>
      <dgm:t>
        <a:bodyPr/>
        <a:lstStyle/>
        <a:p>
          <a:endParaRPr lang="en-US"/>
        </a:p>
      </dgm:t>
    </dgm:pt>
    <dgm:pt modelId="{91250FA3-5E47-4D92-B014-57E9E8F22734}" type="sibTrans" cxnId="{A4936051-0B72-4566-8AEB-A8B5EF0FFD9D}">
      <dgm:prSet/>
      <dgm:spPr/>
      <dgm:t>
        <a:bodyPr/>
        <a:lstStyle/>
        <a:p>
          <a:endParaRPr lang="en-US"/>
        </a:p>
      </dgm:t>
    </dgm:pt>
    <dgm:pt modelId="{6FECF1AB-C01A-40C2-AC45-8097DF6C0B33}" type="pres">
      <dgm:prSet presAssocID="{B1F1A444-47DF-428B-BD74-677DEA49ED13}" presName="Name0" presStyleCnt="0">
        <dgm:presLayoutVars>
          <dgm:chMax val="11"/>
          <dgm:chPref val="11"/>
          <dgm:dir/>
          <dgm:resizeHandles/>
        </dgm:presLayoutVars>
      </dgm:prSet>
      <dgm:spPr/>
    </dgm:pt>
    <dgm:pt modelId="{55393FDA-7A60-493D-8436-A2951FEEF9B1}" type="pres">
      <dgm:prSet presAssocID="{A7DEF5DA-DCE5-437E-95B2-F74D3390FCEF}" presName="Accent3" presStyleCnt="0"/>
      <dgm:spPr/>
    </dgm:pt>
    <dgm:pt modelId="{2595B867-937A-4C77-B596-AE462A50A096}" type="pres">
      <dgm:prSet presAssocID="{A7DEF5DA-DCE5-437E-95B2-F74D3390FCEF}" presName="Accent" presStyleLbl="node1" presStyleIdx="0" presStyleCnt="3"/>
      <dgm:spPr/>
    </dgm:pt>
    <dgm:pt modelId="{8B2F3545-A2A5-4C60-B5C5-F41B85800225}" type="pres">
      <dgm:prSet presAssocID="{A7DEF5DA-DCE5-437E-95B2-F74D3390FCEF}" presName="ParentBackground3" presStyleCnt="0"/>
      <dgm:spPr/>
    </dgm:pt>
    <dgm:pt modelId="{F65390C2-A61F-419F-A58B-515BBABE89E9}" type="pres">
      <dgm:prSet presAssocID="{A7DEF5DA-DCE5-437E-95B2-F74D3390FCEF}" presName="ParentBackground" presStyleLbl="fgAcc1" presStyleIdx="0" presStyleCnt="3"/>
      <dgm:spPr/>
    </dgm:pt>
    <dgm:pt modelId="{28424852-3CE6-4BCB-B87A-496B11F64DCE}" type="pres">
      <dgm:prSet presAssocID="{A7DEF5DA-DCE5-437E-95B2-F74D3390FCEF}" presName="Parent3" presStyleLbl="revTx" presStyleIdx="0" presStyleCnt="0">
        <dgm:presLayoutVars>
          <dgm:chMax val="1"/>
          <dgm:chPref val="1"/>
          <dgm:bulletEnabled val="1"/>
        </dgm:presLayoutVars>
      </dgm:prSet>
      <dgm:spPr/>
    </dgm:pt>
    <dgm:pt modelId="{33F6D12A-6808-44F2-917E-E5F5AA351676}" type="pres">
      <dgm:prSet presAssocID="{41E435F5-1EA3-4329-8BB0-FEDEF17EF4D1}" presName="Accent2" presStyleCnt="0"/>
      <dgm:spPr/>
    </dgm:pt>
    <dgm:pt modelId="{2E707FC4-D56E-44F1-9DDB-1EFB3A076C9B}" type="pres">
      <dgm:prSet presAssocID="{41E435F5-1EA3-4329-8BB0-FEDEF17EF4D1}" presName="Accent" presStyleLbl="node1" presStyleIdx="1" presStyleCnt="3"/>
      <dgm:spPr/>
    </dgm:pt>
    <dgm:pt modelId="{51048003-1889-445F-8436-1C001F3AF33B}" type="pres">
      <dgm:prSet presAssocID="{41E435F5-1EA3-4329-8BB0-FEDEF17EF4D1}" presName="ParentBackground2" presStyleCnt="0"/>
      <dgm:spPr/>
    </dgm:pt>
    <dgm:pt modelId="{96CA2C96-431C-4112-87C1-EDABAAB8220A}" type="pres">
      <dgm:prSet presAssocID="{41E435F5-1EA3-4329-8BB0-FEDEF17EF4D1}" presName="ParentBackground" presStyleLbl="fgAcc1" presStyleIdx="1" presStyleCnt="3"/>
      <dgm:spPr/>
    </dgm:pt>
    <dgm:pt modelId="{3A85A165-EE7A-4C82-9BB4-039A7D3A49CC}" type="pres">
      <dgm:prSet presAssocID="{41E435F5-1EA3-4329-8BB0-FEDEF17EF4D1}" presName="Parent2" presStyleLbl="revTx" presStyleIdx="0" presStyleCnt="0">
        <dgm:presLayoutVars>
          <dgm:chMax val="1"/>
          <dgm:chPref val="1"/>
          <dgm:bulletEnabled val="1"/>
        </dgm:presLayoutVars>
      </dgm:prSet>
      <dgm:spPr/>
    </dgm:pt>
    <dgm:pt modelId="{5C064A2F-8F3B-4A86-B71E-7ACF9F90DAFA}" type="pres">
      <dgm:prSet presAssocID="{5A5C836C-B6CA-4DCF-B84F-7D858C95C018}" presName="Accent1" presStyleCnt="0"/>
      <dgm:spPr/>
    </dgm:pt>
    <dgm:pt modelId="{D2C7D8DE-D2EB-48B5-94A6-F064C15A7683}" type="pres">
      <dgm:prSet presAssocID="{5A5C836C-B6CA-4DCF-B84F-7D858C95C018}" presName="Accent" presStyleLbl="node1" presStyleIdx="2" presStyleCnt="3"/>
      <dgm:spPr/>
    </dgm:pt>
    <dgm:pt modelId="{B625A6AB-C832-48A1-B975-DB95C788E820}" type="pres">
      <dgm:prSet presAssocID="{5A5C836C-B6CA-4DCF-B84F-7D858C95C018}" presName="ParentBackground1" presStyleCnt="0"/>
      <dgm:spPr/>
    </dgm:pt>
    <dgm:pt modelId="{758E4893-9579-463A-9702-96B572E228DD}" type="pres">
      <dgm:prSet presAssocID="{5A5C836C-B6CA-4DCF-B84F-7D858C95C018}" presName="ParentBackground" presStyleLbl="fgAcc1" presStyleIdx="2" presStyleCnt="3"/>
      <dgm:spPr/>
    </dgm:pt>
    <dgm:pt modelId="{E778335B-D03A-4CC7-9308-2CB804E3F788}" type="pres">
      <dgm:prSet presAssocID="{5A5C836C-B6CA-4DCF-B84F-7D858C95C018}" presName="Parent1" presStyleLbl="revTx" presStyleIdx="0" presStyleCnt="0">
        <dgm:presLayoutVars>
          <dgm:chMax val="1"/>
          <dgm:chPref val="1"/>
          <dgm:bulletEnabled val="1"/>
        </dgm:presLayoutVars>
      </dgm:prSet>
      <dgm:spPr/>
    </dgm:pt>
  </dgm:ptLst>
  <dgm:cxnLst>
    <dgm:cxn modelId="{BE27F826-1E89-42E2-8270-BE21A5B93F32}" type="presOf" srcId="{41E435F5-1EA3-4329-8BB0-FEDEF17EF4D1}" destId="{96CA2C96-431C-4112-87C1-EDABAAB8220A}" srcOrd="0" destOrd="0" presId="urn:microsoft.com/office/officeart/2011/layout/CircleProcess"/>
    <dgm:cxn modelId="{4D999B2F-8AF2-48EE-9BED-1284B1C74B8C}" type="presOf" srcId="{A7DEF5DA-DCE5-437E-95B2-F74D3390FCEF}" destId="{F65390C2-A61F-419F-A58B-515BBABE89E9}" srcOrd="0" destOrd="0" presId="urn:microsoft.com/office/officeart/2011/layout/CircleProcess"/>
    <dgm:cxn modelId="{31D9083B-9A4D-4EB8-9564-292F32A68B36}" srcId="{B1F1A444-47DF-428B-BD74-677DEA49ED13}" destId="{5A5C836C-B6CA-4DCF-B84F-7D858C95C018}" srcOrd="0" destOrd="0" parTransId="{D5D2996E-18F2-4319-BC9A-8FA4D3B35818}" sibTransId="{580EF87B-89A5-46AF-82CB-93805452FC77}"/>
    <dgm:cxn modelId="{0D50F143-C4A3-4098-8FD3-94B65162B56D}" type="presOf" srcId="{5A5C836C-B6CA-4DCF-B84F-7D858C95C018}" destId="{E778335B-D03A-4CC7-9308-2CB804E3F788}" srcOrd="1" destOrd="0" presId="urn:microsoft.com/office/officeart/2011/layout/CircleProcess"/>
    <dgm:cxn modelId="{3C1D364E-1AC1-4113-AA2E-0789D2ED809A}" type="presOf" srcId="{B1F1A444-47DF-428B-BD74-677DEA49ED13}" destId="{6FECF1AB-C01A-40C2-AC45-8097DF6C0B33}" srcOrd="0" destOrd="0" presId="urn:microsoft.com/office/officeart/2011/layout/CircleProcess"/>
    <dgm:cxn modelId="{561E346F-0F24-475C-B3AC-3EC7271CD24D}" type="presOf" srcId="{5A5C836C-B6CA-4DCF-B84F-7D858C95C018}" destId="{758E4893-9579-463A-9702-96B572E228DD}" srcOrd="0" destOrd="0" presId="urn:microsoft.com/office/officeart/2011/layout/CircleProcess"/>
    <dgm:cxn modelId="{A4936051-0B72-4566-8AEB-A8B5EF0FFD9D}" srcId="{B1F1A444-47DF-428B-BD74-677DEA49ED13}" destId="{A7DEF5DA-DCE5-437E-95B2-F74D3390FCEF}" srcOrd="2" destOrd="0" parTransId="{979CDA26-20B8-42C9-99F9-B836A826E446}" sibTransId="{91250FA3-5E47-4D92-B014-57E9E8F22734}"/>
    <dgm:cxn modelId="{74AC7DA9-A6C4-4E6D-8BB6-9E2F9D1D551F}" srcId="{B1F1A444-47DF-428B-BD74-677DEA49ED13}" destId="{41E435F5-1EA3-4329-8BB0-FEDEF17EF4D1}" srcOrd="1" destOrd="0" parTransId="{CD0260DA-37B6-416B-9D55-C7F8631F310B}" sibTransId="{1D789C8A-7EC0-4076-9246-1A9FAC556ED1}"/>
    <dgm:cxn modelId="{51AE45CA-F7E4-4FD6-871D-8C7E589E22BA}" type="presOf" srcId="{A7DEF5DA-DCE5-437E-95B2-F74D3390FCEF}" destId="{28424852-3CE6-4BCB-B87A-496B11F64DCE}" srcOrd="1" destOrd="0" presId="urn:microsoft.com/office/officeart/2011/layout/CircleProcess"/>
    <dgm:cxn modelId="{8F7276F7-215F-4F89-9CD1-2991459A28E0}" type="presOf" srcId="{41E435F5-1EA3-4329-8BB0-FEDEF17EF4D1}" destId="{3A85A165-EE7A-4C82-9BB4-039A7D3A49CC}" srcOrd="1" destOrd="0" presId="urn:microsoft.com/office/officeart/2011/layout/CircleProcess"/>
    <dgm:cxn modelId="{372F5918-3DF0-415D-991A-ADC1C38CADD1}" type="presParOf" srcId="{6FECF1AB-C01A-40C2-AC45-8097DF6C0B33}" destId="{55393FDA-7A60-493D-8436-A2951FEEF9B1}" srcOrd="0" destOrd="0" presId="urn:microsoft.com/office/officeart/2011/layout/CircleProcess"/>
    <dgm:cxn modelId="{A314DC5D-AD41-484E-8E6C-825FF4997BF4}" type="presParOf" srcId="{55393FDA-7A60-493D-8436-A2951FEEF9B1}" destId="{2595B867-937A-4C77-B596-AE462A50A096}" srcOrd="0" destOrd="0" presId="urn:microsoft.com/office/officeart/2011/layout/CircleProcess"/>
    <dgm:cxn modelId="{7D8E1244-B70C-4212-B870-1895AC8B5F63}" type="presParOf" srcId="{6FECF1AB-C01A-40C2-AC45-8097DF6C0B33}" destId="{8B2F3545-A2A5-4C60-B5C5-F41B85800225}" srcOrd="1" destOrd="0" presId="urn:microsoft.com/office/officeart/2011/layout/CircleProcess"/>
    <dgm:cxn modelId="{05A347B4-7985-4D35-A965-CB57EF424A25}" type="presParOf" srcId="{8B2F3545-A2A5-4C60-B5C5-F41B85800225}" destId="{F65390C2-A61F-419F-A58B-515BBABE89E9}" srcOrd="0" destOrd="0" presId="urn:microsoft.com/office/officeart/2011/layout/CircleProcess"/>
    <dgm:cxn modelId="{B7592A51-745E-48AB-9A57-704000C301DD}" type="presParOf" srcId="{6FECF1AB-C01A-40C2-AC45-8097DF6C0B33}" destId="{28424852-3CE6-4BCB-B87A-496B11F64DCE}" srcOrd="2" destOrd="0" presId="urn:microsoft.com/office/officeart/2011/layout/CircleProcess"/>
    <dgm:cxn modelId="{50FA2CA9-3BD0-4367-B460-EE57D5803E18}" type="presParOf" srcId="{6FECF1AB-C01A-40C2-AC45-8097DF6C0B33}" destId="{33F6D12A-6808-44F2-917E-E5F5AA351676}" srcOrd="3" destOrd="0" presId="urn:microsoft.com/office/officeart/2011/layout/CircleProcess"/>
    <dgm:cxn modelId="{7BF066F7-9075-47A8-BE97-91E9176232C9}" type="presParOf" srcId="{33F6D12A-6808-44F2-917E-E5F5AA351676}" destId="{2E707FC4-D56E-44F1-9DDB-1EFB3A076C9B}" srcOrd="0" destOrd="0" presId="urn:microsoft.com/office/officeart/2011/layout/CircleProcess"/>
    <dgm:cxn modelId="{09EB8073-4480-41C4-9A4E-66DE4D4F7EC6}" type="presParOf" srcId="{6FECF1AB-C01A-40C2-AC45-8097DF6C0B33}" destId="{51048003-1889-445F-8436-1C001F3AF33B}" srcOrd="4" destOrd="0" presId="urn:microsoft.com/office/officeart/2011/layout/CircleProcess"/>
    <dgm:cxn modelId="{4E2B3064-5A19-4946-8A37-B5B80F117322}" type="presParOf" srcId="{51048003-1889-445F-8436-1C001F3AF33B}" destId="{96CA2C96-431C-4112-87C1-EDABAAB8220A}" srcOrd="0" destOrd="0" presId="urn:microsoft.com/office/officeart/2011/layout/CircleProcess"/>
    <dgm:cxn modelId="{564D7528-FAA0-42B2-9A2F-99B6257F40F0}" type="presParOf" srcId="{6FECF1AB-C01A-40C2-AC45-8097DF6C0B33}" destId="{3A85A165-EE7A-4C82-9BB4-039A7D3A49CC}" srcOrd="5" destOrd="0" presId="urn:microsoft.com/office/officeart/2011/layout/CircleProcess"/>
    <dgm:cxn modelId="{92B67081-2F42-4C24-A796-8E14EDF07752}" type="presParOf" srcId="{6FECF1AB-C01A-40C2-AC45-8097DF6C0B33}" destId="{5C064A2F-8F3B-4A86-B71E-7ACF9F90DAFA}" srcOrd="6" destOrd="0" presId="urn:microsoft.com/office/officeart/2011/layout/CircleProcess"/>
    <dgm:cxn modelId="{5DBEE74F-EF48-412E-BC10-E5CCA7AE0CCB}" type="presParOf" srcId="{5C064A2F-8F3B-4A86-B71E-7ACF9F90DAFA}" destId="{D2C7D8DE-D2EB-48B5-94A6-F064C15A7683}" srcOrd="0" destOrd="0" presId="urn:microsoft.com/office/officeart/2011/layout/CircleProcess"/>
    <dgm:cxn modelId="{8C69DD0C-4394-4781-9FF6-C42868B798EE}" type="presParOf" srcId="{6FECF1AB-C01A-40C2-AC45-8097DF6C0B33}" destId="{B625A6AB-C832-48A1-B975-DB95C788E820}" srcOrd="7" destOrd="0" presId="urn:microsoft.com/office/officeart/2011/layout/CircleProcess"/>
    <dgm:cxn modelId="{C3EB4EC6-8205-4510-9929-702CC10F66F1}" type="presParOf" srcId="{B625A6AB-C832-48A1-B975-DB95C788E820}" destId="{758E4893-9579-463A-9702-96B572E228DD}" srcOrd="0" destOrd="0" presId="urn:microsoft.com/office/officeart/2011/layout/CircleProcess"/>
    <dgm:cxn modelId="{D3B1E1BD-AB28-4B91-B8DD-8556CE2B1CB4}" type="presParOf" srcId="{6FECF1AB-C01A-40C2-AC45-8097DF6C0B33}" destId="{E778335B-D03A-4CC7-9308-2CB804E3F788}" srcOrd="8"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95B867-937A-4C77-B596-AE462A50A096}">
      <dsp:nvSpPr>
        <dsp:cNvPr id="0" name=""/>
        <dsp:cNvSpPr/>
      </dsp:nvSpPr>
      <dsp:spPr>
        <a:xfrm>
          <a:off x="4450901" y="723748"/>
          <a:ext cx="1917191" cy="1917546"/>
        </a:xfrm>
        <a:prstGeom prst="ellipse">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65390C2-A61F-419F-A58B-515BBABE89E9}">
      <dsp:nvSpPr>
        <dsp:cNvPr id="0" name=""/>
        <dsp:cNvSpPr/>
      </dsp:nvSpPr>
      <dsp:spPr>
        <a:xfrm>
          <a:off x="4514558" y="787677"/>
          <a:ext cx="1789878" cy="1789687"/>
        </a:xfrm>
        <a:prstGeom prst="ellipse">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AI’s Roles &amp; Opportunities</a:t>
          </a:r>
        </a:p>
      </dsp:txBody>
      <dsp:txXfrm>
        <a:off x="4770433" y="1043395"/>
        <a:ext cx="1278127" cy="1278252"/>
      </dsp:txXfrm>
    </dsp:sp>
    <dsp:sp modelId="{2E707FC4-D56E-44F1-9DDB-1EFB3A076C9B}">
      <dsp:nvSpPr>
        <dsp:cNvPr id="0" name=""/>
        <dsp:cNvSpPr/>
      </dsp:nvSpPr>
      <dsp:spPr>
        <a:xfrm rot="2700000">
          <a:off x="2471738" y="726066"/>
          <a:ext cx="1912574" cy="1912574"/>
        </a:xfrm>
        <a:prstGeom prst="teardrop">
          <a:avLst>
            <a:gd name="adj" fmla="val 100000"/>
          </a:avLst>
        </a:prstGeom>
        <a:gradFill rotWithShape="0">
          <a:gsLst>
            <a:gs pos="0">
              <a:schemeClr val="accent5">
                <a:hueOff val="1063560"/>
                <a:satOff val="-11946"/>
                <a:lumOff val="-2549"/>
                <a:alphaOff val="0"/>
                <a:shade val="85000"/>
                <a:satMod val="130000"/>
              </a:schemeClr>
            </a:gs>
            <a:gs pos="34000">
              <a:schemeClr val="accent5">
                <a:hueOff val="1063560"/>
                <a:satOff val="-11946"/>
                <a:lumOff val="-2549"/>
                <a:alphaOff val="0"/>
                <a:shade val="87000"/>
                <a:satMod val="125000"/>
              </a:schemeClr>
            </a:gs>
            <a:gs pos="70000">
              <a:schemeClr val="accent5">
                <a:hueOff val="1063560"/>
                <a:satOff val="-11946"/>
                <a:lumOff val="-2549"/>
                <a:alphaOff val="0"/>
                <a:tint val="100000"/>
                <a:shade val="90000"/>
                <a:satMod val="130000"/>
              </a:schemeClr>
            </a:gs>
            <a:gs pos="100000">
              <a:schemeClr val="accent5">
                <a:hueOff val="1063560"/>
                <a:satOff val="-11946"/>
                <a:lumOff val="-2549"/>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96CA2C96-431C-4112-87C1-EDABAAB8220A}">
      <dsp:nvSpPr>
        <dsp:cNvPr id="0" name=""/>
        <dsp:cNvSpPr/>
      </dsp:nvSpPr>
      <dsp:spPr>
        <a:xfrm>
          <a:off x="2533085" y="787677"/>
          <a:ext cx="1789878" cy="1789687"/>
        </a:xfrm>
        <a:prstGeom prst="ellipse">
          <a:avLst/>
        </a:prstGeom>
        <a:solidFill>
          <a:schemeClr val="lt1">
            <a:alpha val="90000"/>
            <a:hueOff val="0"/>
            <a:satOff val="0"/>
            <a:lumOff val="0"/>
            <a:alphaOff val="0"/>
          </a:schemeClr>
        </a:solidFill>
        <a:ln w="12700" cap="flat" cmpd="sng" algn="ctr">
          <a:solidFill>
            <a:schemeClr val="accent5">
              <a:hueOff val="1063560"/>
              <a:satOff val="-11946"/>
              <a:lumOff val="-2549"/>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Current Practices</a:t>
          </a:r>
        </a:p>
      </dsp:txBody>
      <dsp:txXfrm>
        <a:off x="2788961" y="1043395"/>
        <a:ext cx="1278127" cy="1278252"/>
      </dsp:txXfrm>
    </dsp:sp>
    <dsp:sp modelId="{D2C7D8DE-D2EB-48B5-94A6-F064C15A7683}">
      <dsp:nvSpPr>
        <dsp:cNvPr id="0" name=""/>
        <dsp:cNvSpPr/>
      </dsp:nvSpPr>
      <dsp:spPr>
        <a:xfrm rot="2700000">
          <a:off x="490265" y="726066"/>
          <a:ext cx="1912574" cy="1912574"/>
        </a:xfrm>
        <a:prstGeom prst="teardrop">
          <a:avLst>
            <a:gd name="adj" fmla="val 100000"/>
          </a:avLst>
        </a:prstGeom>
        <a:gradFill rotWithShape="0">
          <a:gsLst>
            <a:gs pos="0">
              <a:schemeClr val="accent5">
                <a:hueOff val="2127120"/>
                <a:satOff val="-23891"/>
                <a:lumOff val="-5098"/>
                <a:alphaOff val="0"/>
                <a:shade val="85000"/>
                <a:satMod val="130000"/>
              </a:schemeClr>
            </a:gs>
            <a:gs pos="34000">
              <a:schemeClr val="accent5">
                <a:hueOff val="2127120"/>
                <a:satOff val="-23891"/>
                <a:lumOff val="-5098"/>
                <a:alphaOff val="0"/>
                <a:shade val="87000"/>
                <a:satMod val="125000"/>
              </a:schemeClr>
            </a:gs>
            <a:gs pos="70000">
              <a:schemeClr val="accent5">
                <a:hueOff val="2127120"/>
                <a:satOff val="-23891"/>
                <a:lumOff val="-5098"/>
                <a:alphaOff val="0"/>
                <a:tint val="100000"/>
                <a:shade val="90000"/>
                <a:satMod val="130000"/>
              </a:schemeClr>
            </a:gs>
            <a:gs pos="100000">
              <a:schemeClr val="accent5">
                <a:hueOff val="2127120"/>
                <a:satOff val="-23891"/>
                <a:lumOff val="-5098"/>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58E4893-9579-463A-9702-96B572E228DD}">
      <dsp:nvSpPr>
        <dsp:cNvPr id="0" name=""/>
        <dsp:cNvSpPr/>
      </dsp:nvSpPr>
      <dsp:spPr>
        <a:xfrm>
          <a:off x="551613" y="787677"/>
          <a:ext cx="1789878" cy="1789687"/>
        </a:xfrm>
        <a:prstGeom prst="ellipse">
          <a:avLst/>
        </a:prstGeom>
        <a:solidFill>
          <a:schemeClr val="lt1">
            <a:alpha val="90000"/>
            <a:hueOff val="0"/>
            <a:satOff val="0"/>
            <a:lumOff val="0"/>
            <a:alphaOff val="0"/>
          </a:schemeClr>
        </a:solidFill>
        <a:ln w="12700" cap="flat" cmpd="sng" algn="ctr">
          <a:solidFill>
            <a:schemeClr val="accent5">
              <a:hueOff val="2127120"/>
              <a:satOff val="-23891"/>
              <a:lumOff val="-5098"/>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Security Functions</a:t>
          </a:r>
        </a:p>
      </dsp:txBody>
      <dsp:txXfrm>
        <a:off x="807488" y="1043395"/>
        <a:ext cx="1278127" cy="1278252"/>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2C94AB-53D7-4289-B851-25155DA48A2A}"/>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425BE57-A035-47C9-ABDB-3243935BD922}"/>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65889616-2463-447C-83F1-627AFBF3D117}" type="datetime1">
              <a:rPr lang="en-US" smtClean="0"/>
              <a:t>12/29/2022</a:t>
            </a:fld>
            <a:endParaRPr lang="en-US"/>
          </a:p>
        </p:txBody>
      </p:sp>
      <p:sp>
        <p:nvSpPr>
          <p:cNvPr id="4" name="Footer Placeholder 3">
            <a:extLst>
              <a:ext uri="{FF2B5EF4-FFF2-40B4-BE49-F238E27FC236}">
                <a16:creationId xmlns:a16="http://schemas.microsoft.com/office/drawing/2014/main" id="{644E3C61-8E73-4829-AFA3-E1CD423FE594}"/>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F8C8491-4E13-4048-AEB6-0A6A5F00283D}"/>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D4BD9EF9-554B-44B1-8A29-597675DF211E}" type="slidenum">
              <a:rPr lang="en-US" smtClean="0"/>
              <a:t>‹#›</a:t>
            </a:fld>
            <a:endParaRPr lang="en-US"/>
          </a:p>
        </p:txBody>
      </p:sp>
    </p:spTree>
    <p:extLst>
      <p:ext uri="{BB962C8B-B14F-4D97-AF65-F5344CB8AC3E}">
        <p14:creationId xmlns:p14="http://schemas.microsoft.com/office/powerpoint/2010/main" val="289018124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vl1pPr>
          </a:lstStyle>
          <a:p>
            <a:pPr>
              <a:defRPr/>
            </a:pPr>
            <a:endParaRPr lang="en-US" altLang="en-US"/>
          </a:p>
        </p:txBody>
      </p:sp>
      <p:sp>
        <p:nvSpPr>
          <p:cNvPr id="87043"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vl1pPr>
          </a:lstStyle>
          <a:p>
            <a:pPr>
              <a:defRPr/>
            </a:pPr>
            <a:fld id="{68E5DC0E-64CE-4FAD-9C09-1C44295CDDA7}" type="datetime1">
              <a:rPr lang="en-US" altLang="en-US" smtClean="0"/>
              <a:t>12/29/2022</a:t>
            </a:fld>
            <a:endParaRPr lang="en-US" altLang="en-US"/>
          </a:p>
        </p:txBody>
      </p:sp>
      <p:sp>
        <p:nvSpPr>
          <p:cNvPr id="53252"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5"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87046"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vl1pPr>
          </a:lstStyle>
          <a:p>
            <a:pPr>
              <a:defRPr/>
            </a:pPr>
            <a:endParaRPr lang="en-US" altLang="en-US"/>
          </a:p>
        </p:txBody>
      </p:sp>
      <p:sp>
        <p:nvSpPr>
          <p:cNvPr id="87047"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pPr>
              <a:defRPr/>
            </a:pPr>
            <a:fld id="{FC95DC7E-3CB7-4DAC-86F1-9D13DAA2944F}" type="slidenum">
              <a:rPr lang="en-US" altLang="en-US"/>
              <a:pPr>
                <a:defRPr/>
              </a:pPr>
              <a:t>‹#›</a:t>
            </a:fld>
            <a:endParaRPr lang="en-US" altLang="en-US"/>
          </a:p>
        </p:txBody>
      </p:sp>
    </p:spTree>
    <p:extLst>
      <p:ext uri="{BB962C8B-B14F-4D97-AF65-F5344CB8AC3E}">
        <p14:creationId xmlns:p14="http://schemas.microsoft.com/office/powerpoint/2010/main" val="297841962"/>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44570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C02A33-D6ED-8345-92B5-FE0B6F3F946F}" type="slidenum">
              <a:rPr lang="en-US" smtClean="0"/>
              <a:pPr/>
              <a:t>38</a:t>
            </a:fld>
            <a:endParaRPr lang="en-US" dirty="0"/>
          </a:p>
        </p:txBody>
      </p:sp>
    </p:spTree>
    <p:extLst>
      <p:ext uri="{BB962C8B-B14F-4D97-AF65-F5344CB8AC3E}">
        <p14:creationId xmlns:p14="http://schemas.microsoft.com/office/powerpoint/2010/main" val="1558117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C02A33-D6ED-8345-92B5-FE0B6F3F946F}" type="slidenum">
              <a:rPr lang="en-US" smtClean="0"/>
              <a:pPr/>
              <a:t>39</a:t>
            </a:fld>
            <a:endParaRPr lang="en-US" dirty="0"/>
          </a:p>
        </p:txBody>
      </p:sp>
    </p:spTree>
    <p:extLst>
      <p:ext uri="{BB962C8B-B14F-4D97-AF65-F5344CB8AC3E}">
        <p14:creationId xmlns:p14="http://schemas.microsoft.com/office/powerpoint/2010/main" val="1012900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C02A33-D6ED-8345-92B5-FE0B6F3F946F}" type="slidenum">
              <a:rPr lang="en-US" smtClean="0"/>
              <a:pPr/>
              <a:t>41</a:t>
            </a:fld>
            <a:endParaRPr lang="en-US" dirty="0"/>
          </a:p>
        </p:txBody>
      </p:sp>
    </p:spTree>
    <p:extLst>
      <p:ext uri="{BB962C8B-B14F-4D97-AF65-F5344CB8AC3E}">
        <p14:creationId xmlns:p14="http://schemas.microsoft.com/office/powerpoint/2010/main" val="2702785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C02A33-D6ED-8345-92B5-FE0B6F3F946F}" type="slidenum">
              <a:rPr lang="en-US" smtClean="0"/>
              <a:pPr/>
              <a:t>47</a:t>
            </a:fld>
            <a:endParaRPr lang="en-US" dirty="0"/>
          </a:p>
        </p:txBody>
      </p:sp>
    </p:spTree>
    <p:extLst>
      <p:ext uri="{BB962C8B-B14F-4D97-AF65-F5344CB8AC3E}">
        <p14:creationId xmlns:p14="http://schemas.microsoft.com/office/powerpoint/2010/main" val="3175177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C02A33-D6ED-8345-92B5-FE0B6F3F946F}" type="slidenum">
              <a:rPr lang="en-US" smtClean="0"/>
              <a:pPr/>
              <a:t>49</a:t>
            </a:fld>
            <a:endParaRPr lang="en-US" dirty="0"/>
          </a:p>
        </p:txBody>
      </p:sp>
    </p:spTree>
    <p:extLst>
      <p:ext uri="{BB962C8B-B14F-4D97-AF65-F5344CB8AC3E}">
        <p14:creationId xmlns:p14="http://schemas.microsoft.com/office/powerpoint/2010/main" val="2033509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C02A33-D6ED-8345-92B5-FE0B6F3F946F}" type="slidenum">
              <a:rPr lang="en-US" smtClean="0"/>
              <a:pPr/>
              <a:t>51</a:t>
            </a:fld>
            <a:endParaRPr lang="en-US" dirty="0"/>
          </a:p>
        </p:txBody>
      </p:sp>
    </p:spTree>
    <p:extLst>
      <p:ext uri="{BB962C8B-B14F-4D97-AF65-F5344CB8AC3E}">
        <p14:creationId xmlns:p14="http://schemas.microsoft.com/office/powerpoint/2010/main" val="19695461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590800" y="758952"/>
            <a:ext cx="8564880" cy="3566160"/>
          </a:xfrm>
        </p:spPr>
        <p:txBody>
          <a:bodyPr anchor="b">
            <a:normAutofit/>
          </a:bodyPr>
          <a:lstStyle>
            <a:lvl1pPr algn="ctr">
              <a:lnSpc>
                <a:spcPct val="85000"/>
              </a:lnSpc>
              <a:defRPr sz="6600" b="1" spc="-50" baseline="0">
                <a:solidFill>
                  <a:srgbClr val="BD582C"/>
                </a:solidFill>
              </a:defRPr>
            </a:lvl1pPr>
          </a:lstStyle>
          <a:p>
            <a:r>
              <a:rPr lang="en-US" dirty="0"/>
              <a:t>Click to edit Master title style</a:t>
            </a:r>
          </a:p>
        </p:txBody>
      </p:sp>
      <p:sp>
        <p:nvSpPr>
          <p:cNvPr id="3" name="Subtitle 2"/>
          <p:cNvSpPr>
            <a:spLocks noGrp="1"/>
          </p:cNvSpPr>
          <p:nvPr>
            <p:ph type="subTitle" idx="1"/>
          </p:nvPr>
        </p:nvSpPr>
        <p:spPr>
          <a:xfrm>
            <a:off x="2590799" y="4455620"/>
            <a:ext cx="8567651" cy="1143000"/>
          </a:xfrm>
        </p:spPr>
        <p:txBody>
          <a:bodyPr lIns="91440" rIns="91440">
            <a:normAutofit/>
          </a:bodyPr>
          <a:lstStyle>
            <a:lvl1pPr marL="0" indent="0" algn="ctr">
              <a:buNone/>
              <a:defRPr sz="3200" b="1" cap="all" spc="200" baseline="0">
                <a:solidFill>
                  <a:schemeClr val="bg1">
                    <a:lumMod val="50000"/>
                  </a:schemeClr>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Footer Placeholder 12">
            <a:extLst>
              <a:ext uri="{FF2B5EF4-FFF2-40B4-BE49-F238E27FC236}">
                <a16:creationId xmlns:a16="http://schemas.microsoft.com/office/drawing/2014/main" id="{3D7A410A-0D7E-4E29-82FD-760AD18ED17B}"/>
              </a:ext>
            </a:extLst>
          </p:cNvPr>
          <p:cNvSpPr>
            <a:spLocks noGrp="1"/>
          </p:cNvSpPr>
          <p:nvPr>
            <p:ph type="ftr" sz="quarter" idx="10"/>
          </p:nvPr>
        </p:nvSpPr>
        <p:spPr/>
        <p:txBody>
          <a:bodyPr/>
          <a:lstStyle/>
          <a:p>
            <a:r>
              <a:rPr lang="en-US"/>
              <a:t>Dip. CSF/IT    29/12/2022</a:t>
            </a:r>
            <a:endParaRPr lang="en-US" dirty="0"/>
          </a:p>
        </p:txBody>
      </p:sp>
      <p:sp>
        <p:nvSpPr>
          <p:cNvPr id="14" name="Slide Number Placeholder 13">
            <a:extLst>
              <a:ext uri="{FF2B5EF4-FFF2-40B4-BE49-F238E27FC236}">
                <a16:creationId xmlns:a16="http://schemas.microsoft.com/office/drawing/2014/main" id="{875B361A-900A-4AEB-9EE7-5AFBE362A134}"/>
              </a:ext>
            </a:extLst>
          </p:cNvPr>
          <p:cNvSpPr>
            <a:spLocks noGrp="1"/>
          </p:cNvSpPr>
          <p:nvPr>
            <p:ph type="sldNum" sz="quarter" idx="11"/>
          </p:nvPr>
        </p:nvSpPr>
        <p:spPr/>
        <p:txBody>
          <a:bodyPr/>
          <a:lstStyle/>
          <a:p>
            <a:fld id="{04C45A55-F42A-4D1B-9AA2-8BF4CB494A9A}" type="slidenum">
              <a:rPr lang="en-US" smtClean="0"/>
              <a:t>‹#›</a:t>
            </a:fld>
            <a:endParaRPr lang="en-US" dirty="0"/>
          </a:p>
        </p:txBody>
      </p:sp>
      <p:sp>
        <p:nvSpPr>
          <p:cNvPr id="10" name="Rectangle 8">
            <a:extLst>
              <a:ext uri="{FF2B5EF4-FFF2-40B4-BE49-F238E27FC236}">
                <a16:creationId xmlns:a16="http://schemas.microsoft.com/office/drawing/2014/main" id="{76CDD4A3-0C64-45DD-BE60-32EE4349163B}"/>
              </a:ext>
            </a:extLst>
          </p:cNvPr>
          <p:cNvSpPr>
            <a:spLocks noChangeArrowheads="1"/>
          </p:cNvSpPr>
          <p:nvPr userDrawn="1"/>
        </p:nvSpPr>
        <p:spPr bwMode="auto">
          <a:xfrm>
            <a:off x="0" y="0"/>
            <a:ext cx="1295400" cy="6344920"/>
          </a:xfrm>
          <a:prstGeom prst="rect">
            <a:avLst/>
          </a:prstGeom>
          <a:solidFill>
            <a:srgbClr val="BD582C"/>
          </a:solidFill>
          <a:ln w="28575">
            <a:noFill/>
            <a:miter lim="800000"/>
            <a:headEnd type="none" w="sm" len="sm"/>
            <a:tailEnd type="none" w="sm" len="sm"/>
          </a:ln>
        </p:spPr>
        <p:txBody>
          <a:bodyPr wrap="none" anchor="ctr"/>
          <a:lstStyle/>
          <a:p>
            <a:endParaRPr lang="en-US" dirty="0"/>
          </a:p>
        </p:txBody>
      </p:sp>
      <p:sp>
        <p:nvSpPr>
          <p:cNvPr id="11" name="Text Box 4">
            <a:extLst>
              <a:ext uri="{FF2B5EF4-FFF2-40B4-BE49-F238E27FC236}">
                <a16:creationId xmlns:a16="http://schemas.microsoft.com/office/drawing/2014/main" id="{92229250-74C5-4FCD-9486-F17A2A9EC4E0}"/>
              </a:ext>
            </a:extLst>
          </p:cNvPr>
          <p:cNvSpPr txBox="1">
            <a:spLocks noChangeArrowheads="1"/>
          </p:cNvSpPr>
          <p:nvPr userDrawn="1"/>
        </p:nvSpPr>
        <p:spPr bwMode="auto">
          <a:xfrm>
            <a:off x="337129" y="1104313"/>
            <a:ext cx="609600" cy="3937000"/>
          </a:xfrm>
          <a:prstGeom prst="rect">
            <a:avLst/>
          </a:prstGeom>
          <a:noFill/>
          <a:ln w="9525">
            <a:noFill/>
            <a:miter lim="800000"/>
            <a:headEnd/>
            <a:tailEnd/>
          </a:ln>
          <a:effectLst/>
        </p:spPr>
        <p:txBody>
          <a:bodyPr>
            <a:spAutoFit/>
          </a:bodyPr>
          <a:lstStyle/>
          <a:p>
            <a:pPr eaLnBrk="1" hangingPunct="1">
              <a:spcBef>
                <a:spcPct val="50000"/>
              </a:spcBef>
              <a:defRPr/>
            </a:pPr>
            <a:r>
              <a:rPr lang="en-GB" sz="3600" b="1" dirty="0">
                <a:solidFill>
                  <a:schemeClr val="bg1"/>
                </a:solidFill>
                <a:effectLst>
                  <a:outerShdw blurRad="38100" dist="38100" dir="2700000" algn="tl">
                    <a:srgbClr val="C0C0C0"/>
                  </a:outerShdw>
                </a:effectLst>
                <a:latin typeface="Tahoma" charset="0"/>
              </a:rPr>
              <a:t>LECTURE </a:t>
            </a:r>
            <a:r>
              <a:rPr lang="en-GB" sz="3600" b="1" dirty="0">
                <a:solidFill>
                  <a:srgbClr val="FF0000"/>
                </a:solidFill>
                <a:effectLst>
                  <a:outerShdw blurRad="38100" dist="38100" dir="2700000" algn="tl">
                    <a:srgbClr val="C0C0C0"/>
                  </a:outerShdw>
                </a:effectLst>
                <a:latin typeface="Tahoma" charset="0"/>
              </a:rPr>
              <a:t>  </a:t>
            </a:r>
          </a:p>
        </p:txBody>
      </p:sp>
      <p:sp>
        <p:nvSpPr>
          <p:cNvPr id="12" name="Text Box 9">
            <a:extLst>
              <a:ext uri="{FF2B5EF4-FFF2-40B4-BE49-F238E27FC236}">
                <a16:creationId xmlns:a16="http://schemas.microsoft.com/office/drawing/2014/main" id="{950F8196-46D0-4F7D-9976-043ED86B3A61}"/>
              </a:ext>
            </a:extLst>
          </p:cNvPr>
          <p:cNvSpPr txBox="1">
            <a:spLocks noChangeArrowheads="1"/>
          </p:cNvSpPr>
          <p:nvPr userDrawn="1"/>
        </p:nvSpPr>
        <p:spPr bwMode="auto">
          <a:xfrm>
            <a:off x="-272471" y="189914"/>
            <a:ext cx="1752600" cy="646331"/>
          </a:xfrm>
          <a:prstGeom prst="rect">
            <a:avLst/>
          </a:prstGeom>
          <a:noFill/>
          <a:ln w="9525">
            <a:noFill/>
            <a:miter lim="800000"/>
            <a:headEnd/>
            <a:tailEnd/>
          </a:ln>
        </p:spPr>
        <p:txBody>
          <a:bodyPr>
            <a:spAutoFit/>
          </a:bodyPr>
          <a:lstStyle/>
          <a:p>
            <a:pPr algn="ctr" eaLnBrk="1" hangingPunct="1">
              <a:spcBef>
                <a:spcPct val="50000"/>
              </a:spcBef>
            </a:pPr>
            <a:r>
              <a:rPr lang="en-GB" sz="3600" b="1" dirty="0">
                <a:solidFill>
                  <a:schemeClr val="bg1"/>
                </a:solidFill>
                <a:effectLst>
                  <a:outerShdw blurRad="38100" dist="38100" dir="2700000" algn="tl">
                    <a:srgbClr val="C0C0C0"/>
                  </a:outerShdw>
                </a:effectLst>
                <a:latin typeface="Tahoma" charset="0"/>
              </a:rPr>
              <a:t>SCS</a:t>
            </a:r>
          </a:p>
        </p:txBody>
      </p:sp>
      <p:pic>
        <p:nvPicPr>
          <p:cNvPr id="16" name="Picture 16" descr="School of ICT">
            <a:extLst>
              <a:ext uri="{FF2B5EF4-FFF2-40B4-BE49-F238E27FC236}">
                <a16:creationId xmlns:a16="http://schemas.microsoft.com/office/drawing/2014/main" id="{8F803861-DF1E-48B5-A724-E24303F34426}"/>
              </a:ext>
            </a:extLst>
          </p:cNvPr>
          <p:cNvPicPr>
            <a:picLocks noChangeAspect="1" noChangeArrowheads="1"/>
          </p:cNvPicPr>
          <p:nvPr userDrawn="1"/>
        </p:nvPicPr>
        <p:blipFill>
          <a:blip r:embed="rId2"/>
          <a:srcRect/>
          <a:stretch>
            <a:fillRect/>
          </a:stretch>
        </p:blipFill>
        <p:spPr bwMode="auto">
          <a:xfrm>
            <a:off x="1329267" y="0"/>
            <a:ext cx="3048000" cy="1044575"/>
          </a:xfrm>
          <a:prstGeom prst="rect">
            <a:avLst/>
          </a:prstGeom>
          <a:noFill/>
          <a:ln w="9525">
            <a:noFill/>
            <a:miter lim="800000"/>
            <a:headEnd/>
            <a:tailEnd/>
          </a:ln>
        </p:spPr>
      </p:pic>
    </p:spTree>
    <p:extLst>
      <p:ext uri="{BB962C8B-B14F-4D97-AF65-F5344CB8AC3E}">
        <p14:creationId xmlns:p14="http://schemas.microsoft.com/office/powerpoint/2010/main" val="28086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DAE62-C3FB-4B5A-95AF-81CF3776A4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98A8AB-7AB2-4D53-B998-54439A7678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8" name="Footer Placeholder 7">
            <a:extLst>
              <a:ext uri="{FF2B5EF4-FFF2-40B4-BE49-F238E27FC236}">
                <a16:creationId xmlns:a16="http://schemas.microsoft.com/office/drawing/2014/main" id="{5ED56A3F-AA19-424F-817B-6F9A16E1EFB9}"/>
              </a:ext>
            </a:extLst>
          </p:cNvPr>
          <p:cNvSpPr>
            <a:spLocks noGrp="1"/>
          </p:cNvSpPr>
          <p:nvPr>
            <p:ph type="ftr" sz="quarter" idx="10"/>
          </p:nvPr>
        </p:nvSpPr>
        <p:spPr/>
        <p:txBody>
          <a:bodyPr/>
          <a:lstStyle>
            <a:lvl1pPr>
              <a:defRPr/>
            </a:lvl1pPr>
          </a:lstStyle>
          <a:p>
            <a:r>
              <a:rPr lang="en-US"/>
              <a:t>Dip. CSF/IT    29/12/2022</a:t>
            </a:r>
            <a:endParaRPr lang="en-US" dirty="0"/>
          </a:p>
        </p:txBody>
      </p:sp>
      <p:sp>
        <p:nvSpPr>
          <p:cNvPr id="9" name="Slide Number Placeholder 8">
            <a:extLst>
              <a:ext uri="{FF2B5EF4-FFF2-40B4-BE49-F238E27FC236}">
                <a16:creationId xmlns:a16="http://schemas.microsoft.com/office/drawing/2014/main" id="{B3185D11-88A5-4A6E-9E60-165C1B9DA573}"/>
              </a:ext>
            </a:extLst>
          </p:cNvPr>
          <p:cNvSpPr>
            <a:spLocks noGrp="1"/>
          </p:cNvSpPr>
          <p:nvPr>
            <p:ph type="sldNum" sz="quarter" idx="11"/>
          </p:nvPr>
        </p:nvSpPr>
        <p:spPr/>
        <p:txBody>
          <a:bodyPr/>
          <a:lstStyle/>
          <a:p>
            <a:fld id="{04C45A55-F42A-4D1B-9AA2-8BF4CB494A9A}" type="slidenum">
              <a:rPr lang="en-US" smtClean="0"/>
              <a:t>‹#›</a:t>
            </a:fld>
            <a:endParaRPr lang="en-US" dirty="0"/>
          </a:p>
        </p:txBody>
      </p:sp>
    </p:spTree>
    <p:extLst>
      <p:ext uri="{BB962C8B-B14F-4D97-AF65-F5344CB8AC3E}">
        <p14:creationId xmlns:p14="http://schemas.microsoft.com/office/powerpoint/2010/main" val="1071525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800"/>
            </a:lvl1pPr>
            <a:lvl2pPr>
              <a:defRPr sz="2400"/>
            </a:lvl2pPr>
            <a:lvl3pPr>
              <a:defRPr sz="1800"/>
            </a:lvl3pPr>
            <a:lvl4pPr>
              <a:defRPr sz="1800"/>
            </a:lvl4pPr>
            <a:lvl5pP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66DB006C-78EB-401A-A3BF-4D44942AE632}"/>
              </a:ext>
            </a:extLst>
          </p:cNvPr>
          <p:cNvSpPr>
            <a:spLocks noGrp="1"/>
          </p:cNvSpPr>
          <p:nvPr>
            <p:ph type="ftr" sz="quarter" idx="11"/>
          </p:nvPr>
        </p:nvSpPr>
        <p:spPr/>
        <p:txBody>
          <a:bodyPr/>
          <a:lstStyle>
            <a:lvl1pPr>
              <a:defRPr/>
            </a:lvl1pPr>
          </a:lstStyle>
          <a:p>
            <a:r>
              <a:rPr lang="en-US"/>
              <a:t>Dip. CSF/IT    29/12/2022</a:t>
            </a:r>
            <a:endParaRPr lang="en-US" dirty="0"/>
          </a:p>
        </p:txBody>
      </p:sp>
      <p:sp>
        <p:nvSpPr>
          <p:cNvPr id="9" name="Slide Number Placeholder 8">
            <a:extLst>
              <a:ext uri="{FF2B5EF4-FFF2-40B4-BE49-F238E27FC236}">
                <a16:creationId xmlns:a16="http://schemas.microsoft.com/office/drawing/2014/main" id="{F11865C8-E6E3-4895-B877-84568DE63059}"/>
              </a:ext>
            </a:extLst>
          </p:cNvPr>
          <p:cNvSpPr>
            <a:spLocks noGrp="1"/>
          </p:cNvSpPr>
          <p:nvPr>
            <p:ph type="sldNum" sz="quarter" idx="12"/>
          </p:nvPr>
        </p:nvSpPr>
        <p:spPr/>
        <p:txBody>
          <a:bodyPr/>
          <a:lstStyle/>
          <a:p>
            <a:fld id="{04C45A55-F42A-4D1B-9AA2-8BF4CB494A9A}" type="slidenum">
              <a:rPr lang="en-US" smtClean="0"/>
              <a:t>‹#›</a:t>
            </a:fld>
            <a:endParaRPr lang="en-US" dirty="0"/>
          </a:p>
        </p:txBody>
      </p:sp>
    </p:spTree>
    <p:extLst>
      <p:ext uri="{BB962C8B-B14F-4D97-AF65-F5344CB8AC3E}">
        <p14:creationId xmlns:p14="http://schemas.microsoft.com/office/powerpoint/2010/main" val="3554694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Footer Placeholder 1">
            <a:extLst>
              <a:ext uri="{FF2B5EF4-FFF2-40B4-BE49-F238E27FC236}">
                <a16:creationId xmlns:a16="http://schemas.microsoft.com/office/drawing/2014/main" id="{EB674909-2C77-4827-B856-DBB7809BFCC7}"/>
              </a:ext>
            </a:extLst>
          </p:cNvPr>
          <p:cNvSpPr>
            <a:spLocks noGrp="1"/>
          </p:cNvSpPr>
          <p:nvPr>
            <p:ph type="ftr" sz="quarter" idx="10"/>
          </p:nvPr>
        </p:nvSpPr>
        <p:spPr/>
        <p:txBody>
          <a:bodyPr/>
          <a:lstStyle>
            <a:lvl1pPr>
              <a:defRPr/>
            </a:lvl1pPr>
          </a:lstStyle>
          <a:p>
            <a:r>
              <a:rPr lang="en-US"/>
              <a:t>Dip. CSF/IT    29/12/2022</a:t>
            </a:r>
            <a:endParaRPr lang="en-US" dirty="0"/>
          </a:p>
        </p:txBody>
      </p:sp>
      <p:sp>
        <p:nvSpPr>
          <p:cNvPr id="3" name="Slide Number Placeholder 2">
            <a:extLst>
              <a:ext uri="{FF2B5EF4-FFF2-40B4-BE49-F238E27FC236}">
                <a16:creationId xmlns:a16="http://schemas.microsoft.com/office/drawing/2014/main" id="{E5737987-D8BA-4BFB-86EC-19DD9BD68834}"/>
              </a:ext>
            </a:extLst>
          </p:cNvPr>
          <p:cNvSpPr>
            <a:spLocks noGrp="1"/>
          </p:cNvSpPr>
          <p:nvPr>
            <p:ph type="sldNum" sz="quarter" idx="11"/>
          </p:nvPr>
        </p:nvSpPr>
        <p:spPr/>
        <p:txBody>
          <a:bodyPr/>
          <a:lstStyle/>
          <a:p>
            <a:fld id="{04C45A55-F42A-4D1B-9AA2-8BF4CB494A9A}" type="slidenum">
              <a:rPr lang="en-US" smtClean="0"/>
              <a:t>‹#›</a:t>
            </a:fld>
            <a:endParaRPr lang="en-US" dirty="0"/>
          </a:p>
        </p:txBody>
      </p:sp>
    </p:spTree>
    <p:extLst>
      <p:ext uri="{BB962C8B-B14F-4D97-AF65-F5344CB8AC3E}">
        <p14:creationId xmlns:p14="http://schemas.microsoft.com/office/powerpoint/2010/main" val="3797638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4E2A7-1FEC-4A61-806A-2A6FB0F3A592}"/>
              </a:ext>
            </a:extLst>
          </p:cNvPr>
          <p:cNvSpPr>
            <a:spLocks noGrp="1"/>
          </p:cNvSpPr>
          <p:nvPr>
            <p:ph type="title"/>
          </p:nvPr>
        </p:nvSpPr>
        <p:spPr/>
        <p:txBody>
          <a:bodyPr>
            <a:normAutofit/>
          </a:bodyPr>
          <a:lstStyle>
            <a:lvl1pPr algn="ctr">
              <a:defRPr lang="en-US" sz="6600" b="1" kern="1200" spc="-50" baseline="0" dirty="0">
                <a:solidFill>
                  <a:srgbClr val="BD582C"/>
                </a:solidFill>
                <a:latin typeface="+mj-lt"/>
                <a:ea typeface="+mj-ea"/>
                <a:cs typeface="+mj-cs"/>
              </a:defRPr>
            </a:lvl1pPr>
          </a:lstStyle>
          <a:p>
            <a:r>
              <a:rPr lang="en-US" dirty="0"/>
              <a:t>Click to edit Master title style</a:t>
            </a:r>
          </a:p>
        </p:txBody>
      </p:sp>
      <p:sp>
        <p:nvSpPr>
          <p:cNvPr id="3" name="Footer Placeholder 2">
            <a:extLst>
              <a:ext uri="{FF2B5EF4-FFF2-40B4-BE49-F238E27FC236}">
                <a16:creationId xmlns:a16="http://schemas.microsoft.com/office/drawing/2014/main" id="{E8CD32C2-BD33-4BE9-9175-424E71769B0B}"/>
              </a:ext>
            </a:extLst>
          </p:cNvPr>
          <p:cNvSpPr>
            <a:spLocks noGrp="1"/>
          </p:cNvSpPr>
          <p:nvPr>
            <p:ph type="ftr" sz="quarter" idx="10"/>
          </p:nvPr>
        </p:nvSpPr>
        <p:spPr/>
        <p:txBody>
          <a:bodyPr/>
          <a:lstStyle>
            <a:lvl1pPr>
              <a:defRPr/>
            </a:lvl1pPr>
          </a:lstStyle>
          <a:p>
            <a:r>
              <a:rPr lang="en-US"/>
              <a:t>Dip. CSF/IT    29/12/2022</a:t>
            </a:r>
            <a:endParaRPr lang="en-US" dirty="0"/>
          </a:p>
        </p:txBody>
      </p:sp>
      <p:sp>
        <p:nvSpPr>
          <p:cNvPr id="4" name="Slide Number Placeholder 3">
            <a:extLst>
              <a:ext uri="{FF2B5EF4-FFF2-40B4-BE49-F238E27FC236}">
                <a16:creationId xmlns:a16="http://schemas.microsoft.com/office/drawing/2014/main" id="{DCB8CAE4-60E6-4405-96EF-0EBB09CCD93A}"/>
              </a:ext>
            </a:extLst>
          </p:cNvPr>
          <p:cNvSpPr>
            <a:spLocks noGrp="1"/>
          </p:cNvSpPr>
          <p:nvPr>
            <p:ph type="sldNum" sz="quarter" idx="11"/>
          </p:nvPr>
        </p:nvSpPr>
        <p:spPr/>
        <p:txBody>
          <a:bodyPr/>
          <a:lstStyle/>
          <a:p>
            <a:fld id="{04C45A55-F42A-4D1B-9AA2-8BF4CB494A9A}" type="slidenum">
              <a:rPr lang="en-US" smtClean="0"/>
              <a:t>‹#›</a:t>
            </a:fld>
            <a:endParaRPr lang="en-US" dirty="0"/>
          </a:p>
        </p:txBody>
      </p:sp>
    </p:spTree>
    <p:extLst>
      <p:ext uri="{BB962C8B-B14F-4D97-AF65-F5344CB8AC3E}">
        <p14:creationId xmlns:p14="http://schemas.microsoft.com/office/powerpoint/2010/main" val="34462733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Dip. CSF/IT    29/12/2022</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4C45A55-F42A-4D1B-9AA2-8BF4CB494A9A}"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MSIPCMContentMarking" descr="{&quot;HashCode&quot;:-1818968269,&quot;Placement&quot;:&quot;Header&quot;,&quot;Top&quot;:0.0,&quot;Left&quot;:0.0,&quot;SlideWidth&quot;:960,&quot;SlideHeight&quot;:540}">
            <a:extLst>
              <a:ext uri="{FF2B5EF4-FFF2-40B4-BE49-F238E27FC236}">
                <a16:creationId xmlns:a16="http://schemas.microsoft.com/office/drawing/2014/main" id="{9B57340C-C93B-4587-8F21-AF8C68EF423C}"/>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US" sz="1100">
                <a:solidFill>
                  <a:srgbClr val="000000"/>
                </a:solidFill>
                <a:latin typeface="Calibri" panose="020F0502020204030204" pitchFamily="34" charset="0"/>
              </a:rPr>
              <a:t>                    Official (Closed) - Non Sensitive</a:t>
            </a:r>
          </a:p>
        </p:txBody>
      </p:sp>
    </p:spTree>
    <p:extLst>
      <p:ext uri="{BB962C8B-B14F-4D97-AF65-F5344CB8AC3E}">
        <p14:creationId xmlns:p14="http://schemas.microsoft.com/office/powerpoint/2010/main" val="2978596758"/>
      </p:ext>
    </p:extLst>
  </p:cSld>
  <p:clrMap bg1="lt1" tx1="dk1" bg2="lt2" tx2="dk2" accent1="accent1" accent2="accent2" accent3="accent3" accent4="accent4" accent5="accent5" accent6="accent6" hlink="hlink" folHlink="folHlink"/>
  <p:sldLayoutIdLst>
    <p:sldLayoutId id="2147484116" r:id="rId1"/>
    <p:sldLayoutId id="2147484136" r:id="rId2"/>
    <p:sldLayoutId id="2147484117" r:id="rId3"/>
    <p:sldLayoutId id="2147484122" r:id="rId4"/>
    <p:sldLayoutId id="2147484137" r:id="rId5"/>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3.jpeg"/><Relationship Id="rId7"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0.jpg"/></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2.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www.cbinsights.com/company/wiretap" TargetMode="External"/><Relationship Id="rId7" Type="http://schemas.openxmlformats.org/officeDocument/2006/relationships/image" Target="../media/image32.png"/><Relationship Id="rId2" Type="http://schemas.openxmlformats.org/officeDocument/2006/relationships/hyperlink" Target="https://www.cbinsights.com/company/cybersaint-security" TargetMode="External"/><Relationship Id="rId1" Type="http://schemas.openxmlformats.org/officeDocument/2006/relationships/slideLayout" Target="../slideLayouts/slideLayout3.xml"/><Relationship Id="rId6" Type="http://schemas.microsoft.com/office/2007/relationships/hdphoto" Target="../media/hdphoto2.wdp"/><Relationship Id="rId5" Type="http://schemas.openxmlformats.org/officeDocument/2006/relationships/image" Target="../media/image31.png"/><Relationship Id="rId4" Type="http://schemas.openxmlformats.org/officeDocument/2006/relationships/hyperlink" Target="https://www.cbinsights.com/company/demisto"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3.png"/><Relationship Id="rId4" Type="http://schemas.microsoft.com/office/2007/relationships/hdphoto" Target="../media/hdphoto2.wdp"/></Relationships>
</file>

<file path=ppt/slides/_rels/slide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4.png"/><Relationship Id="rId1" Type="http://schemas.openxmlformats.org/officeDocument/2006/relationships/slideLayout" Target="../slideLayouts/slideLayout3.xml"/><Relationship Id="rId5" Type="http://schemas.openxmlformats.org/officeDocument/2006/relationships/image" Target="../media/image33.png"/><Relationship Id="rId4" Type="http://schemas.microsoft.com/office/2007/relationships/hdphoto" Target="../media/hdphoto2.wdp"/></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5.png"/><Relationship Id="rId1" Type="http://schemas.openxmlformats.org/officeDocument/2006/relationships/slideLayout" Target="../slideLayouts/slideLayout3.xml"/><Relationship Id="rId5" Type="http://schemas.openxmlformats.org/officeDocument/2006/relationships/image" Target="../media/image33.png"/><Relationship Id="rId4" Type="http://schemas.microsoft.com/office/2007/relationships/hdphoto" Target="../media/hdphoto2.wdp"/></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7.png"/><Relationship Id="rId4" Type="http://schemas.microsoft.com/office/2007/relationships/hdphoto" Target="../media/hdphoto2.wdp"/></Relationships>
</file>

<file path=ppt/slides/_rels/slide4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1.png"/><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7.png"/></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39.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0.png"/><Relationship Id="rId4" Type="http://schemas.microsoft.com/office/2007/relationships/hdphoto" Target="../media/hdphoto2.wdp"/></Relationships>
</file>

<file path=ppt/slides/_rels/slide5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FD5C8BB-E91A-45A1-84D0-98E430B4AC52}"/>
              </a:ext>
            </a:extLst>
          </p:cNvPr>
          <p:cNvSpPr>
            <a:spLocks noGrp="1"/>
          </p:cNvSpPr>
          <p:nvPr>
            <p:ph type="ctrTitle"/>
          </p:nvPr>
        </p:nvSpPr>
        <p:spPr/>
        <p:txBody>
          <a:bodyPr/>
          <a:lstStyle/>
          <a:p>
            <a:r>
              <a:rPr lang="en-US" dirty="0"/>
              <a:t>Future Trends of Security</a:t>
            </a:r>
            <a:br>
              <a:rPr lang="en-US" dirty="0"/>
            </a:br>
            <a:r>
              <a:rPr lang="en-US" dirty="0"/>
              <a:t>AI &amp; ML</a:t>
            </a:r>
          </a:p>
        </p:txBody>
      </p:sp>
      <p:sp>
        <p:nvSpPr>
          <p:cNvPr id="7" name="Subtitle 6">
            <a:extLst>
              <a:ext uri="{FF2B5EF4-FFF2-40B4-BE49-F238E27FC236}">
                <a16:creationId xmlns:a16="http://schemas.microsoft.com/office/drawing/2014/main" id="{8B264D25-181E-4D99-AED6-B3C22DD702A8}"/>
              </a:ext>
            </a:extLst>
          </p:cNvPr>
          <p:cNvSpPr>
            <a:spLocks noGrp="1"/>
          </p:cNvSpPr>
          <p:nvPr>
            <p:ph type="subTitle" idx="1"/>
          </p:nvPr>
        </p:nvSpPr>
        <p:spPr/>
        <p:txBody>
          <a:bodyPr/>
          <a:lstStyle/>
          <a:p>
            <a:r>
              <a:rPr lang="en-US" dirty="0"/>
              <a:t>Server &amp; Cloud Security</a:t>
            </a:r>
          </a:p>
        </p:txBody>
      </p:sp>
      <p:sp>
        <p:nvSpPr>
          <p:cNvPr id="9" name="Rectangle 8">
            <a:extLst>
              <a:ext uri="{FF2B5EF4-FFF2-40B4-BE49-F238E27FC236}">
                <a16:creationId xmlns:a16="http://schemas.microsoft.com/office/drawing/2014/main" id="{11D59183-50F9-45DD-B89F-09CDA34C3FC2}"/>
              </a:ext>
            </a:extLst>
          </p:cNvPr>
          <p:cNvSpPr/>
          <p:nvPr/>
        </p:nvSpPr>
        <p:spPr>
          <a:xfrm>
            <a:off x="261850" y="5244677"/>
            <a:ext cx="652550" cy="646331"/>
          </a:xfrm>
          <a:prstGeom prst="rect">
            <a:avLst/>
          </a:prstGeom>
        </p:spPr>
        <p:txBody>
          <a:bodyPr wrap="square">
            <a:spAutoFit/>
          </a:bodyPr>
          <a:lstStyle/>
          <a:p>
            <a:pPr algn="ctr" eaLnBrk="1" hangingPunct="1">
              <a:spcBef>
                <a:spcPct val="50000"/>
              </a:spcBef>
            </a:pPr>
            <a:r>
              <a:rPr lang="en-GB" sz="3600" b="1" dirty="0">
                <a:solidFill>
                  <a:schemeClr val="bg1"/>
                </a:solidFill>
                <a:effectLst>
                  <a:outerShdw blurRad="38100" dist="38100" dir="2700000" algn="tl">
                    <a:srgbClr val="C0C0C0"/>
                  </a:outerShdw>
                </a:effectLst>
                <a:latin typeface="Tahoma" charset="0"/>
              </a:rPr>
              <a:t>7</a:t>
            </a:r>
          </a:p>
        </p:txBody>
      </p:sp>
      <p:sp>
        <p:nvSpPr>
          <p:cNvPr id="2" name="Slide Number Placeholder 1">
            <a:extLst>
              <a:ext uri="{FF2B5EF4-FFF2-40B4-BE49-F238E27FC236}">
                <a16:creationId xmlns:a16="http://schemas.microsoft.com/office/drawing/2014/main" id="{D71D21DF-0FB9-439B-A66D-281CC5A71BAA}"/>
              </a:ext>
            </a:extLst>
          </p:cNvPr>
          <p:cNvSpPr>
            <a:spLocks noGrp="1"/>
          </p:cNvSpPr>
          <p:nvPr>
            <p:ph type="sldNum" sz="quarter" idx="11"/>
          </p:nvPr>
        </p:nvSpPr>
        <p:spPr/>
        <p:txBody>
          <a:bodyPr/>
          <a:lstStyle/>
          <a:p>
            <a:fld id="{04C45A55-F42A-4D1B-9AA2-8BF4CB494A9A}" type="slidenum">
              <a:rPr lang="en-US" smtClean="0"/>
              <a:t>1</a:t>
            </a:fld>
            <a:endParaRPr lang="en-US" dirty="0"/>
          </a:p>
        </p:txBody>
      </p:sp>
      <p:sp>
        <p:nvSpPr>
          <p:cNvPr id="3" name="Footer Placeholder 2">
            <a:extLst>
              <a:ext uri="{FF2B5EF4-FFF2-40B4-BE49-F238E27FC236}">
                <a16:creationId xmlns:a16="http://schemas.microsoft.com/office/drawing/2014/main" id="{764433F8-DB40-420D-82A4-4E0938515124}"/>
              </a:ext>
            </a:extLst>
          </p:cNvPr>
          <p:cNvSpPr>
            <a:spLocks noGrp="1"/>
          </p:cNvSpPr>
          <p:nvPr>
            <p:ph type="ftr" sz="quarter" idx="10"/>
          </p:nvPr>
        </p:nvSpPr>
        <p:spPr/>
        <p:txBody>
          <a:bodyPr/>
          <a:lstStyle/>
          <a:p>
            <a:r>
              <a:rPr lang="en-US"/>
              <a:t>Dip. CSF/IT    29/12/2022</a:t>
            </a:r>
            <a:endParaRPr lang="en-US" dirty="0"/>
          </a:p>
        </p:txBody>
      </p:sp>
    </p:spTree>
    <p:extLst>
      <p:ext uri="{BB962C8B-B14F-4D97-AF65-F5344CB8AC3E}">
        <p14:creationId xmlns:p14="http://schemas.microsoft.com/office/powerpoint/2010/main" val="3917177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Why Machine Learning?</a:t>
            </a:r>
          </a:p>
        </p:txBody>
      </p:sp>
      <p:sp>
        <p:nvSpPr>
          <p:cNvPr id="3" name="Content Placeholder 2"/>
          <p:cNvSpPr>
            <a:spLocks noGrp="1"/>
          </p:cNvSpPr>
          <p:nvPr>
            <p:ph idx="1"/>
          </p:nvPr>
        </p:nvSpPr>
        <p:spPr/>
        <p:txBody>
          <a:bodyPr/>
          <a:lstStyle/>
          <a:p>
            <a:r>
              <a:rPr lang="en-SG" dirty="0"/>
              <a:t>Beat humans in Image Recognition</a:t>
            </a:r>
          </a:p>
          <a:p>
            <a:r>
              <a:rPr lang="en-SG" dirty="0"/>
              <a:t>Beat humans in Reading</a:t>
            </a:r>
          </a:p>
          <a:p>
            <a:r>
              <a:rPr lang="en-SG" dirty="0"/>
              <a:t>Beat humans in Medical Tasks</a:t>
            </a:r>
          </a:p>
          <a:p>
            <a:r>
              <a:rPr lang="en-SG" dirty="0"/>
              <a:t>Etc…..</a:t>
            </a:r>
          </a:p>
          <a:p>
            <a:endParaRPr lang="en-SG" dirty="0"/>
          </a:p>
        </p:txBody>
      </p:sp>
      <p:sp>
        <p:nvSpPr>
          <p:cNvPr id="4" name="TextBox 3"/>
          <p:cNvSpPr txBox="1"/>
          <p:nvPr/>
        </p:nvSpPr>
        <p:spPr>
          <a:xfrm>
            <a:off x="2207364" y="4648200"/>
            <a:ext cx="7446269" cy="600164"/>
          </a:xfrm>
          <a:prstGeom prst="rect">
            <a:avLst/>
          </a:prstGeom>
          <a:noFill/>
        </p:spPr>
        <p:txBody>
          <a:bodyPr wrap="none" rtlCol="0">
            <a:spAutoFit/>
          </a:bodyPr>
          <a:lstStyle/>
          <a:p>
            <a:r>
              <a:rPr lang="en-SG" sz="3300" dirty="0">
                <a:latin typeface="Stencil" panose="040409050D0802020404" pitchFamily="82" charset="0"/>
              </a:rPr>
              <a:t>This is NOT a HYPE, </a:t>
            </a:r>
            <a:r>
              <a:rPr lang="en-SG" sz="3300" b="1" dirty="0">
                <a:solidFill>
                  <a:srgbClr val="FF0000"/>
                </a:solidFill>
                <a:latin typeface="Stencil" panose="040409050D0802020404" pitchFamily="82" charset="0"/>
              </a:rPr>
              <a:t>This is REAL</a:t>
            </a:r>
            <a:r>
              <a:rPr lang="en-SG" sz="3300" dirty="0">
                <a:latin typeface="Stencil" panose="040409050D0802020404" pitchFamily="82" charset="0"/>
              </a:rPr>
              <a:t>!!!</a:t>
            </a:r>
          </a:p>
        </p:txBody>
      </p:sp>
      <p:sp>
        <p:nvSpPr>
          <p:cNvPr id="5" name="Slide Number Placeholder 4">
            <a:extLst>
              <a:ext uri="{FF2B5EF4-FFF2-40B4-BE49-F238E27FC236}">
                <a16:creationId xmlns:a16="http://schemas.microsoft.com/office/drawing/2014/main" id="{81E19047-4554-4E23-A6C5-4D4CAB3CE34A}"/>
              </a:ext>
            </a:extLst>
          </p:cNvPr>
          <p:cNvSpPr>
            <a:spLocks noGrp="1"/>
          </p:cNvSpPr>
          <p:nvPr>
            <p:ph type="sldNum" sz="quarter" idx="12"/>
          </p:nvPr>
        </p:nvSpPr>
        <p:spPr/>
        <p:txBody>
          <a:bodyPr/>
          <a:lstStyle/>
          <a:p>
            <a:fld id="{04C45A55-F42A-4D1B-9AA2-8BF4CB494A9A}" type="slidenum">
              <a:rPr lang="en-US" smtClean="0"/>
              <a:t>10</a:t>
            </a:fld>
            <a:endParaRPr lang="en-US" dirty="0"/>
          </a:p>
        </p:txBody>
      </p:sp>
      <p:sp>
        <p:nvSpPr>
          <p:cNvPr id="6" name="Footer Placeholder 5">
            <a:extLst>
              <a:ext uri="{FF2B5EF4-FFF2-40B4-BE49-F238E27FC236}">
                <a16:creationId xmlns:a16="http://schemas.microsoft.com/office/drawing/2014/main" id="{5CD111F8-F8B1-47A9-9EF1-155B316F85AE}"/>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3954409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Machine Learning Categories</a:t>
            </a:r>
            <a:endParaRPr lang="en-SG" dirty="0"/>
          </a:p>
        </p:txBody>
      </p:sp>
      <p:sp>
        <p:nvSpPr>
          <p:cNvPr id="3" name="Content Placeholder 2"/>
          <p:cNvSpPr>
            <a:spLocks noGrp="1"/>
          </p:cNvSpPr>
          <p:nvPr>
            <p:ph idx="1"/>
          </p:nvPr>
        </p:nvSpPr>
        <p:spPr/>
        <p:txBody>
          <a:bodyPr/>
          <a:lstStyle/>
          <a:p>
            <a:r>
              <a:rPr lang="en-SG" dirty="0"/>
              <a:t>Machine learning problems can be divided into three main categories according to the characteristics of the problem. </a:t>
            </a:r>
          </a:p>
          <a:p>
            <a:endParaRPr lang="en-SG" dirty="0"/>
          </a:p>
          <a:p>
            <a:r>
              <a:rPr lang="en-SG" dirty="0"/>
              <a:t>These are:</a:t>
            </a:r>
          </a:p>
          <a:p>
            <a:pPr lvl="1"/>
            <a:r>
              <a:rPr lang="en-SG" dirty="0"/>
              <a:t>Supervised Learning;</a:t>
            </a:r>
          </a:p>
          <a:p>
            <a:pPr lvl="1"/>
            <a:r>
              <a:rPr lang="en-SG" dirty="0"/>
              <a:t>Unsupervised Learning; </a:t>
            </a:r>
          </a:p>
          <a:p>
            <a:pPr lvl="1"/>
            <a:r>
              <a:rPr lang="en-SG" dirty="0"/>
              <a:t>Semi-supervised Learning, and </a:t>
            </a:r>
          </a:p>
          <a:p>
            <a:pPr lvl="1"/>
            <a:r>
              <a:rPr lang="en-SG" dirty="0"/>
              <a:t>Reinforcement Learning</a:t>
            </a:r>
          </a:p>
        </p:txBody>
      </p:sp>
      <p:sp>
        <p:nvSpPr>
          <p:cNvPr id="4" name="Slide Number Placeholder 3">
            <a:extLst>
              <a:ext uri="{FF2B5EF4-FFF2-40B4-BE49-F238E27FC236}">
                <a16:creationId xmlns:a16="http://schemas.microsoft.com/office/drawing/2014/main" id="{8E12663E-0169-453C-A232-21B2033B1650}"/>
              </a:ext>
            </a:extLst>
          </p:cNvPr>
          <p:cNvSpPr>
            <a:spLocks noGrp="1"/>
          </p:cNvSpPr>
          <p:nvPr>
            <p:ph type="sldNum" sz="quarter" idx="12"/>
          </p:nvPr>
        </p:nvSpPr>
        <p:spPr/>
        <p:txBody>
          <a:bodyPr/>
          <a:lstStyle/>
          <a:p>
            <a:fld id="{04C45A55-F42A-4D1B-9AA2-8BF4CB494A9A}" type="slidenum">
              <a:rPr lang="en-US" smtClean="0"/>
              <a:t>11</a:t>
            </a:fld>
            <a:endParaRPr lang="en-US" dirty="0"/>
          </a:p>
        </p:txBody>
      </p:sp>
      <p:sp>
        <p:nvSpPr>
          <p:cNvPr id="5" name="Footer Placeholder 4">
            <a:extLst>
              <a:ext uri="{FF2B5EF4-FFF2-40B4-BE49-F238E27FC236}">
                <a16:creationId xmlns:a16="http://schemas.microsoft.com/office/drawing/2014/main" id="{95B0FA5A-8293-4BDC-B518-51DEE3F7958E}"/>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2775520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0D2EFA6-698F-4CF0-8515-EEC54B3F92E3}"/>
              </a:ext>
            </a:extLst>
          </p:cNvPr>
          <p:cNvSpPr>
            <a:spLocks noGrp="1"/>
          </p:cNvSpPr>
          <p:nvPr>
            <p:ph type="title" idx="4294967295"/>
          </p:nvPr>
        </p:nvSpPr>
        <p:spPr>
          <a:xfrm>
            <a:off x="0" y="287338"/>
            <a:ext cx="12192000" cy="1449387"/>
          </a:xfrm>
        </p:spPr>
        <p:txBody>
          <a:bodyPr/>
          <a:lstStyle/>
          <a:p>
            <a:pPr algn="ctr"/>
            <a:r>
              <a:rPr lang="en-US" b="1" dirty="0"/>
              <a:t>1. Supervised Learning</a:t>
            </a:r>
          </a:p>
        </p:txBody>
      </p:sp>
      <p:pic>
        <p:nvPicPr>
          <p:cNvPr id="2050" name="Picture 2" descr="Supervised Learning - JJ Gong">
            <a:extLst>
              <a:ext uri="{FF2B5EF4-FFF2-40B4-BE49-F238E27FC236}">
                <a16:creationId xmlns:a16="http://schemas.microsoft.com/office/drawing/2014/main" id="{7C1A1494-4C6B-4ABD-A9F0-0D40F20D4F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6439" y="1709686"/>
            <a:ext cx="7848600" cy="449114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FC378093-3A41-430B-ABD9-1760346083FD}"/>
              </a:ext>
            </a:extLst>
          </p:cNvPr>
          <p:cNvSpPr>
            <a:spLocks noGrp="1"/>
          </p:cNvSpPr>
          <p:nvPr>
            <p:ph type="sldNum" sz="quarter" idx="11"/>
          </p:nvPr>
        </p:nvSpPr>
        <p:spPr/>
        <p:txBody>
          <a:bodyPr/>
          <a:lstStyle/>
          <a:p>
            <a:fld id="{04C45A55-F42A-4D1B-9AA2-8BF4CB494A9A}" type="slidenum">
              <a:rPr lang="en-US" smtClean="0"/>
              <a:t>12</a:t>
            </a:fld>
            <a:endParaRPr lang="en-US" dirty="0"/>
          </a:p>
        </p:txBody>
      </p:sp>
      <p:sp>
        <p:nvSpPr>
          <p:cNvPr id="3" name="Footer Placeholder 2">
            <a:extLst>
              <a:ext uri="{FF2B5EF4-FFF2-40B4-BE49-F238E27FC236}">
                <a16:creationId xmlns:a16="http://schemas.microsoft.com/office/drawing/2014/main" id="{DB159CAB-13B2-4CD9-B601-EE264288553F}"/>
              </a:ext>
            </a:extLst>
          </p:cNvPr>
          <p:cNvSpPr>
            <a:spLocks noGrp="1"/>
          </p:cNvSpPr>
          <p:nvPr>
            <p:ph type="ftr" sz="quarter" idx="10"/>
          </p:nvPr>
        </p:nvSpPr>
        <p:spPr/>
        <p:txBody>
          <a:bodyPr/>
          <a:lstStyle/>
          <a:p>
            <a:r>
              <a:rPr lang="en-US"/>
              <a:t>Dip. CSF/IT    29/12/2022</a:t>
            </a:r>
            <a:endParaRPr lang="en-US" dirty="0"/>
          </a:p>
        </p:txBody>
      </p:sp>
    </p:spTree>
    <p:extLst>
      <p:ext uri="{BB962C8B-B14F-4D97-AF65-F5344CB8AC3E}">
        <p14:creationId xmlns:p14="http://schemas.microsoft.com/office/powerpoint/2010/main" val="2411506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Supervised Learning</a:t>
            </a:r>
            <a:endParaRPr lang="en-SG" dirty="0"/>
          </a:p>
        </p:txBody>
      </p:sp>
      <p:sp>
        <p:nvSpPr>
          <p:cNvPr id="3" name="Content Placeholder 2"/>
          <p:cNvSpPr>
            <a:spLocks noGrp="1"/>
          </p:cNvSpPr>
          <p:nvPr>
            <p:ph idx="1"/>
          </p:nvPr>
        </p:nvSpPr>
        <p:spPr/>
        <p:txBody>
          <a:bodyPr/>
          <a:lstStyle/>
          <a:p>
            <a:r>
              <a:rPr lang="en-SG" dirty="0"/>
              <a:t>We have pre-known answers to some of the data (labelled data).</a:t>
            </a:r>
          </a:p>
          <a:p>
            <a:endParaRPr lang="en-SG" dirty="0"/>
          </a:p>
          <a:p>
            <a:r>
              <a:rPr lang="en-SG" dirty="0"/>
              <a:t>For example, “I know what bad behaviour looks like”</a:t>
            </a:r>
          </a:p>
          <a:p>
            <a:endParaRPr lang="en-SG" dirty="0"/>
          </a:p>
          <a:p>
            <a:r>
              <a:rPr lang="en-SG" dirty="0"/>
              <a:t>Supervised learning techniques divided into two subcategories:</a:t>
            </a:r>
          </a:p>
          <a:p>
            <a:pPr lvl="1"/>
            <a:r>
              <a:rPr lang="en-SG" dirty="0"/>
              <a:t>Classification; and </a:t>
            </a:r>
          </a:p>
          <a:p>
            <a:pPr lvl="1"/>
            <a:r>
              <a:rPr lang="en-SG" dirty="0"/>
              <a:t>Regression. </a:t>
            </a:r>
          </a:p>
          <a:p>
            <a:endParaRPr lang="en-SG" dirty="0"/>
          </a:p>
        </p:txBody>
      </p:sp>
      <p:sp>
        <p:nvSpPr>
          <p:cNvPr id="4" name="Slide Number Placeholder 3">
            <a:extLst>
              <a:ext uri="{FF2B5EF4-FFF2-40B4-BE49-F238E27FC236}">
                <a16:creationId xmlns:a16="http://schemas.microsoft.com/office/drawing/2014/main" id="{393946ED-F9D1-4A56-A131-049E9CD3CE25}"/>
              </a:ext>
            </a:extLst>
          </p:cNvPr>
          <p:cNvSpPr>
            <a:spLocks noGrp="1"/>
          </p:cNvSpPr>
          <p:nvPr>
            <p:ph type="sldNum" sz="quarter" idx="12"/>
          </p:nvPr>
        </p:nvSpPr>
        <p:spPr/>
        <p:txBody>
          <a:bodyPr/>
          <a:lstStyle/>
          <a:p>
            <a:fld id="{04C45A55-F42A-4D1B-9AA2-8BF4CB494A9A}" type="slidenum">
              <a:rPr lang="en-US" smtClean="0"/>
              <a:t>13</a:t>
            </a:fld>
            <a:endParaRPr lang="en-US" dirty="0"/>
          </a:p>
        </p:txBody>
      </p:sp>
      <p:sp>
        <p:nvSpPr>
          <p:cNvPr id="5" name="Footer Placeholder 4">
            <a:extLst>
              <a:ext uri="{FF2B5EF4-FFF2-40B4-BE49-F238E27FC236}">
                <a16:creationId xmlns:a16="http://schemas.microsoft.com/office/drawing/2014/main" id="{BA19A654-BBF5-46B8-A9A9-5137F73B6746}"/>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2074818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Application Types</a:t>
            </a:r>
            <a:endParaRPr lang="en-SG" dirty="0"/>
          </a:p>
        </p:txBody>
      </p:sp>
      <p:sp>
        <p:nvSpPr>
          <p:cNvPr id="3" name="Content Placeholder 2"/>
          <p:cNvSpPr>
            <a:spLocks noGrp="1"/>
          </p:cNvSpPr>
          <p:nvPr>
            <p:ph idx="1"/>
          </p:nvPr>
        </p:nvSpPr>
        <p:spPr/>
        <p:txBody>
          <a:bodyPr/>
          <a:lstStyle/>
          <a:p>
            <a:r>
              <a:rPr lang="en-SG" dirty="0"/>
              <a:t>The outcome that we are interested in is called the target variable.</a:t>
            </a:r>
          </a:p>
          <a:p>
            <a:r>
              <a:rPr lang="en-SG" dirty="0"/>
              <a:t>In supervised learning, there is always a target variable (which must have labelled example data).</a:t>
            </a:r>
          </a:p>
          <a:p>
            <a:r>
              <a:rPr lang="en-SG" dirty="0"/>
              <a:t>The applications depends on:</a:t>
            </a:r>
          </a:p>
          <a:p>
            <a:pPr lvl="1"/>
            <a:r>
              <a:rPr lang="en-SG" dirty="0"/>
              <a:t>the target variable type (numerical value or categorical); and </a:t>
            </a:r>
          </a:p>
          <a:p>
            <a:pPr lvl="1"/>
            <a:r>
              <a:rPr lang="en-SG" dirty="0"/>
              <a:t>the input data (numerical value, categorical or unstructured data such as logs or images.</a:t>
            </a:r>
          </a:p>
        </p:txBody>
      </p:sp>
      <p:sp>
        <p:nvSpPr>
          <p:cNvPr id="4" name="Slide Number Placeholder 3">
            <a:extLst>
              <a:ext uri="{FF2B5EF4-FFF2-40B4-BE49-F238E27FC236}">
                <a16:creationId xmlns:a16="http://schemas.microsoft.com/office/drawing/2014/main" id="{F9D5CEAA-D329-47BC-B5CF-CFCDE43DA3F2}"/>
              </a:ext>
            </a:extLst>
          </p:cNvPr>
          <p:cNvSpPr>
            <a:spLocks noGrp="1"/>
          </p:cNvSpPr>
          <p:nvPr>
            <p:ph type="sldNum" sz="quarter" idx="12"/>
          </p:nvPr>
        </p:nvSpPr>
        <p:spPr/>
        <p:txBody>
          <a:bodyPr/>
          <a:lstStyle/>
          <a:p>
            <a:fld id="{04C45A55-F42A-4D1B-9AA2-8BF4CB494A9A}" type="slidenum">
              <a:rPr lang="en-US" smtClean="0"/>
              <a:t>14</a:t>
            </a:fld>
            <a:endParaRPr lang="en-US" dirty="0"/>
          </a:p>
        </p:txBody>
      </p:sp>
      <p:sp>
        <p:nvSpPr>
          <p:cNvPr id="5" name="Footer Placeholder 4">
            <a:extLst>
              <a:ext uri="{FF2B5EF4-FFF2-40B4-BE49-F238E27FC236}">
                <a16:creationId xmlns:a16="http://schemas.microsoft.com/office/drawing/2014/main" id="{27499D09-470F-4F57-BEB5-D05F918A8EA0}"/>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2031097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Supervised Learning - Classification</a:t>
            </a:r>
            <a:endParaRPr lang="en-SG" dirty="0"/>
          </a:p>
        </p:txBody>
      </p:sp>
      <p:sp>
        <p:nvSpPr>
          <p:cNvPr id="3" name="Content Placeholder 2"/>
          <p:cNvSpPr>
            <a:spLocks noGrp="1"/>
          </p:cNvSpPr>
          <p:nvPr>
            <p:ph idx="1"/>
          </p:nvPr>
        </p:nvSpPr>
        <p:spPr/>
        <p:txBody>
          <a:bodyPr/>
          <a:lstStyle/>
          <a:p>
            <a:r>
              <a:rPr lang="en-SG" dirty="0"/>
              <a:t>The main idea is to completely divided classes and main work is defining test sample to find the class which actually belongs to</a:t>
            </a:r>
          </a:p>
          <a:p>
            <a:r>
              <a:rPr lang="en-SG" dirty="0"/>
              <a:t>For example, the need to classify images as either eagles or pigeons.</a:t>
            </a:r>
          </a:p>
        </p:txBody>
      </p:sp>
      <p:pic>
        <p:nvPicPr>
          <p:cNvPr id="1026" name="Picture 2" descr="https://www.baeldung.com/wp-content/uploads/2019/11/Untitled-Diagram.jpg">
            <a:extLst>
              <a:ext uri="{FF2B5EF4-FFF2-40B4-BE49-F238E27FC236}">
                <a16:creationId xmlns:a16="http://schemas.microsoft.com/office/drawing/2014/main" id="{56208BCE-6A3C-457F-90B6-B7E93AE93A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487914"/>
            <a:ext cx="6486525" cy="267652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81F154A8-B9B5-45C4-A319-5C8EFC8FD258}"/>
              </a:ext>
            </a:extLst>
          </p:cNvPr>
          <p:cNvSpPr>
            <a:spLocks noGrp="1"/>
          </p:cNvSpPr>
          <p:nvPr>
            <p:ph type="sldNum" sz="quarter" idx="12"/>
          </p:nvPr>
        </p:nvSpPr>
        <p:spPr/>
        <p:txBody>
          <a:bodyPr/>
          <a:lstStyle/>
          <a:p>
            <a:fld id="{04C45A55-F42A-4D1B-9AA2-8BF4CB494A9A}" type="slidenum">
              <a:rPr lang="en-US" smtClean="0"/>
              <a:t>15</a:t>
            </a:fld>
            <a:endParaRPr lang="en-US" dirty="0"/>
          </a:p>
        </p:txBody>
      </p:sp>
      <p:sp>
        <p:nvSpPr>
          <p:cNvPr id="5" name="Footer Placeholder 4">
            <a:extLst>
              <a:ext uri="{FF2B5EF4-FFF2-40B4-BE49-F238E27FC236}">
                <a16:creationId xmlns:a16="http://schemas.microsoft.com/office/drawing/2014/main" id="{F199C9BA-3C87-4117-BC35-30960CD2E3BC}"/>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3508792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F4880-295A-4E6B-A250-F551E2062D19}"/>
              </a:ext>
            </a:extLst>
          </p:cNvPr>
          <p:cNvSpPr>
            <a:spLocks noGrp="1"/>
          </p:cNvSpPr>
          <p:nvPr>
            <p:ph type="title"/>
          </p:nvPr>
        </p:nvSpPr>
        <p:spPr/>
        <p:txBody>
          <a:bodyPr/>
          <a:lstStyle/>
          <a:p>
            <a:r>
              <a:rPr lang="en-US" dirty="0"/>
              <a:t>Classification Examples in Security</a:t>
            </a:r>
          </a:p>
        </p:txBody>
      </p:sp>
      <p:sp>
        <p:nvSpPr>
          <p:cNvPr id="3" name="Content Placeholder 2">
            <a:extLst>
              <a:ext uri="{FF2B5EF4-FFF2-40B4-BE49-F238E27FC236}">
                <a16:creationId xmlns:a16="http://schemas.microsoft.com/office/drawing/2014/main" id="{CF0D4D4F-085A-4304-B9EE-1448882C0C79}"/>
              </a:ext>
            </a:extLst>
          </p:cNvPr>
          <p:cNvSpPr>
            <a:spLocks noGrp="1"/>
          </p:cNvSpPr>
          <p:nvPr>
            <p:ph idx="1"/>
          </p:nvPr>
        </p:nvSpPr>
        <p:spPr/>
        <p:txBody>
          <a:bodyPr/>
          <a:lstStyle/>
          <a:p>
            <a:pPr lvl="1"/>
            <a:r>
              <a:rPr lang="en-US" dirty="0"/>
              <a:t>For every file sent through the network, does it contain malware?</a:t>
            </a:r>
          </a:p>
          <a:p>
            <a:pPr lvl="1"/>
            <a:r>
              <a:rPr lang="en-US" dirty="0"/>
              <a:t>For every login attempt, has someone’s password been compromised?</a:t>
            </a:r>
          </a:p>
          <a:p>
            <a:pPr lvl="1"/>
            <a:r>
              <a:rPr lang="en-US" dirty="0"/>
              <a:t>For every email received, is it a phishing attempt?</a:t>
            </a:r>
          </a:p>
          <a:p>
            <a:pPr lvl="1"/>
            <a:r>
              <a:rPr lang="en-US" dirty="0"/>
              <a:t>For every request to your services, is it a denial of service (DoS) attack?</a:t>
            </a:r>
          </a:p>
          <a:p>
            <a:pPr lvl="1"/>
            <a:r>
              <a:rPr lang="en-US" dirty="0"/>
              <a:t>For every outbound request from your network, is it a bot communicating with its command-and-control server?</a:t>
            </a:r>
          </a:p>
          <a:p>
            <a:pPr lvl="1"/>
            <a:endParaRPr lang="en-US" dirty="0"/>
          </a:p>
        </p:txBody>
      </p:sp>
      <p:pic>
        <p:nvPicPr>
          <p:cNvPr id="2050" name="Picture 2" descr="“good bad”的图片搜索结果">
            <a:extLst>
              <a:ext uri="{FF2B5EF4-FFF2-40B4-BE49-F238E27FC236}">
                <a16:creationId xmlns:a16="http://schemas.microsoft.com/office/drawing/2014/main" id="{86EB2DEA-66F7-4679-9EFF-017E1F6D2F6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0202" y="4411840"/>
            <a:ext cx="3392556" cy="17526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52A0CD87-B184-4A8F-B51B-74380E8C0D7B}"/>
              </a:ext>
            </a:extLst>
          </p:cNvPr>
          <p:cNvSpPr>
            <a:spLocks noGrp="1"/>
          </p:cNvSpPr>
          <p:nvPr>
            <p:ph type="sldNum" sz="quarter" idx="12"/>
          </p:nvPr>
        </p:nvSpPr>
        <p:spPr/>
        <p:txBody>
          <a:bodyPr/>
          <a:lstStyle/>
          <a:p>
            <a:fld id="{04C45A55-F42A-4D1B-9AA2-8BF4CB494A9A}" type="slidenum">
              <a:rPr lang="en-US" smtClean="0"/>
              <a:t>16</a:t>
            </a:fld>
            <a:endParaRPr lang="en-US" dirty="0"/>
          </a:p>
        </p:txBody>
      </p:sp>
      <p:sp>
        <p:nvSpPr>
          <p:cNvPr id="5" name="Footer Placeholder 4">
            <a:extLst>
              <a:ext uri="{FF2B5EF4-FFF2-40B4-BE49-F238E27FC236}">
                <a16:creationId xmlns:a16="http://schemas.microsoft.com/office/drawing/2014/main" id="{20ACF03D-6237-4408-BF05-0DE2EC610353}"/>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186067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Supervised Learning - Regression</a:t>
            </a:r>
            <a:endParaRPr lang="en-SG" dirty="0"/>
          </a:p>
        </p:txBody>
      </p:sp>
      <p:sp>
        <p:nvSpPr>
          <p:cNvPr id="3" name="Content Placeholder 2"/>
          <p:cNvSpPr>
            <a:spLocks noGrp="1"/>
          </p:cNvSpPr>
          <p:nvPr>
            <p:ph idx="1"/>
          </p:nvPr>
        </p:nvSpPr>
        <p:spPr/>
        <p:txBody>
          <a:bodyPr/>
          <a:lstStyle/>
          <a:p>
            <a:r>
              <a:rPr lang="en-SG" dirty="0"/>
              <a:t>When our dataset classes are not separate, so it means we have continuous data.</a:t>
            </a:r>
          </a:p>
          <a:p>
            <a:r>
              <a:rPr lang="en-SG" dirty="0"/>
              <a:t>The main idea is to estimate the correct numerical value for the target variable.</a:t>
            </a:r>
          </a:p>
          <a:p>
            <a:r>
              <a:rPr lang="en-US" dirty="0"/>
              <a:t>Regression will not give a class as output but a </a:t>
            </a:r>
            <a:r>
              <a:rPr lang="en-US" b="1" dirty="0"/>
              <a:t>specific value also called a forecast or prediction</a:t>
            </a:r>
            <a:r>
              <a:rPr lang="en-US" dirty="0"/>
              <a:t>.</a:t>
            </a:r>
            <a:endParaRPr lang="en-SG" dirty="0"/>
          </a:p>
          <a:p>
            <a:r>
              <a:rPr lang="en-SG" dirty="0"/>
              <a:t>For example, the need to forecast the retail sales for different products in a store.</a:t>
            </a:r>
          </a:p>
        </p:txBody>
      </p:sp>
      <p:sp>
        <p:nvSpPr>
          <p:cNvPr id="4" name="Slide Number Placeholder 3">
            <a:extLst>
              <a:ext uri="{FF2B5EF4-FFF2-40B4-BE49-F238E27FC236}">
                <a16:creationId xmlns:a16="http://schemas.microsoft.com/office/drawing/2014/main" id="{5BDF580A-2DB2-475A-9AD2-440CA47C07A8}"/>
              </a:ext>
            </a:extLst>
          </p:cNvPr>
          <p:cNvSpPr>
            <a:spLocks noGrp="1"/>
          </p:cNvSpPr>
          <p:nvPr>
            <p:ph type="sldNum" sz="quarter" idx="12"/>
          </p:nvPr>
        </p:nvSpPr>
        <p:spPr/>
        <p:txBody>
          <a:bodyPr/>
          <a:lstStyle/>
          <a:p>
            <a:fld id="{04C45A55-F42A-4D1B-9AA2-8BF4CB494A9A}" type="slidenum">
              <a:rPr lang="en-US" smtClean="0"/>
              <a:t>17</a:t>
            </a:fld>
            <a:endParaRPr lang="en-US" dirty="0"/>
          </a:p>
        </p:txBody>
      </p:sp>
      <p:sp>
        <p:nvSpPr>
          <p:cNvPr id="5" name="Footer Placeholder 4">
            <a:extLst>
              <a:ext uri="{FF2B5EF4-FFF2-40B4-BE49-F238E27FC236}">
                <a16:creationId xmlns:a16="http://schemas.microsoft.com/office/drawing/2014/main" id="{086DFCE2-2A37-48FB-BDA7-A2AFC45F011B}"/>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2782725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Regression</a:t>
            </a:r>
            <a:endParaRPr lang="en-SG" dirty="0"/>
          </a:p>
        </p:txBody>
      </p:sp>
      <p:pic>
        <p:nvPicPr>
          <p:cNvPr id="3" name="Picture 2"/>
          <p:cNvPicPr>
            <a:picLocks noChangeAspect="1"/>
          </p:cNvPicPr>
          <p:nvPr/>
        </p:nvPicPr>
        <p:blipFill>
          <a:blip r:embed="rId2"/>
          <a:stretch>
            <a:fillRect/>
          </a:stretch>
        </p:blipFill>
        <p:spPr>
          <a:xfrm>
            <a:off x="2211916" y="1999458"/>
            <a:ext cx="7829128" cy="4198228"/>
          </a:xfrm>
          <a:prstGeom prst="rect">
            <a:avLst/>
          </a:prstGeom>
        </p:spPr>
      </p:pic>
      <p:sp>
        <p:nvSpPr>
          <p:cNvPr id="4" name="Slide Number Placeholder 3">
            <a:extLst>
              <a:ext uri="{FF2B5EF4-FFF2-40B4-BE49-F238E27FC236}">
                <a16:creationId xmlns:a16="http://schemas.microsoft.com/office/drawing/2014/main" id="{9EE28977-6E06-48D2-9B1F-808F58BE75FB}"/>
              </a:ext>
            </a:extLst>
          </p:cNvPr>
          <p:cNvSpPr>
            <a:spLocks noGrp="1"/>
          </p:cNvSpPr>
          <p:nvPr>
            <p:ph type="sldNum" sz="quarter" idx="12"/>
          </p:nvPr>
        </p:nvSpPr>
        <p:spPr/>
        <p:txBody>
          <a:bodyPr/>
          <a:lstStyle/>
          <a:p>
            <a:fld id="{04C45A55-F42A-4D1B-9AA2-8BF4CB494A9A}" type="slidenum">
              <a:rPr lang="en-US" smtClean="0"/>
              <a:t>18</a:t>
            </a:fld>
            <a:endParaRPr lang="en-US" dirty="0"/>
          </a:p>
        </p:txBody>
      </p:sp>
      <p:sp>
        <p:nvSpPr>
          <p:cNvPr id="5" name="Footer Placeholder 4">
            <a:extLst>
              <a:ext uri="{FF2B5EF4-FFF2-40B4-BE49-F238E27FC236}">
                <a16:creationId xmlns:a16="http://schemas.microsoft.com/office/drawing/2014/main" id="{E7979805-076B-4F39-9D51-1E33F7F15A8A}"/>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4179186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8DC1C-5E94-4AC6-8B0D-C6DEBA1E7075}"/>
              </a:ext>
            </a:extLst>
          </p:cNvPr>
          <p:cNvSpPr>
            <a:spLocks noGrp="1"/>
          </p:cNvSpPr>
          <p:nvPr>
            <p:ph type="title"/>
          </p:nvPr>
        </p:nvSpPr>
        <p:spPr/>
        <p:txBody>
          <a:bodyPr/>
          <a:lstStyle/>
          <a:p>
            <a:r>
              <a:rPr lang="en-US" dirty="0"/>
              <a:t>Regression Examples in Security</a:t>
            </a:r>
          </a:p>
        </p:txBody>
      </p:sp>
      <p:sp>
        <p:nvSpPr>
          <p:cNvPr id="3" name="Content Placeholder 2">
            <a:extLst>
              <a:ext uri="{FF2B5EF4-FFF2-40B4-BE49-F238E27FC236}">
                <a16:creationId xmlns:a16="http://schemas.microsoft.com/office/drawing/2014/main" id="{286024B9-E19C-4358-89D3-79BE7664B0E3}"/>
              </a:ext>
            </a:extLst>
          </p:cNvPr>
          <p:cNvSpPr>
            <a:spLocks noGrp="1"/>
          </p:cNvSpPr>
          <p:nvPr>
            <p:ph idx="1"/>
          </p:nvPr>
        </p:nvSpPr>
        <p:spPr/>
        <p:txBody>
          <a:bodyPr>
            <a:normAutofit/>
          </a:bodyPr>
          <a:lstStyle/>
          <a:p>
            <a:r>
              <a:rPr lang="en-US" sz="2400" dirty="0"/>
              <a:t>Predict the number of phishing emails an employee will receive in a given month given historical data about phishing emails and the employee.</a:t>
            </a:r>
          </a:p>
          <a:p>
            <a:r>
              <a:rPr lang="en-US" sz="2400" dirty="0"/>
              <a:t>Predict the number of account sign-ins form a specific user or a specific office location given a known history.</a:t>
            </a:r>
          </a:p>
          <a:p>
            <a:r>
              <a:rPr lang="en-US" sz="2400" dirty="0"/>
              <a:t>Predict the number of database requests during a specific time period.</a:t>
            </a:r>
          </a:p>
          <a:p>
            <a:endParaRPr lang="en-US" sz="2400" dirty="0"/>
          </a:p>
        </p:txBody>
      </p:sp>
      <p:pic>
        <p:nvPicPr>
          <p:cNvPr id="10" name="Picture 9">
            <a:extLst>
              <a:ext uri="{FF2B5EF4-FFF2-40B4-BE49-F238E27FC236}">
                <a16:creationId xmlns:a16="http://schemas.microsoft.com/office/drawing/2014/main" id="{7CED0A73-F5F1-4D86-A028-4CAD6F72197C}"/>
              </a:ext>
            </a:extLst>
          </p:cNvPr>
          <p:cNvPicPr>
            <a:picLocks noChangeAspect="1"/>
          </p:cNvPicPr>
          <p:nvPr/>
        </p:nvPicPr>
        <p:blipFill>
          <a:blip r:embed="rId2"/>
          <a:stretch>
            <a:fillRect/>
          </a:stretch>
        </p:blipFill>
        <p:spPr>
          <a:xfrm>
            <a:off x="2933700" y="4114800"/>
            <a:ext cx="6324600" cy="2193135"/>
          </a:xfrm>
          <a:prstGeom prst="rect">
            <a:avLst/>
          </a:prstGeom>
        </p:spPr>
      </p:pic>
      <p:sp>
        <p:nvSpPr>
          <p:cNvPr id="4" name="Slide Number Placeholder 3">
            <a:extLst>
              <a:ext uri="{FF2B5EF4-FFF2-40B4-BE49-F238E27FC236}">
                <a16:creationId xmlns:a16="http://schemas.microsoft.com/office/drawing/2014/main" id="{C3804C0D-2AC8-4847-AD9D-7340A7B32F27}"/>
              </a:ext>
            </a:extLst>
          </p:cNvPr>
          <p:cNvSpPr>
            <a:spLocks noGrp="1"/>
          </p:cNvSpPr>
          <p:nvPr>
            <p:ph type="sldNum" sz="quarter" idx="12"/>
          </p:nvPr>
        </p:nvSpPr>
        <p:spPr/>
        <p:txBody>
          <a:bodyPr/>
          <a:lstStyle/>
          <a:p>
            <a:fld id="{04C45A55-F42A-4D1B-9AA2-8BF4CB494A9A}" type="slidenum">
              <a:rPr lang="en-US" smtClean="0"/>
              <a:t>19</a:t>
            </a:fld>
            <a:endParaRPr lang="en-US" dirty="0"/>
          </a:p>
        </p:txBody>
      </p:sp>
      <p:sp>
        <p:nvSpPr>
          <p:cNvPr id="5" name="Footer Placeholder 4">
            <a:extLst>
              <a:ext uri="{FF2B5EF4-FFF2-40B4-BE49-F238E27FC236}">
                <a16:creationId xmlns:a16="http://schemas.microsoft.com/office/drawing/2014/main" id="{FA42C6FC-0D62-4E2E-94A4-001FF5DF129C}"/>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2982448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en-US"/>
              <a:t>Objectives</a:t>
            </a:r>
          </a:p>
        </p:txBody>
      </p:sp>
      <p:sp>
        <p:nvSpPr>
          <p:cNvPr id="135171" name="Rectangle 3"/>
          <p:cNvSpPr>
            <a:spLocks noGrp="1" noChangeArrowheads="1"/>
          </p:cNvSpPr>
          <p:nvPr>
            <p:ph type="body" idx="1"/>
          </p:nvPr>
        </p:nvSpPr>
        <p:spPr/>
        <p:txBody>
          <a:bodyPr/>
          <a:lstStyle/>
          <a:p>
            <a:pPr>
              <a:buFont typeface="Wingdings" panose="05000000000000000000" pitchFamily="2" charset="2"/>
              <a:buChar char="q"/>
            </a:pPr>
            <a:r>
              <a:rPr lang="en-US" dirty="0"/>
              <a:t>Basics of AI &amp; ML</a:t>
            </a:r>
          </a:p>
          <a:p>
            <a:pPr>
              <a:buFont typeface="Wingdings" panose="05000000000000000000" pitchFamily="2" charset="2"/>
              <a:buChar char="q"/>
            </a:pPr>
            <a:r>
              <a:rPr lang="en-US" altLang="en-US" dirty="0"/>
              <a:t>Machine Learning Types</a:t>
            </a:r>
          </a:p>
          <a:p>
            <a:pPr lvl="1"/>
            <a:r>
              <a:rPr lang="en-SG" dirty="0"/>
              <a:t>Supervised Learning</a:t>
            </a:r>
          </a:p>
          <a:p>
            <a:pPr lvl="1"/>
            <a:r>
              <a:rPr lang="en-SG" dirty="0"/>
              <a:t>Unsupervised Learning</a:t>
            </a:r>
          </a:p>
          <a:p>
            <a:pPr lvl="1"/>
            <a:r>
              <a:rPr lang="en-SG" dirty="0"/>
              <a:t>Semi-Supervised Learning</a:t>
            </a:r>
          </a:p>
          <a:p>
            <a:pPr lvl="1"/>
            <a:r>
              <a:rPr lang="en-SG" dirty="0"/>
              <a:t>Reinforcement Learning</a:t>
            </a:r>
          </a:p>
          <a:p>
            <a:pPr marL="91440" lvl="1" indent="-91440">
              <a:spcBef>
                <a:spcPts val="1200"/>
              </a:spcBef>
              <a:spcAft>
                <a:spcPts val="200"/>
              </a:spcAft>
              <a:buSzPct val="100000"/>
              <a:buFont typeface="Wingdings" panose="05000000000000000000" pitchFamily="2" charset="2"/>
              <a:buChar char="q"/>
            </a:pPr>
            <a:r>
              <a:rPr lang="en-US" sz="2800" dirty="0"/>
              <a:t>How Can AI Help Cybersecurity</a:t>
            </a:r>
            <a:endParaRPr lang="en-SG" sz="2800" dirty="0"/>
          </a:p>
          <a:p>
            <a:endParaRPr lang="en-US" dirty="0"/>
          </a:p>
        </p:txBody>
      </p:sp>
      <p:sp>
        <p:nvSpPr>
          <p:cNvPr id="2" name="Slide Number Placeholder 1">
            <a:extLst>
              <a:ext uri="{FF2B5EF4-FFF2-40B4-BE49-F238E27FC236}">
                <a16:creationId xmlns:a16="http://schemas.microsoft.com/office/drawing/2014/main" id="{E84BB270-540E-4A88-87A0-E651A7BA2D8E}"/>
              </a:ext>
            </a:extLst>
          </p:cNvPr>
          <p:cNvSpPr>
            <a:spLocks noGrp="1"/>
          </p:cNvSpPr>
          <p:nvPr>
            <p:ph type="sldNum" sz="quarter" idx="12"/>
          </p:nvPr>
        </p:nvSpPr>
        <p:spPr/>
        <p:txBody>
          <a:bodyPr/>
          <a:lstStyle/>
          <a:p>
            <a:fld id="{04C45A55-F42A-4D1B-9AA2-8BF4CB494A9A}" type="slidenum">
              <a:rPr lang="en-US" smtClean="0"/>
              <a:t>2</a:t>
            </a:fld>
            <a:endParaRPr lang="en-US" dirty="0"/>
          </a:p>
        </p:txBody>
      </p:sp>
      <p:sp>
        <p:nvSpPr>
          <p:cNvPr id="3" name="Footer Placeholder 2">
            <a:extLst>
              <a:ext uri="{FF2B5EF4-FFF2-40B4-BE49-F238E27FC236}">
                <a16:creationId xmlns:a16="http://schemas.microsoft.com/office/drawing/2014/main" id="{86F85003-2C0C-4B44-A4C4-737514B13D34}"/>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2947398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A867076-7970-4C69-AD5B-5F65BBAE3BCD}"/>
              </a:ext>
            </a:extLst>
          </p:cNvPr>
          <p:cNvSpPr>
            <a:spLocks noGrp="1"/>
          </p:cNvSpPr>
          <p:nvPr>
            <p:ph type="title" idx="4294967295"/>
          </p:nvPr>
        </p:nvSpPr>
        <p:spPr>
          <a:xfrm>
            <a:off x="0" y="287338"/>
            <a:ext cx="12192000" cy="1449387"/>
          </a:xfrm>
        </p:spPr>
        <p:txBody>
          <a:bodyPr/>
          <a:lstStyle/>
          <a:p>
            <a:pPr algn="ctr"/>
            <a:r>
              <a:rPr lang="en-US" b="1" dirty="0"/>
              <a:t>2. Unsupervised Learning</a:t>
            </a:r>
          </a:p>
        </p:txBody>
      </p:sp>
      <p:pic>
        <p:nvPicPr>
          <p:cNvPr id="3074" name="Picture 2" descr="Unsupervised Learning - JJ Gong">
            <a:extLst>
              <a:ext uri="{FF2B5EF4-FFF2-40B4-BE49-F238E27FC236}">
                <a16:creationId xmlns:a16="http://schemas.microsoft.com/office/drawing/2014/main" id="{D231FC3F-C27D-40D5-8460-742E6D9DD8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1600200"/>
            <a:ext cx="8001000" cy="457835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97845462-668A-42E4-89AC-AB47D0AB8866}"/>
              </a:ext>
            </a:extLst>
          </p:cNvPr>
          <p:cNvSpPr>
            <a:spLocks noGrp="1"/>
          </p:cNvSpPr>
          <p:nvPr>
            <p:ph type="sldNum" sz="quarter" idx="11"/>
          </p:nvPr>
        </p:nvSpPr>
        <p:spPr/>
        <p:txBody>
          <a:bodyPr/>
          <a:lstStyle/>
          <a:p>
            <a:fld id="{04C45A55-F42A-4D1B-9AA2-8BF4CB494A9A}" type="slidenum">
              <a:rPr lang="en-US" smtClean="0"/>
              <a:t>20</a:t>
            </a:fld>
            <a:endParaRPr lang="en-US" dirty="0"/>
          </a:p>
        </p:txBody>
      </p:sp>
      <p:sp>
        <p:nvSpPr>
          <p:cNvPr id="3" name="Footer Placeholder 2">
            <a:extLst>
              <a:ext uri="{FF2B5EF4-FFF2-40B4-BE49-F238E27FC236}">
                <a16:creationId xmlns:a16="http://schemas.microsoft.com/office/drawing/2014/main" id="{708E783A-AFF1-4318-B9BE-283CCBAE06CC}"/>
              </a:ext>
            </a:extLst>
          </p:cNvPr>
          <p:cNvSpPr>
            <a:spLocks noGrp="1"/>
          </p:cNvSpPr>
          <p:nvPr>
            <p:ph type="ftr" sz="quarter" idx="10"/>
          </p:nvPr>
        </p:nvSpPr>
        <p:spPr/>
        <p:txBody>
          <a:bodyPr/>
          <a:lstStyle/>
          <a:p>
            <a:r>
              <a:rPr lang="en-US"/>
              <a:t>Dip. CSF/IT    29/12/2022</a:t>
            </a:r>
            <a:endParaRPr lang="en-US" dirty="0"/>
          </a:p>
        </p:txBody>
      </p:sp>
    </p:spTree>
    <p:extLst>
      <p:ext uri="{BB962C8B-B14F-4D97-AF65-F5344CB8AC3E}">
        <p14:creationId xmlns:p14="http://schemas.microsoft.com/office/powerpoint/2010/main" val="1740151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Unsupervised Learning</a:t>
            </a:r>
            <a:endParaRPr lang="en-SG" dirty="0"/>
          </a:p>
        </p:txBody>
      </p:sp>
      <p:sp>
        <p:nvSpPr>
          <p:cNvPr id="3" name="Content Placeholder 2"/>
          <p:cNvSpPr>
            <a:spLocks noGrp="1"/>
          </p:cNvSpPr>
          <p:nvPr>
            <p:ph idx="1"/>
          </p:nvPr>
        </p:nvSpPr>
        <p:spPr/>
        <p:txBody>
          <a:bodyPr/>
          <a:lstStyle/>
          <a:p>
            <a:r>
              <a:rPr lang="en-SG" dirty="0"/>
              <a:t>Unsupervised learning is a machine learning technique, where you do not need to supervise the model.</a:t>
            </a:r>
          </a:p>
          <a:p>
            <a:r>
              <a:rPr lang="en-SG" dirty="0"/>
              <a:t>We DO NOT have pre-known answers to the data set (labelled data).</a:t>
            </a:r>
          </a:p>
          <a:p>
            <a:r>
              <a:rPr lang="en-SG" dirty="0"/>
              <a:t>The machine learning algorithm must discover information by itself on:</a:t>
            </a:r>
          </a:p>
          <a:p>
            <a:pPr lvl="1"/>
            <a:r>
              <a:rPr lang="en-SG" dirty="0"/>
              <a:t>groups of data (clustering); or </a:t>
            </a:r>
          </a:p>
          <a:p>
            <a:pPr lvl="1"/>
            <a:r>
              <a:rPr lang="en-SG" dirty="0"/>
              <a:t>relationships (association).</a:t>
            </a:r>
          </a:p>
        </p:txBody>
      </p:sp>
      <p:sp>
        <p:nvSpPr>
          <p:cNvPr id="4" name="Slide Number Placeholder 3">
            <a:extLst>
              <a:ext uri="{FF2B5EF4-FFF2-40B4-BE49-F238E27FC236}">
                <a16:creationId xmlns:a16="http://schemas.microsoft.com/office/drawing/2014/main" id="{F3217D31-099F-4727-B78E-8DB114CB1BFB}"/>
              </a:ext>
            </a:extLst>
          </p:cNvPr>
          <p:cNvSpPr>
            <a:spLocks noGrp="1"/>
          </p:cNvSpPr>
          <p:nvPr>
            <p:ph type="sldNum" sz="quarter" idx="12"/>
          </p:nvPr>
        </p:nvSpPr>
        <p:spPr/>
        <p:txBody>
          <a:bodyPr/>
          <a:lstStyle/>
          <a:p>
            <a:fld id="{04C45A55-F42A-4D1B-9AA2-8BF4CB494A9A}" type="slidenum">
              <a:rPr lang="en-US" smtClean="0"/>
              <a:t>21</a:t>
            </a:fld>
            <a:endParaRPr lang="en-US" dirty="0"/>
          </a:p>
        </p:txBody>
      </p:sp>
      <p:sp>
        <p:nvSpPr>
          <p:cNvPr id="5" name="Footer Placeholder 4">
            <a:extLst>
              <a:ext uri="{FF2B5EF4-FFF2-40B4-BE49-F238E27FC236}">
                <a16:creationId xmlns:a16="http://schemas.microsoft.com/office/drawing/2014/main" id="{351F412E-38CF-4A83-A48C-ADABB0BD99A2}"/>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2890090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Unsupervised Learning - Clustering</a:t>
            </a:r>
            <a:endParaRPr lang="en-SG" dirty="0"/>
          </a:p>
        </p:txBody>
      </p:sp>
      <p:sp>
        <p:nvSpPr>
          <p:cNvPr id="3" name="Content Placeholder 2"/>
          <p:cNvSpPr>
            <a:spLocks noGrp="1"/>
          </p:cNvSpPr>
          <p:nvPr>
            <p:ph idx="1"/>
          </p:nvPr>
        </p:nvSpPr>
        <p:spPr/>
        <p:txBody>
          <a:bodyPr/>
          <a:lstStyle/>
          <a:p>
            <a:r>
              <a:rPr lang="en-SG"/>
              <a:t>Clustering is an important concept in unsupervised learning. </a:t>
            </a:r>
          </a:p>
          <a:p>
            <a:r>
              <a:rPr lang="en-SG"/>
              <a:t>It attempts to find a structure or pattern in a collection of uncategorised data. </a:t>
            </a:r>
          </a:p>
          <a:p>
            <a:r>
              <a:rPr lang="en-SG"/>
              <a:t>Clustering algorithms will process the data and find natural clusters or groups if they exist in the data. </a:t>
            </a:r>
          </a:p>
          <a:p>
            <a:r>
              <a:rPr lang="en-SG"/>
              <a:t>Possible to modify how many clusters the algorithms should identify. </a:t>
            </a:r>
          </a:p>
          <a:p>
            <a:r>
              <a:rPr lang="en-SG"/>
              <a:t>The granularity of these groups can also be adjusted.</a:t>
            </a:r>
            <a:endParaRPr lang="en-SG" dirty="0"/>
          </a:p>
        </p:txBody>
      </p:sp>
      <p:sp>
        <p:nvSpPr>
          <p:cNvPr id="4" name="Slide Number Placeholder 3">
            <a:extLst>
              <a:ext uri="{FF2B5EF4-FFF2-40B4-BE49-F238E27FC236}">
                <a16:creationId xmlns:a16="http://schemas.microsoft.com/office/drawing/2014/main" id="{0F62CE7B-6832-41C5-95AC-25DCECD705ED}"/>
              </a:ext>
            </a:extLst>
          </p:cNvPr>
          <p:cNvSpPr>
            <a:spLocks noGrp="1"/>
          </p:cNvSpPr>
          <p:nvPr>
            <p:ph type="sldNum" sz="quarter" idx="12"/>
          </p:nvPr>
        </p:nvSpPr>
        <p:spPr/>
        <p:txBody>
          <a:bodyPr/>
          <a:lstStyle/>
          <a:p>
            <a:fld id="{04C45A55-F42A-4D1B-9AA2-8BF4CB494A9A}" type="slidenum">
              <a:rPr lang="en-US" smtClean="0"/>
              <a:t>22</a:t>
            </a:fld>
            <a:endParaRPr lang="en-US" dirty="0"/>
          </a:p>
        </p:txBody>
      </p:sp>
      <p:sp>
        <p:nvSpPr>
          <p:cNvPr id="5" name="Footer Placeholder 4">
            <a:extLst>
              <a:ext uri="{FF2B5EF4-FFF2-40B4-BE49-F238E27FC236}">
                <a16:creationId xmlns:a16="http://schemas.microsoft.com/office/drawing/2014/main" id="{467E241D-BADF-4524-BD3B-E7D11D3DE1F8}"/>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513606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Clustering Example</a:t>
            </a:r>
          </a:p>
        </p:txBody>
      </p:sp>
      <p:sp>
        <p:nvSpPr>
          <p:cNvPr id="3" name="Content Placeholder 2">
            <a:extLst>
              <a:ext uri="{FF2B5EF4-FFF2-40B4-BE49-F238E27FC236}">
                <a16:creationId xmlns:a16="http://schemas.microsoft.com/office/drawing/2014/main" id="{9FDF95BE-7823-47ED-8FFE-6BDBC67DB8A0}"/>
              </a:ext>
            </a:extLst>
          </p:cNvPr>
          <p:cNvSpPr>
            <a:spLocks noGrp="1"/>
          </p:cNvSpPr>
          <p:nvPr>
            <p:ph idx="1"/>
          </p:nvPr>
        </p:nvSpPr>
        <p:spPr/>
        <p:txBody>
          <a:bodyPr>
            <a:normAutofit/>
          </a:bodyPr>
          <a:lstStyle/>
          <a:p>
            <a:r>
              <a:rPr lang="en-US" sz="2400" dirty="0"/>
              <a:t>For example, we have inputs consisting of cars. Besides, the dataset is not labeled, we have no idea what their similar features or set of features could lead to as clusters. </a:t>
            </a:r>
          </a:p>
          <a:p>
            <a:r>
              <a:rPr lang="en-US" sz="2400" dirty="0"/>
              <a:t>The clustering model will find patterns. As an illustration, in the case presented below, it finds a way of grouping cars using their respective colors:</a:t>
            </a:r>
          </a:p>
        </p:txBody>
      </p:sp>
      <p:pic>
        <p:nvPicPr>
          <p:cNvPr id="7170" name="Picture 2" descr="https://www.baeldung.com/wp-content/uploads/2019/11/Clustering-Model.jpg">
            <a:extLst>
              <a:ext uri="{FF2B5EF4-FFF2-40B4-BE49-F238E27FC236}">
                <a16:creationId xmlns:a16="http://schemas.microsoft.com/office/drawing/2014/main" id="{A50EEEA4-59CC-4D65-AE0E-76DC443CF8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857414"/>
            <a:ext cx="6255057" cy="242861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AC867F2-9A74-4A70-AE52-B82578D850C8}"/>
              </a:ext>
            </a:extLst>
          </p:cNvPr>
          <p:cNvSpPr>
            <a:spLocks noGrp="1"/>
          </p:cNvSpPr>
          <p:nvPr>
            <p:ph type="sldNum" sz="quarter" idx="12"/>
          </p:nvPr>
        </p:nvSpPr>
        <p:spPr/>
        <p:txBody>
          <a:bodyPr/>
          <a:lstStyle/>
          <a:p>
            <a:fld id="{04C45A55-F42A-4D1B-9AA2-8BF4CB494A9A}" type="slidenum">
              <a:rPr lang="en-US" smtClean="0"/>
              <a:t>23</a:t>
            </a:fld>
            <a:endParaRPr lang="en-US" dirty="0"/>
          </a:p>
        </p:txBody>
      </p:sp>
      <p:sp>
        <p:nvSpPr>
          <p:cNvPr id="5" name="Footer Placeholder 4">
            <a:extLst>
              <a:ext uri="{FF2B5EF4-FFF2-40B4-BE49-F238E27FC236}">
                <a16:creationId xmlns:a16="http://schemas.microsoft.com/office/drawing/2014/main" id="{DA0D3617-A0D1-4D3C-B205-1FC64ED7E084}"/>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1265620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D3C45-AFDE-4F7B-A53B-DA80FA4F710A}"/>
              </a:ext>
            </a:extLst>
          </p:cNvPr>
          <p:cNvSpPr>
            <a:spLocks noGrp="1"/>
          </p:cNvSpPr>
          <p:nvPr>
            <p:ph type="title"/>
          </p:nvPr>
        </p:nvSpPr>
        <p:spPr/>
        <p:txBody>
          <a:bodyPr/>
          <a:lstStyle/>
          <a:p>
            <a:r>
              <a:rPr lang="en-US" dirty="0"/>
              <a:t>Clustering Examples in Security</a:t>
            </a:r>
          </a:p>
        </p:txBody>
      </p:sp>
      <p:sp>
        <p:nvSpPr>
          <p:cNvPr id="3" name="Content Placeholder 2">
            <a:extLst>
              <a:ext uri="{FF2B5EF4-FFF2-40B4-BE49-F238E27FC236}">
                <a16:creationId xmlns:a16="http://schemas.microsoft.com/office/drawing/2014/main" id="{8117FF41-DF59-4561-B115-539B67FF562C}"/>
              </a:ext>
            </a:extLst>
          </p:cNvPr>
          <p:cNvSpPr>
            <a:spLocks noGrp="1"/>
          </p:cNvSpPr>
          <p:nvPr>
            <p:ph idx="1"/>
          </p:nvPr>
        </p:nvSpPr>
        <p:spPr/>
        <p:txBody>
          <a:bodyPr>
            <a:normAutofit/>
          </a:bodyPr>
          <a:lstStyle/>
          <a:p>
            <a:pPr lvl="1"/>
            <a:r>
              <a:rPr lang="en-US" sz="2000" dirty="0"/>
              <a:t>Given a large dataset of internet traffic to your site, you may want to know which requests group together – some may be botnets, others may be legitimate users. You could do this using request times, frequency, source, etc.</a:t>
            </a:r>
          </a:p>
          <a:p>
            <a:pPr lvl="1"/>
            <a:r>
              <a:rPr lang="en-US" sz="2000" dirty="0"/>
              <a:t>Given a large group of malware samples you may want to know how they group into malware families.</a:t>
            </a:r>
          </a:p>
          <a:p>
            <a:pPr lvl="1"/>
            <a:r>
              <a:rPr lang="en-US" sz="2000" dirty="0"/>
              <a:t>Given online chatter or descriptions of vulnerabilities, you may want to know what are the different kinds of vulnerabilities that are out there.</a:t>
            </a:r>
          </a:p>
          <a:p>
            <a:pPr lvl="1"/>
            <a:endParaRPr lang="en-US" sz="2000" dirty="0"/>
          </a:p>
        </p:txBody>
      </p:sp>
      <p:pic>
        <p:nvPicPr>
          <p:cNvPr id="4098" name="Picture 2" descr="Clustering Malware Variants Using “impfuzzy for Neo4j” - JPCERT/CC Eyes |  JPCERT Coordination Center official Blog">
            <a:extLst>
              <a:ext uri="{FF2B5EF4-FFF2-40B4-BE49-F238E27FC236}">
                <a16:creationId xmlns:a16="http://schemas.microsoft.com/office/drawing/2014/main" id="{5FADA516-31B8-4823-B8B2-1C13047DA63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5429" y="4191000"/>
            <a:ext cx="2141141" cy="207672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BB4A2844-2887-4F43-A87A-C262BC09C7AD}"/>
              </a:ext>
            </a:extLst>
          </p:cNvPr>
          <p:cNvSpPr>
            <a:spLocks noGrp="1"/>
          </p:cNvSpPr>
          <p:nvPr>
            <p:ph type="sldNum" sz="quarter" idx="12"/>
          </p:nvPr>
        </p:nvSpPr>
        <p:spPr/>
        <p:txBody>
          <a:bodyPr/>
          <a:lstStyle/>
          <a:p>
            <a:fld id="{04C45A55-F42A-4D1B-9AA2-8BF4CB494A9A}" type="slidenum">
              <a:rPr lang="en-US" smtClean="0"/>
              <a:t>24</a:t>
            </a:fld>
            <a:endParaRPr lang="en-US" dirty="0"/>
          </a:p>
        </p:txBody>
      </p:sp>
      <p:sp>
        <p:nvSpPr>
          <p:cNvPr id="5" name="Footer Placeholder 4">
            <a:extLst>
              <a:ext uri="{FF2B5EF4-FFF2-40B4-BE49-F238E27FC236}">
                <a16:creationId xmlns:a16="http://schemas.microsoft.com/office/drawing/2014/main" id="{25EF9101-88A6-4D70-A412-9F9C6F61D6DA}"/>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3679577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A4438-43D4-4F5C-8E90-CF10C358A30B}"/>
              </a:ext>
            </a:extLst>
          </p:cNvPr>
          <p:cNvSpPr>
            <a:spLocks noGrp="1"/>
          </p:cNvSpPr>
          <p:nvPr>
            <p:ph type="title"/>
          </p:nvPr>
        </p:nvSpPr>
        <p:spPr/>
        <p:txBody>
          <a:bodyPr/>
          <a:lstStyle/>
          <a:p>
            <a:r>
              <a:rPr lang="en-US" altLang="zh-CN" dirty="0"/>
              <a:t>Recap</a:t>
            </a:r>
            <a:endParaRPr lang="en-US" dirty="0"/>
          </a:p>
        </p:txBody>
      </p:sp>
      <p:sp>
        <p:nvSpPr>
          <p:cNvPr id="3" name="Content Placeholder 2">
            <a:extLst>
              <a:ext uri="{FF2B5EF4-FFF2-40B4-BE49-F238E27FC236}">
                <a16:creationId xmlns:a16="http://schemas.microsoft.com/office/drawing/2014/main" id="{2431F3F3-D7CD-4FAB-BC1E-F5FCB8C80E04}"/>
              </a:ext>
            </a:extLst>
          </p:cNvPr>
          <p:cNvSpPr>
            <a:spLocks noGrp="1"/>
          </p:cNvSpPr>
          <p:nvPr>
            <p:ph idx="1"/>
          </p:nvPr>
        </p:nvSpPr>
        <p:spPr/>
        <p:txBody>
          <a:bodyPr/>
          <a:lstStyle/>
          <a:p>
            <a:r>
              <a:rPr lang="en-US" dirty="0"/>
              <a:t>The figure below shows an overview of the commonly adopted three different areas to analyze big data:</a:t>
            </a:r>
          </a:p>
        </p:txBody>
      </p:sp>
      <p:pic>
        <p:nvPicPr>
          <p:cNvPr id="1026" name="Picture 2" descr="Machine learning methods overview">
            <a:extLst>
              <a:ext uri="{FF2B5EF4-FFF2-40B4-BE49-F238E27FC236}">
                <a16:creationId xmlns:a16="http://schemas.microsoft.com/office/drawing/2014/main" id="{BEF15923-F10B-4C5C-8541-559B6874E7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7055" y="3222722"/>
            <a:ext cx="6717890" cy="264429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2CAFDC4B-085A-4CED-BB44-C416FA9CEDCF}"/>
              </a:ext>
            </a:extLst>
          </p:cNvPr>
          <p:cNvSpPr>
            <a:spLocks noGrp="1"/>
          </p:cNvSpPr>
          <p:nvPr>
            <p:ph type="sldNum" sz="quarter" idx="12"/>
          </p:nvPr>
        </p:nvSpPr>
        <p:spPr/>
        <p:txBody>
          <a:bodyPr/>
          <a:lstStyle/>
          <a:p>
            <a:fld id="{04C45A55-F42A-4D1B-9AA2-8BF4CB494A9A}" type="slidenum">
              <a:rPr lang="en-US" smtClean="0"/>
              <a:t>25</a:t>
            </a:fld>
            <a:endParaRPr lang="en-US" dirty="0"/>
          </a:p>
        </p:txBody>
      </p:sp>
      <p:sp>
        <p:nvSpPr>
          <p:cNvPr id="5" name="Footer Placeholder 4">
            <a:extLst>
              <a:ext uri="{FF2B5EF4-FFF2-40B4-BE49-F238E27FC236}">
                <a16:creationId xmlns:a16="http://schemas.microsoft.com/office/drawing/2014/main" id="{D5992E17-AA41-4884-93FA-828F1B8CF820}"/>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1784425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Unsupervised Learning - Association</a:t>
            </a:r>
            <a:endParaRPr lang="en-SG" dirty="0"/>
          </a:p>
        </p:txBody>
      </p:sp>
      <p:sp>
        <p:nvSpPr>
          <p:cNvPr id="3" name="Content Placeholder 2"/>
          <p:cNvSpPr>
            <a:spLocks noGrp="1"/>
          </p:cNvSpPr>
          <p:nvPr>
            <p:ph idx="1"/>
          </p:nvPr>
        </p:nvSpPr>
        <p:spPr/>
        <p:txBody>
          <a:bodyPr/>
          <a:lstStyle/>
          <a:p>
            <a:r>
              <a:rPr lang="en-US" dirty="0"/>
              <a:t>Association learning is a rule based machine learning and data mining technique that finds important relations between variables or features in a data set. </a:t>
            </a:r>
            <a:endParaRPr lang="en-SG" dirty="0"/>
          </a:p>
          <a:p>
            <a:r>
              <a:rPr lang="en-US" dirty="0"/>
              <a:t>Unlike conventional association algorithms measuring degrees of similarity, association rule learning identifies hidden correlations in databases by applying some measure of interestingness to generate an association rule for new searches.</a:t>
            </a:r>
            <a:endParaRPr lang="en-SG" dirty="0"/>
          </a:p>
        </p:txBody>
      </p:sp>
      <p:sp>
        <p:nvSpPr>
          <p:cNvPr id="4" name="Slide Number Placeholder 3">
            <a:extLst>
              <a:ext uri="{FF2B5EF4-FFF2-40B4-BE49-F238E27FC236}">
                <a16:creationId xmlns:a16="http://schemas.microsoft.com/office/drawing/2014/main" id="{C826C7F9-8262-4D7B-8866-24ECB1AA0993}"/>
              </a:ext>
            </a:extLst>
          </p:cNvPr>
          <p:cNvSpPr>
            <a:spLocks noGrp="1"/>
          </p:cNvSpPr>
          <p:nvPr>
            <p:ph type="sldNum" sz="quarter" idx="12"/>
          </p:nvPr>
        </p:nvSpPr>
        <p:spPr/>
        <p:txBody>
          <a:bodyPr/>
          <a:lstStyle/>
          <a:p>
            <a:fld id="{04C45A55-F42A-4D1B-9AA2-8BF4CB494A9A}" type="slidenum">
              <a:rPr lang="en-US" smtClean="0"/>
              <a:t>26</a:t>
            </a:fld>
            <a:endParaRPr lang="en-US" dirty="0"/>
          </a:p>
        </p:txBody>
      </p:sp>
      <p:sp>
        <p:nvSpPr>
          <p:cNvPr id="5" name="Footer Placeholder 4">
            <a:extLst>
              <a:ext uri="{FF2B5EF4-FFF2-40B4-BE49-F238E27FC236}">
                <a16:creationId xmlns:a16="http://schemas.microsoft.com/office/drawing/2014/main" id="{BAD43C2F-A6AA-4D69-8C6E-01219C125213}"/>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211385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Association Example</a:t>
            </a:r>
          </a:p>
        </p:txBody>
      </p:sp>
      <p:sp>
        <p:nvSpPr>
          <p:cNvPr id="3" name="Content Placeholder 2"/>
          <p:cNvSpPr>
            <a:spLocks noGrp="1"/>
          </p:cNvSpPr>
          <p:nvPr>
            <p:ph idx="1"/>
          </p:nvPr>
        </p:nvSpPr>
        <p:spPr/>
        <p:txBody>
          <a:bodyPr>
            <a:normAutofit fontScale="92500"/>
          </a:bodyPr>
          <a:lstStyle/>
          <a:p>
            <a:r>
              <a:rPr lang="en-US" dirty="0"/>
              <a:t>In a store with a million transactions a year, 10,000 (1%) sales might include newborn baby diapers and 100,000 (10%) include razor blades. </a:t>
            </a:r>
          </a:p>
          <a:p>
            <a:r>
              <a:rPr lang="en-US" dirty="0"/>
              <a:t>At first glance, newborn diapers and razors seem statistically independent, with no apparent correlation. But rule mining would dig deeper into the transaction frequency and find out that 5,000 sales include both items.</a:t>
            </a:r>
          </a:p>
          <a:p>
            <a:r>
              <a:rPr lang="en-US" dirty="0"/>
              <a:t>So instead of simply learning that 1% of shoppers buy diapers and 10% buy razor blades, the association system generates a new rule that 50% of all shoppers purchasing newborn diapers will also buy razor blades, which can be beneficial information for marketing campaigns.</a:t>
            </a:r>
          </a:p>
        </p:txBody>
      </p:sp>
      <p:sp>
        <p:nvSpPr>
          <p:cNvPr id="4" name="Slide Number Placeholder 3">
            <a:extLst>
              <a:ext uri="{FF2B5EF4-FFF2-40B4-BE49-F238E27FC236}">
                <a16:creationId xmlns:a16="http://schemas.microsoft.com/office/drawing/2014/main" id="{D058AA35-A293-4E09-A414-3221B5E0EAFE}"/>
              </a:ext>
            </a:extLst>
          </p:cNvPr>
          <p:cNvSpPr>
            <a:spLocks noGrp="1"/>
          </p:cNvSpPr>
          <p:nvPr>
            <p:ph type="sldNum" sz="quarter" idx="12"/>
          </p:nvPr>
        </p:nvSpPr>
        <p:spPr/>
        <p:txBody>
          <a:bodyPr/>
          <a:lstStyle/>
          <a:p>
            <a:fld id="{04C45A55-F42A-4D1B-9AA2-8BF4CB494A9A}" type="slidenum">
              <a:rPr lang="en-US" smtClean="0"/>
              <a:t>27</a:t>
            </a:fld>
            <a:endParaRPr lang="en-US" dirty="0"/>
          </a:p>
        </p:txBody>
      </p:sp>
      <p:sp>
        <p:nvSpPr>
          <p:cNvPr id="5" name="Footer Placeholder 4">
            <a:extLst>
              <a:ext uri="{FF2B5EF4-FFF2-40B4-BE49-F238E27FC236}">
                <a16:creationId xmlns:a16="http://schemas.microsoft.com/office/drawing/2014/main" id="{E2CCA600-65DC-4767-B975-754EFE370EA7}"/>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1514846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 Examples in Security</a:t>
            </a:r>
            <a:endParaRPr lang="en-SG" dirty="0"/>
          </a:p>
        </p:txBody>
      </p:sp>
      <p:sp>
        <p:nvSpPr>
          <p:cNvPr id="3" name="Content Placeholder 2"/>
          <p:cNvSpPr>
            <a:spLocks noGrp="1"/>
          </p:cNvSpPr>
          <p:nvPr>
            <p:ph idx="1"/>
          </p:nvPr>
        </p:nvSpPr>
        <p:spPr/>
        <p:txBody>
          <a:bodyPr>
            <a:normAutofit/>
          </a:bodyPr>
          <a:lstStyle/>
          <a:p>
            <a:pPr lvl="1"/>
            <a:r>
              <a:rPr lang="en-US" sz="2800" dirty="0"/>
              <a:t>Association rule mining – Based on a large data set of the intrusion detection logs, find the existence of causal relationships between an attacker and the combination of alarms as a result of their behavior in a network.</a:t>
            </a:r>
            <a:endParaRPr lang="en-SG" sz="2800" dirty="0"/>
          </a:p>
          <a:p>
            <a:pPr lvl="1"/>
            <a:endParaRPr lang="en-SG" sz="2800" dirty="0"/>
          </a:p>
        </p:txBody>
      </p:sp>
      <p:sp>
        <p:nvSpPr>
          <p:cNvPr id="4" name="Slide Number Placeholder 3">
            <a:extLst>
              <a:ext uri="{FF2B5EF4-FFF2-40B4-BE49-F238E27FC236}">
                <a16:creationId xmlns:a16="http://schemas.microsoft.com/office/drawing/2014/main" id="{440EA326-2912-4E31-BA6B-0A6867FC7909}"/>
              </a:ext>
            </a:extLst>
          </p:cNvPr>
          <p:cNvSpPr>
            <a:spLocks noGrp="1"/>
          </p:cNvSpPr>
          <p:nvPr>
            <p:ph type="sldNum" sz="quarter" idx="12"/>
          </p:nvPr>
        </p:nvSpPr>
        <p:spPr/>
        <p:txBody>
          <a:bodyPr/>
          <a:lstStyle/>
          <a:p>
            <a:fld id="{04C45A55-F42A-4D1B-9AA2-8BF4CB494A9A}" type="slidenum">
              <a:rPr lang="en-US" smtClean="0"/>
              <a:t>28</a:t>
            </a:fld>
            <a:endParaRPr lang="en-US" dirty="0"/>
          </a:p>
        </p:txBody>
      </p:sp>
      <p:sp>
        <p:nvSpPr>
          <p:cNvPr id="5" name="Footer Placeholder 4">
            <a:extLst>
              <a:ext uri="{FF2B5EF4-FFF2-40B4-BE49-F238E27FC236}">
                <a16:creationId xmlns:a16="http://schemas.microsoft.com/office/drawing/2014/main" id="{57A9A176-3729-4320-9362-25C77803B3C3}"/>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88048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A867076-7970-4C69-AD5B-5F65BBAE3BCD}"/>
              </a:ext>
            </a:extLst>
          </p:cNvPr>
          <p:cNvSpPr>
            <a:spLocks noGrp="1"/>
          </p:cNvSpPr>
          <p:nvPr>
            <p:ph type="title" idx="4294967295"/>
          </p:nvPr>
        </p:nvSpPr>
        <p:spPr>
          <a:xfrm>
            <a:off x="0" y="287338"/>
            <a:ext cx="12192000" cy="1449387"/>
          </a:xfrm>
        </p:spPr>
        <p:txBody>
          <a:bodyPr/>
          <a:lstStyle/>
          <a:p>
            <a:pPr algn="ctr"/>
            <a:r>
              <a:rPr lang="en-US" b="1" dirty="0"/>
              <a:t>3. Semi-Unsupervised Learning</a:t>
            </a:r>
          </a:p>
        </p:txBody>
      </p:sp>
      <p:pic>
        <p:nvPicPr>
          <p:cNvPr id="2" name="Picture 2" descr="FixMatch: A Semi-Supervised Learning method,that can be learned even if  there is only one labeled… | LaptrinhX">
            <a:extLst>
              <a:ext uri="{FF2B5EF4-FFF2-40B4-BE49-F238E27FC236}">
                <a16:creationId xmlns:a16="http://schemas.microsoft.com/office/drawing/2014/main" id="{9D8340A0-77B4-4C11-A707-1B46583881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8202"/>
          <a:stretch/>
        </p:blipFill>
        <p:spPr bwMode="auto">
          <a:xfrm>
            <a:off x="2240672" y="2133600"/>
            <a:ext cx="7710655" cy="3403579"/>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1A2545F4-6663-4448-B70B-97CACB9C08E8}"/>
              </a:ext>
            </a:extLst>
          </p:cNvPr>
          <p:cNvSpPr>
            <a:spLocks noGrp="1"/>
          </p:cNvSpPr>
          <p:nvPr>
            <p:ph type="sldNum" sz="quarter" idx="11"/>
          </p:nvPr>
        </p:nvSpPr>
        <p:spPr/>
        <p:txBody>
          <a:bodyPr/>
          <a:lstStyle/>
          <a:p>
            <a:fld id="{04C45A55-F42A-4D1B-9AA2-8BF4CB494A9A}" type="slidenum">
              <a:rPr lang="en-US" smtClean="0"/>
              <a:t>29</a:t>
            </a:fld>
            <a:endParaRPr lang="en-US" dirty="0"/>
          </a:p>
        </p:txBody>
      </p:sp>
      <p:sp>
        <p:nvSpPr>
          <p:cNvPr id="6" name="Footer Placeholder 5">
            <a:extLst>
              <a:ext uri="{FF2B5EF4-FFF2-40B4-BE49-F238E27FC236}">
                <a16:creationId xmlns:a16="http://schemas.microsoft.com/office/drawing/2014/main" id="{9A1F494E-BF80-4D5E-9390-6796AB699A6F}"/>
              </a:ext>
            </a:extLst>
          </p:cNvPr>
          <p:cNvSpPr>
            <a:spLocks noGrp="1"/>
          </p:cNvSpPr>
          <p:nvPr>
            <p:ph type="ftr" sz="quarter" idx="10"/>
          </p:nvPr>
        </p:nvSpPr>
        <p:spPr/>
        <p:txBody>
          <a:bodyPr/>
          <a:lstStyle/>
          <a:p>
            <a:r>
              <a:rPr lang="en-US"/>
              <a:t>Dip. CSF/IT    29/12/2022</a:t>
            </a:r>
            <a:endParaRPr lang="en-US" dirty="0"/>
          </a:p>
        </p:txBody>
      </p:sp>
    </p:spTree>
    <p:extLst>
      <p:ext uri="{BB962C8B-B14F-4D97-AF65-F5344CB8AC3E}">
        <p14:creationId xmlns:p14="http://schemas.microsoft.com/office/powerpoint/2010/main" val="2415158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D80335-F12B-4F11-B707-C98959224980}"/>
              </a:ext>
            </a:extLst>
          </p:cNvPr>
          <p:cNvSpPr>
            <a:spLocks noGrp="1"/>
          </p:cNvSpPr>
          <p:nvPr>
            <p:ph type="title"/>
          </p:nvPr>
        </p:nvSpPr>
        <p:spPr/>
        <p:txBody>
          <a:bodyPr/>
          <a:lstStyle/>
          <a:p>
            <a:r>
              <a:rPr lang="en-US"/>
              <a:t>AI in Daily Life</a:t>
            </a:r>
            <a:endParaRPr lang="en-US" dirty="0"/>
          </a:p>
        </p:txBody>
      </p:sp>
      <p:pic>
        <p:nvPicPr>
          <p:cNvPr id="6" name="Picture 4" descr="How To Stop Spam Emails From Reaching Your Inbox - scholarlyoa.com">
            <a:extLst>
              <a:ext uri="{FF2B5EF4-FFF2-40B4-BE49-F238E27FC236}">
                <a16:creationId xmlns:a16="http://schemas.microsoft.com/office/drawing/2014/main" id="{FEAC9A93-8EF7-40E8-AF79-FAF69D7D189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5949" y="1994100"/>
            <a:ext cx="2064688" cy="182277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7" name="Picture 6" descr="https://www.kdnuggets.com/wp-content/uploads/Dave-Fig5-AI-in-daily-life.jpg">
            <a:extLst>
              <a:ext uri="{FF2B5EF4-FFF2-40B4-BE49-F238E27FC236}">
                <a16:creationId xmlns:a16="http://schemas.microsoft.com/office/drawing/2014/main" id="{792FE700-2F81-4903-AA99-B1E747533C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300" r="7196"/>
          <a:stretch/>
        </p:blipFill>
        <p:spPr bwMode="auto">
          <a:xfrm>
            <a:off x="8075210" y="1920760"/>
            <a:ext cx="2150685" cy="188153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8" name="Picture 8" descr="How is China reacting to AlphaGo's battle with Ke Jie? | by All Tech Asia |  Medium">
            <a:extLst>
              <a:ext uri="{FF2B5EF4-FFF2-40B4-BE49-F238E27FC236}">
                <a16:creationId xmlns:a16="http://schemas.microsoft.com/office/drawing/2014/main" id="{C567E21C-584A-43D4-9295-C6A17586EA4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6930" y="4229954"/>
            <a:ext cx="2915514" cy="163744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9" name="Picture 10" descr="Top 10 Self-driving Car Companies in the World 2018 | Global Autonomous Car  Market Research - Technavio">
            <a:extLst>
              <a:ext uri="{FF2B5EF4-FFF2-40B4-BE49-F238E27FC236}">
                <a16:creationId xmlns:a16="http://schemas.microsoft.com/office/drawing/2014/main" id="{D7C0369F-A871-46AD-A39E-596DF0FB53B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24600" y="4229954"/>
            <a:ext cx="2825952" cy="163744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2385FF74-CAEF-4B5F-8DFB-36E37517077B}"/>
              </a:ext>
            </a:extLst>
          </p:cNvPr>
          <p:cNvGrpSpPr/>
          <p:nvPr/>
        </p:nvGrpSpPr>
        <p:grpSpPr>
          <a:xfrm>
            <a:off x="2590550" y="2090953"/>
            <a:ext cx="2005812" cy="1822777"/>
            <a:chOff x="774437" y="712835"/>
            <a:chExt cx="2614126" cy="2565413"/>
          </a:xfrm>
        </p:grpSpPr>
        <p:pic>
          <p:nvPicPr>
            <p:cNvPr id="11" name="Picture 2" descr="Google Assistant tips and tricks, get the best use out of it - Samma3a Tech">
              <a:extLst>
                <a:ext uri="{FF2B5EF4-FFF2-40B4-BE49-F238E27FC236}">
                  <a16:creationId xmlns:a16="http://schemas.microsoft.com/office/drawing/2014/main" id="{219BED4B-A17E-4AC3-9338-4689A32273C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777718" y="2008635"/>
              <a:ext cx="2610845" cy="12696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2" name="Picture 4" descr="With Apple's Siri &quot;Grading&quot; in the Privacy Spotlight, Apple Decides to  Temporarily Suspend the Practice - Patently Apple">
              <a:extLst>
                <a:ext uri="{FF2B5EF4-FFF2-40B4-BE49-F238E27FC236}">
                  <a16:creationId xmlns:a16="http://schemas.microsoft.com/office/drawing/2014/main" id="{A6251A6B-77F4-4ADB-9DC8-6B8E5BC9C7C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4437" y="712835"/>
              <a:ext cx="2614126" cy="12995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grpSp>
      <p:sp>
        <p:nvSpPr>
          <p:cNvPr id="2" name="Slide Number Placeholder 1">
            <a:extLst>
              <a:ext uri="{FF2B5EF4-FFF2-40B4-BE49-F238E27FC236}">
                <a16:creationId xmlns:a16="http://schemas.microsoft.com/office/drawing/2014/main" id="{B2653A34-8992-44FC-AE83-0BBA8349C966}"/>
              </a:ext>
            </a:extLst>
          </p:cNvPr>
          <p:cNvSpPr>
            <a:spLocks noGrp="1"/>
          </p:cNvSpPr>
          <p:nvPr>
            <p:ph type="sldNum" sz="quarter" idx="12"/>
          </p:nvPr>
        </p:nvSpPr>
        <p:spPr/>
        <p:txBody>
          <a:bodyPr/>
          <a:lstStyle/>
          <a:p>
            <a:fld id="{04C45A55-F42A-4D1B-9AA2-8BF4CB494A9A}" type="slidenum">
              <a:rPr lang="en-US" smtClean="0"/>
              <a:t>3</a:t>
            </a:fld>
            <a:endParaRPr lang="en-US" dirty="0"/>
          </a:p>
        </p:txBody>
      </p:sp>
      <p:sp>
        <p:nvSpPr>
          <p:cNvPr id="4" name="Footer Placeholder 3">
            <a:extLst>
              <a:ext uri="{FF2B5EF4-FFF2-40B4-BE49-F238E27FC236}">
                <a16:creationId xmlns:a16="http://schemas.microsoft.com/office/drawing/2014/main" id="{CB30A9C8-2BB4-4DBB-8180-5F2F56268F68}"/>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3174586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Semi-Supervised Learning</a:t>
            </a:r>
          </a:p>
        </p:txBody>
      </p:sp>
      <p:sp>
        <p:nvSpPr>
          <p:cNvPr id="3" name="Content Placeholder 2"/>
          <p:cNvSpPr>
            <a:spLocks noGrp="1"/>
          </p:cNvSpPr>
          <p:nvPr>
            <p:ph idx="1"/>
          </p:nvPr>
        </p:nvSpPr>
        <p:spPr/>
        <p:txBody>
          <a:bodyPr/>
          <a:lstStyle/>
          <a:p>
            <a:r>
              <a:rPr lang="en-US" dirty="0"/>
              <a:t>Similarly to supervised and unsupervised learning, semi-supervised learning consists of working with a dataset.</a:t>
            </a:r>
          </a:p>
          <a:p>
            <a:r>
              <a:rPr lang="en-US" dirty="0"/>
              <a:t>However, datasets in semi-supervised learning are split into two parts: a labeled part and an unlabeled one. </a:t>
            </a:r>
          </a:p>
          <a:p>
            <a:r>
              <a:rPr lang="en-US" dirty="0"/>
              <a:t>This technique is often used when labeling the data or gathering labeled data is too difficult or too expensive. The part of the data labeled can also be of bad quality.</a:t>
            </a:r>
            <a:endParaRPr lang="en-SG" dirty="0"/>
          </a:p>
        </p:txBody>
      </p:sp>
      <p:sp>
        <p:nvSpPr>
          <p:cNvPr id="4" name="Slide Number Placeholder 3">
            <a:extLst>
              <a:ext uri="{FF2B5EF4-FFF2-40B4-BE49-F238E27FC236}">
                <a16:creationId xmlns:a16="http://schemas.microsoft.com/office/drawing/2014/main" id="{FAF02707-EEF8-4C1E-91BD-20EC7639F142}"/>
              </a:ext>
            </a:extLst>
          </p:cNvPr>
          <p:cNvSpPr>
            <a:spLocks noGrp="1"/>
          </p:cNvSpPr>
          <p:nvPr>
            <p:ph type="sldNum" sz="quarter" idx="12"/>
          </p:nvPr>
        </p:nvSpPr>
        <p:spPr/>
        <p:txBody>
          <a:bodyPr/>
          <a:lstStyle/>
          <a:p>
            <a:fld id="{04C45A55-F42A-4D1B-9AA2-8BF4CB494A9A}" type="slidenum">
              <a:rPr lang="en-US" smtClean="0"/>
              <a:t>30</a:t>
            </a:fld>
            <a:endParaRPr lang="en-US" dirty="0"/>
          </a:p>
        </p:txBody>
      </p:sp>
      <p:sp>
        <p:nvSpPr>
          <p:cNvPr id="5" name="Footer Placeholder 4">
            <a:extLst>
              <a:ext uri="{FF2B5EF4-FFF2-40B4-BE49-F238E27FC236}">
                <a16:creationId xmlns:a16="http://schemas.microsoft.com/office/drawing/2014/main" id="{E499B779-D282-423B-830B-69F4F9C9BFFD}"/>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15657635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Semi-Supervised Learning (Cont’d)</a:t>
            </a:r>
          </a:p>
        </p:txBody>
      </p:sp>
      <p:sp>
        <p:nvSpPr>
          <p:cNvPr id="3" name="Content Placeholder 2"/>
          <p:cNvSpPr>
            <a:spLocks noGrp="1"/>
          </p:cNvSpPr>
          <p:nvPr>
            <p:ph idx="1"/>
          </p:nvPr>
        </p:nvSpPr>
        <p:spPr>
          <a:xfrm>
            <a:off x="1097280" y="1845734"/>
            <a:ext cx="10058400" cy="4023360"/>
          </a:xfrm>
        </p:spPr>
        <p:txBody>
          <a:bodyPr>
            <a:normAutofit/>
          </a:bodyPr>
          <a:lstStyle/>
          <a:p>
            <a:r>
              <a:rPr lang="en-US" sz="2400" dirty="0"/>
              <a:t>For example, if we take medical imaging to detect cancer, having doctors labeling the dataset is a very expensive task. Moreover, those doctors have other more urgent work to do. </a:t>
            </a:r>
          </a:p>
          <a:p>
            <a:r>
              <a:rPr lang="en-US" sz="2400" dirty="0"/>
              <a:t>So the doctor may label part of the dataset and left the other one unlabeled.</a:t>
            </a:r>
          </a:p>
          <a:p>
            <a:r>
              <a:rPr lang="en-US" sz="2400" dirty="0"/>
              <a:t>This technique of machine learning has proven to perform good accuracy even if the dataset is partially labeled.</a:t>
            </a:r>
          </a:p>
        </p:txBody>
      </p:sp>
      <p:pic>
        <p:nvPicPr>
          <p:cNvPr id="4098" name="Picture 2" descr="https://www.baeldung.com/wp-content/uploads/2019/11/Untitled-Diagram-1.jpg">
            <a:extLst>
              <a:ext uri="{FF2B5EF4-FFF2-40B4-BE49-F238E27FC236}">
                <a16:creationId xmlns:a16="http://schemas.microsoft.com/office/drawing/2014/main" id="{D2DB3A9C-59C7-4294-9622-ECAA2F318A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3300" y="4343400"/>
            <a:ext cx="5105400" cy="195669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8196C8B-2B89-4EAA-94AC-4FA6EB1DE853}"/>
              </a:ext>
            </a:extLst>
          </p:cNvPr>
          <p:cNvSpPr>
            <a:spLocks noGrp="1"/>
          </p:cNvSpPr>
          <p:nvPr>
            <p:ph type="sldNum" sz="quarter" idx="12"/>
          </p:nvPr>
        </p:nvSpPr>
        <p:spPr/>
        <p:txBody>
          <a:bodyPr/>
          <a:lstStyle/>
          <a:p>
            <a:fld id="{04C45A55-F42A-4D1B-9AA2-8BF4CB494A9A}" type="slidenum">
              <a:rPr lang="en-US" smtClean="0"/>
              <a:t>31</a:t>
            </a:fld>
            <a:endParaRPr lang="en-US" dirty="0"/>
          </a:p>
        </p:txBody>
      </p:sp>
      <p:sp>
        <p:nvSpPr>
          <p:cNvPr id="5" name="Footer Placeholder 4">
            <a:extLst>
              <a:ext uri="{FF2B5EF4-FFF2-40B4-BE49-F238E27FC236}">
                <a16:creationId xmlns:a16="http://schemas.microsoft.com/office/drawing/2014/main" id="{03E24085-6EE9-477C-836A-D4412FD333E4}"/>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2512668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D776E-F1C5-4427-A43A-662123838738}"/>
              </a:ext>
            </a:extLst>
          </p:cNvPr>
          <p:cNvSpPr>
            <a:spLocks noGrp="1"/>
          </p:cNvSpPr>
          <p:nvPr>
            <p:ph type="title" idx="4294967295"/>
          </p:nvPr>
        </p:nvSpPr>
        <p:spPr>
          <a:xfrm>
            <a:off x="0" y="287338"/>
            <a:ext cx="12192000" cy="1449387"/>
          </a:xfrm>
        </p:spPr>
        <p:txBody>
          <a:bodyPr/>
          <a:lstStyle/>
          <a:p>
            <a:pPr algn="ctr"/>
            <a:r>
              <a:rPr lang="en-US" b="1" dirty="0"/>
              <a:t>4. Reinforcement Learning</a:t>
            </a:r>
          </a:p>
        </p:txBody>
      </p:sp>
      <p:pic>
        <p:nvPicPr>
          <p:cNvPr id="1026" name="Picture 2" descr="Machine learning explained: Understanding supervised, unsupervised, and reinforcement  learning">
            <a:extLst>
              <a:ext uri="{FF2B5EF4-FFF2-40B4-BE49-F238E27FC236}">
                <a16:creationId xmlns:a16="http://schemas.microsoft.com/office/drawing/2014/main" id="{AB94577D-F8AF-4385-895F-023876C692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0796" y="1736725"/>
            <a:ext cx="7590408" cy="43434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282826C0-AD87-4AC1-A877-0F83E3B50B85}"/>
              </a:ext>
            </a:extLst>
          </p:cNvPr>
          <p:cNvSpPr>
            <a:spLocks noGrp="1"/>
          </p:cNvSpPr>
          <p:nvPr>
            <p:ph type="sldNum" sz="quarter" idx="11"/>
          </p:nvPr>
        </p:nvSpPr>
        <p:spPr/>
        <p:txBody>
          <a:bodyPr/>
          <a:lstStyle/>
          <a:p>
            <a:fld id="{04C45A55-F42A-4D1B-9AA2-8BF4CB494A9A}" type="slidenum">
              <a:rPr lang="en-US" smtClean="0"/>
              <a:t>32</a:t>
            </a:fld>
            <a:endParaRPr lang="en-US" dirty="0"/>
          </a:p>
        </p:txBody>
      </p:sp>
      <p:sp>
        <p:nvSpPr>
          <p:cNvPr id="4" name="Footer Placeholder 3">
            <a:extLst>
              <a:ext uri="{FF2B5EF4-FFF2-40B4-BE49-F238E27FC236}">
                <a16:creationId xmlns:a16="http://schemas.microsoft.com/office/drawing/2014/main" id="{9345D142-4B8C-428B-81F3-DE6AA18AD303}"/>
              </a:ext>
            </a:extLst>
          </p:cNvPr>
          <p:cNvSpPr>
            <a:spLocks noGrp="1"/>
          </p:cNvSpPr>
          <p:nvPr>
            <p:ph type="ftr" sz="quarter" idx="10"/>
          </p:nvPr>
        </p:nvSpPr>
        <p:spPr/>
        <p:txBody>
          <a:bodyPr/>
          <a:lstStyle/>
          <a:p>
            <a:r>
              <a:rPr lang="en-US"/>
              <a:t>Dip. CSF/IT    29/12/2022</a:t>
            </a:r>
            <a:endParaRPr lang="en-US" dirty="0"/>
          </a:p>
        </p:txBody>
      </p:sp>
    </p:spTree>
    <p:extLst>
      <p:ext uri="{BB962C8B-B14F-4D97-AF65-F5344CB8AC3E}">
        <p14:creationId xmlns:p14="http://schemas.microsoft.com/office/powerpoint/2010/main" val="32325451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Reinforcement Learning</a:t>
            </a:r>
            <a:endParaRPr lang="en-SG" dirty="0"/>
          </a:p>
        </p:txBody>
      </p:sp>
      <p:sp>
        <p:nvSpPr>
          <p:cNvPr id="3" name="Content Placeholder 2"/>
          <p:cNvSpPr>
            <a:spLocks noGrp="1"/>
          </p:cNvSpPr>
          <p:nvPr>
            <p:ph idx="1"/>
          </p:nvPr>
        </p:nvSpPr>
        <p:spPr>
          <a:xfrm>
            <a:off x="1099458" y="1812560"/>
            <a:ext cx="10058399" cy="4097866"/>
          </a:xfrm>
        </p:spPr>
        <p:txBody>
          <a:bodyPr>
            <a:normAutofit/>
          </a:bodyPr>
          <a:lstStyle/>
          <a:p>
            <a:r>
              <a:rPr lang="en-US" sz="2000" dirty="0"/>
              <a:t>Reinforcement learning occurs when you present the algorithm with examples that lack labels, as in unsupervised learning. </a:t>
            </a:r>
          </a:p>
          <a:p>
            <a:r>
              <a:rPr lang="en-US" sz="2000" dirty="0"/>
              <a:t>However, you can accompany an example with positive or negative feedback according to the solution the algorithm proposes.</a:t>
            </a:r>
          </a:p>
          <a:p>
            <a:pPr lvl="1"/>
            <a:r>
              <a:rPr lang="en-US" sz="1600" dirty="0"/>
              <a:t>Positive ones are known as “rewards” while negative ones are known as “punishments”.</a:t>
            </a:r>
          </a:p>
          <a:p>
            <a:r>
              <a:rPr lang="en-US" sz="2000" dirty="0"/>
              <a:t>In the human world, it is just like learning by trial and error.</a:t>
            </a:r>
          </a:p>
          <a:p>
            <a:r>
              <a:rPr lang="en-US" sz="2000" dirty="0"/>
              <a:t>An interesting example of reinforcement learning occurs when computers learn to play video games by themselves.</a:t>
            </a:r>
          </a:p>
          <a:p>
            <a:pPr lvl="1"/>
            <a:r>
              <a:rPr lang="en-US" sz="1600" dirty="0"/>
              <a:t>The system gets a reward when it wins more points. But then, if it loses, the model will receive a punishment. As a result, the model can then identify what moves were good in terms of strategy.</a:t>
            </a:r>
            <a:endParaRPr lang="en-SG" sz="1600" dirty="0"/>
          </a:p>
        </p:txBody>
      </p:sp>
      <p:pic>
        <p:nvPicPr>
          <p:cNvPr id="4098" name="Picture 2" descr="DeepBlue, a turnpoint in the history of Artificial Intelligence |  Greentropism">
            <a:extLst>
              <a:ext uri="{FF2B5EF4-FFF2-40B4-BE49-F238E27FC236}">
                <a16:creationId xmlns:a16="http://schemas.microsoft.com/office/drawing/2014/main" id="{5832C5EA-74AE-4546-8A7D-3C0A326006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7399" y="33090"/>
            <a:ext cx="2487287" cy="16177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s://www.baeldung.com/wp-content/uploads/2019/11/Reinforcement-learning.jpg">
            <a:extLst>
              <a:ext uri="{FF2B5EF4-FFF2-40B4-BE49-F238E27FC236}">
                <a16:creationId xmlns:a16="http://schemas.microsoft.com/office/drawing/2014/main" id="{763C3C6A-1884-4142-BDFB-F9138200AF1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384" t="21815" r="18932" b="16583"/>
          <a:stretch/>
        </p:blipFill>
        <p:spPr bwMode="auto">
          <a:xfrm>
            <a:off x="4414888" y="5105400"/>
            <a:ext cx="3362223" cy="119262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4D614C6-B5DC-4F83-B6FB-59BEF11EC88B}"/>
              </a:ext>
            </a:extLst>
          </p:cNvPr>
          <p:cNvSpPr>
            <a:spLocks noGrp="1"/>
          </p:cNvSpPr>
          <p:nvPr>
            <p:ph type="sldNum" sz="quarter" idx="12"/>
          </p:nvPr>
        </p:nvSpPr>
        <p:spPr/>
        <p:txBody>
          <a:bodyPr/>
          <a:lstStyle/>
          <a:p>
            <a:fld id="{04C45A55-F42A-4D1B-9AA2-8BF4CB494A9A}" type="slidenum">
              <a:rPr lang="en-US" smtClean="0"/>
              <a:t>33</a:t>
            </a:fld>
            <a:endParaRPr lang="en-US" dirty="0"/>
          </a:p>
        </p:txBody>
      </p:sp>
      <p:sp>
        <p:nvSpPr>
          <p:cNvPr id="5" name="Footer Placeholder 4">
            <a:extLst>
              <a:ext uri="{FF2B5EF4-FFF2-40B4-BE49-F238E27FC236}">
                <a16:creationId xmlns:a16="http://schemas.microsoft.com/office/drawing/2014/main" id="{5AA63B4D-8161-4C40-BA52-E8A3F9DD9BD9}"/>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9528057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Summary of Machine Learning Types</a:t>
            </a:r>
          </a:p>
        </p:txBody>
      </p:sp>
      <p:pic>
        <p:nvPicPr>
          <p:cNvPr id="6146" name="Picture 2" descr="What are the Types of Machine Learning? - in Detail - AnalyticsLearn">
            <a:extLst>
              <a:ext uri="{FF2B5EF4-FFF2-40B4-BE49-F238E27FC236}">
                <a16:creationId xmlns:a16="http://schemas.microsoft.com/office/drawing/2014/main" id="{64432C9F-038D-4E8E-8530-E67243BE13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380" y="2161391"/>
            <a:ext cx="6934200" cy="3900488"/>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88285969-F7A3-45B5-ADE5-2D0DD2392C86}"/>
              </a:ext>
            </a:extLst>
          </p:cNvPr>
          <p:cNvSpPr>
            <a:spLocks noGrp="1"/>
          </p:cNvSpPr>
          <p:nvPr>
            <p:ph type="sldNum" sz="quarter" idx="12"/>
          </p:nvPr>
        </p:nvSpPr>
        <p:spPr/>
        <p:txBody>
          <a:bodyPr/>
          <a:lstStyle/>
          <a:p>
            <a:fld id="{04C45A55-F42A-4D1B-9AA2-8BF4CB494A9A}" type="slidenum">
              <a:rPr lang="en-US" smtClean="0"/>
              <a:t>34</a:t>
            </a:fld>
            <a:endParaRPr lang="en-US" dirty="0"/>
          </a:p>
        </p:txBody>
      </p:sp>
      <p:sp>
        <p:nvSpPr>
          <p:cNvPr id="4" name="Footer Placeholder 3">
            <a:extLst>
              <a:ext uri="{FF2B5EF4-FFF2-40B4-BE49-F238E27FC236}">
                <a16:creationId xmlns:a16="http://schemas.microsoft.com/office/drawing/2014/main" id="{95B02758-972E-4EDB-A328-A436D2BFB6D0}"/>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1242787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35DD475-FB04-42BE-9BD2-079197DCFD06}"/>
              </a:ext>
            </a:extLst>
          </p:cNvPr>
          <p:cNvSpPr>
            <a:spLocks noGrp="1"/>
          </p:cNvSpPr>
          <p:nvPr>
            <p:ph type="title"/>
          </p:nvPr>
        </p:nvSpPr>
        <p:spPr/>
        <p:txBody>
          <a:bodyPr>
            <a:normAutofit/>
          </a:bodyPr>
          <a:lstStyle/>
          <a:p>
            <a:r>
              <a:rPr lang="en-US" sz="5400" dirty="0"/>
              <a:t>How Can AI Help Cybersecurity?</a:t>
            </a:r>
          </a:p>
        </p:txBody>
      </p:sp>
      <p:pic>
        <p:nvPicPr>
          <p:cNvPr id="8" name="Picture 7">
            <a:extLst>
              <a:ext uri="{FF2B5EF4-FFF2-40B4-BE49-F238E27FC236}">
                <a16:creationId xmlns:a16="http://schemas.microsoft.com/office/drawing/2014/main" id="{C425F26E-46A0-49BF-B98A-36FCABF57233}"/>
              </a:ext>
            </a:extLst>
          </p:cNvPr>
          <p:cNvPicPr>
            <a:picLocks noChangeAspect="1"/>
          </p:cNvPicPr>
          <p:nvPr/>
        </p:nvPicPr>
        <p:blipFill>
          <a:blip r:embed="rId2"/>
          <a:stretch>
            <a:fillRect/>
          </a:stretch>
        </p:blipFill>
        <p:spPr>
          <a:xfrm>
            <a:off x="3478980" y="1905000"/>
            <a:ext cx="5234040" cy="4209131"/>
          </a:xfrm>
          <a:prstGeom prst="rect">
            <a:avLst/>
          </a:prstGeom>
        </p:spPr>
      </p:pic>
      <p:sp>
        <p:nvSpPr>
          <p:cNvPr id="2" name="Slide Number Placeholder 1">
            <a:extLst>
              <a:ext uri="{FF2B5EF4-FFF2-40B4-BE49-F238E27FC236}">
                <a16:creationId xmlns:a16="http://schemas.microsoft.com/office/drawing/2014/main" id="{B91D2026-F939-4303-BBBE-1ACECBFFFA71}"/>
              </a:ext>
            </a:extLst>
          </p:cNvPr>
          <p:cNvSpPr>
            <a:spLocks noGrp="1"/>
          </p:cNvSpPr>
          <p:nvPr>
            <p:ph type="sldNum" sz="quarter" idx="11"/>
          </p:nvPr>
        </p:nvSpPr>
        <p:spPr/>
        <p:txBody>
          <a:bodyPr/>
          <a:lstStyle/>
          <a:p>
            <a:fld id="{04C45A55-F42A-4D1B-9AA2-8BF4CB494A9A}" type="slidenum">
              <a:rPr lang="en-US" smtClean="0"/>
              <a:t>35</a:t>
            </a:fld>
            <a:endParaRPr lang="en-US" dirty="0"/>
          </a:p>
        </p:txBody>
      </p:sp>
      <p:sp>
        <p:nvSpPr>
          <p:cNvPr id="3" name="Footer Placeholder 2">
            <a:extLst>
              <a:ext uri="{FF2B5EF4-FFF2-40B4-BE49-F238E27FC236}">
                <a16:creationId xmlns:a16="http://schemas.microsoft.com/office/drawing/2014/main" id="{444F9A6C-2893-4094-BD19-D565F16168FD}"/>
              </a:ext>
            </a:extLst>
          </p:cNvPr>
          <p:cNvSpPr>
            <a:spLocks noGrp="1"/>
          </p:cNvSpPr>
          <p:nvPr>
            <p:ph type="ftr" sz="quarter" idx="10"/>
          </p:nvPr>
        </p:nvSpPr>
        <p:spPr/>
        <p:txBody>
          <a:bodyPr/>
          <a:lstStyle/>
          <a:p>
            <a:r>
              <a:rPr lang="en-US"/>
              <a:t>Dip. CSF/IT    29/12/2022</a:t>
            </a:r>
            <a:endParaRPr lang="en-US" dirty="0"/>
          </a:p>
        </p:txBody>
      </p:sp>
    </p:spTree>
    <p:extLst>
      <p:ext uri="{BB962C8B-B14F-4D97-AF65-F5344CB8AC3E}">
        <p14:creationId xmlns:p14="http://schemas.microsoft.com/office/powerpoint/2010/main" val="6380946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E52A33-F391-405D-BBC0-5830BA74ACFA}"/>
              </a:ext>
            </a:extLst>
          </p:cNvPr>
          <p:cNvSpPr>
            <a:spLocks noGrp="1"/>
          </p:cNvSpPr>
          <p:nvPr>
            <p:ph type="title"/>
          </p:nvPr>
        </p:nvSpPr>
        <p:spPr/>
        <p:txBody>
          <a:bodyPr/>
          <a:lstStyle/>
          <a:p>
            <a:r>
              <a:rPr lang="en-US" dirty="0"/>
              <a:t>Top Artificial Intelligence Use Cases for Cybersecurity</a:t>
            </a:r>
          </a:p>
        </p:txBody>
      </p:sp>
      <p:pic>
        <p:nvPicPr>
          <p:cNvPr id="4098" name="Picture 2" descr="Figure 1: Top Artificial Intelligence Use Cases for Cybersecurity in Organizations in Selected Countries as of 2019">
            <a:extLst>
              <a:ext uri="{FF2B5EF4-FFF2-40B4-BE49-F238E27FC236}">
                <a16:creationId xmlns:a16="http://schemas.microsoft.com/office/drawing/2014/main" id="{2B58B30D-44A8-44CD-A8AA-987DC9ABB4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851978"/>
            <a:ext cx="6849142" cy="442436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0983ABB-7021-44FA-8595-C957AFEBE50B}"/>
              </a:ext>
            </a:extLst>
          </p:cNvPr>
          <p:cNvSpPr>
            <a:spLocks noGrp="1"/>
          </p:cNvSpPr>
          <p:nvPr>
            <p:ph type="sldNum" sz="quarter" idx="12"/>
          </p:nvPr>
        </p:nvSpPr>
        <p:spPr/>
        <p:txBody>
          <a:bodyPr/>
          <a:lstStyle/>
          <a:p>
            <a:fld id="{04C45A55-F42A-4D1B-9AA2-8BF4CB494A9A}" type="slidenum">
              <a:rPr lang="en-US" smtClean="0"/>
              <a:t>36</a:t>
            </a:fld>
            <a:endParaRPr lang="en-US" dirty="0"/>
          </a:p>
        </p:txBody>
      </p:sp>
      <p:sp>
        <p:nvSpPr>
          <p:cNvPr id="6" name="Footer Placeholder 5">
            <a:extLst>
              <a:ext uri="{FF2B5EF4-FFF2-40B4-BE49-F238E27FC236}">
                <a16:creationId xmlns:a16="http://schemas.microsoft.com/office/drawing/2014/main" id="{2C30C8B3-3BCF-45FA-B978-D0C93D2C87F6}"/>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2386755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18FE4DF5-5D1C-40C0-8BF7-A082B6048609}"/>
              </a:ext>
            </a:extLst>
          </p:cNvPr>
          <p:cNvGraphicFramePr/>
          <p:nvPr>
            <p:extLst/>
          </p:nvPr>
        </p:nvGraphicFramePr>
        <p:xfrm>
          <a:off x="2710016" y="3123586"/>
          <a:ext cx="6462252" cy="33647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8C27069F-3904-456C-AD71-82CA0A94BC09}"/>
              </a:ext>
            </a:extLst>
          </p:cNvPr>
          <p:cNvSpPr>
            <a:spLocks noGrp="1"/>
          </p:cNvSpPr>
          <p:nvPr>
            <p:ph type="title"/>
          </p:nvPr>
        </p:nvSpPr>
        <p:spPr/>
        <p:txBody>
          <a:bodyPr/>
          <a:lstStyle/>
          <a:p>
            <a:r>
              <a:rPr lang="en-US" dirty="0"/>
              <a:t>How Can AI Help Cybersecurity?</a:t>
            </a:r>
          </a:p>
        </p:txBody>
      </p:sp>
      <p:sp>
        <p:nvSpPr>
          <p:cNvPr id="3" name="Content Placeholder 2">
            <a:extLst>
              <a:ext uri="{FF2B5EF4-FFF2-40B4-BE49-F238E27FC236}">
                <a16:creationId xmlns:a16="http://schemas.microsoft.com/office/drawing/2014/main" id="{EB9EB1B3-C9F2-4387-97BC-FB997A2547DF}"/>
              </a:ext>
            </a:extLst>
          </p:cNvPr>
          <p:cNvSpPr>
            <a:spLocks noGrp="1"/>
          </p:cNvSpPr>
          <p:nvPr>
            <p:ph idx="1"/>
          </p:nvPr>
        </p:nvSpPr>
        <p:spPr/>
        <p:txBody>
          <a:bodyPr>
            <a:normAutofit/>
          </a:bodyPr>
          <a:lstStyle/>
          <a:p>
            <a:r>
              <a:rPr lang="en-US" sz="2400" dirty="0"/>
              <a:t>We will understand how AI can be leveraged to innovate, improve and enhance work and processes in the area of cybersecurity through the following steps.</a:t>
            </a:r>
          </a:p>
          <a:p>
            <a:r>
              <a:rPr lang="en-US" sz="2400" dirty="0"/>
              <a:t>For each security functions, the current practices can be greatly improved by leveraging AI. </a:t>
            </a:r>
          </a:p>
        </p:txBody>
      </p:sp>
      <p:sp>
        <p:nvSpPr>
          <p:cNvPr id="5" name="Slide Number Placeholder 4">
            <a:extLst>
              <a:ext uri="{FF2B5EF4-FFF2-40B4-BE49-F238E27FC236}">
                <a16:creationId xmlns:a16="http://schemas.microsoft.com/office/drawing/2014/main" id="{8ACB32DD-0AC4-4A35-B3A6-00FF43C82977}"/>
              </a:ext>
            </a:extLst>
          </p:cNvPr>
          <p:cNvSpPr>
            <a:spLocks noGrp="1"/>
          </p:cNvSpPr>
          <p:nvPr>
            <p:ph type="sldNum" sz="quarter" idx="12"/>
          </p:nvPr>
        </p:nvSpPr>
        <p:spPr/>
        <p:txBody>
          <a:bodyPr/>
          <a:lstStyle/>
          <a:p>
            <a:fld id="{04C45A55-F42A-4D1B-9AA2-8BF4CB494A9A}" type="slidenum">
              <a:rPr lang="en-US" smtClean="0"/>
              <a:t>37</a:t>
            </a:fld>
            <a:endParaRPr lang="en-US" dirty="0"/>
          </a:p>
        </p:txBody>
      </p:sp>
      <p:sp>
        <p:nvSpPr>
          <p:cNvPr id="6" name="Footer Placeholder 5">
            <a:extLst>
              <a:ext uri="{FF2B5EF4-FFF2-40B4-BE49-F238E27FC236}">
                <a16:creationId xmlns:a16="http://schemas.microsoft.com/office/drawing/2014/main" id="{BE6951AA-6ACC-4754-8DE9-4F9FD0EEAC2F}"/>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22978688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Five Functions of Cybersecurity</a:t>
            </a:r>
          </a:p>
        </p:txBody>
      </p:sp>
      <p:sp>
        <p:nvSpPr>
          <p:cNvPr id="4" name="Content Placeholder 3"/>
          <p:cNvSpPr>
            <a:spLocks noGrp="1"/>
          </p:cNvSpPr>
          <p:nvPr>
            <p:ph idx="1"/>
          </p:nvPr>
        </p:nvSpPr>
        <p:spPr>
          <a:xfrm>
            <a:off x="1097280" y="1845734"/>
            <a:ext cx="6294120" cy="4023360"/>
          </a:xfrm>
        </p:spPr>
        <p:txBody>
          <a:bodyPr/>
          <a:lstStyle/>
          <a:p>
            <a:r>
              <a:rPr lang="en-US" dirty="0"/>
              <a:t>According to NIST, for organizations to have a successful and holistic cybersecurity program, they should focus on the five functions of cybersecurity. </a:t>
            </a:r>
          </a:p>
          <a:p>
            <a:endParaRPr lang="en-US" dirty="0"/>
          </a:p>
          <a:p>
            <a:r>
              <a:rPr lang="en-US" dirty="0"/>
              <a:t>Identify, Protect, Detect, Respond and Recover are the five pillars of the cybersecurity framework.</a:t>
            </a:r>
          </a:p>
        </p:txBody>
      </p:sp>
      <p:pic>
        <p:nvPicPr>
          <p:cNvPr id="7" name="Picture 6" descr="The five Functions of the Cybersecurity Framework.">
            <a:extLst>
              <a:ext uri="{FF2B5EF4-FFF2-40B4-BE49-F238E27FC236}">
                <a16:creationId xmlns:a16="http://schemas.microsoft.com/office/drawing/2014/main" id="{D9A5704B-88BA-4A1D-BB4D-0ED0B71BCDFF}"/>
              </a:ext>
            </a:extLst>
          </p:cNvPr>
          <p:cNvPicPr>
            <a:picLocks noChangeAspect="1"/>
          </p:cNvPicPr>
          <p:nvPr/>
        </p:nvPicPr>
        <p:blipFill>
          <a:blip r:embed="rId3"/>
          <a:stretch>
            <a:fillRect/>
          </a:stretch>
        </p:blipFill>
        <p:spPr>
          <a:xfrm>
            <a:off x="7391400" y="1845734"/>
            <a:ext cx="4215217" cy="4215217"/>
          </a:xfrm>
          <a:prstGeom prst="rect">
            <a:avLst/>
          </a:prstGeom>
        </p:spPr>
      </p:pic>
      <p:pic>
        <p:nvPicPr>
          <p:cNvPr id="8" name="Picture 7" descr="NIST-logo-1.jpg">
            <a:extLst>
              <a:ext uri="{FF2B5EF4-FFF2-40B4-BE49-F238E27FC236}">
                <a16:creationId xmlns:a16="http://schemas.microsoft.com/office/drawing/2014/main" id="{B0B4BB5E-6463-4D5D-A50E-3A708158A0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67841" y="178228"/>
            <a:ext cx="2272034" cy="1040971"/>
          </a:xfrm>
          <a:prstGeom prst="rect">
            <a:avLst/>
          </a:prstGeom>
        </p:spPr>
      </p:pic>
      <p:sp>
        <p:nvSpPr>
          <p:cNvPr id="2" name="Slide Number Placeholder 1">
            <a:extLst>
              <a:ext uri="{FF2B5EF4-FFF2-40B4-BE49-F238E27FC236}">
                <a16:creationId xmlns:a16="http://schemas.microsoft.com/office/drawing/2014/main" id="{36B58C15-38E0-4EAF-90C1-3A86773EAF50}"/>
              </a:ext>
            </a:extLst>
          </p:cNvPr>
          <p:cNvSpPr>
            <a:spLocks noGrp="1"/>
          </p:cNvSpPr>
          <p:nvPr>
            <p:ph type="sldNum" sz="quarter" idx="12"/>
          </p:nvPr>
        </p:nvSpPr>
        <p:spPr/>
        <p:txBody>
          <a:bodyPr/>
          <a:lstStyle/>
          <a:p>
            <a:fld id="{04C45A55-F42A-4D1B-9AA2-8BF4CB494A9A}" type="slidenum">
              <a:rPr lang="en-US" smtClean="0"/>
              <a:t>38</a:t>
            </a:fld>
            <a:endParaRPr lang="en-US" dirty="0"/>
          </a:p>
        </p:txBody>
      </p:sp>
      <p:sp>
        <p:nvSpPr>
          <p:cNvPr id="5" name="Footer Placeholder 4">
            <a:extLst>
              <a:ext uri="{FF2B5EF4-FFF2-40B4-BE49-F238E27FC236}">
                <a16:creationId xmlns:a16="http://schemas.microsoft.com/office/drawing/2014/main" id="{07B47493-64A4-4E1B-B8D1-81B4E234659D}"/>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7206056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1 - The Identify Function </a:t>
            </a:r>
            <a:r>
              <a:rPr lang="en-US" b="1" dirty="0">
                <a:solidFill>
                  <a:srgbClr val="FF0000"/>
                </a:solidFill>
              </a:rPr>
              <a:t>(Optional)</a:t>
            </a:r>
          </a:p>
        </p:txBody>
      </p:sp>
      <p:sp>
        <p:nvSpPr>
          <p:cNvPr id="4" name="Content Placeholder 3"/>
          <p:cNvSpPr>
            <a:spLocks noGrp="1"/>
          </p:cNvSpPr>
          <p:nvPr>
            <p:ph idx="1"/>
          </p:nvPr>
        </p:nvSpPr>
        <p:spPr/>
        <p:txBody>
          <a:bodyPr/>
          <a:lstStyle/>
          <a:p>
            <a:r>
              <a:rPr lang="en-US" dirty="0"/>
              <a:t>The Identify Function assists in developing an organizational understanding of managing cybersecurity risk to systems, people, assets, data, and capabilities</a:t>
            </a:r>
          </a:p>
        </p:txBody>
      </p:sp>
      <p:grpSp>
        <p:nvGrpSpPr>
          <p:cNvPr id="2" name="Group 1" descr="Identify Function.">
            <a:extLst>
              <a:ext uri="{FF2B5EF4-FFF2-40B4-BE49-F238E27FC236}">
                <a16:creationId xmlns:a16="http://schemas.microsoft.com/office/drawing/2014/main" id="{41C7731E-2D35-4985-8FF6-E1737A9AE6E2}"/>
              </a:ext>
            </a:extLst>
          </p:cNvPr>
          <p:cNvGrpSpPr/>
          <p:nvPr/>
        </p:nvGrpSpPr>
        <p:grpSpPr>
          <a:xfrm>
            <a:off x="8310650" y="3443748"/>
            <a:ext cx="2784070" cy="2583040"/>
            <a:chOff x="3816934" y="1342757"/>
            <a:chExt cx="5199050" cy="5199050"/>
          </a:xfrm>
        </p:grpSpPr>
        <p:pic>
          <p:nvPicPr>
            <p:cNvPr id="7" name="Picture 6">
              <a:extLst>
                <a:ext uri="{FF2B5EF4-FFF2-40B4-BE49-F238E27FC236}">
                  <a16:creationId xmlns:a16="http://schemas.microsoft.com/office/drawing/2014/main" id="{D9A5704B-88BA-4A1D-BB4D-0ED0B71BCDFF}"/>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3816934" y="1342757"/>
              <a:ext cx="5199050" cy="5199050"/>
            </a:xfrm>
            <a:prstGeom prst="rect">
              <a:avLst/>
            </a:prstGeom>
          </p:spPr>
        </p:pic>
        <p:pic>
          <p:nvPicPr>
            <p:cNvPr id="10" name="Picture 9">
              <a:extLst>
                <a:ext uri="{FF2B5EF4-FFF2-40B4-BE49-F238E27FC236}">
                  <a16:creationId xmlns:a16="http://schemas.microsoft.com/office/drawing/2014/main" id="{B28731BF-FD08-4F1C-AEBA-4B7EBDBAD1F3}"/>
                </a:ext>
              </a:extLst>
            </p:cNvPr>
            <p:cNvPicPr>
              <a:picLocks noChangeAspect="1"/>
            </p:cNvPicPr>
            <p:nvPr/>
          </p:nvPicPr>
          <p:blipFill rotWithShape="1">
            <a:blip r:embed="rId5">
              <a:extLst>
                <a:ext uri="{BEBA8EAE-BF5A-486C-A8C5-ECC9F3942E4B}">
                  <a14:imgProps xmlns:a14="http://schemas.microsoft.com/office/drawing/2010/main">
                    <a14:imgLayer r:embed="rId4">
                      <a14:imgEffect>
                        <a14:backgroundRemoval t="3057" b="41485" l="52402" r="94105">
                          <a14:foregroundMark x1="54148" y1="21616" x2="53712" y2="12227"/>
                          <a14:foregroundMark x1="53712" y1="12227" x2="55240" y2="5677"/>
                          <a14:foregroundMark x1="55022" y1="4367" x2="53930" y2="3275"/>
                          <a14:foregroundMark x1="57424" y1="12445" x2="67686" y2="16157"/>
                          <a14:foregroundMark x1="67686" y1="16157" x2="82969" y2="28384"/>
                          <a14:foregroundMark x1="82969" y1="28384" x2="86026" y2="32751"/>
                          <a14:foregroundMark x1="92140" y1="31878" x2="92140" y2="31878"/>
                          <a14:foregroundMark x1="93450" y1="32969" x2="94323" y2="33406"/>
                          <a14:foregroundMark x1="77511" y1="38428" x2="75764" y2="39956"/>
                          <a14:foregroundMark x1="70306" y1="35371" x2="63537" y2="28603"/>
                          <a14:foregroundMark x1="63537" y1="28603" x2="55895" y2="25764"/>
                          <a14:foregroundMark x1="67904" y1="32533" x2="67904" y2="33624"/>
                          <a14:foregroundMark x1="69432" y1="34716" x2="69432" y2="34716"/>
                          <a14:foregroundMark x1="69432" y1="34716" x2="64410" y2="29258"/>
                          <a14:foregroundMark x1="74236" y1="39520" x2="79039" y2="39301"/>
                          <a14:foregroundMark x1="75328" y1="41485" x2="84934" y2="39520"/>
                          <a14:foregroundMark x1="84934" y1="39520" x2="89520" y2="35590"/>
                          <a14:foregroundMark x1="57860" y1="6332" x2="52402" y2="3275"/>
                        </a14:backgroundRemoval>
                      </a14:imgEffect>
                    </a14:imgLayer>
                  </a14:imgProps>
                </a:ext>
              </a:extLst>
            </a:blip>
            <a:srcRect l="51653" t="2091" r="4857" b="57709"/>
            <a:stretch/>
          </p:blipFill>
          <p:spPr>
            <a:xfrm>
              <a:off x="6502400" y="1451429"/>
              <a:ext cx="2261036" cy="2090057"/>
            </a:xfrm>
            <a:prstGeom prst="rect">
              <a:avLst/>
            </a:prstGeom>
          </p:spPr>
        </p:pic>
      </p:grpSp>
      <p:sp>
        <p:nvSpPr>
          <p:cNvPr id="5" name="TextBox 4">
            <a:extLst>
              <a:ext uri="{FF2B5EF4-FFF2-40B4-BE49-F238E27FC236}">
                <a16:creationId xmlns:a16="http://schemas.microsoft.com/office/drawing/2014/main" id="{1BBAC736-3716-4D45-B804-B0468971F1A4}"/>
              </a:ext>
            </a:extLst>
          </p:cNvPr>
          <p:cNvSpPr txBox="1"/>
          <p:nvPr/>
        </p:nvSpPr>
        <p:spPr>
          <a:xfrm>
            <a:off x="1097280" y="3256401"/>
            <a:ext cx="7213370" cy="2957733"/>
          </a:xfrm>
          <a:prstGeom prst="rect">
            <a:avLst/>
          </a:prstGeom>
          <a:noFill/>
        </p:spPr>
        <p:txBody>
          <a:bodyPr wrap="square" rtlCol="0">
            <a:spAutoFit/>
          </a:bodyPr>
          <a:lstStyle/>
          <a:p>
            <a:pPr marL="91440" indent="-91440" eaLnBrk="1" hangingPunct="1">
              <a:lnSpc>
                <a:spcPct val="90000"/>
              </a:lnSpc>
              <a:spcBef>
                <a:spcPts val="1200"/>
              </a:spcBef>
              <a:spcAft>
                <a:spcPts val="200"/>
              </a:spcAft>
              <a:buClr>
                <a:schemeClr val="accent1"/>
              </a:buClr>
              <a:buSzPct val="100000"/>
              <a:buFont typeface="Calibri" panose="020F0502020204030204" pitchFamily="34" charset="0"/>
              <a:buChar char=" "/>
            </a:pPr>
            <a:r>
              <a:rPr lang="en-US" dirty="0">
                <a:solidFill>
                  <a:schemeClr val="tx1">
                    <a:lumMod val="75000"/>
                    <a:lumOff val="25000"/>
                  </a:schemeClr>
                </a:solidFill>
                <a:latin typeface="+mn-lt"/>
              </a:rPr>
              <a:t>Current Practices:</a:t>
            </a:r>
          </a:p>
          <a:p>
            <a:pPr marL="285750" indent="-285750" eaLnBrk="1" hangingPunct="1">
              <a:lnSpc>
                <a:spcPct val="90000"/>
              </a:lnSpc>
              <a:spcBef>
                <a:spcPts val="1200"/>
              </a:spcBef>
              <a:spcAft>
                <a:spcPts val="200"/>
              </a:spcAft>
              <a:buClr>
                <a:schemeClr val="accent1"/>
              </a:buClr>
              <a:buSzPct val="100000"/>
              <a:buFont typeface="Arial" panose="020B0604020202020204" pitchFamily="34" charset="0"/>
              <a:buChar char="•"/>
            </a:pPr>
            <a:r>
              <a:rPr lang="en-US" dirty="0">
                <a:solidFill>
                  <a:schemeClr val="tx1">
                    <a:lumMod val="75000"/>
                    <a:lumOff val="25000"/>
                  </a:schemeClr>
                </a:solidFill>
                <a:latin typeface="+mn-lt"/>
              </a:rPr>
              <a:t>Identifying physical and software assets to establish an Asset Management program</a:t>
            </a:r>
          </a:p>
          <a:p>
            <a:pPr marL="285750" indent="-285750" eaLnBrk="1" hangingPunct="1">
              <a:lnSpc>
                <a:spcPct val="90000"/>
              </a:lnSpc>
              <a:spcBef>
                <a:spcPts val="1200"/>
              </a:spcBef>
              <a:spcAft>
                <a:spcPts val="200"/>
              </a:spcAft>
              <a:buClr>
                <a:schemeClr val="accent1"/>
              </a:buClr>
              <a:buSzPct val="100000"/>
              <a:buFont typeface="Arial" panose="020B0604020202020204" pitchFamily="34" charset="0"/>
              <a:buChar char="•"/>
            </a:pPr>
            <a:r>
              <a:rPr lang="en-US" dirty="0">
                <a:solidFill>
                  <a:schemeClr val="tx1">
                    <a:lumMod val="75000"/>
                    <a:lumOff val="25000"/>
                  </a:schemeClr>
                </a:solidFill>
                <a:latin typeface="+mn-lt"/>
              </a:rPr>
              <a:t>Identifying cybersecurity policies to define a Governance program</a:t>
            </a:r>
          </a:p>
          <a:p>
            <a:pPr marL="285750" indent="-285750" eaLnBrk="1" hangingPunct="1">
              <a:lnSpc>
                <a:spcPct val="90000"/>
              </a:lnSpc>
              <a:spcBef>
                <a:spcPts val="1200"/>
              </a:spcBef>
              <a:spcAft>
                <a:spcPts val="200"/>
              </a:spcAft>
              <a:buClr>
                <a:schemeClr val="accent1"/>
              </a:buClr>
              <a:buSzPct val="100000"/>
              <a:buFont typeface="Arial" panose="020B0604020202020204" pitchFamily="34" charset="0"/>
              <a:buChar char="•"/>
            </a:pPr>
            <a:r>
              <a:rPr lang="en-US" dirty="0">
                <a:solidFill>
                  <a:schemeClr val="tx1">
                    <a:lumMod val="75000"/>
                    <a:lumOff val="25000"/>
                  </a:schemeClr>
                </a:solidFill>
                <a:latin typeface="+mn-lt"/>
              </a:rPr>
              <a:t>Identifying a Risk Management Strategy for the organization</a:t>
            </a:r>
          </a:p>
        </p:txBody>
      </p:sp>
      <p:sp>
        <p:nvSpPr>
          <p:cNvPr id="6" name="Slide Number Placeholder 5">
            <a:extLst>
              <a:ext uri="{FF2B5EF4-FFF2-40B4-BE49-F238E27FC236}">
                <a16:creationId xmlns:a16="http://schemas.microsoft.com/office/drawing/2014/main" id="{1F353281-6121-42ED-9E6C-E6F6DCCC632C}"/>
              </a:ext>
            </a:extLst>
          </p:cNvPr>
          <p:cNvSpPr>
            <a:spLocks noGrp="1"/>
          </p:cNvSpPr>
          <p:nvPr>
            <p:ph type="sldNum" sz="quarter" idx="12"/>
          </p:nvPr>
        </p:nvSpPr>
        <p:spPr/>
        <p:txBody>
          <a:bodyPr/>
          <a:lstStyle/>
          <a:p>
            <a:fld id="{04C45A55-F42A-4D1B-9AA2-8BF4CB494A9A}" type="slidenum">
              <a:rPr lang="en-US" smtClean="0"/>
              <a:t>39</a:t>
            </a:fld>
            <a:endParaRPr lang="en-US" dirty="0"/>
          </a:p>
        </p:txBody>
      </p:sp>
      <p:sp>
        <p:nvSpPr>
          <p:cNvPr id="8" name="Footer Placeholder 7">
            <a:extLst>
              <a:ext uri="{FF2B5EF4-FFF2-40B4-BE49-F238E27FC236}">
                <a16:creationId xmlns:a16="http://schemas.microsoft.com/office/drawing/2014/main" id="{E5C5150A-6829-4630-BAF4-7995D94CE71D}"/>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438564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97DC-AA8A-4F3A-B303-9BAB5B37DD49}"/>
              </a:ext>
            </a:extLst>
          </p:cNvPr>
          <p:cNvSpPr>
            <a:spLocks noGrp="1"/>
          </p:cNvSpPr>
          <p:nvPr>
            <p:ph type="title"/>
          </p:nvPr>
        </p:nvSpPr>
        <p:spPr/>
        <p:txBody>
          <a:bodyPr/>
          <a:lstStyle/>
          <a:p>
            <a:r>
              <a:rPr lang="en-US" dirty="0"/>
              <a:t>Artificial intelligence (AI)</a:t>
            </a:r>
          </a:p>
        </p:txBody>
      </p:sp>
      <p:sp>
        <p:nvSpPr>
          <p:cNvPr id="3" name="Content Placeholder 2">
            <a:extLst>
              <a:ext uri="{FF2B5EF4-FFF2-40B4-BE49-F238E27FC236}">
                <a16:creationId xmlns:a16="http://schemas.microsoft.com/office/drawing/2014/main" id="{B6F145A4-F7E4-469C-9346-AABBBC46E587}"/>
              </a:ext>
            </a:extLst>
          </p:cNvPr>
          <p:cNvSpPr>
            <a:spLocks noGrp="1"/>
          </p:cNvSpPr>
          <p:nvPr>
            <p:ph idx="1"/>
          </p:nvPr>
        </p:nvSpPr>
        <p:spPr/>
        <p:txBody>
          <a:bodyPr>
            <a:normAutofit/>
          </a:bodyPr>
          <a:lstStyle/>
          <a:p>
            <a:r>
              <a:rPr lang="en-US" sz="2400" dirty="0"/>
              <a:t>Artificial intelligence (AI) is a collective term for the capabilities shown by learning systems that are perceived by humans as representing intelligence. </a:t>
            </a:r>
          </a:p>
          <a:p>
            <a:r>
              <a:rPr lang="en-US" sz="2400" dirty="0"/>
              <a:t>Today, typical AI capabilities include speech, image and video recognition, autonomous objects, natural language processing, conversational agents, prescriptive modeling, augmented creativity, smart automation, advanced simulation, as well as complex analytics and predictions.</a:t>
            </a:r>
          </a:p>
        </p:txBody>
      </p:sp>
      <p:pic>
        <p:nvPicPr>
          <p:cNvPr id="7" name="Picture 6">
            <a:extLst>
              <a:ext uri="{FF2B5EF4-FFF2-40B4-BE49-F238E27FC236}">
                <a16:creationId xmlns:a16="http://schemas.microsoft.com/office/drawing/2014/main" id="{E2A465B0-5C3D-4160-B201-A7B19A5ED8D5}"/>
              </a:ext>
            </a:extLst>
          </p:cNvPr>
          <p:cNvPicPr>
            <a:picLocks noChangeAspect="1"/>
          </p:cNvPicPr>
          <p:nvPr/>
        </p:nvPicPr>
        <p:blipFill>
          <a:blip r:embed="rId2"/>
          <a:stretch>
            <a:fillRect/>
          </a:stretch>
        </p:blipFill>
        <p:spPr>
          <a:xfrm>
            <a:off x="3792643" y="4173648"/>
            <a:ext cx="4759114" cy="2074753"/>
          </a:xfrm>
          <a:prstGeom prst="rect">
            <a:avLst/>
          </a:prstGeom>
        </p:spPr>
      </p:pic>
      <p:sp>
        <p:nvSpPr>
          <p:cNvPr id="4" name="Slide Number Placeholder 3">
            <a:extLst>
              <a:ext uri="{FF2B5EF4-FFF2-40B4-BE49-F238E27FC236}">
                <a16:creationId xmlns:a16="http://schemas.microsoft.com/office/drawing/2014/main" id="{E5763C7B-C055-4AEF-9276-90B6D3D69219}"/>
              </a:ext>
            </a:extLst>
          </p:cNvPr>
          <p:cNvSpPr>
            <a:spLocks noGrp="1"/>
          </p:cNvSpPr>
          <p:nvPr>
            <p:ph type="sldNum" sz="quarter" idx="12"/>
          </p:nvPr>
        </p:nvSpPr>
        <p:spPr/>
        <p:txBody>
          <a:bodyPr/>
          <a:lstStyle/>
          <a:p>
            <a:fld id="{04C45A55-F42A-4D1B-9AA2-8BF4CB494A9A}" type="slidenum">
              <a:rPr lang="en-US" smtClean="0"/>
              <a:t>4</a:t>
            </a:fld>
            <a:endParaRPr lang="en-US" dirty="0"/>
          </a:p>
        </p:txBody>
      </p:sp>
      <p:sp>
        <p:nvSpPr>
          <p:cNvPr id="5" name="Footer Placeholder 4">
            <a:extLst>
              <a:ext uri="{FF2B5EF4-FFF2-40B4-BE49-F238E27FC236}">
                <a16:creationId xmlns:a16="http://schemas.microsoft.com/office/drawing/2014/main" id="{E76891B8-C5DE-4A4A-B085-4C9843D77DAE}"/>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569709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84B742-069A-4105-AB73-581C51D7E811}"/>
              </a:ext>
            </a:extLst>
          </p:cNvPr>
          <p:cNvSpPr>
            <a:spLocks noGrp="1"/>
          </p:cNvSpPr>
          <p:nvPr>
            <p:ph type="title"/>
          </p:nvPr>
        </p:nvSpPr>
        <p:spPr/>
        <p:txBody>
          <a:bodyPr/>
          <a:lstStyle/>
          <a:p>
            <a:pPr lvl="0"/>
            <a:r>
              <a:rPr lang="en-US" dirty="0"/>
              <a:t>AI’s Roles &amp; Opportunities </a:t>
            </a:r>
            <a:r>
              <a:rPr lang="en-US" b="1" dirty="0">
                <a:solidFill>
                  <a:srgbClr val="FF0000"/>
                </a:solidFill>
              </a:rPr>
              <a:t>(Optional)</a:t>
            </a:r>
            <a:endParaRPr lang="en-US" dirty="0"/>
          </a:p>
        </p:txBody>
      </p:sp>
      <p:sp>
        <p:nvSpPr>
          <p:cNvPr id="5" name="Content Placeholder 4">
            <a:extLst>
              <a:ext uri="{FF2B5EF4-FFF2-40B4-BE49-F238E27FC236}">
                <a16:creationId xmlns:a16="http://schemas.microsoft.com/office/drawing/2014/main" id="{B9ECF55B-1C14-4BB4-A5B0-A049347AD8C0}"/>
              </a:ext>
            </a:extLst>
          </p:cNvPr>
          <p:cNvSpPr>
            <a:spLocks noGrp="1"/>
          </p:cNvSpPr>
          <p:nvPr>
            <p:ph idx="1"/>
          </p:nvPr>
        </p:nvSpPr>
        <p:spPr/>
        <p:txBody>
          <a:bodyPr>
            <a:normAutofit lnSpcReduction="10000"/>
          </a:bodyPr>
          <a:lstStyle/>
          <a:p>
            <a:r>
              <a:rPr lang="en-US" dirty="0"/>
              <a:t>Risk Management Use Cases:</a:t>
            </a:r>
          </a:p>
          <a:p>
            <a:pPr lvl="1"/>
            <a:r>
              <a:rPr lang="en-US" dirty="0"/>
              <a:t>Company  </a:t>
            </a:r>
            <a:r>
              <a:rPr lang="en-US" dirty="0" err="1">
                <a:hlinkClick r:id="rId2"/>
              </a:rPr>
              <a:t>Cybersaint</a:t>
            </a:r>
            <a:r>
              <a:rPr lang="en-US" dirty="0"/>
              <a:t> offers solutions for streamlining the cyber-risk compliance process. </a:t>
            </a:r>
          </a:p>
          <a:p>
            <a:pPr lvl="1"/>
            <a:r>
              <a:rPr lang="en-US" dirty="0"/>
              <a:t>Company </a:t>
            </a:r>
            <a:r>
              <a:rPr lang="en-US" dirty="0">
                <a:hlinkClick r:id="rId3"/>
              </a:rPr>
              <a:t>Wiretap</a:t>
            </a:r>
            <a:r>
              <a:rPr lang="en-US" dirty="0"/>
              <a:t>, which helps secure enterprise social networks, as well as collaboration tools, by securing against intellectual property and confidential data leaks, insider threats, HR policy violations, compliance issues, and external sharing risks.</a:t>
            </a:r>
          </a:p>
          <a:p>
            <a:r>
              <a:rPr lang="en-US" dirty="0"/>
              <a:t>Automated Security Use Case:</a:t>
            </a:r>
          </a:p>
          <a:p>
            <a:pPr lvl="1"/>
            <a:r>
              <a:rPr lang="en-US" dirty="0"/>
              <a:t>Company </a:t>
            </a:r>
            <a:r>
              <a:rPr lang="en-US" dirty="0" err="1">
                <a:hlinkClick r:id="rId4"/>
              </a:rPr>
              <a:t>Demisto</a:t>
            </a:r>
            <a:r>
              <a:rPr lang="en-US" dirty="0"/>
              <a:t> offers systems that are designed to automate security tasks across 100+ security products and coordinate human analyst activities and workflows together.</a:t>
            </a:r>
          </a:p>
          <a:p>
            <a:pPr lvl="1"/>
            <a:endParaRPr lang="en-US" dirty="0"/>
          </a:p>
        </p:txBody>
      </p:sp>
      <p:grpSp>
        <p:nvGrpSpPr>
          <p:cNvPr id="6" name="Group 5" descr="Identify Function.">
            <a:extLst>
              <a:ext uri="{FF2B5EF4-FFF2-40B4-BE49-F238E27FC236}">
                <a16:creationId xmlns:a16="http://schemas.microsoft.com/office/drawing/2014/main" id="{B2F4DB33-B1CA-40DE-A1B3-6CFBC9AD0699}"/>
              </a:ext>
            </a:extLst>
          </p:cNvPr>
          <p:cNvGrpSpPr/>
          <p:nvPr/>
        </p:nvGrpSpPr>
        <p:grpSpPr>
          <a:xfrm>
            <a:off x="10363200" y="372119"/>
            <a:ext cx="1387944" cy="1279724"/>
            <a:chOff x="3816934" y="1342757"/>
            <a:chExt cx="5199050" cy="5199050"/>
          </a:xfrm>
        </p:grpSpPr>
        <p:pic>
          <p:nvPicPr>
            <p:cNvPr id="7" name="Picture 6">
              <a:extLst>
                <a:ext uri="{FF2B5EF4-FFF2-40B4-BE49-F238E27FC236}">
                  <a16:creationId xmlns:a16="http://schemas.microsoft.com/office/drawing/2014/main" id="{54D9A352-724D-4864-B20A-A38F0652C73D}"/>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3816934" y="1342757"/>
              <a:ext cx="5199050" cy="5199050"/>
            </a:xfrm>
            <a:prstGeom prst="rect">
              <a:avLst/>
            </a:prstGeom>
          </p:spPr>
        </p:pic>
        <p:pic>
          <p:nvPicPr>
            <p:cNvPr id="8" name="Picture 7">
              <a:extLst>
                <a:ext uri="{FF2B5EF4-FFF2-40B4-BE49-F238E27FC236}">
                  <a16:creationId xmlns:a16="http://schemas.microsoft.com/office/drawing/2014/main" id="{1AB3F2B2-2631-4A5F-A5C7-A9B470915559}"/>
                </a:ext>
              </a:extLst>
            </p:cNvPr>
            <p:cNvPicPr>
              <a:picLocks noChangeAspect="1"/>
            </p:cNvPicPr>
            <p:nvPr/>
          </p:nvPicPr>
          <p:blipFill rotWithShape="1">
            <a:blip r:embed="rId7">
              <a:extLst>
                <a:ext uri="{BEBA8EAE-BF5A-486C-A8C5-ECC9F3942E4B}">
                  <a14:imgProps xmlns:a14="http://schemas.microsoft.com/office/drawing/2010/main">
                    <a14:imgLayer r:embed="rId6">
                      <a14:imgEffect>
                        <a14:backgroundRemoval t="3057" b="41485" l="52402" r="94105">
                          <a14:foregroundMark x1="54148" y1="21616" x2="53712" y2="12227"/>
                          <a14:foregroundMark x1="53712" y1="12227" x2="55240" y2="5677"/>
                          <a14:foregroundMark x1="55022" y1="4367" x2="53930" y2="3275"/>
                          <a14:foregroundMark x1="57424" y1="12445" x2="67686" y2="16157"/>
                          <a14:foregroundMark x1="67686" y1="16157" x2="82969" y2="28384"/>
                          <a14:foregroundMark x1="82969" y1="28384" x2="86026" y2="32751"/>
                          <a14:foregroundMark x1="92140" y1="31878" x2="92140" y2="31878"/>
                          <a14:foregroundMark x1="93450" y1="32969" x2="94323" y2="33406"/>
                          <a14:foregroundMark x1="77511" y1="38428" x2="75764" y2="39956"/>
                          <a14:foregroundMark x1="70306" y1="35371" x2="63537" y2="28603"/>
                          <a14:foregroundMark x1="63537" y1="28603" x2="55895" y2="25764"/>
                          <a14:foregroundMark x1="67904" y1="32533" x2="67904" y2="33624"/>
                          <a14:foregroundMark x1="69432" y1="34716" x2="69432" y2="34716"/>
                          <a14:foregroundMark x1="69432" y1="34716" x2="64410" y2="29258"/>
                          <a14:foregroundMark x1="74236" y1="39520" x2="79039" y2="39301"/>
                          <a14:foregroundMark x1="75328" y1="41485" x2="84934" y2="39520"/>
                          <a14:foregroundMark x1="84934" y1="39520" x2="89520" y2="35590"/>
                          <a14:foregroundMark x1="57860" y1="6332" x2="52402" y2="3275"/>
                        </a14:backgroundRemoval>
                      </a14:imgEffect>
                    </a14:imgLayer>
                  </a14:imgProps>
                </a:ext>
              </a:extLst>
            </a:blip>
            <a:srcRect l="51653" t="2091" r="4857" b="57709"/>
            <a:stretch/>
          </p:blipFill>
          <p:spPr>
            <a:xfrm>
              <a:off x="6502400" y="1451429"/>
              <a:ext cx="2261036" cy="2090057"/>
            </a:xfrm>
            <a:prstGeom prst="rect">
              <a:avLst/>
            </a:prstGeom>
          </p:spPr>
        </p:pic>
      </p:grpSp>
      <p:sp>
        <p:nvSpPr>
          <p:cNvPr id="2" name="Slide Number Placeholder 1">
            <a:extLst>
              <a:ext uri="{FF2B5EF4-FFF2-40B4-BE49-F238E27FC236}">
                <a16:creationId xmlns:a16="http://schemas.microsoft.com/office/drawing/2014/main" id="{3CD25981-1BB0-487B-84BC-7FB0B011433B}"/>
              </a:ext>
            </a:extLst>
          </p:cNvPr>
          <p:cNvSpPr>
            <a:spLocks noGrp="1"/>
          </p:cNvSpPr>
          <p:nvPr>
            <p:ph type="sldNum" sz="quarter" idx="12"/>
          </p:nvPr>
        </p:nvSpPr>
        <p:spPr/>
        <p:txBody>
          <a:bodyPr/>
          <a:lstStyle/>
          <a:p>
            <a:fld id="{04C45A55-F42A-4D1B-9AA2-8BF4CB494A9A}" type="slidenum">
              <a:rPr lang="en-US" smtClean="0"/>
              <a:t>40</a:t>
            </a:fld>
            <a:endParaRPr lang="en-US" dirty="0"/>
          </a:p>
        </p:txBody>
      </p:sp>
      <p:sp>
        <p:nvSpPr>
          <p:cNvPr id="3" name="Footer Placeholder 2">
            <a:extLst>
              <a:ext uri="{FF2B5EF4-FFF2-40B4-BE49-F238E27FC236}">
                <a16:creationId xmlns:a16="http://schemas.microsoft.com/office/drawing/2014/main" id="{8735C73E-58D8-4DA7-882B-3BAD31889A4F}"/>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15186461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2- The Protect Function</a:t>
            </a:r>
            <a:endParaRPr lang="en-US" dirty="0"/>
          </a:p>
        </p:txBody>
      </p:sp>
      <p:sp>
        <p:nvSpPr>
          <p:cNvPr id="4" name="Content Placeholder 3"/>
          <p:cNvSpPr>
            <a:spLocks noGrp="1"/>
          </p:cNvSpPr>
          <p:nvPr>
            <p:ph idx="1"/>
          </p:nvPr>
        </p:nvSpPr>
        <p:spPr/>
        <p:txBody>
          <a:bodyPr>
            <a:normAutofit/>
          </a:bodyPr>
          <a:lstStyle/>
          <a:p>
            <a:r>
              <a:rPr lang="en-US" sz="2400" dirty="0"/>
              <a:t>The Protect Function supports the ability to limit or contain the impact of potential cybersecurity events and outlines safeguards for delivery of critical services</a:t>
            </a:r>
          </a:p>
        </p:txBody>
      </p:sp>
      <p:sp>
        <p:nvSpPr>
          <p:cNvPr id="5" name="TextBox 4">
            <a:extLst>
              <a:ext uri="{FF2B5EF4-FFF2-40B4-BE49-F238E27FC236}">
                <a16:creationId xmlns:a16="http://schemas.microsoft.com/office/drawing/2014/main" id="{1BBAC736-3716-4D45-B804-B0468971F1A4}"/>
              </a:ext>
            </a:extLst>
          </p:cNvPr>
          <p:cNvSpPr txBox="1"/>
          <p:nvPr/>
        </p:nvSpPr>
        <p:spPr>
          <a:xfrm>
            <a:off x="1097280" y="3199392"/>
            <a:ext cx="6858995" cy="3225498"/>
          </a:xfrm>
          <a:prstGeom prst="rect">
            <a:avLst/>
          </a:prstGeom>
          <a:noFill/>
        </p:spPr>
        <p:txBody>
          <a:bodyPr wrap="square" rtlCol="0">
            <a:spAutoFit/>
          </a:bodyPr>
          <a:lstStyle/>
          <a:p>
            <a:r>
              <a:rPr lang="en-US" dirty="0">
                <a:solidFill>
                  <a:schemeClr val="tx1">
                    <a:lumMod val="75000"/>
                    <a:lumOff val="25000"/>
                  </a:schemeClr>
                </a:solidFill>
                <a:latin typeface="+mn-lt"/>
              </a:rPr>
              <a:t>Current Practices:</a:t>
            </a:r>
          </a:p>
          <a:p>
            <a:pPr marL="285750" indent="-285750" eaLnBrk="1" hangingPunct="1">
              <a:lnSpc>
                <a:spcPct val="90000"/>
              </a:lnSpc>
              <a:spcBef>
                <a:spcPts val="1200"/>
              </a:spcBef>
              <a:spcAft>
                <a:spcPts val="200"/>
              </a:spcAft>
              <a:buClr>
                <a:schemeClr val="accent1"/>
              </a:buClr>
              <a:buSzPct val="100000"/>
              <a:buFont typeface="Arial" panose="020B0604020202020204" pitchFamily="34" charset="0"/>
              <a:buChar char="•"/>
            </a:pPr>
            <a:r>
              <a:rPr lang="en-US" dirty="0">
                <a:solidFill>
                  <a:schemeClr val="tx1">
                    <a:lumMod val="75000"/>
                    <a:lumOff val="25000"/>
                  </a:schemeClr>
                </a:solidFill>
                <a:latin typeface="+mn-lt"/>
              </a:rPr>
              <a:t>Establishing Data Security protection to protect the confidentiality, integrity, and availability</a:t>
            </a:r>
          </a:p>
          <a:p>
            <a:pPr marL="285750" indent="-285750" eaLnBrk="1" hangingPunct="1">
              <a:lnSpc>
                <a:spcPct val="90000"/>
              </a:lnSpc>
              <a:spcBef>
                <a:spcPts val="1200"/>
              </a:spcBef>
              <a:spcAft>
                <a:spcPts val="200"/>
              </a:spcAft>
              <a:buClr>
                <a:schemeClr val="accent1"/>
              </a:buClr>
              <a:buSzPct val="100000"/>
              <a:buFont typeface="Arial" panose="020B0604020202020204" pitchFamily="34" charset="0"/>
              <a:buChar char="•"/>
            </a:pPr>
            <a:r>
              <a:rPr lang="en-US" dirty="0">
                <a:solidFill>
                  <a:schemeClr val="tx1">
                    <a:lumMod val="75000"/>
                    <a:lumOff val="25000"/>
                  </a:schemeClr>
                </a:solidFill>
                <a:latin typeface="+mn-lt"/>
              </a:rPr>
              <a:t>Managing Protective Technology to ensure the security and resilience of systems</a:t>
            </a:r>
          </a:p>
          <a:p>
            <a:pPr marL="285750" indent="-285750" eaLnBrk="1" hangingPunct="1">
              <a:lnSpc>
                <a:spcPct val="90000"/>
              </a:lnSpc>
              <a:spcBef>
                <a:spcPts val="1200"/>
              </a:spcBef>
              <a:spcAft>
                <a:spcPts val="200"/>
              </a:spcAft>
              <a:buClr>
                <a:schemeClr val="accent1"/>
              </a:buClr>
              <a:buSzPct val="100000"/>
              <a:buFont typeface="Arial" panose="020B0604020202020204" pitchFamily="34" charset="0"/>
              <a:buChar char="•"/>
            </a:pPr>
            <a:r>
              <a:rPr lang="en-US" dirty="0">
                <a:solidFill>
                  <a:schemeClr val="tx1">
                    <a:lumMod val="75000"/>
                    <a:lumOff val="25000"/>
                  </a:schemeClr>
                </a:solidFill>
                <a:latin typeface="+mn-lt"/>
              </a:rPr>
              <a:t>Empowering staff within the organization through Awareness and Training</a:t>
            </a:r>
          </a:p>
          <a:p>
            <a:pPr marL="257175" indent="-257175">
              <a:buFont typeface="Arial" panose="020B0604020202020204" pitchFamily="34" charset="0"/>
              <a:buChar char="•"/>
            </a:pPr>
            <a:endParaRPr lang="en-US" sz="1600" dirty="0">
              <a:latin typeface="Arial" pitchFamily="34" charset="0"/>
              <a:cs typeface="Arial" pitchFamily="34" charset="0"/>
            </a:endParaRPr>
          </a:p>
        </p:txBody>
      </p:sp>
      <p:grpSp>
        <p:nvGrpSpPr>
          <p:cNvPr id="2" name="Group 1" descr="Protect Function.">
            <a:extLst>
              <a:ext uri="{FF2B5EF4-FFF2-40B4-BE49-F238E27FC236}">
                <a16:creationId xmlns:a16="http://schemas.microsoft.com/office/drawing/2014/main" id="{120B8F3D-B833-4A0A-93A2-BFD1F756A9DF}"/>
              </a:ext>
            </a:extLst>
          </p:cNvPr>
          <p:cNvGrpSpPr/>
          <p:nvPr/>
        </p:nvGrpSpPr>
        <p:grpSpPr>
          <a:xfrm>
            <a:off x="8046726" y="2994177"/>
            <a:ext cx="3047994" cy="2876760"/>
            <a:chOff x="6058339" y="2019331"/>
            <a:chExt cx="4595137" cy="4569051"/>
          </a:xfrm>
        </p:grpSpPr>
        <p:pic>
          <p:nvPicPr>
            <p:cNvPr id="7" name="Picture 6">
              <a:extLst>
                <a:ext uri="{FF2B5EF4-FFF2-40B4-BE49-F238E27FC236}">
                  <a16:creationId xmlns:a16="http://schemas.microsoft.com/office/drawing/2014/main" id="{D9A5704B-88BA-4A1D-BB4D-0ED0B71BCDFF}"/>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6058339" y="2019331"/>
              <a:ext cx="4595137" cy="4569051"/>
            </a:xfrm>
            <a:prstGeom prst="rect">
              <a:avLst/>
            </a:prstGeom>
          </p:spPr>
        </p:pic>
        <p:pic>
          <p:nvPicPr>
            <p:cNvPr id="11" name="Picture 10">
              <a:extLst>
                <a:ext uri="{FF2B5EF4-FFF2-40B4-BE49-F238E27FC236}">
                  <a16:creationId xmlns:a16="http://schemas.microsoft.com/office/drawing/2014/main" id="{11838635-B335-4D0F-A608-DE67151B98E1}"/>
                </a:ext>
              </a:extLst>
            </p:cNvPr>
            <p:cNvPicPr>
              <a:picLocks noChangeAspect="1"/>
            </p:cNvPicPr>
            <p:nvPr/>
          </p:nvPicPr>
          <p:blipFill rotWithShape="1">
            <a:blip r:embed="rId5">
              <a:extLst>
                <a:ext uri="{BEBA8EAE-BF5A-486C-A8C5-ECC9F3942E4B}">
                  <a14:imgProps xmlns:a14="http://schemas.microsoft.com/office/drawing/2010/main">
                    <a14:imgLayer r:embed="rId4">
                      <a14:imgEffect>
                        <a14:backgroundRemoval t="37773" b="88428" l="66812" r="98690">
                          <a14:foregroundMark x1="92795" y1="41485" x2="94323" y2="40830"/>
                          <a14:foregroundMark x1="97162" y1="43013" x2="97162" y2="53712"/>
                          <a14:foregroundMark x1="97162" y1="53712" x2="89956" y2="75983"/>
                          <a14:foregroundMark x1="89956" y1="75983" x2="81441" y2="85590"/>
                          <a14:foregroundMark x1="68996" y1="70524" x2="67686" y2="69869"/>
                          <a14:foregroundMark x1="81223" y1="87773" x2="80349" y2="88428"/>
                          <a14:foregroundMark x1="84716" y1="85590" x2="92795" y2="78603"/>
                          <a14:foregroundMark x1="92795" y1="78603" x2="97817" y2="68122"/>
                          <a14:foregroundMark x1="97817" y1="68122" x2="96507" y2="37991"/>
                          <a14:foregroundMark x1="98908" y1="54148" x2="96070" y2="39738"/>
                          <a14:foregroundMark x1="96070" y1="39738" x2="84498" y2="41048"/>
                          <a14:foregroundMark x1="84498" y1="41048" x2="74672" y2="45415"/>
                          <a14:foregroundMark x1="74672" y1="46943" x2="76201" y2="58297"/>
                          <a14:foregroundMark x1="76201" y1="58297" x2="69651" y2="68122"/>
                          <a14:foregroundMark x1="69651" y1="68122" x2="67686" y2="69432"/>
                          <a14:foregroundMark x1="74672" y1="56332" x2="70742" y2="67031"/>
                          <a14:foregroundMark x1="70742" y1="67031" x2="66812" y2="70961"/>
                          <a14:foregroundMark x1="73362" y1="77293" x2="77948" y2="85808"/>
                          <a14:foregroundMark x1="70087" y1="73799" x2="71834" y2="66157"/>
                          <a14:foregroundMark x1="72707" y1="63755" x2="67904" y2="68122"/>
                          <a14:foregroundMark x1="78603" y1="78384" x2="84716" y2="68341"/>
                          <a14:foregroundMark x1="84716" y1="68341" x2="89301" y2="43013"/>
                          <a14:foregroundMark x1="89301" y1="43013" x2="89301" y2="42576"/>
                        </a14:backgroundRemoval>
                      </a14:imgEffect>
                    </a14:imgLayer>
                  </a14:imgProps>
                </a:ext>
              </a:extLst>
            </a:blip>
            <a:srcRect l="66914" t="37642" b="11254"/>
            <a:stretch/>
          </p:blipFill>
          <p:spPr>
            <a:xfrm>
              <a:off x="9133117" y="3739243"/>
              <a:ext cx="1520359" cy="2334986"/>
            </a:xfrm>
            <a:prstGeom prst="rect">
              <a:avLst/>
            </a:prstGeom>
          </p:spPr>
        </p:pic>
      </p:grpSp>
      <p:sp>
        <p:nvSpPr>
          <p:cNvPr id="6" name="Slide Number Placeholder 5">
            <a:extLst>
              <a:ext uri="{FF2B5EF4-FFF2-40B4-BE49-F238E27FC236}">
                <a16:creationId xmlns:a16="http://schemas.microsoft.com/office/drawing/2014/main" id="{DF8ADF4C-CAD1-45BA-8BE4-5307A4319F41}"/>
              </a:ext>
            </a:extLst>
          </p:cNvPr>
          <p:cNvSpPr>
            <a:spLocks noGrp="1"/>
          </p:cNvSpPr>
          <p:nvPr>
            <p:ph type="sldNum" sz="quarter" idx="12"/>
          </p:nvPr>
        </p:nvSpPr>
        <p:spPr/>
        <p:txBody>
          <a:bodyPr/>
          <a:lstStyle/>
          <a:p>
            <a:fld id="{04C45A55-F42A-4D1B-9AA2-8BF4CB494A9A}" type="slidenum">
              <a:rPr lang="en-US" smtClean="0"/>
              <a:t>41</a:t>
            </a:fld>
            <a:endParaRPr lang="en-US" dirty="0"/>
          </a:p>
        </p:txBody>
      </p:sp>
      <p:sp>
        <p:nvSpPr>
          <p:cNvPr id="8" name="Footer Placeholder 7">
            <a:extLst>
              <a:ext uri="{FF2B5EF4-FFF2-40B4-BE49-F238E27FC236}">
                <a16:creationId xmlns:a16="http://schemas.microsoft.com/office/drawing/2014/main" id="{247B4D6D-4953-4C51-AF11-CF10DAF510FE}"/>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22650336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4BF89-48B2-41AD-9902-189FB669DC7E}"/>
              </a:ext>
            </a:extLst>
          </p:cNvPr>
          <p:cNvSpPr>
            <a:spLocks noGrp="1"/>
          </p:cNvSpPr>
          <p:nvPr>
            <p:ph type="title"/>
          </p:nvPr>
        </p:nvSpPr>
        <p:spPr/>
        <p:txBody>
          <a:bodyPr/>
          <a:lstStyle/>
          <a:p>
            <a:r>
              <a:rPr lang="en-US"/>
              <a:t>Current Practices - Examples</a:t>
            </a:r>
            <a:endParaRPr lang="en-US" dirty="0"/>
          </a:p>
        </p:txBody>
      </p:sp>
      <p:sp>
        <p:nvSpPr>
          <p:cNvPr id="3" name="Content Placeholder 2">
            <a:extLst>
              <a:ext uri="{FF2B5EF4-FFF2-40B4-BE49-F238E27FC236}">
                <a16:creationId xmlns:a16="http://schemas.microsoft.com/office/drawing/2014/main" id="{96BEF136-6AEE-4D68-83C7-7AFE0C789270}"/>
              </a:ext>
            </a:extLst>
          </p:cNvPr>
          <p:cNvSpPr>
            <a:spLocks noGrp="1"/>
          </p:cNvSpPr>
          <p:nvPr>
            <p:ph idx="1"/>
          </p:nvPr>
        </p:nvSpPr>
        <p:spPr/>
        <p:txBody>
          <a:bodyPr/>
          <a:lstStyle/>
          <a:p>
            <a:r>
              <a:rPr lang="en-US" dirty="0"/>
              <a:t>Firewalls, WAF (Web Application Firewall);</a:t>
            </a:r>
          </a:p>
          <a:p>
            <a:r>
              <a:rPr lang="en-US" dirty="0"/>
              <a:t>IPS (Intrusion Prevention System); </a:t>
            </a:r>
          </a:p>
          <a:p>
            <a:r>
              <a:rPr lang="en-US" dirty="0"/>
              <a:t>Antivirus/Endpoint Protection, Encryption;</a:t>
            </a:r>
          </a:p>
          <a:p>
            <a:r>
              <a:rPr lang="en-US" dirty="0"/>
              <a:t>VPN (Virtual Private Network);</a:t>
            </a:r>
          </a:p>
          <a:p>
            <a:r>
              <a:rPr lang="en-US" dirty="0"/>
              <a:t>IAM (Identity and Access Management);</a:t>
            </a:r>
          </a:p>
          <a:p>
            <a:r>
              <a:rPr lang="en-US" dirty="0"/>
              <a:t>EMM (Enterprise Mobility Management).</a:t>
            </a:r>
          </a:p>
          <a:p>
            <a:r>
              <a:rPr lang="en-US" dirty="0"/>
              <a:t>Anti-APT – advanced protection from Advance Persistent Threats.</a:t>
            </a:r>
          </a:p>
          <a:p>
            <a:endParaRPr lang="en-US" dirty="0"/>
          </a:p>
        </p:txBody>
      </p:sp>
      <p:grpSp>
        <p:nvGrpSpPr>
          <p:cNvPr id="4" name="Group 3" descr="Protect Function.">
            <a:extLst>
              <a:ext uri="{FF2B5EF4-FFF2-40B4-BE49-F238E27FC236}">
                <a16:creationId xmlns:a16="http://schemas.microsoft.com/office/drawing/2014/main" id="{4B6FCEF2-7DF2-4871-A440-54D7462C30A9}"/>
              </a:ext>
            </a:extLst>
          </p:cNvPr>
          <p:cNvGrpSpPr/>
          <p:nvPr/>
        </p:nvGrpSpPr>
        <p:grpSpPr>
          <a:xfrm>
            <a:off x="10363200" y="42922"/>
            <a:ext cx="1570697" cy="1557278"/>
            <a:chOff x="6058339" y="2019331"/>
            <a:chExt cx="4595137" cy="4569051"/>
          </a:xfrm>
        </p:grpSpPr>
        <p:pic>
          <p:nvPicPr>
            <p:cNvPr id="5" name="Picture 4">
              <a:extLst>
                <a:ext uri="{FF2B5EF4-FFF2-40B4-BE49-F238E27FC236}">
                  <a16:creationId xmlns:a16="http://schemas.microsoft.com/office/drawing/2014/main" id="{22367387-B5A2-41A1-B7BF-F6EED94582F1}"/>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6058339" y="2019331"/>
              <a:ext cx="4595137" cy="4569051"/>
            </a:xfrm>
            <a:prstGeom prst="rect">
              <a:avLst/>
            </a:prstGeom>
          </p:spPr>
        </p:pic>
        <p:pic>
          <p:nvPicPr>
            <p:cNvPr id="6" name="Picture 5">
              <a:extLst>
                <a:ext uri="{FF2B5EF4-FFF2-40B4-BE49-F238E27FC236}">
                  <a16:creationId xmlns:a16="http://schemas.microsoft.com/office/drawing/2014/main" id="{5C48F653-2D25-4023-A887-1B4CC4CEE2EB}"/>
                </a:ext>
              </a:extLst>
            </p:cNvPr>
            <p:cNvPicPr>
              <a:picLocks noChangeAspect="1"/>
            </p:cNvPicPr>
            <p:nvPr/>
          </p:nvPicPr>
          <p:blipFill rotWithShape="1">
            <a:blip r:embed="rId4">
              <a:extLst>
                <a:ext uri="{BEBA8EAE-BF5A-486C-A8C5-ECC9F3942E4B}">
                  <a14:imgProps xmlns:a14="http://schemas.microsoft.com/office/drawing/2010/main">
                    <a14:imgLayer r:embed="rId3">
                      <a14:imgEffect>
                        <a14:backgroundRemoval t="37773" b="88428" l="66812" r="98690">
                          <a14:foregroundMark x1="92795" y1="41485" x2="94323" y2="40830"/>
                          <a14:foregroundMark x1="97162" y1="43013" x2="97162" y2="53712"/>
                          <a14:foregroundMark x1="97162" y1="53712" x2="89956" y2="75983"/>
                          <a14:foregroundMark x1="89956" y1="75983" x2="81441" y2="85590"/>
                          <a14:foregroundMark x1="68996" y1="70524" x2="67686" y2="69869"/>
                          <a14:foregroundMark x1="81223" y1="87773" x2="80349" y2="88428"/>
                          <a14:foregroundMark x1="84716" y1="85590" x2="92795" y2="78603"/>
                          <a14:foregroundMark x1="92795" y1="78603" x2="97817" y2="68122"/>
                          <a14:foregroundMark x1="97817" y1="68122" x2="96507" y2="37991"/>
                          <a14:foregroundMark x1="98908" y1="54148" x2="96070" y2="39738"/>
                          <a14:foregroundMark x1="96070" y1="39738" x2="84498" y2="41048"/>
                          <a14:foregroundMark x1="84498" y1="41048" x2="74672" y2="45415"/>
                          <a14:foregroundMark x1="74672" y1="46943" x2="76201" y2="58297"/>
                          <a14:foregroundMark x1="76201" y1="58297" x2="69651" y2="68122"/>
                          <a14:foregroundMark x1="69651" y1="68122" x2="67686" y2="69432"/>
                          <a14:foregroundMark x1="74672" y1="56332" x2="70742" y2="67031"/>
                          <a14:foregroundMark x1="70742" y1="67031" x2="66812" y2="70961"/>
                          <a14:foregroundMark x1="73362" y1="77293" x2="77948" y2="85808"/>
                          <a14:foregroundMark x1="70087" y1="73799" x2="71834" y2="66157"/>
                          <a14:foregroundMark x1="72707" y1="63755" x2="67904" y2="68122"/>
                          <a14:foregroundMark x1="78603" y1="78384" x2="84716" y2="68341"/>
                          <a14:foregroundMark x1="84716" y1="68341" x2="89301" y2="43013"/>
                          <a14:foregroundMark x1="89301" y1="43013" x2="89301" y2="42576"/>
                        </a14:backgroundRemoval>
                      </a14:imgEffect>
                    </a14:imgLayer>
                  </a14:imgProps>
                </a:ext>
              </a:extLst>
            </a:blip>
            <a:srcRect l="66914" t="37642" b="11254"/>
            <a:stretch/>
          </p:blipFill>
          <p:spPr>
            <a:xfrm>
              <a:off x="9133117" y="3739243"/>
              <a:ext cx="1520359" cy="2334986"/>
            </a:xfrm>
            <a:prstGeom prst="rect">
              <a:avLst/>
            </a:prstGeom>
          </p:spPr>
        </p:pic>
      </p:grpSp>
      <p:sp>
        <p:nvSpPr>
          <p:cNvPr id="7" name="Slide Number Placeholder 6">
            <a:extLst>
              <a:ext uri="{FF2B5EF4-FFF2-40B4-BE49-F238E27FC236}">
                <a16:creationId xmlns:a16="http://schemas.microsoft.com/office/drawing/2014/main" id="{1BE0547D-3BB4-4E39-8A31-3E8FDFAB5E41}"/>
              </a:ext>
            </a:extLst>
          </p:cNvPr>
          <p:cNvSpPr>
            <a:spLocks noGrp="1"/>
          </p:cNvSpPr>
          <p:nvPr>
            <p:ph type="sldNum" sz="quarter" idx="12"/>
          </p:nvPr>
        </p:nvSpPr>
        <p:spPr/>
        <p:txBody>
          <a:bodyPr/>
          <a:lstStyle/>
          <a:p>
            <a:fld id="{04C45A55-F42A-4D1B-9AA2-8BF4CB494A9A}" type="slidenum">
              <a:rPr lang="en-US" smtClean="0"/>
              <a:t>42</a:t>
            </a:fld>
            <a:endParaRPr lang="en-US" dirty="0"/>
          </a:p>
        </p:txBody>
      </p:sp>
      <p:sp>
        <p:nvSpPr>
          <p:cNvPr id="8" name="Footer Placeholder 7">
            <a:extLst>
              <a:ext uri="{FF2B5EF4-FFF2-40B4-BE49-F238E27FC236}">
                <a16:creationId xmlns:a16="http://schemas.microsoft.com/office/drawing/2014/main" id="{E87507AA-BE88-4C28-83A7-0D048BE0D4E8}"/>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2301951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53064-FCC0-4D89-85E5-0E9CD6F5798D}"/>
              </a:ext>
            </a:extLst>
          </p:cNvPr>
          <p:cNvSpPr>
            <a:spLocks noGrp="1"/>
          </p:cNvSpPr>
          <p:nvPr>
            <p:ph type="title"/>
          </p:nvPr>
        </p:nvSpPr>
        <p:spPr/>
        <p:txBody>
          <a:bodyPr/>
          <a:lstStyle/>
          <a:p>
            <a:r>
              <a:rPr lang="en-US" altLang="zh-CN" dirty="0"/>
              <a:t>AI Firewall</a:t>
            </a:r>
            <a:endParaRPr lang="en-US" dirty="0"/>
          </a:p>
        </p:txBody>
      </p:sp>
      <p:sp>
        <p:nvSpPr>
          <p:cNvPr id="3" name="Content Placeholder 2">
            <a:extLst>
              <a:ext uri="{FF2B5EF4-FFF2-40B4-BE49-F238E27FC236}">
                <a16:creationId xmlns:a16="http://schemas.microsoft.com/office/drawing/2014/main" id="{EDD68A4D-5DE7-404F-8DCE-620E7DF370C9}"/>
              </a:ext>
            </a:extLst>
          </p:cNvPr>
          <p:cNvSpPr>
            <a:spLocks noGrp="1"/>
          </p:cNvSpPr>
          <p:nvPr>
            <p:ph idx="1"/>
          </p:nvPr>
        </p:nvSpPr>
        <p:spPr/>
        <p:txBody>
          <a:bodyPr/>
          <a:lstStyle/>
          <a:p>
            <a:r>
              <a:rPr lang="en-US" dirty="0"/>
              <a:t>An artificial intelligence (AI) firewall uses intelligent detection technologies to improve the capability of detecting advanced threats and unknown threats. </a:t>
            </a:r>
          </a:p>
          <a:p>
            <a:r>
              <a:rPr lang="en-US" dirty="0"/>
              <a:t>The AI firewall uses the intelligent detection engine to train threat detection models based on massive samples and continuously optimize the models based on real-time traffic data, improving threat detection capabilities.</a:t>
            </a:r>
          </a:p>
          <a:p>
            <a:endParaRPr lang="en-US" dirty="0"/>
          </a:p>
          <a:p>
            <a:endParaRPr lang="en-US" dirty="0"/>
          </a:p>
        </p:txBody>
      </p:sp>
      <p:grpSp>
        <p:nvGrpSpPr>
          <p:cNvPr id="6" name="Group 5" descr="Protect Function.">
            <a:extLst>
              <a:ext uri="{FF2B5EF4-FFF2-40B4-BE49-F238E27FC236}">
                <a16:creationId xmlns:a16="http://schemas.microsoft.com/office/drawing/2014/main" id="{8486C844-6DB6-4209-B3CB-99BF134CBB58}"/>
              </a:ext>
            </a:extLst>
          </p:cNvPr>
          <p:cNvGrpSpPr/>
          <p:nvPr/>
        </p:nvGrpSpPr>
        <p:grpSpPr>
          <a:xfrm>
            <a:off x="10363200" y="42922"/>
            <a:ext cx="1570697" cy="1557278"/>
            <a:chOff x="6058339" y="2019331"/>
            <a:chExt cx="4595137" cy="4569051"/>
          </a:xfrm>
        </p:grpSpPr>
        <p:pic>
          <p:nvPicPr>
            <p:cNvPr id="7" name="Picture 6">
              <a:extLst>
                <a:ext uri="{FF2B5EF4-FFF2-40B4-BE49-F238E27FC236}">
                  <a16:creationId xmlns:a16="http://schemas.microsoft.com/office/drawing/2014/main" id="{FDAB0969-97E8-4B13-A461-39D5F4341610}"/>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6058339" y="2019331"/>
              <a:ext cx="4595137" cy="4569051"/>
            </a:xfrm>
            <a:prstGeom prst="rect">
              <a:avLst/>
            </a:prstGeom>
          </p:spPr>
        </p:pic>
        <p:pic>
          <p:nvPicPr>
            <p:cNvPr id="8" name="Picture 7">
              <a:extLst>
                <a:ext uri="{FF2B5EF4-FFF2-40B4-BE49-F238E27FC236}">
                  <a16:creationId xmlns:a16="http://schemas.microsoft.com/office/drawing/2014/main" id="{D1B4F901-E484-4DC4-A8A9-931534EBBBED}"/>
                </a:ext>
              </a:extLst>
            </p:cNvPr>
            <p:cNvPicPr>
              <a:picLocks noChangeAspect="1"/>
            </p:cNvPicPr>
            <p:nvPr/>
          </p:nvPicPr>
          <p:blipFill rotWithShape="1">
            <a:blip r:embed="rId4">
              <a:extLst>
                <a:ext uri="{BEBA8EAE-BF5A-486C-A8C5-ECC9F3942E4B}">
                  <a14:imgProps xmlns:a14="http://schemas.microsoft.com/office/drawing/2010/main">
                    <a14:imgLayer r:embed="rId3">
                      <a14:imgEffect>
                        <a14:backgroundRemoval t="37773" b="88428" l="66812" r="98690">
                          <a14:foregroundMark x1="92795" y1="41485" x2="94323" y2="40830"/>
                          <a14:foregroundMark x1="97162" y1="43013" x2="97162" y2="53712"/>
                          <a14:foregroundMark x1="97162" y1="53712" x2="89956" y2="75983"/>
                          <a14:foregroundMark x1="89956" y1="75983" x2="81441" y2="85590"/>
                          <a14:foregroundMark x1="68996" y1="70524" x2="67686" y2="69869"/>
                          <a14:foregroundMark x1="81223" y1="87773" x2="80349" y2="88428"/>
                          <a14:foregroundMark x1="84716" y1="85590" x2="92795" y2="78603"/>
                          <a14:foregroundMark x1="92795" y1="78603" x2="97817" y2="68122"/>
                          <a14:foregroundMark x1="97817" y1="68122" x2="96507" y2="37991"/>
                          <a14:foregroundMark x1="98908" y1="54148" x2="96070" y2="39738"/>
                          <a14:foregroundMark x1="96070" y1="39738" x2="84498" y2="41048"/>
                          <a14:foregroundMark x1="84498" y1="41048" x2="74672" y2="45415"/>
                          <a14:foregroundMark x1="74672" y1="46943" x2="76201" y2="58297"/>
                          <a14:foregroundMark x1="76201" y1="58297" x2="69651" y2="68122"/>
                          <a14:foregroundMark x1="69651" y1="68122" x2="67686" y2="69432"/>
                          <a14:foregroundMark x1="74672" y1="56332" x2="70742" y2="67031"/>
                          <a14:foregroundMark x1="70742" y1="67031" x2="66812" y2="70961"/>
                          <a14:foregroundMark x1="73362" y1="77293" x2="77948" y2="85808"/>
                          <a14:foregroundMark x1="70087" y1="73799" x2="71834" y2="66157"/>
                          <a14:foregroundMark x1="72707" y1="63755" x2="67904" y2="68122"/>
                          <a14:foregroundMark x1="78603" y1="78384" x2="84716" y2="68341"/>
                          <a14:foregroundMark x1="84716" y1="68341" x2="89301" y2="43013"/>
                          <a14:foregroundMark x1="89301" y1="43013" x2="89301" y2="42576"/>
                        </a14:backgroundRemoval>
                      </a14:imgEffect>
                    </a14:imgLayer>
                  </a14:imgProps>
                </a:ext>
              </a:extLst>
            </a:blip>
            <a:srcRect l="66914" t="37642" b="11254"/>
            <a:stretch/>
          </p:blipFill>
          <p:spPr>
            <a:xfrm>
              <a:off x="9133117" y="3739243"/>
              <a:ext cx="1520359" cy="2334986"/>
            </a:xfrm>
            <a:prstGeom prst="rect">
              <a:avLst/>
            </a:prstGeom>
          </p:spPr>
        </p:pic>
      </p:grpSp>
      <p:sp>
        <p:nvSpPr>
          <p:cNvPr id="9" name="Slide Number Placeholder 8">
            <a:extLst>
              <a:ext uri="{FF2B5EF4-FFF2-40B4-BE49-F238E27FC236}">
                <a16:creationId xmlns:a16="http://schemas.microsoft.com/office/drawing/2014/main" id="{C432E9C5-39BB-4219-AECC-CB93FC0E88C4}"/>
              </a:ext>
            </a:extLst>
          </p:cNvPr>
          <p:cNvSpPr>
            <a:spLocks noGrp="1"/>
          </p:cNvSpPr>
          <p:nvPr>
            <p:ph type="sldNum" sz="quarter" idx="12"/>
          </p:nvPr>
        </p:nvSpPr>
        <p:spPr/>
        <p:txBody>
          <a:bodyPr/>
          <a:lstStyle/>
          <a:p>
            <a:fld id="{04C45A55-F42A-4D1B-9AA2-8BF4CB494A9A}" type="slidenum">
              <a:rPr lang="en-US" smtClean="0"/>
              <a:t>43</a:t>
            </a:fld>
            <a:endParaRPr lang="en-US" dirty="0"/>
          </a:p>
        </p:txBody>
      </p:sp>
      <p:sp>
        <p:nvSpPr>
          <p:cNvPr id="10" name="Footer Placeholder 9">
            <a:extLst>
              <a:ext uri="{FF2B5EF4-FFF2-40B4-BE49-F238E27FC236}">
                <a16:creationId xmlns:a16="http://schemas.microsoft.com/office/drawing/2014/main" id="{94D864B2-553C-4CA6-A4F1-E9397C38CEFE}"/>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7816602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53064-FCC0-4D89-85E5-0E9CD6F5798D}"/>
              </a:ext>
            </a:extLst>
          </p:cNvPr>
          <p:cNvSpPr>
            <a:spLocks noGrp="1"/>
          </p:cNvSpPr>
          <p:nvPr>
            <p:ph type="title"/>
          </p:nvPr>
        </p:nvSpPr>
        <p:spPr/>
        <p:txBody>
          <a:bodyPr/>
          <a:lstStyle/>
          <a:p>
            <a:r>
              <a:rPr lang="en-US" altLang="zh-CN" dirty="0"/>
              <a:t>AI Firewall</a:t>
            </a:r>
            <a:endParaRPr lang="en-US" dirty="0"/>
          </a:p>
        </p:txBody>
      </p:sp>
      <p:sp>
        <p:nvSpPr>
          <p:cNvPr id="3" name="Content Placeholder 2">
            <a:extLst>
              <a:ext uri="{FF2B5EF4-FFF2-40B4-BE49-F238E27FC236}">
                <a16:creationId xmlns:a16="http://schemas.microsoft.com/office/drawing/2014/main" id="{EDD68A4D-5DE7-404F-8DCE-620E7DF370C9}"/>
              </a:ext>
            </a:extLst>
          </p:cNvPr>
          <p:cNvSpPr>
            <a:spLocks noGrp="1"/>
          </p:cNvSpPr>
          <p:nvPr>
            <p:ph idx="1"/>
          </p:nvPr>
        </p:nvSpPr>
        <p:spPr/>
        <p:txBody>
          <a:bodyPr>
            <a:normAutofit/>
          </a:bodyPr>
          <a:lstStyle/>
          <a:p>
            <a:r>
              <a:rPr lang="en-US" altLang="zh-CN" sz="2000" dirty="0"/>
              <a:t>I</a:t>
            </a:r>
            <a:r>
              <a:rPr lang="en-US" sz="2000" dirty="0"/>
              <a:t>n addition to traditional threats such as viruses and Trojan horses, advanced threats, for example, advanced persistent threats (APTs), are constantly evolving. </a:t>
            </a:r>
          </a:p>
          <a:p>
            <a:r>
              <a:rPr lang="en-US" sz="2000" dirty="0"/>
              <a:t>As a result, attacks such as ransomware and M2M (machine-to-machine) attacks are becoming increasingly diversified, due to huge economic benefits. </a:t>
            </a:r>
          </a:p>
          <a:p>
            <a:r>
              <a:rPr lang="en-US" sz="2000" dirty="0"/>
              <a:t>Advanced threats are more covert and spread faster, and up to 70% of network attack traffic is encrypted.</a:t>
            </a:r>
          </a:p>
          <a:p>
            <a:r>
              <a:rPr lang="en-US" sz="2000" dirty="0"/>
              <a:t>Signature-based threat detection cannot cope with advanced and unknown threats</a:t>
            </a:r>
          </a:p>
        </p:txBody>
      </p:sp>
      <p:pic>
        <p:nvPicPr>
          <p:cNvPr id="1026" name="Picture 2" descr="Emerging new threats">
            <a:extLst>
              <a:ext uri="{FF2B5EF4-FFF2-40B4-BE49-F238E27FC236}">
                <a16:creationId xmlns:a16="http://schemas.microsoft.com/office/drawing/2014/main" id="{DFA516F5-765E-4F4B-B9B0-8E2B5847EB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3405" y="4518308"/>
            <a:ext cx="9126150" cy="1646131"/>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descr="Protect Function.">
            <a:extLst>
              <a:ext uri="{FF2B5EF4-FFF2-40B4-BE49-F238E27FC236}">
                <a16:creationId xmlns:a16="http://schemas.microsoft.com/office/drawing/2014/main" id="{05E598CB-57BA-4D57-9BEB-B6820B78E191}"/>
              </a:ext>
            </a:extLst>
          </p:cNvPr>
          <p:cNvGrpSpPr/>
          <p:nvPr/>
        </p:nvGrpSpPr>
        <p:grpSpPr>
          <a:xfrm>
            <a:off x="10363200" y="42922"/>
            <a:ext cx="1570697" cy="1557278"/>
            <a:chOff x="6058339" y="2019331"/>
            <a:chExt cx="4595137" cy="4569051"/>
          </a:xfrm>
        </p:grpSpPr>
        <p:pic>
          <p:nvPicPr>
            <p:cNvPr id="8" name="Picture 7">
              <a:extLst>
                <a:ext uri="{FF2B5EF4-FFF2-40B4-BE49-F238E27FC236}">
                  <a16:creationId xmlns:a16="http://schemas.microsoft.com/office/drawing/2014/main" id="{7557D6CF-094B-4E59-9986-49EE50AD33C7}"/>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6058339" y="2019331"/>
              <a:ext cx="4595137" cy="4569051"/>
            </a:xfrm>
            <a:prstGeom prst="rect">
              <a:avLst/>
            </a:prstGeom>
          </p:spPr>
        </p:pic>
        <p:pic>
          <p:nvPicPr>
            <p:cNvPr id="9" name="Picture 8">
              <a:extLst>
                <a:ext uri="{FF2B5EF4-FFF2-40B4-BE49-F238E27FC236}">
                  <a16:creationId xmlns:a16="http://schemas.microsoft.com/office/drawing/2014/main" id="{B7FC6A67-EBAA-4324-9F91-BA5144809A37}"/>
                </a:ext>
              </a:extLst>
            </p:cNvPr>
            <p:cNvPicPr>
              <a:picLocks noChangeAspect="1"/>
            </p:cNvPicPr>
            <p:nvPr/>
          </p:nvPicPr>
          <p:blipFill rotWithShape="1">
            <a:blip r:embed="rId5">
              <a:extLst>
                <a:ext uri="{BEBA8EAE-BF5A-486C-A8C5-ECC9F3942E4B}">
                  <a14:imgProps xmlns:a14="http://schemas.microsoft.com/office/drawing/2010/main">
                    <a14:imgLayer r:embed="rId4">
                      <a14:imgEffect>
                        <a14:backgroundRemoval t="37773" b="88428" l="66812" r="98690">
                          <a14:foregroundMark x1="92795" y1="41485" x2="94323" y2="40830"/>
                          <a14:foregroundMark x1="97162" y1="43013" x2="97162" y2="53712"/>
                          <a14:foregroundMark x1="97162" y1="53712" x2="89956" y2="75983"/>
                          <a14:foregroundMark x1="89956" y1="75983" x2="81441" y2="85590"/>
                          <a14:foregroundMark x1="68996" y1="70524" x2="67686" y2="69869"/>
                          <a14:foregroundMark x1="81223" y1="87773" x2="80349" y2="88428"/>
                          <a14:foregroundMark x1="84716" y1="85590" x2="92795" y2="78603"/>
                          <a14:foregroundMark x1="92795" y1="78603" x2="97817" y2="68122"/>
                          <a14:foregroundMark x1="97817" y1="68122" x2="96507" y2="37991"/>
                          <a14:foregroundMark x1="98908" y1="54148" x2="96070" y2="39738"/>
                          <a14:foregroundMark x1="96070" y1="39738" x2="84498" y2="41048"/>
                          <a14:foregroundMark x1="84498" y1="41048" x2="74672" y2="45415"/>
                          <a14:foregroundMark x1="74672" y1="46943" x2="76201" y2="58297"/>
                          <a14:foregroundMark x1="76201" y1="58297" x2="69651" y2="68122"/>
                          <a14:foregroundMark x1="69651" y1="68122" x2="67686" y2="69432"/>
                          <a14:foregroundMark x1="74672" y1="56332" x2="70742" y2="67031"/>
                          <a14:foregroundMark x1="70742" y1="67031" x2="66812" y2="70961"/>
                          <a14:foregroundMark x1="73362" y1="77293" x2="77948" y2="85808"/>
                          <a14:foregroundMark x1="70087" y1="73799" x2="71834" y2="66157"/>
                          <a14:foregroundMark x1="72707" y1="63755" x2="67904" y2="68122"/>
                          <a14:foregroundMark x1="78603" y1="78384" x2="84716" y2="68341"/>
                          <a14:foregroundMark x1="84716" y1="68341" x2="89301" y2="43013"/>
                          <a14:foregroundMark x1="89301" y1="43013" x2="89301" y2="42576"/>
                        </a14:backgroundRemoval>
                      </a14:imgEffect>
                    </a14:imgLayer>
                  </a14:imgProps>
                </a:ext>
              </a:extLst>
            </a:blip>
            <a:srcRect l="66914" t="37642" b="11254"/>
            <a:stretch/>
          </p:blipFill>
          <p:spPr>
            <a:xfrm>
              <a:off x="9133117" y="3739243"/>
              <a:ext cx="1520359" cy="2334986"/>
            </a:xfrm>
            <a:prstGeom prst="rect">
              <a:avLst/>
            </a:prstGeom>
          </p:spPr>
        </p:pic>
      </p:grpSp>
      <p:sp>
        <p:nvSpPr>
          <p:cNvPr id="6" name="Slide Number Placeholder 5">
            <a:extLst>
              <a:ext uri="{FF2B5EF4-FFF2-40B4-BE49-F238E27FC236}">
                <a16:creationId xmlns:a16="http://schemas.microsoft.com/office/drawing/2014/main" id="{BEC7C272-EF03-4125-950C-2500472E54E5}"/>
              </a:ext>
            </a:extLst>
          </p:cNvPr>
          <p:cNvSpPr>
            <a:spLocks noGrp="1"/>
          </p:cNvSpPr>
          <p:nvPr>
            <p:ph type="sldNum" sz="quarter" idx="12"/>
          </p:nvPr>
        </p:nvSpPr>
        <p:spPr/>
        <p:txBody>
          <a:bodyPr/>
          <a:lstStyle/>
          <a:p>
            <a:fld id="{04C45A55-F42A-4D1B-9AA2-8BF4CB494A9A}" type="slidenum">
              <a:rPr lang="en-US" smtClean="0"/>
              <a:t>44</a:t>
            </a:fld>
            <a:endParaRPr lang="en-US" dirty="0"/>
          </a:p>
        </p:txBody>
      </p:sp>
      <p:sp>
        <p:nvSpPr>
          <p:cNvPr id="10" name="Footer Placeholder 9">
            <a:extLst>
              <a:ext uri="{FF2B5EF4-FFF2-40B4-BE49-F238E27FC236}">
                <a16:creationId xmlns:a16="http://schemas.microsoft.com/office/drawing/2014/main" id="{DA564149-816F-432B-A425-54647B8CEC11}"/>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33669193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53064-FCC0-4D89-85E5-0E9CD6F5798D}"/>
              </a:ext>
            </a:extLst>
          </p:cNvPr>
          <p:cNvSpPr>
            <a:spLocks noGrp="1"/>
          </p:cNvSpPr>
          <p:nvPr>
            <p:ph type="title"/>
          </p:nvPr>
        </p:nvSpPr>
        <p:spPr/>
        <p:txBody>
          <a:bodyPr>
            <a:normAutofit/>
          </a:bodyPr>
          <a:lstStyle/>
          <a:p>
            <a:r>
              <a:rPr lang="en-US" altLang="zh-CN" sz="4400" dirty="0"/>
              <a:t>AI Firewall Detection of Advanced Threats</a:t>
            </a:r>
            <a:endParaRPr lang="en-US" sz="4400" dirty="0"/>
          </a:p>
        </p:txBody>
      </p:sp>
      <p:sp>
        <p:nvSpPr>
          <p:cNvPr id="3" name="Content Placeholder 2">
            <a:extLst>
              <a:ext uri="{FF2B5EF4-FFF2-40B4-BE49-F238E27FC236}">
                <a16:creationId xmlns:a16="http://schemas.microsoft.com/office/drawing/2014/main" id="{EDD68A4D-5DE7-404F-8DCE-620E7DF370C9}"/>
              </a:ext>
            </a:extLst>
          </p:cNvPr>
          <p:cNvSpPr>
            <a:spLocks noGrp="1"/>
          </p:cNvSpPr>
          <p:nvPr>
            <p:ph idx="1"/>
          </p:nvPr>
        </p:nvSpPr>
        <p:spPr>
          <a:xfrm>
            <a:off x="1097280" y="1845734"/>
            <a:ext cx="7411709" cy="4023360"/>
          </a:xfrm>
        </p:spPr>
        <p:txBody>
          <a:bodyPr>
            <a:normAutofit/>
          </a:bodyPr>
          <a:lstStyle/>
          <a:p>
            <a:r>
              <a:rPr lang="en-US" altLang="zh-CN" dirty="0"/>
              <a:t>The detection models used by the intelligent detection engine come from the following:</a:t>
            </a:r>
          </a:p>
          <a:p>
            <a:pPr lvl="1"/>
            <a:r>
              <a:rPr lang="en-US" altLang="zh-CN" dirty="0"/>
              <a:t>Cloud Sample Training (Supervised Learning)</a:t>
            </a:r>
          </a:p>
          <a:p>
            <a:pPr lvl="2"/>
            <a:r>
              <a:rPr lang="en-US" altLang="zh-CN" sz="2000" dirty="0"/>
              <a:t>The cloud uses supervised learning to train millions of samples, extracts threat detection models, and delivers the models to firewalls for detection.</a:t>
            </a:r>
          </a:p>
          <a:p>
            <a:pPr lvl="1"/>
            <a:endParaRPr lang="en-US" altLang="zh-CN" dirty="0"/>
          </a:p>
          <a:p>
            <a:pPr lvl="1"/>
            <a:r>
              <a:rPr lang="en-US" altLang="zh-CN" dirty="0"/>
              <a:t>Local Learning (Unsupervised Learning)</a:t>
            </a:r>
          </a:p>
          <a:p>
            <a:pPr lvl="2"/>
            <a:r>
              <a:rPr lang="en-US" altLang="zh-CN" sz="2000" dirty="0"/>
              <a:t>Unsupervised learning is used locally, and the learning is performed continuously by extracting data from live network traffic.</a:t>
            </a:r>
          </a:p>
        </p:txBody>
      </p:sp>
      <p:pic>
        <p:nvPicPr>
          <p:cNvPr id="3074" name="Picture 2" descr="AI firewall intelligent detection engine">
            <a:extLst>
              <a:ext uri="{FF2B5EF4-FFF2-40B4-BE49-F238E27FC236}">
                <a16:creationId xmlns:a16="http://schemas.microsoft.com/office/drawing/2014/main" id="{8C5CBC95-C638-49AA-804C-1703310D9D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00" y="2034118"/>
            <a:ext cx="3743325" cy="394335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descr="Protect Function.">
            <a:extLst>
              <a:ext uri="{FF2B5EF4-FFF2-40B4-BE49-F238E27FC236}">
                <a16:creationId xmlns:a16="http://schemas.microsoft.com/office/drawing/2014/main" id="{BF180C30-9B63-4E43-8BB1-A5AE60FEBB4C}"/>
              </a:ext>
            </a:extLst>
          </p:cNvPr>
          <p:cNvGrpSpPr/>
          <p:nvPr/>
        </p:nvGrpSpPr>
        <p:grpSpPr>
          <a:xfrm>
            <a:off x="10363200" y="42922"/>
            <a:ext cx="1570697" cy="1557278"/>
            <a:chOff x="6058339" y="2019331"/>
            <a:chExt cx="4595137" cy="4569051"/>
          </a:xfrm>
        </p:grpSpPr>
        <p:pic>
          <p:nvPicPr>
            <p:cNvPr id="8" name="Picture 7">
              <a:extLst>
                <a:ext uri="{FF2B5EF4-FFF2-40B4-BE49-F238E27FC236}">
                  <a16:creationId xmlns:a16="http://schemas.microsoft.com/office/drawing/2014/main" id="{442AEE35-4EEF-4B80-98FB-057C1D1B6DC7}"/>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6058339" y="2019331"/>
              <a:ext cx="4595137" cy="4569051"/>
            </a:xfrm>
            <a:prstGeom prst="rect">
              <a:avLst/>
            </a:prstGeom>
          </p:spPr>
        </p:pic>
        <p:pic>
          <p:nvPicPr>
            <p:cNvPr id="9" name="Picture 8">
              <a:extLst>
                <a:ext uri="{FF2B5EF4-FFF2-40B4-BE49-F238E27FC236}">
                  <a16:creationId xmlns:a16="http://schemas.microsoft.com/office/drawing/2014/main" id="{9146A57A-58C9-4CE1-9576-4730E4E556E2}"/>
                </a:ext>
              </a:extLst>
            </p:cNvPr>
            <p:cNvPicPr>
              <a:picLocks noChangeAspect="1"/>
            </p:cNvPicPr>
            <p:nvPr/>
          </p:nvPicPr>
          <p:blipFill rotWithShape="1">
            <a:blip r:embed="rId5">
              <a:extLst>
                <a:ext uri="{BEBA8EAE-BF5A-486C-A8C5-ECC9F3942E4B}">
                  <a14:imgProps xmlns:a14="http://schemas.microsoft.com/office/drawing/2010/main">
                    <a14:imgLayer r:embed="rId4">
                      <a14:imgEffect>
                        <a14:backgroundRemoval t="37773" b="88428" l="66812" r="98690">
                          <a14:foregroundMark x1="92795" y1="41485" x2="94323" y2="40830"/>
                          <a14:foregroundMark x1="97162" y1="43013" x2="97162" y2="53712"/>
                          <a14:foregroundMark x1="97162" y1="53712" x2="89956" y2="75983"/>
                          <a14:foregroundMark x1="89956" y1="75983" x2="81441" y2="85590"/>
                          <a14:foregroundMark x1="68996" y1="70524" x2="67686" y2="69869"/>
                          <a14:foregroundMark x1="81223" y1="87773" x2="80349" y2="88428"/>
                          <a14:foregroundMark x1="84716" y1="85590" x2="92795" y2="78603"/>
                          <a14:foregroundMark x1="92795" y1="78603" x2="97817" y2="68122"/>
                          <a14:foregroundMark x1="97817" y1="68122" x2="96507" y2="37991"/>
                          <a14:foregroundMark x1="98908" y1="54148" x2="96070" y2="39738"/>
                          <a14:foregroundMark x1="96070" y1="39738" x2="84498" y2="41048"/>
                          <a14:foregroundMark x1="84498" y1="41048" x2="74672" y2="45415"/>
                          <a14:foregroundMark x1="74672" y1="46943" x2="76201" y2="58297"/>
                          <a14:foregroundMark x1="76201" y1="58297" x2="69651" y2="68122"/>
                          <a14:foregroundMark x1="69651" y1="68122" x2="67686" y2="69432"/>
                          <a14:foregroundMark x1="74672" y1="56332" x2="70742" y2="67031"/>
                          <a14:foregroundMark x1="70742" y1="67031" x2="66812" y2="70961"/>
                          <a14:foregroundMark x1="73362" y1="77293" x2="77948" y2="85808"/>
                          <a14:foregroundMark x1="70087" y1="73799" x2="71834" y2="66157"/>
                          <a14:foregroundMark x1="72707" y1="63755" x2="67904" y2="68122"/>
                          <a14:foregroundMark x1="78603" y1="78384" x2="84716" y2="68341"/>
                          <a14:foregroundMark x1="84716" y1="68341" x2="89301" y2="43013"/>
                          <a14:foregroundMark x1="89301" y1="43013" x2="89301" y2="42576"/>
                        </a14:backgroundRemoval>
                      </a14:imgEffect>
                    </a14:imgLayer>
                  </a14:imgProps>
                </a:ext>
              </a:extLst>
            </a:blip>
            <a:srcRect l="66914" t="37642" b="11254"/>
            <a:stretch/>
          </p:blipFill>
          <p:spPr>
            <a:xfrm>
              <a:off x="9133117" y="3739243"/>
              <a:ext cx="1520359" cy="2334986"/>
            </a:xfrm>
            <a:prstGeom prst="rect">
              <a:avLst/>
            </a:prstGeom>
          </p:spPr>
        </p:pic>
      </p:grpSp>
      <p:sp>
        <p:nvSpPr>
          <p:cNvPr id="6" name="Slide Number Placeholder 5">
            <a:extLst>
              <a:ext uri="{FF2B5EF4-FFF2-40B4-BE49-F238E27FC236}">
                <a16:creationId xmlns:a16="http://schemas.microsoft.com/office/drawing/2014/main" id="{7E66E1FB-4539-434D-914D-C088163506E4}"/>
              </a:ext>
            </a:extLst>
          </p:cNvPr>
          <p:cNvSpPr>
            <a:spLocks noGrp="1"/>
          </p:cNvSpPr>
          <p:nvPr>
            <p:ph type="sldNum" sz="quarter" idx="12"/>
          </p:nvPr>
        </p:nvSpPr>
        <p:spPr/>
        <p:txBody>
          <a:bodyPr/>
          <a:lstStyle/>
          <a:p>
            <a:fld id="{04C45A55-F42A-4D1B-9AA2-8BF4CB494A9A}" type="slidenum">
              <a:rPr lang="en-US" smtClean="0"/>
              <a:t>45</a:t>
            </a:fld>
            <a:endParaRPr lang="en-US" dirty="0"/>
          </a:p>
        </p:txBody>
      </p:sp>
      <p:sp>
        <p:nvSpPr>
          <p:cNvPr id="10" name="Footer Placeholder 9">
            <a:extLst>
              <a:ext uri="{FF2B5EF4-FFF2-40B4-BE49-F238E27FC236}">
                <a16:creationId xmlns:a16="http://schemas.microsoft.com/office/drawing/2014/main" id="{671F6F3D-E850-44FC-95AF-8E444B9EED32}"/>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1167640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53064-FCC0-4D89-85E5-0E9CD6F5798D}"/>
              </a:ext>
            </a:extLst>
          </p:cNvPr>
          <p:cNvSpPr>
            <a:spLocks noGrp="1"/>
          </p:cNvSpPr>
          <p:nvPr>
            <p:ph type="title"/>
          </p:nvPr>
        </p:nvSpPr>
        <p:spPr/>
        <p:txBody>
          <a:bodyPr>
            <a:normAutofit/>
          </a:bodyPr>
          <a:lstStyle/>
          <a:p>
            <a:r>
              <a:rPr lang="en-US" altLang="zh-CN" sz="4400" dirty="0"/>
              <a:t>AI Firewall Detection of Advanced Threats</a:t>
            </a:r>
            <a:endParaRPr lang="en-US" sz="4400" dirty="0"/>
          </a:p>
        </p:txBody>
      </p:sp>
      <p:sp>
        <p:nvSpPr>
          <p:cNvPr id="3" name="Content Placeholder 2">
            <a:extLst>
              <a:ext uri="{FF2B5EF4-FFF2-40B4-BE49-F238E27FC236}">
                <a16:creationId xmlns:a16="http://schemas.microsoft.com/office/drawing/2014/main" id="{EDD68A4D-5DE7-404F-8DCE-620E7DF370C9}"/>
              </a:ext>
            </a:extLst>
          </p:cNvPr>
          <p:cNvSpPr>
            <a:spLocks noGrp="1"/>
          </p:cNvSpPr>
          <p:nvPr>
            <p:ph idx="1"/>
          </p:nvPr>
        </p:nvSpPr>
        <p:spPr/>
        <p:txBody>
          <a:bodyPr>
            <a:normAutofit/>
          </a:bodyPr>
          <a:lstStyle/>
          <a:p>
            <a:r>
              <a:rPr lang="en-US" altLang="zh-CN" sz="2000" dirty="0"/>
              <a:t>Supervised learning and unsupervised learning can more effectively detect malicious files that are frequently mutated, detect compromised hosts and remotely controlled zombies, monitor encrypted data that is sent and stolen, and identify malicious behavior, such as slow and distributed brute force attacks. </a:t>
            </a:r>
          </a:p>
          <a:p>
            <a:r>
              <a:rPr lang="en-US" altLang="zh-CN" sz="2000" dirty="0"/>
              <a:t>During the learning process, mass data analysis is leveraged to train and generate threat detection models, and the models are continuously optimized based on live network data for self-evolution. </a:t>
            </a:r>
          </a:p>
          <a:p>
            <a:r>
              <a:rPr lang="en-US" altLang="zh-CN" sz="2000" dirty="0"/>
              <a:t>The updated model trained on the cloud is delivered directly to a firewall without the need to upgrade system software.</a:t>
            </a:r>
            <a:endParaRPr lang="en-US" sz="2000" dirty="0"/>
          </a:p>
        </p:txBody>
      </p:sp>
      <p:grpSp>
        <p:nvGrpSpPr>
          <p:cNvPr id="7" name="Group 6">
            <a:extLst>
              <a:ext uri="{FF2B5EF4-FFF2-40B4-BE49-F238E27FC236}">
                <a16:creationId xmlns:a16="http://schemas.microsoft.com/office/drawing/2014/main" id="{D70465D2-AE3D-46E3-8CC9-10617ABEE149}"/>
              </a:ext>
            </a:extLst>
          </p:cNvPr>
          <p:cNvGrpSpPr/>
          <p:nvPr/>
        </p:nvGrpSpPr>
        <p:grpSpPr>
          <a:xfrm>
            <a:off x="3962398" y="4400554"/>
            <a:ext cx="3735705" cy="1903035"/>
            <a:chOff x="3962398" y="4400554"/>
            <a:chExt cx="3735705" cy="1903035"/>
          </a:xfrm>
        </p:grpSpPr>
        <p:pic>
          <p:nvPicPr>
            <p:cNvPr id="2050" name="Picture 2" descr="Huawei AI firewall products">
              <a:extLst>
                <a:ext uri="{FF2B5EF4-FFF2-40B4-BE49-F238E27FC236}">
                  <a16:creationId xmlns:a16="http://schemas.microsoft.com/office/drawing/2014/main" id="{9E3C5815-212B-405E-A339-73ADC8C127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398" y="4400554"/>
              <a:ext cx="3735705" cy="169609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77F27FF6-B830-45A5-9357-95A9036565C0}"/>
                </a:ext>
              </a:extLst>
            </p:cNvPr>
            <p:cNvSpPr/>
            <p:nvPr/>
          </p:nvSpPr>
          <p:spPr>
            <a:xfrm>
              <a:off x="4730622" y="6026590"/>
              <a:ext cx="2199256" cy="276999"/>
            </a:xfrm>
            <a:prstGeom prst="rect">
              <a:avLst/>
            </a:prstGeom>
          </p:spPr>
          <p:txBody>
            <a:bodyPr wrap="none">
              <a:spAutoFit/>
            </a:bodyPr>
            <a:lstStyle/>
            <a:p>
              <a:r>
                <a:rPr lang="en-US" sz="1200" dirty="0">
                  <a:solidFill>
                    <a:srgbClr val="494949"/>
                  </a:solidFill>
                  <a:latin typeface="Microsoft YaHei" panose="020B0503020204020204" pitchFamily="34" charset="-122"/>
                  <a:ea typeface="Microsoft YaHei" panose="020B0503020204020204" pitchFamily="34" charset="-122"/>
                </a:rPr>
                <a:t>Huawei AI firewall products</a:t>
              </a:r>
              <a:endParaRPr lang="en-US" sz="1200" dirty="0"/>
            </a:p>
          </p:txBody>
        </p:sp>
      </p:grpSp>
      <p:sp>
        <p:nvSpPr>
          <p:cNvPr id="8" name="Slide Number Placeholder 7">
            <a:extLst>
              <a:ext uri="{FF2B5EF4-FFF2-40B4-BE49-F238E27FC236}">
                <a16:creationId xmlns:a16="http://schemas.microsoft.com/office/drawing/2014/main" id="{38DE7096-BF0B-411E-996D-ACE66DE52DF4}"/>
              </a:ext>
            </a:extLst>
          </p:cNvPr>
          <p:cNvSpPr>
            <a:spLocks noGrp="1"/>
          </p:cNvSpPr>
          <p:nvPr>
            <p:ph type="sldNum" sz="quarter" idx="12"/>
          </p:nvPr>
        </p:nvSpPr>
        <p:spPr/>
        <p:txBody>
          <a:bodyPr/>
          <a:lstStyle/>
          <a:p>
            <a:fld id="{04C45A55-F42A-4D1B-9AA2-8BF4CB494A9A}" type="slidenum">
              <a:rPr lang="en-US" smtClean="0"/>
              <a:t>46</a:t>
            </a:fld>
            <a:endParaRPr lang="en-US" dirty="0"/>
          </a:p>
        </p:txBody>
      </p:sp>
      <p:sp>
        <p:nvSpPr>
          <p:cNvPr id="9" name="Footer Placeholder 8">
            <a:extLst>
              <a:ext uri="{FF2B5EF4-FFF2-40B4-BE49-F238E27FC236}">
                <a16:creationId xmlns:a16="http://schemas.microsoft.com/office/drawing/2014/main" id="{3A0F6464-A8DA-406E-B972-2B09615EA2D0}"/>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19605929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3- The Detect Function</a:t>
            </a:r>
            <a:endParaRPr lang="en-US" dirty="0"/>
          </a:p>
        </p:txBody>
      </p:sp>
      <p:sp>
        <p:nvSpPr>
          <p:cNvPr id="4" name="Content Placeholder 3"/>
          <p:cNvSpPr>
            <a:spLocks noGrp="1"/>
          </p:cNvSpPr>
          <p:nvPr>
            <p:ph idx="1"/>
          </p:nvPr>
        </p:nvSpPr>
        <p:spPr/>
        <p:txBody>
          <a:bodyPr/>
          <a:lstStyle/>
          <a:p>
            <a:r>
              <a:rPr lang="en-US" dirty="0"/>
              <a:t>The Detect Function defines the appropriate activities to identify the occurrence of a cybersecurity event in a timely manner</a:t>
            </a:r>
          </a:p>
        </p:txBody>
      </p:sp>
      <p:sp>
        <p:nvSpPr>
          <p:cNvPr id="5" name="TextBox 4">
            <a:extLst>
              <a:ext uri="{FF2B5EF4-FFF2-40B4-BE49-F238E27FC236}">
                <a16:creationId xmlns:a16="http://schemas.microsoft.com/office/drawing/2014/main" id="{1BBAC736-3716-4D45-B804-B0468971F1A4}"/>
              </a:ext>
            </a:extLst>
          </p:cNvPr>
          <p:cNvSpPr txBox="1"/>
          <p:nvPr/>
        </p:nvSpPr>
        <p:spPr>
          <a:xfrm>
            <a:off x="1097280" y="3009388"/>
            <a:ext cx="6839572" cy="3225498"/>
          </a:xfrm>
          <a:prstGeom prst="rect">
            <a:avLst/>
          </a:prstGeom>
          <a:noFill/>
        </p:spPr>
        <p:txBody>
          <a:bodyPr wrap="square" rtlCol="0">
            <a:spAutoFit/>
          </a:bodyPr>
          <a:lstStyle/>
          <a:p>
            <a:r>
              <a:rPr lang="en-US" dirty="0">
                <a:solidFill>
                  <a:schemeClr val="tx1">
                    <a:lumMod val="75000"/>
                    <a:lumOff val="25000"/>
                  </a:schemeClr>
                </a:solidFill>
                <a:latin typeface="+mn-lt"/>
              </a:rPr>
              <a:t>Current Practices</a:t>
            </a:r>
            <a:endParaRPr lang="en-US" sz="1650" b="1" dirty="0">
              <a:latin typeface="Arial" pitchFamily="34" charset="0"/>
              <a:cs typeface="Arial" pitchFamily="34" charset="0"/>
            </a:endParaRPr>
          </a:p>
          <a:p>
            <a:pPr marL="285750" indent="-285750" eaLnBrk="1" hangingPunct="1">
              <a:lnSpc>
                <a:spcPct val="90000"/>
              </a:lnSpc>
              <a:spcBef>
                <a:spcPts val="1200"/>
              </a:spcBef>
              <a:spcAft>
                <a:spcPts val="200"/>
              </a:spcAft>
              <a:buClr>
                <a:schemeClr val="accent1"/>
              </a:buClr>
              <a:buSzPct val="100000"/>
              <a:buFont typeface="Arial" panose="020B0604020202020204" pitchFamily="34" charset="0"/>
              <a:buChar char="•"/>
            </a:pPr>
            <a:r>
              <a:rPr lang="en-US" dirty="0">
                <a:solidFill>
                  <a:schemeClr val="tx1">
                    <a:lumMod val="75000"/>
                    <a:lumOff val="25000"/>
                  </a:schemeClr>
                </a:solidFill>
                <a:latin typeface="+mn-lt"/>
              </a:rPr>
              <a:t>Implementing Security Continuous Monitoring capabilities to monitor cybersecurity events</a:t>
            </a:r>
          </a:p>
          <a:p>
            <a:pPr marL="285750" indent="-285750" eaLnBrk="1" hangingPunct="1">
              <a:lnSpc>
                <a:spcPct val="90000"/>
              </a:lnSpc>
              <a:spcBef>
                <a:spcPts val="1200"/>
              </a:spcBef>
              <a:spcAft>
                <a:spcPts val="200"/>
              </a:spcAft>
              <a:buClr>
                <a:schemeClr val="accent1"/>
              </a:buClr>
              <a:buSzPct val="100000"/>
              <a:buFont typeface="Arial" panose="020B0604020202020204" pitchFamily="34" charset="0"/>
              <a:buChar char="•"/>
            </a:pPr>
            <a:r>
              <a:rPr lang="en-US" dirty="0">
                <a:solidFill>
                  <a:schemeClr val="tx1">
                    <a:lumMod val="75000"/>
                    <a:lumOff val="25000"/>
                  </a:schemeClr>
                </a:solidFill>
                <a:latin typeface="+mn-lt"/>
              </a:rPr>
              <a:t>Ensuring Anomalies and Events are detected, and their potential impact is understood through tools like SIEM</a:t>
            </a:r>
          </a:p>
          <a:p>
            <a:pPr marL="285750" indent="-285750" eaLnBrk="1" hangingPunct="1">
              <a:lnSpc>
                <a:spcPct val="90000"/>
              </a:lnSpc>
              <a:spcBef>
                <a:spcPts val="1200"/>
              </a:spcBef>
              <a:spcAft>
                <a:spcPts val="200"/>
              </a:spcAft>
              <a:buClr>
                <a:schemeClr val="accent1"/>
              </a:buClr>
              <a:buSzPct val="100000"/>
              <a:buFont typeface="Arial" panose="020B0604020202020204" pitchFamily="34" charset="0"/>
              <a:buChar char="•"/>
            </a:pPr>
            <a:r>
              <a:rPr lang="en-US" dirty="0">
                <a:solidFill>
                  <a:schemeClr val="tx1">
                    <a:lumMod val="75000"/>
                    <a:lumOff val="25000"/>
                  </a:schemeClr>
                </a:solidFill>
                <a:latin typeface="+mn-lt"/>
              </a:rPr>
              <a:t>Verifying the effectiveness of protective measures</a:t>
            </a:r>
          </a:p>
          <a:p>
            <a:pPr marL="257175" indent="-257175">
              <a:buFont typeface="Arial" panose="020B0604020202020204" pitchFamily="34" charset="0"/>
              <a:buChar char="•"/>
            </a:pPr>
            <a:endParaRPr lang="en-US" sz="1500" dirty="0">
              <a:latin typeface="Arial" pitchFamily="34" charset="0"/>
              <a:cs typeface="Arial" pitchFamily="34" charset="0"/>
            </a:endParaRPr>
          </a:p>
        </p:txBody>
      </p:sp>
      <p:grpSp>
        <p:nvGrpSpPr>
          <p:cNvPr id="2" name="Group 1" descr="Detection Function.">
            <a:extLst>
              <a:ext uri="{FF2B5EF4-FFF2-40B4-BE49-F238E27FC236}">
                <a16:creationId xmlns:a16="http://schemas.microsoft.com/office/drawing/2014/main" id="{E6009412-0517-4412-8A87-A819EC59A246}"/>
              </a:ext>
            </a:extLst>
          </p:cNvPr>
          <p:cNvGrpSpPr/>
          <p:nvPr/>
        </p:nvGrpSpPr>
        <p:grpSpPr>
          <a:xfrm>
            <a:off x="8000513" y="3200400"/>
            <a:ext cx="3155167" cy="2873928"/>
            <a:chOff x="4534336" y="2019328"/>
            <a:chExt cx="4595137" cy="4569051"/>
          </a:xfrm>
        </p:grpSpPr>
        <p:pic>
          <p:nvPicPr>
            <p:cNvPr id="7" name="Picture 6">
              <a:extLst>
                <a:ext uri="{FF2B5EF4-FFF2-40B4-BE49-F238E27FC236}">
                  <a16:creationId xmlns:a16="http://schemas.microsoft.com/office/drawing/2014/main" id="{D9A5704B-88BA-4A1D-BB4D-0ED0B71BCDFF}"/>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4534336" y="2019328"/>
              <a:ext cx="4595137" cy="4569051"/>
            </a:xfrm>
            <a:prstGeom prst="rect">
              <a:avLst/>
            </a:prstGeom>
          </p:spPr>
        </p:pic>
        <p:pic>
          <p:nvPicPr>
            <p:cNvPr id="8" name="Picture 7">
              <a:extLst>
                <a:ext uri="{FF2B5EF4-FFF2-40B4-BE49-F238E27FC236}">
                  <a16:creationId xmlns:a16="http://schemas.microsoft.com/office/drawing/2014/main" id="{A32BD946-2F70-4BA9-B595-DCFE48FBC79A}"/>
                </a:ext>
              </a:extLst>
            </p:cNvPr>
            <p:cNvPicPr>
              <a:picLocks noChangeAspect="1"/>
            </p:cNvPicPr>
            <p:nvPr/>
          </p:nvPicPr>
          <p:blipFill rotWithShape="1">
            <a:blip r:embed="rId5">
              <a:extLst>
                <a:ext uri="{BEBA8EAE-BF5A-486C-A8C5-ECC9F3942E4B}">
                  <a14:imgProps xmlns:a14="http://schemas.microsoft.com/office/drawing/2010/main">
                    <a14:imgLayer r:embed="rId4">
                      <a14:imgEffect>
                        <a14:backgroundRemoval t="69869" b="99782" l="24236" r="77948">
                          <a14:foregroundMark x1="26419" y1="93450" x2="28821" y2="86681"/>
                          <a14:foregroundMark x1="25983" y1="88646" x2="25764" y2="92358"/>
                          <a14:foregroundMark x1="33843" y1="81223" x2="38210" y2="72271"/>
                          <a14:foregroundMark x1="38428" y1="72707" x2="61135" y2="74672"/>
                          <a14:foregroundMark x1="61135" y1="74672" x2="64410" y2="72707"/>
                          <a14:foregroundMark x1="59389" y1="73362" x2="63100" y2="74017"/>
                          <a14:foregroundMark x1="62664" y1="72271" x2="60262" y2="70087"/>
                          <a14:foregroundMark x1="64847" y1="74891" x2="75546" y2="90830"/>
                          <a14:foregroundMark x1="60917" y1="96288" x2="39301" y2="97598"/>
                          <a14:foregroundMark x1="62664" y1="90175" x2="36026" y2="89520"/>
                          <a14:foregroundMark x1="65066" y1="73799" x2="77948" y2="90175"/>
                          <a14:foregroundMark x1="77948" y1="90175" x2="77511" y2="90611"/>
                          <a14:foregroundMark x1="62227" y1="90175" x2="49563" y2="89083"/>
                          <a14:foregroundMark x1="49563" y1="89083" x2="43886" y2="86900"/>
                          <a14:foregroundMark x1="32533" y1="93668" x2="65939" y2="99782"/>
                          <a14:foregroundMark x1="65939" y1="99782" x2="74236" y2="92358"/>
                          <a14:foregroundMark x1="74236" y1="92358" x2="74672" y2="92358"/>
                          <a14:foregroundMark x1="76856" y1="91703" x2="53057" y2="98690"/>
                          <a14:foregroundMark x1="53057" y1="98690" x2="30568" y2="95197"/>
                          <a14:foregroundMark x1="30568" y1="95197" x2="24236" y2="91921"/>
                          <a14:foregroundMark x1="25328" y1="89738" x2="33406" y2="82314"/>
                          <a14:foregroundMark x1="33406" y1="82314" x2="35371" y2="72271"/>
                          <a14:foregroundMark x1="34498" y1="75109" x2="27074" y2="84279"/>
                          <a14:foregroundMark x1="27074" y1="84279" x2="25764" y2="91703"/>
                          <a14:foregroundMark x1="25983" y1="87336" x2="25328" y2="96507"/>
                          <a14:foregroundMark x1="65502" y1="75109" x2="73362" y2="94978"/>
                          <a14:foregroundMark x1="73362" y1="94978" x2="71616" y2="97598"/>
                          <a14:foregroundMark x1="59825" y1="97598" x2="30568" y2="99127"/>
                          <a14:foregroundMark x1="30568" y1="99127" x2="26856" y2="94760"/>
                          <a14:foregroundMark x1="38865" y1="72271" x2="36245" y2="71616"/>
                        </a14:backgroundRemoval>
                      </a14:imgEffect>
                    </a14:imgLayer>
                  </a14:imgProps>
                </a:ext>
              </a:extLst>
            </a:blip>
            <a:srcRect l="23916" t="71236" r="22071"/>
            <a:stretch/>
          </p:blipFill>
          <p:spPr>
            <a:xfrm>
              <a:off x="5633357" y="5274129"/>
              <a:ext cx="2481943" cy="1314250"/>
            </a:xfrm>
            <a:prstGeom prst="rect">
              <a:avLst/>
            </a:prstGeom>
          </p:spPr>
        </p:pic>
      </p:grpSp>
      <p:sp>
        <p:nvSpPr>
          <p:cNvPr id="6" name="Slide Number Placeholder 5">
            <a:extLst>
              <a:ext uri="{FF2B5EF4-FFF2-40B4-BE49-F238E27FC236}">
                <a16:creationId xmlns:a16="http://schemas.microsoft.com/office/drawing/2014/main" id="{61168D9D-BC1F-4E62-ABEB-39ECD347DCDB}"/>
              </a:ext>
            </a:extLst>
          </p:cNvPr>
          <p:cNvSpPr>
            <a:spLocks noGrp="1"/>
          </p:cNvSpPr>
          <p:nvPr>
            <p:ph type="sldNum" sz="quarter" idx="12"/>
          </p:nvPr>
        </p:nvSpPr>
        <p:spPr/>
        <p:txBody>
          <a:bodyPr/>
          <a:lstStyle/>
          <a:p>
            <a:fld id="{04C45A55-F42A-4D1B-9AA2-8BF4CB494A9A}" type="slidenum">
              <a:rPr lang="en-US" smtClean="0"/>
              <a:t>47</a:t>
            </a:fld>
            <a:endParaRPr lang="en-US" dirty="0"/>
          </a:p>
        </p:txBody>
      </p:sp>
      <p:sp>
        <p:nvSpPr>
          <p:cNvPr id="9" name="Footer Placeholder 8">
            <a:extLst>
              <a:ext uri="{FF2B5EF4-FFF2-40B4-BE49-F238E27FC236}">
                <a16:creationId xmlns:a16="http://schemas.microsoft.com/office/drawing/2014/main" id="{AD798753-8483-41F9-A959-063845605CD3}"/>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10226395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04396F-F6DA-46A8-9AC7-DC90DC1BEEBB}"/>
              </a:ext>
            </a:extLst>
          </p:cNvPr>
          <p:cNvSpPr>
            <a:spLocks noGrp="1"/>
          </p:cNvSpPr>
          <p:nvPr>
            <p:ph type="title"/>
          </p:nvPr>
        </p:nvSpPr>
        <p:spPr/>
        <p:txBody>
          <a:bodyPr/>
          <a:lstStyle/>
          <a:p>
            <a:r>
              <a:rPr lang="en-US" dirty="0"/>
              <a:t>Cloud-native, AI-enabled SIEM Solution</a:t>
            </a:r>
          </a:p>
        </p:txBody>
      </p:sp>
      <p:sp>
        <p:nvSpPr>
          <p:cNvPr id="5" name="Content Placeholder 4">
            <a:extLst>
              <a:ext uri="{FF2B5EF4-FFF2-40B4-BE49-F238E27FC236}">
                <a16:creationId xmlns:a16="http://schemas.microsoft.com/office/drawing/2014/main" id="{AD5BB3A0-5E49-4FD7-A377-0F99FCD029F8}"/>
              </a:ext>
            </a:extLst>
          </p:cNvPr>
          <p:cNvSpPr>
            <a:spLocks noGrp="1"/>
          </p:cNvSpPr>
          <p:nvPr>
            <p:ph idx="1"/>
          </p:nvPr>
        </p:nvSpPr>
        <p:spPr/>
        <p:txBody>
          <a:bodyPr>
            <a:normAutofit/>
          </a:bodyPr>
          <a:lstStyle/>
          <a:p>
            <a:r>
              <a:rPr lang="en-US" sz="2400" dirty="0"/>
              <a:t>Microsoft Azure Sentinel:</a:t>
            </a:r>
          </a:p>
          <a:p>
            <a:pPr lvl="1"/>
            <a:r>
              <a:rPr lang="en-US" sz="2000" b="1" dirty="0"/>
              <a:t>Collect</a:t>
            </a:r>
            <a:r>
              <a:rPr lang="en-US" sz="2000" dirty="0"/>
              <a:t> data at cloud scale—across all users, devices, applications, and infrastructure, both on-premises and in multiple clouds;</a:t>
            </a:r>
          </a:p>
          <a:p>
            <a:pPr lvl="1"/>
            <a:r>
              <a:rPr lang="en-US" sz="2000" b="1" dirty="0"/>
              <a:t>Detect</a:t>
            </a:r>
            <a:r>
              <a:rPr lang="en-US" sz="2000" dirty="0"/>
              <a:t> previously uncovered threats and minimize false positives using analytics and unparalleled threat intelligence from Microsoft;</a:t>
            </a:r>
          </a:p>
          <a:p>
            <a:pPr lvl="1"/>
            <a:r>
              <a:rPr lang="en-US" sz="2000" b="1" dirty="0"/>
              <a:t>Investigate</a:t>
            </a:r>
            <a:r>
              <a:rPr lang="en-US" sz="2000" dirty="0"/>
              <a:t> threats with AI and hunt suspicious activities at scale, tapping into decades of cybersecurity work at Microsoft;</a:t>
            </a:r>
          </a:p>
          <a:p>
            <a:pPr lvl="1"/>
            <a:r>
              <a:rPr lang="en-US" sz="2000" b="1" dirty="0"/>
              <a:t>Respond</a:t>
            </a:r>
            <a:r>
              <a:rPr lang="en-US" sz="2000" dirty="0"/>
              <a:t> to incidents rapidly with built-in orchestration and automation of common tasks.</a:t>
            </a:r>
          </a:p>
          <a:p>
            <a:pPr lvl="1"/>
            <a:endParaRPr lang="en-US" sz="2000" dirty="0"/>
          </a:p>
        </p:txBody>
      </p:sp>
      <p:grpSp>
        <p:nvGrpSpPr>
          <p:cNvPr id="6" name="Group 5" descr="Detection Function.">
            <a:extLst>
              <a:ext uri="{FF2B5EF4-FFF2-40B4-BE49-F238E27FC236}">
                <a16:creationId xmlns:a16="http://schemas.microsoft.com/office/drawing/2014/main" id="{BAABBF8A-9184-4383-AD7C-8641F1334E26}"/>
              </a:ext>
            </a:extLst>
          </p:cNvPr>
          <p:cNvGrpSpPr/>
          <p:nvPr/>
        </p:nvGrpSpPr>
        <p:grpSpPr>
          <a:xfrm>
            <a:off x="10972800" y="13425"/>
            <a:ext cx="1219200" cy="1241618"/>
            <a:chOff x="4534336" y="2019328"/>
            <a:chExt cx="4595137" cy="4569051"/>
          </a:xfrm>
        </p:grpSpPr>
        <p:pic>
          <p:nvPicPr>
            <p:cNvPr id="7" name="Picture 6">
              <a:extLst>
                <a:ext uri="{FF2B5EF4-FFF2-40B4-BE49-F238E27FC236}">
                  <a16:creationId xmlns:a16="http://schemas.microsoft.com/office/drawing/2014/main" id="{82C5C679-9355-4CDF-B8CB-BC7040F8E488}"/>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4534336" y="2019328"/>
              <a:ext cx="4595137" cy="4569051"/>
            </a:xfrm>
            <a:prstGeom prst="rect">
              <a:avLst/>
            </a:prstGeom>
          </p:spPr>
        </p:pic>
        <p:pic>
          <p:nvPicPr>
            <p:cNvPr id="8" name="Picture 7">
              <a:extLst>
                <a:ext uri="{FF2B5EF4-FFF2-40B4-BE49-F238E27FC236}">
                  <a16:creationId xmlns:a16="http://schemas.microsoft.com/office/drawing/2014/main" id="{71982353-6657-44C9-880D-951C3BA4ED10}"/>
                </a:ext>
              </a:extLst>
            </p:cNvPr>
            <p:cNvPicPr>
              <a:picLocks noChangeAspect="1"/>
            </p:cNvPicPr>
            <p:nvPr/>
          </p:nvPicPr>
          <p:blipFill rotWithShape="1">
            <a:blip r:embed="rId4">
              <a:extLst>
                <a:ext uri="{BEBA8EAE-BF5A-486C-A8C5-ECC9F3942E4B}">
                  <a14:imgProps xmlns:a14="http://schemas.microsoft.com/office/drawing/2010/main">
                    <a14:imgLayer r:embed="rId3">
                      <a14:imgEffect>
                        <a14:backgroundRemoval t="69869" b="99782" l="24236" r="77948">
                          <a14:foregroundMark x1="26419" y1="93450" x2="28821" y2="86681"/>
                          <a14:foregroundMark x1="25983" y1="88646" x2="25764" y2="92358"/>
                          <a14:foregroundMark x1="33843" y1="81223" x2="38210" y2="72271"/>
                          <a14:foregroundMark x1="38428" y1="72707" x2="61135" y2="74672"/>
                          <a14:foregroundMark x1="61135" y1="74672" x2="64410" y2="72707"/>
                          <a14:foregroundMark x1="59389" y1="73362" x2="63100" y2="74017"/>
                          <a14:foregroundMark x1="62664" y1="72271" x2="60262" y2="70087"/>
                          <a14:foregroundMark x1="64847" y1="74891" x2="75546" y2="90830"/>
                          <a14:foregroundMark x1="60917" y1="96288" x2="39301" y2="97598"/>
                          <a14:foregroundMark x1="62664" y1="90175" x2="36026" y2="89520"/>
                          <a14:foregroundMark x1="65066" y1="73799" x2="77948" y2="90175"/>
                          <a14:foregroundMark x1="77948" y1="90175" x2="77511" y2="90611"/>
                          <a14:foregroundMark x1="62227" y1="90175" x2="49563" y2="89083"/>
                          <a14:foregroundMark x1="49563" y1="89083" x2="43886" y2="86900"/>
                          <a14:foregroundMark x1="32533" y1="93668" x2="65939" y2="99782"/>
                          <a14:foregroundMark x1="65939" y1="99782" x2="74236" y2="92358"/>
                          <a14:foregroundMark x1="74236" y1="92358" x2="74672" y2="92358"/>
                          <a14:foregroundMark x1="76856" y1="91703" x2="53057" y2="98690"/>
                          <a14:foregroundMark x1="53057" y1="98690" x2="30568" y2="95197"/>
                          <a14:foregroundMark x1="30568" y1="95197" x2="24236" y2="91921"/>
                          <a14:foregroundMark x1="25328" y1="89738" x2="33406" y2="82314"/>
                          <a14:foregroundMark x1="33406" y1="82314" x2="35371" y2="72271"/>
                          <a14:foregroundMark x1="34498" y1="75109" x2="27074" y2="84279"/>
                          <a14:foregroundMark x1="27074" y1="84279" x2="25764" y2="91703"/>
                          <a14:foregroundMark x1="25983" y1="87336" x2="25328" y2="96507"/>
                          <a14:foregroundMark x1="65502" y1="75109" x2="73362" y2="94978"/>
                          <a14:foregroundMark x1="73362" y1="94978" x2="71616" y2="97598"/>
                          <a14:foregroundMark x1="59825" y1="97598" x2="30568" y2="99127"/>
                          <a14:foregroundMark x1="30568" y1="99127" x2="26856" y2="94760"/>
                          <a14:foregroundMark x1="38865" y1="72271" x2="36245" y2="71616"/>
                        </a14:backgroundRemoval>
                      </a14:imgEffect>
                    </a14:imgLayer>
                  </a14:imgProps>
                </a:ext>
              </a:extLst>
            </a:blip>
            <a:srcRect l="23916" t="71236" r="22071"/>
            <a:stretch/>
          </p:blipFill>
          <p:spPr>
            <a:xfrm>
              <a:off x="5633357" y="5274129"/>
              <a:ext cx="2481943" cy="1314250"/>
            </a:xfrm>
            <a:prstGeom prst="rect">
              <a:avLst/>
            </a:prstGeom>
          </p:spPr>
        </p:pic>
      </p:grpSp>
      <p:pic>
        <p:nvPicPr>
          <p:cNvPr id="3" name="Picture 2">
            <a:extLst>
              <a:ext uri="{FF2B5EF4-FFF2-40B4-BE49-F238E27FC236}">
                <a16:creationId xmlns:a16="http://schemas.microsoft.com/office/drawing/2014/main" id="{C924B1AD-D751-4B9E-90DE-349FD523E4E2}"/>
              </a:ext>
            </a:extLst>
          </p:cNvPr>
          <p:cNvPicPr>
            <a:picLocks noChangeAspect="1"/>
          </p:cNvPicPr>
          <p:nvPr/>
        </p:nvPicPr>
        <p:blipFill>
          <a:blip r:embed="rId5"/>
          <a:stretch>
            <a:fillRect/>
          </a:stretch>
        </p:blipFill>
        <p:spPr>
          <a:xfrm>
            <a:off x="4479131" y="4495800"/>
            <a:ext cx="3233737" cy="1803801"/>
          </a:xfrm>
          <a:prstGeom prst="rect">
            <a:avLst/>
          </a:prstGeom>
        </p:spPr>
      </p:pic>
      <p:sp>
        <p:nvSpPr>
          <p:cNvPr id="2" name="Slide Number Placeholder 1">
            <a:extLst>
              <a:ext uri="{FF2B5EF4-FFF2-40B4-BE49-F238E27FC236}">
                <a16:creationId xmlns:a16="http://schemas.microsoft.com/office/drawing/2014/main" id="{678FE3D5-D513-46FF-912B-5C53DF099D66}"/>
              </a:ext>
            </a:extLst>
          </p:cNvPr>
          <p:cNvSpPr>
            <a:spLocks noGrp="1"/>
          </p:cNvSpPr>
          <p:nvPr>
            <p:ph type="sldNum" sz="quarter" idx="12"/>
          </p:nvPr>
        </p:nvSpPr>
        <p:spPr/>
        <p:txBody>
          <a:bodyPr/>
          <a:lstStyle/>
          <a:p>
            <a:fld id="{04C45A55-F42A-4D1B-9AA2-8BF4CB494A9A}" type="slidenum">
              <a:rPr lang="en-US" smtClean="0"/>
              <a:t>48</a:t>
            </a:fld>
            <a:endParaRPr lang="en-US" dirty="0"/>
          </a:p>
        </p:txBody>
      </p:sp>
      <p:sp>
        <p:nvSpPr>
          <p:cNvPr id="9" name="Footer Placeholder 8">
            <a:extLst>
              <a:ext uri="{FF2B5EF4-FFF2-40B4-BE49-F238E27FC236}">
                <a16:creationId xmlns:a16="http://schemas.microsoft.com/office/drawing/2014/main" id="{C7E8A7B4-8655-48EF-A888-03D2A25B5D53}"/>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16457936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4- The Respond Function </a:t>
            </a:r>
            <a:r>
              <a:rPr lang="en-US" b="1" dirty="0">
                <a:solidFill>
                  <a:srgbClr val="FF0000"/>
                </a:solidFill>
              </a:rPr>
              <a:t>(Optional)</a:t>
            </a:r>
            <a:endParaRPr lang="en-US" dirty="0"/>
          </a:p>
        </p:txBody>
      </p:sp>
      <p:sp>
        <p:nvSpPr>
          <p:cNvPr id="4" name="Content Placeholder 3"/>
          <p:cNvSpPr>
            <a:spLocks noGrp="1"/>
          </p:cNvSpPr>
          <p:nvPr>
            <p:ph idx="1"/>
          </p:nvPr>
        </p:nvSpPr>
        <p:spPr/>
        <p:txBody>
          <a:bodyPr/>
          <a:lstStyle/>
          <a:p>
            <a:r>
              <a:rPr lang="en-US" dirty="0"/>
              <a:t>The Respond Function includes appropriate activities to take action regarding a detected cybersecurity incident to minimize impact</a:t>
            </a:r>
          </a:p>
        </p:txBody>
      </p:sp>
      <p:sp>
        <p:nvSpPr>
          <p:cNvPr id="5" name="TextBox 4">
            <a:extLst>
              <a:ext uri="{FF2B5EF4-FFF2-40B4-BE49-F238E27FC236}">
                <a16:creationId xmlns:a16="http://schemas.microsoft.com/office/drawing/2014/main" id="{1BBAC736-3716-4D45-B804-B0468971F1A4}"/>
              </a:ext>
            </a:extLst>
          </p:cNvPr>
          <p:cNvSpPr txBox="1"/>
          <p:nvPr/>
        </p:nvSpPr>
        <p:spPr>
          <a:xfrm>
            <a:off x="1097280" y="2826243"/>
            <a:ext cx="7665720" cy="3070071"/>
          </a:xfrm>
          <a:prstGeom prst="rect">
            <a:avLst/>
          </a:prstGeom>
          <a:noFill/>
        </p:spPr>
        <p:txBody>
          <a:bodyPr wrap="square" rtlCol="0">
            <a:spAutoFit/>
          </a:bodyPr>
          <a:lstStyle/>
          <a:p>
            <a:r>
              <a:rPr lang="en-US" dirty="0">
                <a:solidFill>
                  <a:schemeClr val="tx1">
                    <a:lumMod val="75000"/>
                    <a:lumOff val="25000"/>
                  </a:schemeClr>
                </a:solidFill>
                <a:latin typeface="+mn-lt"/>
              </a:rPr>
              <a:t>Current Practices:</a:t>
            </a:r>
          </a:p>
          <a:p>
            <a:pPr marL="257175" indent="-257175">
              <a:buFont typeface="Arial" panose="020B0604020202020204" pitchFamily="34" charset="0"/>
              <a:buChar char="•"/>
            </a:pPr>
            <a:endParaRPr lang="en-US" sz="1650" dirty="0">
              <a:latin typeface="Arial" pitchFamily="34" charset="0"/>
              <a:cs typeface="Arial" pitchFamily="34" charset="0"/>
            </a:endParaRPr>
          </a:p>
          <a:p>
            <a:pPr marL="285750" indent="-285750" eaLnBrk="1" hangingPunct="1">
              <a:lnSpc>
                <a:spcPct val="90000"/>
              </a:lnSpc>
              <a:spcBef>
                <a:spcPts val="1200"/>
              </a:spcBef>
              <a:spcAft>
                <a:spcPts val="200"/>
              </a:spcAft>
              <a:buClr>
                <a:schemeClr val="accent1"/>
              </a:buClr>
              <a:buSzPct val="100000"/>
              <a:buFont typeface="Arial" panose="020B0604020202020204" pitchFamily="34" charset="0"/>
              <a:buChar char="•"/>
            </a:pPr>
            <a:r>
              <a:rPr lang="en-US" dirty="0">
                <a:solidFill>
                  <a:schemeClr val="tx1">
                    <a:lumMod val="75000"/>
                    <a:lumOff val="25000"/>
                  </a:schemeClr>
                </a:solidFill>
                <a:latin typeface="+mn-lt"/>
              </a:rPr>
              <a:t>Incident Management/Response</a:t>
            </a:r>
          </a:p>
          <a:p>
            <a:pPr marL="285750" indent="-285750" eaLnBrk="1" hangingPunct="1">
              <a:lnSpc>
                <a:spcPct val="90000"/>
              </a:lnSpc>
              <a:spcBef>
                <a:spcPts val="1200"/>
              </a:spcBef>
              <a:spcAft>
                <a:spcPts val="200"/>
              </a:spcAft>
              <a:buClr>
                <a:schemeClr val="accent1"/>
              </a:buClr>
              <a:buSzPct val="100000"/>
              <a:buFont typeface="Arial" panose="020B0604020202020204" pitchFamily="34" charset="0"/>
              <a:buChar char="•"/>
            </a:pPr>
            <a:r>
              <a:rPr lang="en-US" dirty="0">
                <a:solidFill>
                  <a:schemeClr val="tx1">
                    <a:lumMod val="75000"/>
                    <a:lumOff val="25000"/>
                  </a:schemeClr>
                </a:solidFill>
                <a:latin typeface="+mn-lt"/>
              </a:rPr>
              <a:t>Ensuring Response Planning processes are executed during and after an incident</a:t>
            </a:r>
          </a:p>
          <a:p>
            <a:pPr marL="285750" indent="-285750" eaLnBrk="1" hangingPunct="1">
              <a:lnSpc>
                <a:spcPct val="90000"/>
              </a:lnSpc>
              <a:spcBef>
                <a:spcPts val="1200"/>
              </a:spcBef>
              <a:spcAft>
                <a:spcPts val="200"/>
              </a:spcAft>
              <a:buClr>
                <a:schemeClr val="accent1"/>
              </a:buClr>
              <a:buSzPct val="100000"/>
              <a:buFont typeface="Arial" panose="020B0604020202020204" pitchFamily="34" charset="0"/>
              <a:buChar char="•"/>
            </a:pPr>
            <a:r>
              <a:rPr lang="en-US" dirty="0">
                <a:solidFill>
                  <a:schemeClr val="tx1">
                    <a:lumMod val="75000"/>
                    <a:lumOff val="25000"/>
                  </a:schemeClr>
                </a:solidFill>
                <a:latin typeface="+mn-lt"/>
              </a:rPr>
              <a:t>Managing Communications during and after an event</a:t>
            </a:r>
          </a:p>
          <a:p>
            <a:pPr marL="285750" indent="-285750" eaLnBrk="1" hangingPunct="1">
              <a:lnSpc>
                <a:spcPct val="90000"/>
              </a:lnSpc>
              <a:spcBef>
                <a:spcPts val="1200"/>
              </a:spcBef>
              <a:spcAft>
                <a:spcPts val="200"/>
              </a:spcAft>
              <a:buClr>
                <a:schemeClr val="accent1"/>
              </a:buClr>
              <a:buSzPct val="100000"/>
              <a:buFont typeface="Arial" panose="020B0604020202020204" pitchFamily="34" charset="0"/>
              <a:buChar char="•"/>
            </a:pPr>
            <a:r>
              <a:rPr lang="en-US" dirty="0">
                <a:solidFill>
                  <a:schemeClr val="tx1">
                    <a:lumMod val="75000"/>
                    <a:lumOff val="25000"/>
                  </a:schemeClr>
                </a:solidFill>
                <a:latin typeface="+mn-lt"/>
              </a:rPr>
              <a:t>Analyzing effectiveness of response activities</a:t>
            </a:r>
          </a:p>
        </p:txBody>
      </p:sp>
      <p:grpSp>
        <p:nvGrpSpPr>
          <p:cNvPr id="2" name="Group 1" descr="Respond Function.">
            <a:extLst>
              <a:ext uri="{FF2B5EF4-FFF2-40B4-BE49-F238E27FC236}">
                <a16:creationId xmlns:a16="http://schemas.microsoft.com/office/drawing/2014/main" id="{5337911F-90EA-4299-9078-7C9FA43C184F}"/>
              </a:ext>
            </a:extLst>
          </p:cNvPr>
          <p:cNvGrpSpPr/>
          <p:nvPr/>
        </p:nvGrpSpPr>
        <p:grpSpPr>
          <a:xfrm>
            <a:off x="9296400" y="3429000"/>
            <a:ext cx="2710543" cy="2735440"/>
            <a:chOff x="4534336" y="2019328"/>
            <a:chExt cx="4595137" cy="4569051"/>
          </a:xfrm>
        </p:grpSpPr>
        <p:pic>
          <p:nvPicPr>
            <p:cNvPr id="7" name="Picture 6">
              <a:extLst>
                <a:ext uri="{FF2B5EF4-FFF2-40B4-BE49-F238E27FC236}">
                  <a16:creationId xmlns:a16="http://schemas.microsoft.com/office/drawing/2014/main" id="{D9A5704B-88BA-4A1D-BB4D-0ED0B71BCDFF}"/>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4534336" y="2019328"/>
              <a:ext cx="4595137" cy="4569051"/>
            </a:xfrm>
            <a:prstGeom prst="rect">
              <a:avLst/>
            </a:prstGeom>
          </p:spPr>
        </p:pic>
        <p:pic>
          <p:nvPicPr>
            <p:cNvPr id="8" name="Picture 7">
              <a:extLst>
                <a:ext uri="{FF2B5EF4-FFF2-40B4-BE49-F238E27FC236}">
                  <a16:creationId xmlns:a16="http://schemas.microsoft.com/office/drawing/2014/main" id="{00B50AEB-B333-4B5E-9953-0356DFF6FDF6}"/>
                </a:ext>
              </a:extLst>
            </p:cNvPr>
            <p:cNvPicPr>
              <a:picLocks noChangeAspect="1"/>
            </p:cNvPicPr>
            <p:nvPr/>
          </p:nvPicPr>
          <p:blipFill rotWithShape="1">
            <a:blip r:embed="rId5">
              <a:extLst>
                <a:ext uri="{BEBA8EAE-BF5A-486C-A8C5-ECC9F3942E4B}">
                  <a14:imgProps xmlns:a14="http://schemas.microsoft.com/office/drawing/2010/main">
                    <a14:imgLayer r:embed="rId4">
                      <a14:imgEffect>
                        <a14:backgroundRemoval t="37118" b="90175" l="1747" r="35153">
                          <a14:foregroundMark x1="33624" y1="72707" x2="27293" y2="64410"/>
                          <a14:foregroundMark x1="27293" y1="64410" x2="20524" y2="43450"/>
                          <a14:foregroundMark x1="20524" y1="43450" x2="10699" y2="39738"/>
                          <a14:foregroundMark x1="10699" y1="39738" x2="1747" y2="48035"/>
                          <a14:foregroundMark x1="1747" y1="48035" x2="3930" y2="70306"/>
                          <a14:foregroundMark x1="3930" y1="70306" x2="18341" y2="88210"/>
                          <a14:foregroundMark x1="18341" y1="88210" x2="28384" y2="84061"/>
                          <a14:foregroundMark x1="28384" y1="84061" x2="32969" y2="70524"/>
                          <a14:foregroundMark x1="20524" y1="86900" x2="20961" y2="90175"/>
                          <a14:foregroundMark x1="12664" y1="75109" x2="3057" y2="54148"/>
                          <a14:foregroundMark x1="3057" y1="54148" x2="2402" y2="43450"/>
                          <a14:foregroundMark x1="6332" y1="64192" x2="1965" y2="40611"/>
                          <a14:foregroundMark x1="1965" y1="40611" x2="10480" y2="39083"/>
                          <a14:foregroundMark x1="8515" y1="39738" x2="5240" y2="37336"/>
                          <a14:foregroundMark x1="13319" y1="40830" x2="27293" y2="45415"/>
                          <a14:foregroundMark x1="26201" y1="49345" x2="26856" y2="60480"/>
                          <a14:foregroundMark x1="26856" y1="60480" x2="33188" y2="69651"/>
                          <a14:foregroundMark x1="33188" y1="69651" x2="35153" y2="69869"/>
                          <a14:foregroundMark x1="4148" y1="38428" x2="4148" y2="43450"/>
                          <a14:foregroundMark x1="21616" y1="87773" x2="24672" y2="86900"/>
                          <a14:foregroundMark x1="22926" y1="77729" x2="13755" y2="45852"/>
                          <a14:foregroundMark x1="13319" y1="54367" x2="13974" y2="65066"/>
                          <a14:foregroundMark x1="13974" y1="65066" x2="18341" y2="72707"/>
                        </a14:backgroundRemoval>
                      </a14:imgEffect>
                    </a14:imgLayer>
                  </a14:imgProps>
                </a:ext>
              </a:extLst>
            </a:blip>
            <a:srcRect l="2735" t="36927" r="65284" b="10538"/>
            <a:stretch/>
          </p:blipFill>
          <p:spPr>
            <a:xfrm>
              <a:off x="4669974" y="3690256"/>
              <a:ext cx="1469571" cy="2400301"/>
            </a:xfrm>
            <a:prstGeom prst="rect">
              <a:avLst/>
            </a:prstGeom>
          </p:spPr>
        </p:pic>
      </p:grpSp>
      <p:sp>
        <p:nvSpPr>
          <p:cNvPr id="6" name="Slide Number Placeholder 5">
            <a:extLst>
              <a:ext uri="{FF2B5EF4-FFF2-40B4-BE49-F238E27FC236}">
                <a16:creationId xmlns:a16="http://schemas.microsoft.com/office/drawing/2014/main" id="{92BE943F-F9CD-4AD7-93AB-476332DF2AD6}"/>
              </a:ext>
            </a:extLst>
          </p:cNvPr>
          <p:cNvSpPr>
            <a:spLocks noGrp="1"/>
          </p:cNvSpPr>
          <p:nvPr>
            <p:ph type="sldNum" sz="quarter" idx="12"/>
          </p:nvPr>
        </p:nvSpPr>
        <p:spPr/>
        <p:txBody>
          <a:bodyPr/>
          <a:lstStyle/>
          <a:p>
            <a:fld id="{04C45A55-F42A-4D1B-9AA2-8BF4CB494A9A}" type="slidenum">
              <a:rPr lang="en-US" smtClean="0"/>
              <a:t>49</a:t>
            </a:fld>
            <a:endParaRPr lang="en-US" dirty="0"/>
          </a:p>
        </p:txBody>
      </p:sp>
      <p:sp>
        <p:nvSpPr>
          <p:cNvPr id="9" name="Footer Placeholder 8">
            <a:extLst>
              <a:ext uri="{FF2B5EF4-FFF2-40B4-BE49-F238E27FC236}">
                <a16:creationId xmlns:a16="http://schemas.microsoft.com/office/drawing/2014/main" id="{F0E36B87-7036-46EA-9B36-562085B04A76}"/>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3040137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6B7A-F735-4D1B-BEB2-BF0C9C19BFB0}"/>
              </a:ext>
            </a:extLst>
          </p:cNvPr>
          <p:cNvSpPr>
            <a:spLocks noGrp="1"/>
          </p:cNvSpPr>
          <p:nvPr>
            <p:ph type="title"/>
          </p:nvPr>
        </p:nvSpPr>
        <p:spPr/>
        <p:txBody>
          <a:bodyPr/>
          <a:lstStyle/>
          <a:p>
            <a:r>
              <a:rPr lang="en-US" dirty="0"/>
              <a:t>Machine Learning (ML)</a:t>
            </a:r>
          </a:p>
        </p:txBody>
      </p:sp>
      <p:sp>
        <p:nvSpPr>
          <p:cNvPr id="3" name="Content Placeholder 2">
            <a:extLst>
              <a:ext uri="{FF2B5EF4-FFF2-40B4-BE49-F238E27FC236}">
                <a16:creationId xmlns:a16="http://schemas.microsoft.com/office/drawing/2014/main" id="{87B8603C-6E81-4E30-BF9D-B63F150CBAAA}"/>
              </a:ext>
            </a:extLst>
          </p:cNvPr>
          <p:cNvSpPr>
            <a:spLocks noGrp="1"/>
          </p:cNvSpPr>
          <p:nvPr>
            <p:ph idx="1"/>
          </p:nvPr>
        </p:nvSpPr>
        <p:spPr/>
        <p:txBody>
          <a:bodyPr/>
          <a:lstStyle/>
          <a:p>
            <a:r>
              <a:rPr lang="en-US" dirty="0"/>
              <a:t>Machine Learning (ML), is a subset of Artificial Intelligence (AI) that utilizes technologies to enable computers to learn and adapt through experience. </a:t>
            </a:r>
          </a:p>
          <a:p>
            <a:endParaRPr lang="en-US" dirty="0"/>
          </a:p>
        </p:txBody>
      </p:sp>
      <p:pic>
        <p:nvPicPr>
          <p:cNvPr id="4100" name="Picture 4" descr="AI Classification">
            <a:extLst>
              <a:ext uri="{FF2B5EF4-FFF2-40B4-BE49-F238E27FC236}">
                <a16:creationId xmlns:a16="http://schemas.microsoft.com/office/drawing/2014/main" id="{42387EFB-12E7-492D-86FF-508E4EB554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0504" y="2847514"/>
            <a:ext cx="4476135" cy="309919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5BDDE832-6BB8-4395-88E7-30E0A1ADDDED}"/>
              </a:ext>
            </a:extLst>
          </p:cNvPr>
          <p:cNvSpPr>
            <a:spLocks noGrp="1"/>
          </p:cNvSpPr>
          <p:nvPr>
            <p:ph type="sldNum" sz="quarter" idx="12"/>
          </p:nvPr>
        </p:nvSpPr>
        <p:spPr/>
        <p:txBody>
          <a:bodyPr/>
          <a:lstStyle/>
          <a:p>
            <a:fld id="{04C45A55-F42A-4D1B-9AA2-8BF4CB494A9A}" type="slidenum">
              <a:rPr lang="en-US" smtClean="0"/>
              <a:t>5</a:t>
            </a:fld>
            <a:endParaRPr lang="en-US" dirty="0"/>
          </a:p>
        </p:txBody>
      </p:sp>
      <p:sp>
        <p:nvSpPr>
          <p:cNvPr id="5" name="Footer Placeholder 4">
            <a:extLst>
              <a:ext uri="{FF2B5EF4-FFF2-40B4-BE49-F238E27FC236}">
                <a16:creationId xmlns:a16="http://schemas.microsoft.com/office/drawing/2014/main" id="{9A25F4FE-0DAE-4C08-8B28-19006316104F}"/>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22739091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4BF89-48B2-41AD-9902-189FB669DC7E}"/>
              </a:ext>
            </a:extLst>
          </p:cNvPr>
          <p:cNvSpPr>
            <a:spLocks noGrp="1"/>
          </p:cNvSpPr>
          <p:nvPr>
            <p:ph type="title"/>
          </p:nvPr>
        </p:nvSpPr>
        <p:spPr/>
        <p:txBody>
          <a:bodyPr/>
          <a:lstStyle/>
          <a:p>
            <a:r>
              <a:rPr lang="en-US" dirty="0"/>
              <a:t>Machine Learning for Incident Response </a:t>
            </a:r>
            <a:r>
              <a:rPr lang="en-US" b="1" dirty="0">
                <a:solidFill>
                  <a:srgbClr val="FF0000"/>
                </a:solidFill>
              </a:rPr>
              <a:t>(Optional)</a:t>
            </a:r>
            <a:endParaRPr lang="en-US" dirty="0"/>
          </a:p>
        </p:txBody>
      </p:sp>
      <p:sp>
        <p:nvSpPr>
          <p:cNvPr id="3" name="Content Placeholder 2">
            <a:extLst>
              <a:ext uri="{FF2B5EF4-FFF2-40B4-BE49-F238E27FC236}">
                <a16:creationId xmlns:a16="http://schemas.microsoft.com/office/drawing/2014/main" id="{96BEF136-6AEE-4D68-83C7-7AFE0C789270}"/>
              </a:ext>
            </a:extLst>
          </p:cNvPr>
          <p:cNvSpPr>
            <a:spLocks noGrp="1"/>
          </p:cNvSpPr>
          <p:nvPr>
            <p:ph idx="1"/>
          </p:nvPr>
        </p:nvSpPr>
        <p:spPr>
          <a:xfrm>
            <a:off x="1097280" y="1845734"/>
            <a:ext cx="10058400" cy="4374132"/>
          </a:xfrm>
        </p:spPr>
        <p:txBody>
          <a:bodyPr>
            <a:normAutofit fontScale="92500" lnSpcReduction="10000"/>
          </a:bodyPr>
          <a:lstStyle/>
          <a:p>
            <a:r>
              <a:rPr lang="en-US" sz="2400" dirty="0"/>
              <a:t>By embracing incident response tools and strategies that leverage machine learning and automation, IT teams can resolve the challenges described above and achieve a faster, more predictable and more efficient approach to incident response.</a:t>
            </a:r>
          </a:p>
          <a:p>
            <a:pPr>
              <a:buClr>
                <a:srgbClr val="BD582C"/>
              </a:buClr>
            </a:pPr>
            <a:r>
              <a:rPr lang="en-US" sz="2400" b="1" dirty="0">
                <a:solidFill>
                  <a:srgbClr val="BD582C"/>
                </a:solidFill>
              </a:rPr>
              <a:t>(a) Assigning incident response duties</a:t>
            </a:r>
          </a:p>
          <a:p>
            <a:r>
              <a:rPr lang="en-US" sz="2400" dirty="0"/>
              <a:t>First and foremost, machine learning can automatically make suggestions regarding which engineers should respond to an incident on the basis of the nature of the incident</a:t>
            </a:r>
          </a:p>
          <a:p>
            <a:pPr>
              <a:buClr>
                <a:srgbClr val="BD582C"/>
              </a:buClr>
            </a:pPr>
            <a:r>
              <a:rPr lang="en-US" sz="2400" b="1" dirty="0">
                <a:solidFill>
                  <a:srgbClr val="BD582C"/>
                </a:solidFill>
              </a:rPr>
              <a:t>(b) Faster, more accurate incident detection and correlation</a:t>
            </a:r>
          </a:p>
          <a:p>
            <a:r>
              <a:rPr lang="en-US" sz="2400" dirty="0"/>
              <a:t>Machine learning simplifies and automates the process of determining which behavior within an application environment constitutes an incident. It can help to categorize the seriousness of the incident. It can also understand whether and how two or more incidents might be related to each other. </a:t>
            </a:r>
          </a:p>
        </p:txBody>
      </p:sp>
      <p:grpSp>
        <p:nvGrpSpPr>
          <p:cNvPr id="5" name="Group 4" descr="Respond Function.">
            <a:extLst>
              <a:ext uri="{FF2B5EF4-FFF2-40B4-BE49-F238E27FC236}">
                <a16:creationId xmlns:a16="http://schemas.microsoft.com/office/drawing/2014/main" id="{3AAE891D-5C10-4CC0-B31C-A3A32CFDA1C8}"/>
              </a:ext>
            </a:extLst>
          </p:cNvPr>
          <p:cNvGrpSpPr/>
          <p:nvPr/>
        </p:nvGrpSpPr>
        <p:grpSpPr>
          <a:xfrm>
            <a:off x="10896600" y="188513"/>
            <a:ext cx="1099280" cy="1106887"/>
            <a:chOff x="4534336" y="2019328"/>
            <a:chExt cx="4595137" cy="4569051"/>
          </a:xfrm>
        </p:grpSpPr>
        <p:pic>
          <p:nvPicPr>
            <p:cNvPr id="6" name="Picture 5">
              <a:extLst>
                <a:ext uri="{FF2B5EF4-FFF2-40B4-BE49-F238E27FC236}">
                  <a16:creationId xmlns:a16="http://schemas.microsoft.com/office/drawing/2014/main" id="{F2FAB320-00F3-4393-9A13-9AF310524A48}"/>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4534336" y="2019328"/>
              <a:ext cx="4595137" cy="4569051"/>
            </a:xfrm>
            <a:prstGeom prst="rect">
              <a:avLst/>
            </a:prstGeom>
          </p:spPr>
        </p:pic>
        <p:pic>
          <p:nvPicPr>
            <p:cNvPr id="7" name="Picture 6">
              <a:extLst>
                <a:ext uri="{FF2B5EF4-FFF2-40B4-BE49-F238E27FC236}">
                  <a16:creationId xmlns:a16="http://schemas.microsoft.com/office/drawing/2014/main" id="{0C431E8E-93A2-4F53-AA59-837467683140}"/>
                </a:ext>
              </a:extLst>
            </p:cNvPr>
            <p:cNvPicPr>
              <a:picLocks noChangeAspect="1"/>
            </p:cNvPicPr>
            <p:nvPr/>
          </p:nvPicPr>
          <p:blipFill rotWithShape="1">
            <a:blip r:embed="rId4">
              <a:extLst>
                <a:ext uri="{BEBA8EAE-BF5A-486C-A8C5-ECC9F3942E4B}">
                  <a14:imgProps xmlns:a14="http://schemas.microsoft.com/office/drawing/2010/main">
                    <a14:imgLayer r:embed="rId3">
                      <a14:imgEffect>
                        <a14:backgroundRemoval t="37118" b="90175" l="1747" r="35153">
                          <a14:foregroundMark x1="33624" y1="72707" x2="27293" y2="64410"/>
                          <a14:foregroundMark x1="27293" y1="64410" x2="20524" y2="43450"/>
                          <a14:foregroundMark x1="20524" y1="43450" x2="10699" y2="39738"/>
                          <a14:foregroundMark x1="10699" y1="39738" x2="1747" y2="48035"/>
                          <a14:foregroundMark x1="1747" y1="48035" x2="3930" y2="70306"/>
                          <a14:foregroundMark x1="3930" y1="70306" x2="18341" y2="88210"/>
                          <a14:foregroundMark x1="18341" y1="88210" x2="28384" y2="84061"/>
                          <a14:foregroundMark x1="28384" y1="84061" x2="32969" y2="70524"/>
                          <a14:foregroundMark x1="20524" y1="86900" x2="20961" y2="90175"/>
                          <a14:foregroundMark x1="12664" y1="75109" x2="3057" y2="54148"/>
                          <a14:foregroundMark x1="3057" y1="54148" x2="2402" y2="43450"/>
                          <a14:foregroundMark x1="6332" y1="64192" x2="1965" y2="40611"/>
                          <a14:foregroundMark x1="1965" y1="40611" x2="10480" y2="39083"/>
                          <a14:foregroundMark x1="8515" y1="39738" x2="5240" y2="37336"/>
                          <a14:foregroundMark x1="13319" y1="40830" x2="27293" y2="45415"/>
                          <a14:foregroundMark x1="26201" y1="49345" x2="26856" y2="60480"/>
                          <a14:foregroundMark x1="26856" y1="60480" x2="33188" y2="69651"/>
                          <a14:foregroundMark x1="33188" y1="69651" x2="35153" y2="69869"/>
                          <a14:foregroundMark x1="4148" y1="38428" x2="4148" y2="43450"/>
                          <a14:foregroundMark x1="21616" y1="87773" x2="24672" y2="86900"/>
                          <a14:foregroundMark x1="22926" y1="77729" x2="13755" y2="45852"/>
                          <a14:foregroundMark x1="13319" y1="54367" x2="13974" y2="65066"/>
                          <a14:foregroundMark x1="13974" y1="65066" x2="18341" y2="72707"/>
                        </a14:backgroundRemoval>
                      </a14:imgEffect>
                    </a14:imgLayer>
                  </a14:imgProps>
                </a:ext>
              </a:extLst>
            </a:blip>
            <a:srcRect l="2735" t="36927" r="65284" b="10538"/>
            <a:stretch/>
          </p:blipFill>
          <p:spPr>
            <a:xfrm>
              <a:off x="4669974" y="3690256"/>
              <a:ext cx="1469571" cy="2400301"/>
            </a:xfrm>
            <a:prstGeom prst="rect">
              <a:avLst/>
            </a:prstGeom>
          </p:spPr>
        </p:pic>
      </p:grpSp>
      <p:sp>
        <p:nvSpPr>
          <p:cNvPr id="4" name="Slide Number Placeholder 3">
            <a:extLst>
              <a:ext uri="{FF2B5EF4-FFF2-40B4-BE49-F238E27FC236}">
                <a16:creationId xmlns:a16="http://schemas.microsoft.com/office/drawing/2014/main" id="{17B29452-8765-4541-94AA-3EC13BF6966D}"/>
              </a:ext>
            </a:extLst>
          </p:cNvPr>
          <p:cNvSpPr>
            <a:spLocks noGrp="1"/>
          </p:cNvSpPr>
          <p:nvPr>
            <p:ph type="sldNum" sz="quarter" idx="12"/>
          </p:nvPr>
        </p:nvSpPr>
        <p:spPr/>
        <p:txBody>
          <a:bodyPr/>
          <a:lstStyle/>
          <a:p>
            <a:fld id="{04C45A55-F42A-4D1B-9AA2-8BF4CB494A9A}" type="slidenum">
              <a:rPr lang="en-US" smtClean="0"/>
              <a:t>50</a:t>
            </a:fld>
            <a:endParaRPr lang="en-US" dirty="0"/>
          </a:p>
        </p:txBody>
      </p:sp>
      <p:sp>
        <p:nvSpPr>
          <p:cNvPr id="8" name="Footer Placeholder 7">
            <a:extLst>
              <a:ext uri="{FF2B5EF4-FFF2-40B4-BE49-F238E27FC236}">
                <a16:creationId xmlns:a16="http://schemas.microsoft.com/office/drawing/2014/main" id="{65B2B890-6FFD-4A93-9A48-0EDC6240C153}"/>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28719487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5- The Recover Function </a:t>
            </a:r>
            <a:r>
              <a:rPr lang="en-US" b="1" dirty="0">
                <a:solidFill>
                  <a:srgbClr val="FF0000"/>
                </a:solidFill>
              </a:rPr>
              <a:t>(Optional)</a:t>
            </a:r>
            <a:endParaRPr lang="en-US" dirty="0"/>
          </a:p>
        </p:txBody>
      </p:sp>
      <p:sp>
        <p:nvSpPr>
          <p:cNvPr id="4" name="Content Placeholder 3"/>
          <p:cNvSpPr>
            <a:spLocks noGrp="1"/>
          </p:cNvSpPr>
          <p:nvPr>
            <p:ph idx="1"/>
          </p:nvPr>
        </p:nvSpPr>
        <p:spPr/>
        <p:txBody>
          <a:bodyPr/>
          <a:lstStyle/>
          <a:p>
            <a:r>
              <a:rPr lang="en-US" dirty="0"/>
              <a:t>The Recover Function identifies appropriate activities to maintain plans for resilience and to restore services impaired during cybersecurity incidents</a:t>
            </a:r>
          </a:p>
        </p:txBody>
      </p:sp>
      <p:sp>
        <p:nvSpPr>
          <p:cNvPr id="5" name="TextBox 4">
            <a:extLst>
              <a:ext uri="{FF2B5EF4-FFF2-40B4-BE49-F238E27FC236}">
                <a16:creationId xmlns:a16="http://schemas.microsoft.com/office/drawing/2014/main" id="{1BBAC736-3716-4D45-B804-B0468971F1A4}"/>
              </a:ext>
            </a:extLst>
          </p:cNvPr>
          <p:cNvSpPr txBox="1"/>
          <p:nvPr/>
        </p:nvSpPr>
        <p:spPr>
          <a:xfrm>
            <a:off x="1222850" y="3429000"/>
            <a:ext cx="7632378" cy="2304221"/>
          </a:xfrm>
          <a:prstGeom prst="rect">
            <a:avLst/>
          </a:prstGeom>
          <a:noFill/>
        </p:spPr>
        <p:txBody>
          <a:bodyPr wrap="square" rtlCol="0">
            <a:spAutoFit/>
          </a:bodyPr>
          <a:lstStyle/>
          <a:p>
            <a:r>
              <a:rPr lang="en-US" dirty="0">
                <a:solidFill>
                  <a:schemeClr val="tx1">
                    <a:lumMod val="75000"/>
                    <a:lumOff val="25000"/>
                  </a:schemeClr>
                </a:solidFill>
                <a:latin typeface="+mn-lt"/>
              </a:rPr>
              <a:t>Current Practices:</a:t>
            </a:r>
          </a:p>
          <a:p>
            <a:pPr marL="285750" indent="-285750" eaLnBrk="1" hangingPunct="1">
              <a:lnSpc>
                <a:spcPct val="90000"/>
              </a:lnSpc>
              <a:spcBef>
                <a:spcPts val="1200"/>
              </a:spcBef>
              <a:spcAft>
                <a:spcPts val="200"/>
              </a:spcAft>
              <a:buClr>
                <a:schemeClr val="accent1"/>
              </a:buClr>
              <a:buSzPct val="100000"/>
              <a:buFont typeface="Arial" panose="020B0604020202020204" pitchFamily="34" charset="0"/>
              <a:buChar char="•"/>
            </a:pPr>
            <a:r>
              <a:rPr lang="en-US" dirty="0">
                <a:solidFill>
                  <a:schemeClr val="tx1">
                    <a:lumMod val="75000"/>
                    <a:lumOff val="25000"/>
                  </a:schemeClr>
                </a:solidFill>
                <a:latin typeface="+mn-lt"/>
              </a:rPr>
              <a:t>Ensuring the organization implements Recovery Planning processes and procedures</a:t>
            </a:r>
          </a:p>
          <a:p>
            <a:pPr marL="285750" indent="-285750" eaLnBrk="1" hangingPunct="1">
              <a:lnSpc>
                <a:spcPct val="90000"/>
              </a:lnSpc>
              <a:spcBef>
                <a:spcPts val="1200"/>
              </a:spcBef>
              <a:spcAft>
                <a:spcPts val="200"/>
              </a:spcAft>
              <a:buClr>
                <a:schemeClr val="accent1"/>
              </a:buClr>
              <a:buSzPct val="100000"/>
              <a:buFont typeface="Arial" panose="020B0604020202020204" pitchFamily="34" charset="0"/>
              <a:buChar char="•"/>
            </a:pPr>
            <a:r>
              <a:rPr lang="en-US" dirty="0">
                <a:solidFill>
                  <a:schemeClr val="tx1">
                    <a:lumMod val="75000"/>
                    <a:lumOff val="25000"/>
                  </a:schemeClr>
                </a:solidFill>
                <a:latin typeface="+mn-lt"/>
              </a:rPr>
              <a:t>Implementing improvements based on lessons learned</a:t>
            </a:r>
          </a:p>
          <a:p>
            <a:pPr marL="285750" indent="-285750" eaLnBrk="1" hangingPunct="1">
              <a:lnSpc>
                <a:spcPct val="90000"/>
              </a:lnSpc>
              <a:spcBef>
                <a:spcPts val="1200"/>
              </a:spcBef>
              <a:spcAft>
                <a:spcPts val="200"/>
              </a:spcAft>
              <a:buClr>
                <a:schemeClr val="accent1"/>
              </a:buClr>
              <a:buSzPct val="100000"/>
              <a:buFont typeface="Arial" panose="020B0604020202020204" pitchFamily="34" charset="0"/>
              <a:buChar char="•"/>
            </a:pPr>
            <a:r>
              <a:rPr lang="en-US" dirty="0">
                <a:solidFill>
                  <a:schemeClr val="tx1">
                    <a:lumMod val="75000"/>
                    <a:lumOff val="25000"/>
                  </a:schemeClr>
                </a:solidFill>
                <a:latin typeface="+mn-lt"/>
              </a:rPr>
              <a:t>Coordinating communications during recovery activities</a:t>
            </a:r>
          </a:p>
        </p:txBody>
      </p:sp>
      <p:grpSp>
        <p:nvGrpSpPr>
          <p:cNvPr id="2" name="Group 1" descr="Recover Function.">
            <a:extLst>
              <a:ext uri="{FF2B5EF4-FFF2-40B4-BE49-F238E27FC236}">
                <a16:creationId xmlns:a16="http://schemas.microsoft.com/office/drawing/2014/main" id="{EA1C1A04-0C25-468A-8C10-C01ED06BD8E3}"/>
              </a:ext>
            </a:extLst>
          </p:cNvPr>
          <p:cNvGrpSpPr/>
          <p:nvPr/>
        </p:nvGrpSpPr>
        <p:grpSpPr>
          <a:xfrm>
            <a:off x="9356897" y="3565403"/>
            <a:ext cx="2399146" cy="2354492"/>
            <a:chOff x="4534336" y="2019328"/>
            <a:chExt cx="4595137" cy="4569051"/>
          </a:xfrm>
        </p:grpSpPr>
        <p:pic>
          <p:nvPicPr>
            <p:cNvPr id="7" name="Picture 6">
              <a:extLst>
                <a:ext uri="{FF2B5EF4-FFF2-40B4-BE49-F238E27FC236}">
                  <a16:creationId xmlns:a16="http://schemas.microsoft.com/office/drawing/2014/main" id="{D9A5704B-88BA-4A1D-BB4D-0ED0B71BCDFF}"/>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4534336" y="2019328"/>
              <a:ext cx="4595137" cy="4569051"/>
            </a:xfrm>
            <a:prstGeom prst="rect">
              <a:avLst/>
            </a:prstGeom>
          </p:spPr>
        </p:pic>
        <p:pic>
          <p:nvPicPr>
            <p:cNvPr id="9" name="Picture 8">
              <a:extLst>
                <a:ext uri="{FF2B5EF4-FFF2-40B4-BE49-F238E27FC236}">
                  <a16:creationId xmlns:a16="http://schemas.microsoft.com/office/drawing/2014/main" id="{4EC9B768-1071-4557-A75D-22BD109C864F}"/>
                </a:ext>
              </a:extLst>
            </p:cNvPr>
            <p:cNvPicPr>
              <a:picLocks noChangeAspect="1"/>
            </p:cNvPicPr>
            <p:nvPr/>
          </p:nvPicPr>
          <p:blipFill rotWithShape="1">
            <a:blip r:embed="rId5">
              <a:extLst>
                <a:ext uri="{BEBA8EAE-BF5A-486C-A8C5-ECC9F3942E4B}">
                  <a14:imgProps xmlns:a14="http://schemas.microsoft.com/office/drawing/2010/main">
                    <a14:imgLayer r:embed="rId4">
                      <a14:imgEffect>
                        <a14:backgroundRemoval t="1747" b="41485" l="3057" r="49127">
                          <a14:foregroundMark x1="28603" y1="39738" x2="17031" y2="37555"/>
                          <a14:foregroundMark x1="17031" y1="37555" x2="7860" y2="30786"/>
                          <a14:foregroundMark x1="7860" y1="30786" x2="8734" y2="26856"/>
                          <a14:foregroundMark x1="6114" y1="32533" x2="28821" y2="41485"/>
                          <a14:foregroundMark x1="26419" y1="41921" x2="5022" y2="34279"/>
                          <a14:foregroundMark x1="5022" y1="34279" x2="12882" y2="23362"/>
                          <a14:foregroundMark x1="8734" y1="27293" x2="25109" y2="10917"/>
                          <a14:foregroundMark x1="25109" y1="10917" x2="48035" y2="3712"/>
                          <a14:foregroundMark x1="48035" y1="3712" x2="48690" y2="3712"/>
                          <a14:foregroundMark x1="6114" y1="31659" x2="14192" y2="24454"/>
                          <a14:foregroundMark x1="14192" y1="24454" x2="20087" y2="15066"/>
                          <a14:foregroundMark x1="20087" y1="15066" x2="40830" y2="2620"/>
                          <a14:foregroundMark x1="40830" y1="2620" x2="44978" y2="2183"/>
                          <a14:foregroundMark x1="33188" y1="6987" x2="13974" y2="17249"/>
                          <a14:foregroundMark x1="13974" y1="17249" x2="5677" y2="25983"/>
                          <a14:foregroundMark x1="5677" y1="25983" x2="3275" y2="31659"/>
                          <a14:foregroundMark x1="16376" y1="17249" x2="34934" y2="6987"/>
                          <a14:foregroundMark x1="34498" y1="5459" x2="22271" y2="9607"/>
                          <a14:foregroundMark x1="22271" y1="9607" x2="14629" y2="18341"/>
                          <a14:foregroundMark x1="14629" y1="18341" x2="14629" y2="18341"/>
                          <a14:foregroundMark x1="38865" y1="5459" x2="28821" y2="5895"/>
                          <a14:foregroundMark x1="39301" y1="3712" x2="48690" y2="3057"/>
                          <a14:foregroundMark x1="49127" y1="5022" x2="48035" y2="26201"/>
                          <a14:foregroundMark x1="28821" y1="40175" x2="38428" y2="32096"/>
                          <a14:foregroundMark x1="38428" y1="32096" x2="48690" y2="26856"/>
                          <a14:foregroundMark x1="17467" y1="31878" x2="37991" y2="20306"/>
                          <a14:foregroundMark x1="37991" y1="20306" x2="27293" y2="16594"/>
                          <a14:foregroundMark x1="27293" y1="16594" x2="17904" y2="24891"/>
                          <a14:foregroundMark x1="17904" y1="24891" x2="37555" y2="17686"/>
                          <a14:foregroundMark x1="37555" y1="17686" x2="27074" y2="20524"/>
                          <a14:foregroundMark x1="27074" y1="20524" x2="16812" y2="29039"/>
                          <a14:foregroundMark x1="36681" y1="18341" x2="43886" y2="12882"/>
                        </a14:backgroundRemoval>
                      </a14:imgEffect>
                    </a14:imgLayer>
                  </a14:imgProps>
                </a:ext>
              </a:extLst>
            </a:blip>
            <a:srcRect l="4728" t="2620" r="50854" b="58068"/>
            <a:stretch/>
          </p:blipFill>
          <p:spPr>
            <a:xfrm>
              <a:off x="4751613" y="2139042"/>
              <a:ext cx="2041073" cy="1796143"/>
            </a:xfrm>
            <a:prstGeom prst="rect">
              <a:avLst/>
            </a:prstGeom>
          </p:spPr>
        </p:pic>
      </p:grpSp>
      <p:grpSp>
        <p:nvGrpSpPr>
          <p:cNvPr id="10" name="Group 9" descr="Recover Function.">
            <a:extLst>
              <a:ext uri="{FF2B5EF4-FFF2-40B4-BE49-F238E27FC236}">
                <a16:creationId xmlns:a16="http://schemas.microsoft.com/office/drawing/2014/main" id="{7AAA2A93-C351-4E23-A242-EB064C4F5A76}"/>
              </a:ext>
            </a:extLst>
          </p:cNvPr>
          <p:cNvGrpSpPr/>
          <p:nvPr/>
        </p:nvGrpSpPr>
        <p:grpSpPr>
          <a:xfrm>
            <a:off x="10972800" y="178229"/>
            <a:ext cx="1047983" cy="994172"/>
            <a:chOff x="4534336" y="2019328"/>
            <a:chExt cx="4595137" cy="4569051"/>
          </a:xfrm>
        </p:grpSpPr>
        <p:pic>
          <p:nvPicPr>
            <p:cNvPr id="11" name="Picture 10">
              <a:extLst>
                <a:ext uri="{FF2B5EF4-FFF2-40B4-BE49-F238E27FC236}">
                  <a16:creationId xmlns:a16="http://schemas.microsoft.com/office/drawing/2014/main" id="{AEF714F6-CF34-494C-8825-7F41496683B9}"/>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4534336" y="2019328"/>
              <a:ext cx="4595137" cy="4569051"/>
            </a:xfrm>
            <a:prstGeom prst="rect">
              <a:avLst/>
            </a:prstGeom>
          </p:spPr>
        </p:pic>
        <p:pic>
          <p:nvPicPr>
            <p:cNvPr id="12" name="Picture 11">
              <a:extLst>
                <a:ext uri="{FF2B5EF4-FFF2-40B4-BE49-F238E27FC236}">
                  <a16:creationId xmlns:a16="http://schemas.microsoft.com/office/drawing/2014/main" id="{D03EDEE5-F6E8-4236-B055-2A40652B39E5}"/>
                </a:ext>
              </a:extLst>
            </p:cNvPr>
            <p:cNvPicPr>
              <a:picLocks noChangeAspect="1"/>
            </p:cNvPicPr>
            <p:nvPr/>
          </p:nvPicPr>
          <p:blipFill rotWithShape="1">
            <a:blip r:embed="rId5">
              <a:extLst>
                <a:ext uri="{BEBA8EAE-BF5A-486C-A8C5-ECC9F3942E4B}">
                  <a14:imgProps xmlns:a14="http://schemas.microsoft.com/office/drawing/2010/main">
                    <a14:imgLayer r:embed="rId4">
                      <a14:imgEffect>
                        <a14:backgroundRemoval t="1747" b="41485" l="3057" r="49127">
                          <a14:foregroundMark x1="28603" y1="39738" x2="17031" y2="37555"/>
                          <a14:foregroundMark x1="17031" y1="37555" x2="7860" y2="30786"/>
                          <a14:foregroundMark x1="7860" y1="30786" x2="8734" y2="26856"/>
                          <a14:foregroundMark x1="6114" y1="32533" x2="28821" y2="41485"/>
                          <a14:foregroundMark x1="26419" y1="41921" x2="5022" y2="34279"/>
                          <a14:foregroundMark x1="5022" y1="34279" x2="12882" y2="23362"/>
                          <a14:foregroundMark x1="8734" y1="27293" x2="25109" y2="10917"/>
                          <a14:foregroundMark x1="25109" y1="10917" x2="48035" y2="3712"/>
                          <a14:foregroundMark x1="48035" y1="3712" x2="48690" y2="3712"/>
                          <a14:foregroundMark x1="6114" y1="31659" x2="14192" y2="24454"/>
                          <a14:foregroundMark x1="14192" y1="24454" x2="20087" y2="15066"/>
                          <a14:foregroundMark x1="20087" y1="15066" x2="40830" y2="2620"/>
                          <a14:foregroundMark x1="40830" y1="2620" x2="44978" y2="2183"/>
                          <a14:foregroundMark x1="33188" y1="6987" x2="13974" y2="17249"/>
                          <a14:foregroundMark x1="13974" y1="17249" x2="5677" y2="25983"/>
                          <a14:foregroundMark x1="5677" y1="25983" x2="3275" y2="31659"/>
                          <a14:foregroundMark x1="16376" y1="17249" x2="34934" y2="6987"/>
                          <a14:foregroundMark x1="34498" y1="5459" x2="22271" y2="9607"/>
                          <a14:foregroundMark x1="22271" y1="9607" x2="14629" y2="18341"/>
                          <a14:foregroundMark x1="14629" y1="18341" x2="14629" y2="18341"/>
                          <a14:foregroundMark x1="38865" y1="5459" x2="28821" y2="5895"/>
                          <a14:foregroundMark x1="39301" y1="3712" x2="48690" y2="3057"/>
                          <a14:foregroundMark x1="49127" y1="5022" x2="48035" y2="26201"/>
                          <a14:foregroundMark x1="28821" y1="40175" x2="38428" y2="32096"/>
                          <a14:foregroundMark x1="38428" y1="32096" x2="48690" y2="26856"/>
                          <a14:foregroundMark x1="17467" y1="31878" x2="37991" y2="20306"/>
                          <a14:foregroundMark x1="37991" y1="20306" x2="27293" y2="16594"/>
                          <a14:foregroundMark x1="27293" y1="16594" x2="17904" y2="24891"/>
                          <a14:foregroundMark x1="17904" y1="24891" x2="37555" y2="17686"/>
                          <a14:foregroundMark x1="37555" y1="17686" x2="27074" y2="20524"/>
                          <a14:foregroundMark x1="27074" y1="20524" x2="16812" y2="29039"/>
                          <a14:foregroundMark x1="36681" y1="18341" x2="43886" y2="12882"/>
                        </a14:backgroundRemoval>
                      </a14:imgEffect>
                    </a14:imgLayer>
                  </a14:imgProps>
                </a:ext>
              </a:extLst>
            </a:blip>
            <a:srcRect l="4728" t="2620" r="50854" b="58068"/>
            <a:stretch/>
          </p:blipFill>
          <p:spPr>
            <a:xfrm>
              <a:off x="4751613" y="2139042"/>
              <a:ext cx="2041073" cy="1796143"/>
            </a:xfrm>
            <a:prstGeom prst="rect">
              <a:avLst/>
            </a:prstGeom>
          </p:spPr>
        </p:pic>
      </p:grpSp>
      <p:sp>
        <p:nvSpPr>
          <p:cNvPr id="6" name="Slide Number Placeholder 5">
            <a:extLst>
              <a:ext uri="{FF2B5EF4-FFF2-40B4-BE49-F238E27FC236}">
                <a16:creationId xmlns:a16="http://schemas.microsoft.com/office/drawing/2014/main" id="{2EDBA847-CED1-482D-B225-CBE4128B66A1}"/>
              </a:ext>
            </a:extLst>
          </p:cNvPr>
          <p:cNvSpPr>
            <a:spLocks noGrp="1"/>
          </p:cNvSpPr>
          <p:nvPr>
            <p:ph type="sldNum" sz="quarter" idx="12"/>
          </p:nvPr>
        </p:nvSpPr>
        <p:spPr/>
        <p:txBody>
          <a:bodyPr/>
          <a:lstStyle/>
          <a:p>
            <a:fld id="{04C45A55-F42A-4D1B-9AA2-8BF4CB494A9A}" type="slidenum">
              <a:rPr lang="en-US" smtClean="0"/>
              <a:t>51</a:t>
            </a:fld>
            <a:endParaRPr lang="en-US" dirty="0"/>
          </a:p>
        </p:txBody>
      </p:sp>
      <p:sp>
        <p:nvSpPr>
          <p:cNvPr id="8" name="Footer Placeholder 7">
            <a:extLst>
              <a:ext uri="{FF2B5EF4-FFF2-40B4-BE49-F238E27FC236}">
                <a16:creationId xmlns:a16="http://schemas.microsoft.com/office/drawing/2014/main" id="{5B1F20B7-C88A-4D38-B99D-1F33E82440FD}"/>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1675889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4BF89-48B2-41AD-9902-189FB669DC7E}"/>
              </a:ext>
            </a:extLst>
          </p:cNvPr>
          <p:cNvSpPr>
            <a:spLocks noGrp="1"/>
          </p:cNvSpPr>
          <p:nvPr>
            <p:ph type="title"/>
          </p:nvPr>
        </p:nvSpPr>
        <p:spPr/>
        <p:txBody>
          <a:bodyPr/>
          <a:lstStyle/>
          <a:p>
            <a:r>
              <a:rPr lang="en-US" dirty="0"/>
              <a:t>Machine learning for Incident Recovery </a:t>
            </a:r>
            <a:r>
              <a:rPr lang="en-US" b="1" dirty="0">
                <a:solidFill>
                  <a:srgbClr val="FF0000"/>
                </a:solidFill>
              </a:rPr>
              <a:t>(Optional)</a:t>
            </a:r>
            <a:endParaRPr lang="en-US" dirty="0"/>
          </a:p>
        </p:txBody>
      </p:sp>
      <p:sp>
        <p:nvSpPr>
          <p:cNvPr id="3" name="Content Placeholder 2">
            <a:extLst>
              <a:ext uri="{FF2B5EF4-FFF2-40B4-BE49-F238E27FC236}">
                <a16:creationId xmlns:a16="http://schemas.microsoft.com/office/drawing/2014/main" id="{96BEF136-6AEE-4D68-83C7-7AFE0C789270}"/>
              </a:ext>
            </a:extLst>
          </p:cNvPr>
          <p:cNvSpPr>
            <a:spLocks noGrp="1"/>
          </p:cNvSpPr>
          <p:nvPr>
            <p:ph idx="1"/>
          </p:nvPr>
        </p:nvSpPr>
        <p:spPr/>
        <p:txBody>
          <a:bodyPr>
            <a:normAutofit/>
          </a:bodyPr>
          <a:lstStyle/>
          <a:p>
            <a:pPr>
              <a:buClr>
                <a:srgbClr val="BD582C"/>
              </a:buClr>
            </a:pPr>
            <a:r>
              <a:rPr lang="en-US" sz="2400" b="1" dirty="0">
                <a:solidFill>
                  <a:srgbClr val="BD582C"/>
                </a:solidFill>
              </a:rPr>
              <a:t>(a) Automated remediation</a:t>
            </a:r>
          </a:p>
          <a:p>
            <a:r>
              <a:rPr lang="en-US" sz="2400" dirty="0"/>
              <a:t>By using machine learning to analyze the cause of an incident and determine how to resolve it, tools can take action automatically, especially in cases where the necessary fix is relatively simple and easily automated. </a:t>
            </a:r>
          </a:p>
          <a:p>
            <a:pPr>
              <a:buClr>
                <a:srgbClr val="BD582C"/>
              </a:buClr>
            </a:pPr>
            <a:r>
              <a:rPr lang="en-US" sz="2400" b="1" dirty="0">
                <a:solidFill>
                  <a:srgbClr val="BD582C"/>
                </a:solidFill>
              </a:rPr>
              <a:t>(b) Identifying opportunities for long-term improvement</a:t>
            </a:r>
          </a:p>
          <a:p>
            <a:r>
              <a:rPr lang="en-US" sz="2400" dirty="0"/>
              <a:t>Machine learning can be used to assess data from multiple incidents over the long term in order to identify ways in which the overall reliability and efficiency of a system can be improved.</a:t>
            </a:r>
          </a:p>
        </p:txBody>
      </p:sp>
      <p:grpSp>
        <p:nvGrpSpPr>
          <p:cNvPr id="9" name="Group 8" descr="Recover Function.">
            <a:extLst>
              <a:ext uri="{FF2B5EF4-FFF2-40B4-BE49-F238E27FC236}">
                <a16:creationId xmlns:a16="http://schemas.microsoft.com/office/drawing/2014/main" id="{C904767F-F967-4692-9E42-A293945F9F21}"/>
              </a:ext>
            </a:extLst>
          </p:cNvPr>
          <p:cNvGrpSpPr/>
          <p:nvPr/>
        </p:nvGrpSpPr>
        <p:grpSpPr>
          <a:xfrm>
            <a:off x="10972800" y="178229"/>
            <a:ext cx="1047983" cy="994172"/>
            <a:chOff x="4534336" y="2019328"/>
            <a:chExt cx="4595137" cy="4569051"/>
          </a:xfrm>
        </p:grpSpPr>
        <p:pic>
          <p:nvPicPr>
            <p:cNvPr id="10" name="Picture 9">
              <a:extLst>
                <a:ext uri="{FF2B5EF4-FFF2-40B4-BE49-F238E27FC236}">
                  <a16:creationId xmlns:a16="http://schemas.microsoft.com/office/drawing/2014/main" id="{C1E07B3C-1E0E-443A-9204-D099B4AC51BA}"/>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4534336" y="2019328"/>
              <a:ext cx="4595137" cy="4569051"/>
            </a:xfrm>
            <a:prstGeom prst="rect">
              <a:avLst/>
            </a:prstGeom>
          </p:spPr>
        </p:pic>
        <p:pic>
          <p:nvPicPr>
            <p:cNvPr id="11" name="Picture 10">
              <a:extLst>
                <a:ext uri="{FF2B5EF4-FFF2-40B4-BE49-F238E27FC236}">
                  <a16:creationId xmlns:a16="http://schemas.microsoft.com/office/drawing/2014/main" id="{998B6B8D-B80D-4229-B1D4-4E03BB8D83FE}"/>
                </a:ext>
              </a:extLst>
            </p:cNvPr>
            <p:cNvPicPr>
              <a:picLocks noChangeAspect="1"/>
            </p:cNvPicPr>
            <p:nvPr/>
          </p:nvPicPr>
          <p:blipFill rotWithShape="1">
            <a:blip r:embed="rId4">
              <a:extLst>
                <a:ext uri="{BEBA8EAE-BF5A-486C-A8C5-ECC9F3942E4B}">
                  <a14:imgProps xmlns:a14="http://schemas.microsoft.com/office/drawing/2010/main">
                    <a14:imgLayer r:embed="rId3">
                      <a14:imgEffect>
                        <a14:backgroundRemoval t="1747" b="41485" l="3057" r="49127">
                          <a14:foregroundMark x1="28603" y1="39738" x2="17031" y2="37555"/>
                          <a14:foregroundMark x1="17031" y1="37555" x2="7860" y2="30786"/>
                          <a14:foregroundMark x1="7860" y1="30786" x2="8734" y2="26856"/>
                          <a14:foregroundMark x1="6114" y1="32533" x2="28821" y2="41485"/>
                          <a14:foregroundMark x1="26419" y1="41921" x2="5022" y2="34279"/>
                          <a14:foregroundMark x1="5022" y1="34279" x2="12882" y2="23362"/>
                          <a14:foregroundMark x1="8734" y1="27293" x2="25109" y2="10917"/>
                          <a14:foregroundMark x1="25109" y1="10917" x2="48035" y2="3712"/>
                          <a14:foregroundMark x1="48035" y1="3712" x2="48690" y2="3712"/>
                          <a14:foregroundMark x1="6114" y1="31659" x2="14192" y2="24454"/>
                          <a14:foregroundMark x1="14192" y1="24454" x2="20087" y2="15066"/>
                          <a14:foregroundMark x1="20087" y1="15066" x2="40830" y2="2620"/>
                          <a14:foregroundMark x1="40830" y1="2620" x2="44978" y2="2183"/>
                          <a14:foregroundMark x1="33188" y1="6987" x2="13974" y2="17249"/>
                          <a14:foregroundMark x1="13974" y1="17249" x2="5677" y2="25983"/>
                          <a14:foregroundMark x1="5677" y1="25983" x2="3275" y2="31659"/>
                          <a14:foregroundMark x1="16376" y1="17249" x2="34934" y2="6987"/>
                          <a14:foregroundMark x1="34498" y1="5459" x2="22271" y2="9607"/>
                          <a14:foregroundMark x1="22271" y1="9607" x2="14629" y2="18341"/>
                          <a14:foregroundMark x1="14629" y1="18341" x2="14629" y2="18341"/>
                          <a14:foregroundMark x1="38865" y1="5459" x2="28821" y2="5895"/>
                          <a14:foregroundMark x1="39301" y1="3712" x2="48690" y2="3057"/>
                          <a14:foregroundMark x1="49127" y1="5022" x2="48035" y2="26201"/>
                          <a14:foregroundMark x1="28821" y1="40175" x2="38428" y2="32096"/>
                          <a14:foregroundMark x1="38428" y1="32096" x2="48690" y2="26856"/>
                          <a14:foregroundMark x1="17467" y1="31878" x2="37991" y2="20306"/>
                          <a14:foregroundMark x1="37991" y1="20306" x2="27293" y2="16594"/>
                          <a14:foregroundMark x1="27293" y1="16594" x2="17904" y2="24891"/>
                          <a14:foregroundMark x1="17904" y1="24891" x2="37555" y2="17686"/>
                          <a14:foregroundMark x1="37555" y1="17686" x2="27074" y2="20524"/>
                          <a14:foregroundMark x1="27074" y1="20524" x2="16812" y2="29039"/>
                          <a14:foregroundMark x1="36681" y1="18341" x2="43886" y2="12882"/>
                        </a14:backgroundRemoval>
                      </a14:imgEffect>
                    </a14:imgLayer>
                  </a14:imgProps>
                </a:ext>
              </a:extLst>
            </a:blip>
            <a:srcRect l="4728" t="2620" r="50854" b="58068"/>
            <a:stretch/>
          </p:blipFill>
          <p:spPr>
            <a:xfrm>
              <a:off x="4751613" y="2139042"/>
              <a:ext cx="2041073" cy="1796143"/>
            </a:xfrm>
            <a:prstGeom prst="rect">
              <a:avLst/>
            </a:prstGeom>
          </p:spPr>
        </p:pic>
      </p:grpSp>
      <p:sp>
        <p:nvSpPr>
          <p:cNvPr id="4" name="Slide Number Placeholder 3">
            <a:extLst>
              <a:ext uri="{FF2B5EF4-FFF2-40B4-BE49-F238E27FC236}">
                <a16:creationId xmlns:a16="http://schemas.microsoft.com/office/drawing/2014/main" id="{70E5160A-0C24-40E3-BAD9-B8764CA72C26}"/>
              </a:ext>
            </a:extLst>
          </p:cNvPr>
          <p:cNvSpPr>
            <a:spLocks noGrp="1"/>
          </p:cNvSpPr>
          <p:nvPr>
            <p:ph type="sldNum" sz="quarter" idx="12"/>
          </p:nvPr>
        </p:nvSpPr>
        <p:spPr/>
        <p:txBody>
          <a:bodyPr/>
          <a:lstStyle/>
          <a:p>
            <a:fld id="{04C45A55-F42A-4D1B-9AA2-8BF4CB494A9A}" type="slidenum">
              <a:rPr lang="en-US" smtClean="0"/>
              <a:t>52</a:t>
            </a:fld>
            <a:endParaRPr lang="en-US" dirty="0"/>
          </a:p>
        </p:txBody>
      </p:sp>
      <p:sp>
        <p:nvSpPr>
          <p:cNvPr id="5" name="Footer Placeholder 4">
            <a:extLst>
              <a:ext uri="{FF2B5EF4-FFF2-40B4-BE49-F238E27FC236}">
                <a16:creationId xmlns:a16="http://schemas.microsoft.com/office/drawing/2014/main" id="{CDA5220B-0689-4EED-B4ED-6730D5EA67DA}"/>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7598880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en-US"/>
              <a:t>Summary</a:t>
            </a:r>
            <a:endParaRPr lang="en-US" altLang="en-US" dirty="0"/>
          </a:p>
        </p:txBody>
      </p:sp>
      <p:sp>
        <p:nvSpPr>
          <p:cNvPr id="135171" name="Rectangle 3"/>
          <p:cNvSpPr>
            <a:spLocks noGrp="1" noChangeArrowheads="1"/>
          </p:cNvSpPr>
          <p:nvPr>
            <p:ph type="body" idx="1"/>
          </p:nvPr>
        </p:nvSpPr>
        <p:spPr/>
        <p:txBody>
          <a:bodyPr/>
          <a:lstStyle/>
          <a:p>
            <a:pPr>
              <a:buFont typeface="Wingdings" panose="05000000000000000000" pitchFamily="2" charset="2"/>
              <a:buChar char="q"/>
            </a:pPr>
            <a:r>
              <a:rPr lang="en-US" dirty="0"/>
              <a:t>Basics of AI &amp; ML</a:t>
            </a:r>
          </a:p>
          <a:p>
            <a:pPr>
              <a:buFont typeface="Wingdings" panose="05000000000000000000" pitchFamily="2" charset="2"/>
              <a:buChar char="q"/>
            </a:pPr>
            <a:r>
              <a:rPr lang="en-US" altLang="en-US" dirty="0"/>
              <a:t>Machine Learning Types</a:t>
            </a:r>
          </a:p>
          <a:p>
            <a:pPr lvl="1"/>
            <a:r>
              <a:rPr lang="en-SG" dirty="0"/>
              <a:t>Supervised Learning</a:t>
            </a:r>
          </a:p>
          <a:p>
            <a:pPr lvl="1"/>
            <a:r>
              <a:rPr lang="en-SG" dirty="0"/>
              <a:t>Unsupervised Learning</a:t>
            </a:r>
          </a:p>
          <a:p>
            <a:pPr lvl="1"/>
            <a:r>
              <a:rPr lang="en-SG" dirty="0"/>
              <a:t>Semi-Supervised Learning</a:t>
            </a:r>
          </a:p>
          <a:p>
            <a:pPr lvl="1"/>
            <a:r>
              <a:rPr lang="en-SG" dirty="0"/>
              <a:t>Reinforcement Learning</a:t>
            </a:r>
          </a:p>
          <a:p>
            <a:pPr marL="91440" lvl="1" indent="-91440">
              <a:spcBef>
                <a:spcPts val="1200"/>
              </a:spcBef>
              <a:spcAft>
                <a:spcPts val="200"/>
              </a:spcAft>
              <a:buSzPct val="100000"/>
              <a:buFont typeface="Wingdings" panose="05000000000000000000" pitchFamily="2" charset="2"/>
              <a:buChar char="q"/>
            </a:pPr>
            <a:r>
              <a:rPr lang="en-US" sz="2800" dirty="0"/>
              <a:t>How Can AI Help Cybersecurity</a:t>
            </a:r>
            <a:endParaRPr lang="en-SG" sz="2800" dirty="0"/>
          </a:p>
          <a:p>
            <a:endParaRPr lang="en-US" dirty="0"/>
          </a:p>
        </p:txBody>
      </p:sp>
      <p:sp>
        <p:nvSpPr>
          <p:cNvPr id="2" name="Slide Number Placeholder 1">
            <a:extLst>
              <a:ext uri="{FF2B5EF4-FFF2-40B4-BE49-F238E27FC236}">
                <a16:creationId xmlns:a16="http://schemas.microsoft.com/office/drawing/2014/main" id="{E7092E30-56A4-44C4-87C7-167611FCA188}"/>
              </a:ext>
            </a:extLst>
          </p:cNvPr>
          <p:cNvSpPr>
            <a:spLocks noGrp="1"/>
          </p:cNvSpPr>
          <p:nvPr>
            <p:ph type="sldNum" sz="quarter" idx="12"/>
          </p:nvPr>
        </p:nvSpPr>
        <p:spPr/>
        <p:txBody>
          <a:bodyPr/>
          <a:lstStyle/>
          <a:p>
            <a:fld id="{04C45A55-F42A-4D1B-9AA2-8BF4CB494A9A}" type="slidenum">
              <a:rPr lang="en-US" smtClean="0"/>
              <a:t>53</a:t>
            </a:fld>
            <a:endParaRPr lang="en-US" dirty="0"/>
          </a:p>
        </p:txBody>
      </p:sp>
      <p:sp>
        <p:nvSpPr>
          <p:cNvPr id="3" name="Footer Placeholder 2">
            <a:extLst>
              <a:ext uri="{FF2B5EF4-FFF2-40B4-BE49-F238E27FC236}">
                <a16:creationId xmlns:a16="http://schemas.microsoft.com/office/drawing/2014/main" id="{B1DCF851-C49D-4F08-9F6B-C7703766971B}"/>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3757015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6B7A-F735-4D1B-BEB2-BF0C9C19BFB0}"/>
              </a:ext>
            </a:extLst>
          </p:cNvPr>
          <p:cNvSpPr>
            <a:spLocks noGrp="1"/>
          </p:cNvSpPr>
          <p:nvPr>
            <p:ph type="title"/>
          </p:nvPr>
        </p:nvSpPr>
        <p:spPr/>
        <p:txBody>
          <a:bodyPr/>
          <a:lstStyle/>
          <a:p>
            <a:r>
              <a:rPr lang="en-US"/>
              <a:t>Artificial Intelligence &amp; Machine Learning</a:t>
            </a:r>
            <a:endParaRPr lang="en-US" dirty="0"/>
          </a:p>
        </p:txBody>
      </p:sp>
      <p:sp>
        <p:nvSpPr>
          <p:cNvPr id="3" name="Content Placeholder 2">
            <a:extLst>
              <a:ext uri="{FF2B5EF4-FFF2-40B4-BE49-F238E27FC236}">
                <a16:creationId xmlns:a16="http://schemas.microsoft.com/office/drawing/2014/main" id="{87B8603C-6E81-4E30-BF9D-B63F150CBAAA}"/>
              </a:ext>
            </a:extLst>
          </p:cNvPr>
          <p:cNvSpPr>
            <a:spLocks noGrp="1"/>
          </p:cNvSpPr>
          <p:nvPr>
            <p:ph idx="1"/>
          </p:nvPr>
        </p:nvSpPr>
        <p:spPr/>
        <p:txBody>
          <a:bodyPr>
            <a:normAutofit/>
          </a:bodyPr>
          <a:lstStyle/>
          <a:p>
            <a:r>
              <a:rPr lang="en-US" sz="2400" dirty="0"/>
              <a:t>Artificial intelligence (AI) is the intelligence demonstrated by machines, unlike the natural intelligence displayed by humans and animals.</a:t>
            </a:r>
          </a:p>
          <a:p>
            <a:r>
              <a:rPr lang="en-US" sz="2400" dirty="0"/>
              <a:t>Machine Learning (ML) is a subset of Artificial Intelligence (AI) that utilizes technologies to enable computers to learn and adapt through experience. </a:t>
            </a:r>
          </a:p>
          <a:p>
            <a:endParaRPr lang="en-US" sz="2400" dirty="0"/>
          </a:p>
        </p:txBody>
      </p:sp>
      <p:pic>
        <p:nvPicPr>
          <p:cNvPr id="2050" name="Picture 2" descr="全球AI 人才趨勢：一探人工智慧、機器學習及深度學習之間的差異– eCloudture">
            <a:extLst>
              <a:ext uri="{FF2B5EF4-FFF2-40B4-BE49-F238E27FC236}">
                <a16:creationId xmlns:a16="http://schemas.microsoft.com/office/drawing/2014/main" id="{7807C703-7F1A-4513-BB40-CD62D7E38E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9712" y="3581400"/>
            <a:ext cx="5333535" cy="266676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DD359EA7-971A-4C43-9F01-F9E019D6A5EF}"/>
              </a:ext>
            </a:extLst>
          </p:cNvPr>
          <p:cNvSpPr>
            <a:spLocks noGrp="1"/>
          </p:cNvSpPr>
          <p:nvPr>
            <p:ph type="sldNum" sz="quarter" idx="12"/>
          </p:nvPr>
        </p:nvSpPr>
        <p:spPr/>
        <p:txBody>
          <a:bodyPr/>
          <a:lstStyle/>
          <a:p>
            <a:fld id="{04C45A55-F42A-4D1B-9AA2-8BF4CB494A9A}" type="slidenum">
              <a:rPr lang="en-US" smtClean="0"/>
              <a:t>6</a:t>
            </a:fld>
            <a:endParaRPr lang="en-US" dirty="0"/>
          </a:p>
        </p:txBody>
      </p:sp>
      <p:sp>
        <p:nvSpPr>
          <p:cNvPr id="5" name="Footer Placeholder 4">
            <a:extLst>
              <a:ext uri="{FF2B5EF4-FFF2-40B4-BE49-F238E27FC236}">
                <a16:creationId xmlns:a16="http://schemas.microsoft.com/office/drawing/2014/main" id="{AF1A989E-0BD5-48CF-81DE-B48260EA93DF}"/>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2984997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Machine Learning Methods</a:t>
            </a:r>
          </a:p>
        </p:txBody>
      </p:sp>
      <p:pic>
        <p:nvPicPr>
          <p:cNvPr id="2050" name="Picture 2" descr="An Overview about Machine Learning | by Varun Achary | Medium">
            <a:extLst>
              <a:ext uri="{FF2B5EF4-FFF2-40B4-BE49-F238E27FC236}">
                <a16:creationId xmlns:a16="http://schemas.microsoft.com/office/drawing/2014/main" id="{275300BA-CE57-4389-B025-637128A6AC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7942" y="1828800"/>
            <a:ext cx="7077075" cy="430123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2EDE3211-7D6C-4AD8-AE83-E8FFFE2CCA54}"/>
              </a:ext>
            </a:extLst>
          </p:cNvPr>
          <p:cNvSpPr>
            <a:spLocks noGrp="1"/>
          </p:cNvSpPr>
          <p:nvPr>
            <p:ph type="sldNum" sz="quarter" idx="12"/>
          </p:nvPr>
        </p:nvSpPr>
        <p:spPr/>
        <p:txBody>
          <a:bodyPr/>
          <a:lstStyle/>
          <a:p>
            <a:fld id="{04C45A55-F42A-4D1B-9AA2-8BF4CB494A9A}" type="slidenum">
              <a:rPr lang="en-US" smtClean="0"/>
              <a:t>7</a:t>
            </a:fld>
            <a:endParaRPr lang="en-US" dirty="0"/>
          </a:p>
        </p:txBody>
      </p:sp>
      <p:sp>
        <p:nvSpPr>
          <p:cNvPr id="4" name="Footer Placeholder 3">
            <a:extLst>
              <a:ext uri="{FF2B5EF4-FFF2-40B4-BE49-F238E27FC236}">
                <a16:creationId xmlns:a16="http://schemas.microsoft.com/office/drawing/2014/main" id="{21F258FE-5FA7-4D60-99F9-17C61F5F94BC}"/>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384432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Machine Learning - Explained</a:t>
            </a:r>
            <a:endParaRPr lang="en-SG" dirty="0"/>
          </a:p>
        </p:txBody>
      </p:sp>
      <p:sp>
        <p:nvSpPr>
          <p:cNvPr id="3" name="Content Placeholder 2"/>
          <p:cNvSpPr>
            <a:spLocks noGrp="1"/>
          </p:cNvSpPr>
          <p:nvPr>
            <p:ph idx="1"/>
          </p:nvPr>
        </p:nvSpPr>
        <p:spPr/>
        <p:txBody>
          <a:bodyPr/>
          <a:lstStyle/>
          <a:p>
            <a:r>
              <a:rPr lang="en-SG"/>
              <a:t>Non-machine learning way</a:t>
            </a:r>
          </a:p>
          <a:p>
            <a:pPr lvl="1"/>
            <a:r>
              <a:rPr lang="en-SG"/>
              <a:t>Apply some pre-defined formula</a:t>
            </a:r>
          </a:p>
          <a:p>
            <a:pPr lvl="1"/>
            <a:r>
              <a:rPr lang="en-SG"/>
              <a:t>Need to reprogram for new conditions; such as speed, angle, etc.</a:t>
            </a:r>
          </a:p>
          <a:p>
            <a:r>
              <a:rPr lang="en-US"/>
              <a:t>Machine learning way</a:t>
            </a:r>
          </a:p>
          <a:p>
            <a:pPr lvl="1"/>
            <a:r>
              <a:rPr lang="en-US"/>
              <a:t>Identify the relationship from repeated success/failures</a:t>
            </a:r>
          </a:p>
          <a:p>
            <a:pPr lvl="1"/>
            <a:r>
              <a:rPr lang="en-US"/>
              <a:t>No need to reprogram for new conditions; just require more data</a:t>
            </a:r>
          </a:p>
          <a:p>
            <a:pPr lvl="1"/>
            <a:endParaRPr lang="en-SG" dirty="0"/>
          </a:p>
        </p:txBody>
      </p:sp>
      <p:sp>
        <p:nvSpPr>
          <p:cNvPr id="4" name="Content Placeholder 2"/>
          <p:cNvSpPr txBox="1">
            <a:spLocks/>
          </p:cNvSpPr>
          <p:nvPr/>
        </p:nvSpPr>
        <p:spPr>
          <a:xfrm>
            <a:off x="6717792" y="3619406"/>
            <a:ext cx="3321558" cy="262899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SG" sz="1800" dirty="0"/>
          </a:p>
        </p:txBody>
      </p:sp>
      <p:sp>
        <p:nvSpPr>
          <p:cNvPr id="5" name="Slide Number Placeholder 4">
            <a:extLst>
              <a:ext uri="{FF2B5EF4-FFF2-40B4-BE49-F238E27FC236}">
                <a16:creationId xmlns:a16="http://schemas.microsoft.com/office/drawing/2014/main" id="{10E757C5-6D92-48C1-85AB-4703624509DC}"/>
              </a:ext>
            </a:extLst>
          </p:cNvPr>
          <p:cNvSpPr>
            <a:spLocks noGrp="1"/>
          </p:cNvSpPr>
          <p:nvPr>
            <p:ph type="sldNum" sz="quarter" idx="12"/>
          </p:nvPr>
        </p:nvSpPr>
        <p:spPr/>
        <p:txBody>
          <a:bodyPr/>
          <a:lstStyle/>
          <a:p>
            <a:fld id="{04C45A55-F42A-4D1B-9AA2-8BF4CB494A9A}" type="slidenum">
              <a:rPr lang="en-US" smtClean="0"/>
              <a:t>8</a:t>
            </a:fld>
            <a:endParaRPr lang="en-US" dirty="0"/>
          </a:p>
        </p:txBody>
      </p:sp>
      <p:sp>
        <p:nvSpPr>
          <p:cNvPr id="6" name="Footer Placeholder 5">
            <a:extLst>
              <a:ext uri="{FF2B5EF4-FFF2-40B4-BE49-F238E27FC236}">
                <a16:creationId xmlns:a16="http://schemas.microsoft.com/office/drawing/2014/main" id="{9331E942-18B7-44D9-8FAE-5C9AF74A1B81}"/>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2672109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Machine Learning – In simpler terms</a:t>
            </a:r>
            <a:endParaRPr lang="en-SG" dirty="0"/>
          </a:p>
        </p:txBody>
      </p:sp>
      <p:sp>
        <p:nvSpPr>
          <p:cNvPr id="3" name="Content Placeholder 2"/>
          <p:cNvSpPr>
            <a:spLocks noGrp="1"/>
          </p:cNvSpPr>
          <p:nvPr>
            <p:ph idx="1"/>
          </p:nvPr>
        </p:nvSpPr>
        <p:spPr/>
        <p:txBody>
          <a:bodyPr/>
          <a:lstStyle/>
          <a:p>
            <a:r>
              <a:rPr lang="en-SG" dirty="0"/>
              <a:t>Another more technical definition</a:t>
            </a:r>
          </a:p>
          <a:p>
            <a:pPr lvl="1"/>
            <a:endParaRPr lang="en-SG" dirty="0"/>
          </a:p>
          <a:p>
            <a:pPr lvl="1"/>
            <a:r>
              <a:rPr lang="en-SG" dirty="0"/>
              <a:t>Machine learning is a type of artificial intelligence (AI) that provides computers with the ability to learn without being explicitly programmed.</a:t>
            </a:r>
          </a:p>
          <a:p>
            <a:pPr lvl="1"/>
            <a:r>
              <a:rPr lang="en-SG" dirty="0"/>
              <a:t>Machine learning focuses on the development of computer programs that can change or improve when exposed to new data.</a:t>
            </a:r>
          </a:p>
          <a:p>
            <a:pPr lvl="1"/>
            <a:r>
              <a:rPr lang="en-SG" dirty="0"/>
              <a:t>This means in machine learning for any task, a machine optimise it’s performance criterion based on data or past experience.</a:t>
            </a:r>
          </a:p>
        </p:txBody>
      </p:sp>
      <p:sp>
        <p:nvSpPr>
          <p:cNvPr id="4" name="Slide Number Placeholder 3">
            <a:extLst>
              <a:ext uri="{FF2B5EF4-FFF2-40B4-BE49-F238E27FC236}">
                <a16:creationId xmlns:a16="http://schemas.microsoft.com/office/drawing/2014/main" id="{45A2FFF0-B65D-41A1-9EA2-85215D275874}"/>
              </a:ext>
            </a:extLst>
          </p:cNvPr>
          <p:cNvSpPr>
            <a:spLocks noGrp="1"/>
          </p:cNvSpPr>
          <p:nvPr>
            <p:ph type="sldNum" sz="quarter" idx="12"/>
          </p:nvPr>
        </p:nvSpPr>
        <p:spPr/>
        <p:txBody>
          <a:bodyPr/>
          <a:lstStyle/>
          <a:p>
            <a:fld id="{04C45A55-F42A-4D1B-9AA2-8BF4CB494A9A}" type="slidenum">
              <a:rPr lang="en-US" smtClean="0"/>
              <a:t>9</a:t>
            </a:fld>
            <a:endParaRPr lang="en-US" dirty="0"/>
          </a:p>
        </p:txBody>
      </p:sp>
      <p:sp>
        <p:nvSpPr>
          <p:cNvPr id="5" name="Footer Placeholder 4">
            <a:extLst>
              <a:ext uri="{FF2B5EF4-FFF2-40B4-BE49-F238E27FC236}">
                <a16:creationId xmlns:a16="http://schemas.microsoft.com/office/drawing/2014/main" id="{3DF511B5-2C1A-47EA-9951-BD97E87339DA}"/>
              </a:ext>
            </a:extLst>
          </p:cNvPr>
          <p:cNvSpPr>
            <a:spLocks noGrp="1"/>
          </p:cNvSpPr>
          <p:nvPr>
            <p:ph type="ftr" sz="quarter" idx="11"/>
          </p:nvPr>
        </p:nvSpPr>
        <p:spPr/>
        <p:txBody>
          <a:bodyPr/>
          <a:lstStyle/>
          <a:p>
            <a:r>
              <a:rPr lang="en-US"/>
              <a:t>Dip. CSF/IT    29/12/2022</a:t>
            </a:r>
            <a:endParaRPr lang="en-US" dirty="0"/>
          </a:p>
        </p:txBody>
      </p:sp>
    </p:spTree>
    <p:extLst>
      <p:ext uri="{BB962C8B-B14F-4D97-AF65-F5344CB8AC3E}">
        <p14:creationId xmlns:p14="http://schemas.microsoft.com/office/powerpoint/2010/main" val="195369767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HD:Desktop Folder:lans:lanunit1</Template>
  <TotalTime>9446</TotalTime>
  <Words>3184</Words>
  <Application>Microsoft Office PowerPoint</Application>
  <PresentationFormat>Widescreen</PresentationFormat>
  <Paragraphs>346</Paragraphs>
  <Slides>53</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53</vt:i4>
      </vt:variant>
    </vt:vector>
  </HeadingPairs>
  <TitlesOfParts>
    <vt:vector size="63" baseType="lpstr">
      <vt:lpstr>Microsoft YaHei</vt:lpstr>
      <vt:lpstr>宋体</vt:lpstr>
      <vt:lpstr>Arial</vt:lpstr>
      <vt:lpstr>Calibri</vt:lpstr>
      <vt:lpstr>Calibri Light</vt:lpstr>
      <vt:lpstr>Stencil</vt:lpstr>
      <vt:lpstr>Tahoma</vt:lpstr>
      <vt:lpstr>Times New Roman</vt:lpstr>
      <vt:lpstr>Wingdings</vt:lpstr>
      <vt:lpstr>Retrospect</vt:lpstr>
      <vt:lpstr>Future Trends of Security AI &amp; ML</vt:lpstr>
      <vt:lpstr>Objectives</vt:lpstr>
      <vt:lpstr>AI in Daily Life</vt:lpstr>
      <vt:lpstr>Artificial intelligence (AI)</vt:lpstr>
      <vt:lpstr>Machine Learning (ML)</vt:lpstr>
      <vt:lpstr>Artificial Intelligence &amp; Machine Learning</vt:lpstr>
      <vt:lpstr>Machine Learning Methods</vt:lpstr>
      <vt:lpstr>Machine Learning - Explained</vt:lpstr>
      <vt:lpstr>Machine Learning – In simpler terms</vt:lpstr>
      <vt:lpstr>Why Machine Learning?</vt:lpstr>
      <vt:lpstr>Machine Learning Categories</vt:lpstr>
      <vt:lpstr>1. Supervised Learning</vt:lpstr>
      <vt:lpstr>Supervised Learning</vt:lpstr>
      <vt:lpstr>Application Types</vt:lpstr>
      <vt:lpstr>Supervised Learning - Classification</vt:lpstr>
      <vt:lpstr>Classification Examples in Security</vt:lpstr>
      <vt:lpstr>Supervised Learning - Regression</vt:lpstr>
      <vt:lpstr>Regression</vt:lpstr>
      <vt:lpstr>Regression Examples in Security</vt:lpstr>
      <vt:lpstr>2. Unsupervised Learning</vt:lpstr>
      <vt:lpstr>Unsupervised Learning</vt:lpstr>
      <vt:lpstr>Unsupervised Learning - Clustering</vt:lpstr>
      <vt:lpstr>Clustering Example</vt:lpstr>
      <vt:lpstr>Clustering Examples in Security</vt:lpstr>
      <vt:lpstr>Recap</vt:lpstr>
      <vt:lpstr>Unsupervised Learning - Association</vt:lpstr>
      <vt:lpstr>Association Example</vt:lpstr>
      <vt:lpstr>Association Examples in Security</vt:lpstr>
      <vt:lpstr>3. Semi-Unsupervised Learning</vt:lpstr>
      <vt:lpstr>Semi-Supervised Learning</vt:lpstr>
      <vt:lpstr>Semi-Supervised Learning (Cont’d)</vt:lpstr>
      <vt:lpstr>4. Reinforcement Learning</vt:lpstr>
      <vt:lpstr>Reinforcement Learning</vt:lpstr>
      <vt:lpstr>Summary of Machine Learning Types</vt:lpstr>
      <vt:lpstr>How Can AI Help Cybersecurity?</vt:lpstr>
      <vt:lpstr>Top Artificial Intelligence Use Cases for Cybersecurity</vt:lpstr>
      <vt:lpstr>How Can AI Help Cybersecurity?</vt:lpstr>
      <vt:lpstr>The Five Functions of Cybersecurity</vt:lpstr>
      <vt:lpstr>1 - The Identify Function (Optional)</vt:lpstr>
      <vt:lpstr>AI’s Roles &amp; Opportunities (Optional)</vt:lpstr>
      <vt:lpstr>2- The Protect Function</vt:lpstr>
      <vt:lpstr>Current Practices - Examples</vt:lpstr>
      <vt:lpstr>AI Firewall</vt:lpstr>
      <vt:lpstr>AI Firewall</vt:lpstr>
      <vt:lpstr>AI Firewall Detection of Advanced Threats</vt:lpstr>
      <vt:lpstr>AI Firewall Detection of Advanced Threats</vt:lpstr>
      <vt:lpstr>3- The Detect Function</vt:lpstr>
      <vt:lpstr>Cloud-native, AI-enabled SIEM Solution</vt:lpstr>
      <vt:lpstr>4- The Respond Function (Optional)</vt:lpstr>
      <vt:lpstr>Machine Learning for Incident Response (Optional)</vt:lpstr>
      <vt:lpstr>5- The Recover Function (Optional)</vt:lpstr>
      <vt:lpstr>Machine learning for Incident Recovery (Optional)</vt:lpstr>
      <vt:lpstr>Summary</vt:lpstr>
    </vt:vector>
  </TitlesOfParts>
  <Company>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LANs v7.0 Unit 1</dc:title>
  <dc:creator>Kelli Leader</dc:creator>
  <dc:description>Unit 1 Instructional Powerpoint presentation.</dc:description>
  <cp:lastModifiedBy>Lei SUN (NP)</cp:lastModifiedBy>
  <cp:revision>328</cp:revision>
  <cp:lastPrinted>2016-04-12T07:55:32Z</cp:lastPrinted>
  <dcterms:created xsi:type="dcterms:W3CDTF">2001-09-29T03:24:16Z</dcterms:created>
  <dcterms:modified xsi:type="dcterms:W3CDTF">2022-12-29T06:21:01Z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0286cb9-b49f-4646-87a5-340028348160_Enabled">
    <vt:lpwstr>true</vt:lpwstr>
  </property>
  <property fmtid="{D5CDD505-2E9C-101B-9397-08002B2CF9AE}" pid="3" name="MSIP_Label_30286cb9-b49f-4646-87a5-340028348160_SetDate">
    <vt:lpwstr>2021-10-05T02:38:17Z</vt:lpwstr>
  </property>
  <property fmtid="{D5CDD505-2E9C-101B-9397-08002B2CF9AE}" pid="4" name="MSIP_Label_30286cb9-b49f-4646-87a5-340028348160_Method">
    <vt:lpwstr>Standard</vt:lpwstr>
  </property>
  <property fmtid="{D5CDD505-2E9C-101B-9397-08002B2CF9AE}" pid="5" name="MSIP_Label_30286cb9-b49f-4646-87a5-340028348160_Name">
    <vt:lpwstr>30286cb9-b49f-4646-87a5-340028348160</vt:lpwstr>
  </property>
  <property fmtid="{D5CDD505-2E9C-101B-9397-08002B2CF9AE}" pid="6" name="MSIP_Label_30286cb9-b49f-4646-87a5-340028348160_SiteId">
    <vt:lpwstr>cba9e115-3016-4462-a1ab-a565cba0cdf1</vt:lpwstr>
  </property>
  <property fmtid="{D5CDD505-2E9C-101B-9397-08002B2CF9AE}" pid="7" name="MSIP_Label_30286cb9-b49f-4646-87a5-340028348160_ActionId">
    <vt:lpwstr>f887fb1c-7de8-4ceb-8f06-6e546df2e5c5</vt:lpwstr>
  </property>
  <property fmtid="{D5CDD505-2E9C-101B-9397-08002B2CF9AE}" pid="8" name="MSIP_Label_30286cb9-b49f-4646-87a5-340028348160_ContentBits">
    <vt:lpwstr>1</vt:lpwstr>
  </property>
</Properties>
</file>