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4"/>
  </p:sldMasterIdLst>
  <p:notesMasterIdLst>
    <p:notesMasterId r:id="rId69"/>
  </p:notesMasterIdLst>
  <p:sldIdLst>
    <p:sldId id="256" r:id="rId5"/>
    <p:sldId id="258" r:id="rId6"/>
    <p:sldId id="259" r:id="rId7"/>
    <p:sldId id="718" r:id="rId8"/>
    <p:sldId id="719" r:id="rId9"/>
    <p:sldId id="720" r:id="rId10"/>
    <p:sldId id="536" r:id="rId11"/>
    <p:sldId id="729" r:id="rId12"/>
    <p:sldId id="725" r:id="rId13"/>
    <p:sldId id="728" r:id="rId14"/>
    <p:sldId id="724" r:id="rId15"/>
    <p:sldId id="726" r:id="rId16"/>
    <p:sldId id="723" r:id="rId17"/>
    <p:sldId id="742" r:id="rId18"/>
    <p:sldId id="730" r:id="rId19"/>
    <p:sldId id="731" r:id="rId20"/>
    <p:sldId id="732" r:id="rId21"/>
    <p:sldId id="744" r:id="rId22"/>
    <p:sldId id="745" r:id="rId23"/>
    <p:sldId id="746" r:id="rId24"/>
    <p:sldId id="747" r:id="rId25"/>
    <p:sldId id="727" r:id="rId26"/>
    <p:sldId id="733" r:id="rId27"/>
    <p:sldId id="748" r:id="rId28"/>
    <p:sldId id="749" r:id="rId29"/>
    <p:sldId id="750" r:id="rId30"/>
    <p:sldId id="751" r:id="rId31"/>
    <p:sldId id="734" r:id="rId32"/>
    <p:sldId id="759" r:id="rId33"/>
    <p:sldId id="743" r:id="rId34"/>
    <p:sldId id="756" r:id="rId35"/>
    <p:sldId id="774" r:id="rId36"/>
    <p:sldId id="795" r:id="rId37"/>
    <p:sldId id="740" r:id="rId38"/>
    <p:sldId id="741" r:id="rId39"/>
    <p:sldId id="739" r:id="rId40"/>
    <p:sldId id="754" r:id="rId41"/>
    <p:sldId id="752" r:id="rId42"/>
    <p:sldId id="755" r:id="rId43"/>
    <p:sldId id="773" r:id="rId44"/>
    <p:sldId id="757" r:id="rId45"/>
    <p:sldId id="775" r:id="rId46"/>
    <p:sldId id="765" r:id="rId47"/>
    <p:sldId id="766" r:id="rId48"/>
    <p:sldId id="770" r:id="rId49"/>
    <p:sldId id="781" r:id="rId50"/>
    <p:sldId id="791" r:id="rId51"/>
    <p:sldId id="792" r:id="rId52"/>
    <p:sldId id="793" r:id="rId53"/>
    <p:sldId id="783" r:id="rId54"/>
    <p:sldId id="782" r:id="rId55"/>
    <p:sldId id="789" r:id="rId56"/>
    <p:sldId id="790" r:id="rId57"/>
    <p:sldId id="784" r:id="rId58"/>
    <p:sldId id="785" r:id="rId59"/>
    <p:sldId id="794" r:id="rId60"/>
    <p:sldId id="760" r:id="rId61"/>
    <p:sldId id="763" r:id="rId62"/>
    <p:sldId id="764" r:id="rId63"/>
    <p:sldId id="761" r:id="rId64"/>
    <p:sldId id="762" r:id="rId65"/>
    <p:sldId id="562" r:id="rId66"/>
    <p:sldId id="565" r:id="rId67"/>
    <p:sldId id="564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5FC404-89BA-4196-DEFE-8DA481A80852}" v="1" dt="2021-11-11T04:34:03.836"/>
    <p1510:client id="{65D5879E-858B-0677-6182-583D34B4A00C}" v="37" dt="2021-11-15T07:12:19.537"/>
    <p1510:client id="{AF876373-9A19-4BBE-9878-B64762F8907A}" v="48" dt="2021-11-09T16:59:12.7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98" autoAdjust="0"/>
    <p:restoredTop sz="94660"/>
  </p:normalViewPr>
  <p:slideViewPr>
    <p:cSldViewPr snapToGrid="0">
      <p:cViewPr varScale="1">
        <p:scale>
          <a:sx n="67" d="100"/>
          <a:sy n="67" d="100"/>
        </p:scale>
        <p:origin x="6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" Type="http://schemas.openxmlformats.org/officeDocument/2006/relationships/slide" Target="slides/slide3.xml"/><Relationship Id="rId71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presProps" Target="presProps.xml"/><Relationship Id="rId75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G Tan" userId="426d0d0486ea01c2" providerId="LiveId" clId="{6B599735-E4F2-4F66-ACB7-B65D17ED6FF1}"/>
    <pc:docChg chg="custSel addSld modSld">
      <pc:chgData name="HG Tan" userId="426d0d0486ea01c2" providerId="LiveId" clId="{6B599735-E4F2-4F66-ACB7-B65D17ED6FF1}" dt="2021-11-09T17:58:28.067" v="5" actId="1076"/>
      <pc:docMkLst>
        <pc:docMk/>
      </pc:docMkLst>
      <pc:sldChg chg="addSp delSp modSp new mod">
        <pc:chgData name="HG Tan" userId="426d0d0486ea01c2" providerId="LiveId" clId="{6B599735-E4F2-4F66-ACB7-B65D17ED6FF1}" dt="2021-11-09T17:58:28.067" v="5" actId="1076"/>
        <pc:sldMkLst>
          <pc:docMk/>
          <pc:sldMk cId="3747367419" sldId="795"/>
        </pc:sldMkLst>
        <pc:spChg chg="del">
          <ac:chgData name="HG Tan" userId="426d0d0486ea01c2" providerId="LiveId" clId="{6B599735-E4F2-4F66-ACB7-B65D17ED6FF1}" dt="2021-11-09T17:58:15.590" v="1" actId="478"/>
          <ac:spMkLst>
            <pc:docMk/>
            <pc:sldMk cId="3747367419" sldId="795"/>
            <ac:spMk id="2" creationId="{933699F0-D98D-4B9A-9FDC-C58DD83AACD4}"/>
          </ac:spMkLst>
        </pc:spChg>
        <pc:spChg chg="del">
          <ac:chgData name="HG Tan" userId="426d0d0486ea01c2" providerId="LiveId" clId="{6B599735-E4F2-4F66-ACB7-B65D17ED6FF1}" dt="2021-11-09T17:58:19.220" v="2" actId="478"/>
          <ac:spMkLst>
            <pc:docMk/>
            <pc:sldMk cId="3747367419" sldId="795"/>
            <ac:spMk id="3" creationId="{DA808650-ABC6-47BB-8106-66002C58852A}"/>
          </ac:spMkLst>
        </pc:spChg>
        <pc:picChg chg="add mod">
          <ac:chgData name="HG Tan" userId="426d0d0486ea01c2" providerId="LiveId" clId="{6B599735-E4F2-4F66-ACB7-B65D17ED6FF1}" dt="2021-11-09T17:58:28.067" v="5" actId="1076"/>
          <ac:picMkLst>
            <pc:docMk/>
            <pc:sldMk cId="3747367419" sldId="795"/>
            <ac:picMk id="5" creationId="{B8DED468-0DFA-4F49-8FB6-5CE63E767B35}"/>
          </ac:picMkLst>
        </pc:picChg>
      </pc:sldChg>
    </pc:docChg>
  </pc:docChgLst>
  <pc:docChgLst>
    <pc:chgData name="Hock Guan TAN (NP)" userId="S::thg@np.edu.sg::e5f7d661-fe1a-47b6-b277-f25b08fa15d4" providerId="AD" clId="Web-{5D5FC404-89BA-4196-DEFE-8DA481A80852}"/>
    <pc:docChg chg="modSld">
      <pc:chgData name="Hock Guan TAN (NP)" userId="S::thg@np.edu.sg::e5f7d661-fe1a-47b6-b277-f25b08fa15d4" providerId="AD" clId="Web-{5D5FC404-89BA-4196-DEFE-8DA481A80852}" dt="2021-11-11T04:34:03.836" v="0" actId="20577"/>
      <pc:docMkLst>
        <pc:docMk/>
      </pc:docMkLst>
      <pc:sldChg chg="modSp">
        <pc:chgData name="Hock Guan TAN (NP)" userId="S::thg@np.edu.sg::e5f7d661-fe1a-47b6-b277-f25b08fa15d4" providerId="AD" clId="Web-{5D5FC404-89BA-4196-DEFE-8DA481A80852}" dt="2021-11-11T04:34:03.836" v="0" actId="20577"/>
        <pc:sldMkLst>
          <pc:docMk/>
          <pc:sldMk cId="1866993694" sldId="259"/>
        </pc:sldMkLst>
        <pc:spChg chg="mod">
          <ac:chgData name="Hock Guan TAN (NP)" userId="S::thg@np.edu.sg::e5f7d661-fe1a-47b6-b277-f25b08fa15d4" providerId="AD" clId="Web-{5D5FC404-89BA-4196-DEFE-8DA481A80852}" dt="2021-11-11T04:34:03.836" v="0" actId="20577"/>
          <ac:spMkLst>
            <pc:docMk/>
            <pc:sldMk cId="1866993694" sldId="259"/>
            <ac:spMk id="9" creationId="{20B86476-78A9-42EE-94C7-0B65C3CF82E4}"/>
          </ac:spMkLst>
        </pc:spChg>
      </pc:sldChg>
    </pc:docChg>
  </pc:docChgLst>
  <pc:docChgLst>
    <pc:chgData name="Hock Guan TAN (NP)" userId="S::thg@np.edu.sg::e5f7d661-fe1a-47b6-b277-f25b08fa15d4" providerId="AD" clId="Web-{65D5879E-858B-0677-6182-583D34B4A00C}"/>
    <pc:docChg chg="modSld">
      <pc:chgData name="Hock Guan TAN (NP)" userId="S::thg@np.edu.sg::e5f7d661-fe1a-47b6-b277-f25b08fa15d4" providerId="AD" clId="Web-{65D5879E-858B-0677-6182-583D34B4A00C}" dt="2021-11-15T07:12:19.537" v="33" actId="20577"/>
      <pc:docMkLst>
        <pc:docMk/>
      </pc:docMkLst>
      <pc:sldChg chg="modSp">
        <pc:chgData name="Hock Guan TAN (NP)" userId="S::thg@np.edu.sg::e5f7d661-fe1a-47b6-b277-f25b08fa15d4" providerId="AD" clId="Web-{65D5879E-858B-0677-6182-583D34B4A00C}" dt="2021-11-15T06:04:54.729" v="6" actId="20577"/>
        <pc:sldMkLst>
          <pc:docMk/>
          <pc:sldMk cId="867768105" sldId="258"/>
        </pc:sldMkLst>
        <pc:spChg chg="mod">
          <ac:chgData name="Hock Guan TAN (NP)" userId="S::thg@np.edu.sg::e5f7d661-fe1a-47b6-b277-f25b08fa15d4" providerId="AD" clId="Web-{65D5879E-858B-0677-6182-583D34B4A00C}" dt="2021-11-15T06:04:54.729" v="6" actId="20577"/>
          <ac:spMkLst>
            <pc:docMk/>
            <pc:sldMk cId="867768105" sldId="258"/>
            <ac:spMk id="3" creationId="{012A7B7C-DC92-45AF-BCEE-28D247F381EF}"/>
          </ac:spMkLst>
        </pc:spChg>
      </pc:sldChg>
      <pc:sldChg chg="modSp">
        <pc:chgData name="Hock Guan TAN (NP)" userId="S::thg@np.edu.sg::e5f7d661-fe1a-47b6-b277-f25b08fa15d4" providerId="AD" clId="Web-{65D5879E-858B-0677-6182-583D34B4A00C}" dt="2021-11-15T07:12:19.537" v="33" actId="20577"/>
        <pc:sldMkLst>
          <pc:docMk/>
          <pc:sldMk cId="1866993694" sldId="259"/>
        </pc:sldMkLst>
        <pc:spChg chg="mod">
          <ac:chgData name="Hock Guan TAN (NP)" userId="S::thg@np.edu.sg::e5f7d661-fe1a-47b6-b277-f25b08fa15d4" providerId="AD" clId="Web-{65D5879E-858B-0677-6182-583D34B4A00C}" dt="2021-11-15T07:12:19.537" v="33" actId="20577"/>
          <ac:spMkLst>
            <pc:docMk/>
            <pc:sldMk cId="1866993694" sldId="259"/>
            <ac:spMk id="9" creationId="{20B86476-78A9-42EE-94C7-0B65C3CF82E4}"/>
          </ac:spMkLst>
        </pc:spChg>
      </pc:sldChg>
      <pc:sldChg chg="modSp">
        <pc:chgData name="Hock Guan TAN (NP)" userId="S::thg@np.edu.sg::e5f7d661-fe1a-47b6-b277-f25b08fa15d4" providerId="AD" clId="Web-{65D5879E-858B-0677-6182-583D34B4A00C}" dt="2021-11-15T07:12:13.599" v="31" actId="20577"/>
        <pc:sldMkLst>
          <pc:docMk/>
          <pc:sldMk cId="2375419569" sldId="562"/>
        </pc:sldMkLst>
        <pc:spChg chg="mod">
          <ac:chgData name="Hock Guan TAN (NP)" userId="S::thg@np.edu.sg::e5f7d661-fe1a-47b6-b277-f25b08fa15d4" providerId="AD" clId="Web-{65D5879E-858B-0677-6182-583D34B4A00C}" dt="2021-11-15T07:12:13.599" v="31" actId="20577"/>
          <ac:spMkLst>
            <pc:docMk/>
            <pc:sldMk cId="2375419569" sldId="562"/>
            <ac:spMk id="3" creationId="{012A7B7C-DC92-45AF-BCEE-28D247F381EF}"/>
          </ac:spMkLst>
        </pc:spChg>
      </pc:sldChg>
      <pc:sldChg chg="modSp">
        <pc:chgData name="Hock Guan TAN (NP)" userId="S::thg@np.edu.sg::e5f7d661-fe1a-47b6-b277-f25b08fa15d4" providerId="AD" clId="Web-{65D5879E-858B-0677-6182-583D34B4A00C}" dt="2021-11-15T06:13:52.821" v="8" actId="20577"/>
        <pc:sldMkLst>
          <pc:docMk/>
          <pc:sldMk cId="886549787" sldId="719"/>
        </pc:sldMkLst>
        <pc:spChg chg="mod">
          <ac:chgData name="Hock Guan TAN (NP)" userId="S::thg@np.edu.sg::e5f7d661-fe1a-47b6-b277-f25b08fa15d4" providerId="AD" clId="Web-{65D5879E-858B-0677-6182-583D34B4A00C}" dt="2021-11-15T06:13:52.821" v="8" actId="20577"/>
          <ac:spMkLst>
            <pc:docMk/>
            <pc:sldMk cId="886549787" sldId="719"/>
            <ac:spMk id="3" creationId="{00000000-0000-0000-0000-000000000000}"/>
          </ac:spMkLst>
        </pc:spChg>
      </pc:sldChg>
      <pc:sldChg chg="modSp">
        <pc:chgData name="Hock Guan TAN (NP)" userId="S::thg@np.edu.sg::e5f7d661-fe1a-47b6-b277-f25b08fa15d4" providerId="AD" clId="Web-{65D5879E-858B-0677-6182-583D34B4A00C}" dt="2021-11-15T06:14:31.915" v="10" actId="20577"/>
        <pc:sldMkLst>
          <pc:docMk/>
          <pc:sldMk cId="2533153291" sldId="720"/>
        </pc:sldMkLst>
        <pc:spChg chg="mod">
          <ac:chgData name="Hock Guan TAN (NP)" userId="S::thg@np.edu.sg::e5f7d661-fe1a-47b6-b277-f25b08fa15d4" providerId="AD" clId="Web-{65D5879E-858B-0677-6182-583D34B4A00C}" dt="2021-11-15T06:14:31.915" v="10" actId="20577"/>
          <ac:spMkLst>
            <pc:docMk/>
            <pc:sldMk cId="2533153291" sldId="720"/>
            <ac:spMk id="3" creationId="{00000000-0000-0000-0000-000000000000}"/>
          </ac:spMkLst>
        </pc:spChg>
      </pc:sldChg>
      <pc:sldChg chg="modSp">
        <pc:chgData name="Hock Guan TAN (NP)" userId="S::thg@np.edu.sg::e5f7d661-fe1a-47b6-b277-f25b08fa15d4" providerId="AD" clId="Web-{65D5879E-858B-0677-6182-583D34B4A00C}" dt="2021-11-15T06:22:45.038" v="17" actId="20577"/>
        <pc:sldMkLst>
          <pc:docMk/>
          <pc:sldMk cId="1823651336" sldId="730"/>
        </pc:sldMkLst>
        <pc:spChg chg="mod">
          <ac:chgData name="Hock Guan TAN (NP)" userId="S::thg@np.edu.sg::e5f7d661-fe1a-47b6-b277-f25b08fa15d4" providerId="AD" clId="Web-{65D5879E-858B-0677-6182-583D34B4A00C}" dt="2021-11-15T06:22:45.038" v="17" actId="20577"/>
          <ac:spMkLst>
            <pc:docMk/>
            <pc:sldMk cId="1823651336" sldId="730"/>
            <ac:spMk id="6" creationId="{FE8FB300-61B9-474F-B7A5-DB4740977E8A}"/>
          </ac:spMkLst>
        </pc:spChg>
      </pc:sldChg>
      <pc:sldChg chg="modSp">
        <pc:chgData name="Hock Guan TAN (NP)" userId="S::thg@np.edu.sg::e5f7d661-fe1a-47b6-b277-f25b08fa15d4" providerId="AD" clId="Web-{65D5879E-858B-0677-6182-583D34B4A00C}" dt="2021-11-15T06:20:22.237" v="14" actId="20577"/>
        <pc:sldMkLst>
          <pc:docMk/>
          <pc:sldMk cId="3974148894" sldId="732"/>
        </pc:sldMkLst>
        <pc:spChg chg="mod">
          <ac:chgData name="Hock Guan TAN (NP)" userId="S::thg@np.edu.sg::e5f7d661-fe1a-47b6-b277-f25b08fa15d4" providerId="AD" clId="Web-{65D5879E-858B-0677-6182-583D34B4A00C}" dt="2021-11-15T06:20:22.237" v="14" actId="20577"/>
          <ac:spMkLst>
            <pc:docMk/>
            <pc:sldMk cId="3974148894" sldId="732"/>
            <ac:spMk id="6" creationId="{FE8FB300-61B9-474F-B7A5-DB4740977E8A}"/>
          </ac:spMkLst>
        </pc:spChg>
      </pc:sldChg>
      <pc:sldChg chg="modSp">
        <pc:chgData name="Hock Guan TAN (NP)" userId="S::thg@np.edu.sg::e5f7d661-fe1a-47b6-b277-f25b08fa15d4" providerId="AD" clId="Web-{65D5879E-858B-0677-6182-583D34B4A00C}" dt="2021-11-15T06:23:02.225" v="19" actId="20577"/>
        <pc:sldMkLst>
          <pc:docMk/>
          <pc:sldMk cId="853445433" sldId="743"/>
        </pc:sldMkLst>
        <pc:spChg chg="mod">
          <ac:chgData name="Hock Guan TAN (NP)" userId="S::thg@np.edu.sg::e5f7d661-fe1a-47b6-b277-f25b08fa15d4" providerId="AD" clId="Web-{65D5879E-858B-0677-6182-583D34B4A00C}" dt="2021-11-15T06:23:02.225" v="19" actId="20577"/>
          <ac:spMkLst>
            <pc:docMk/>
            <pc:sldMk cId="853445433" sldId="743"/>
            <ac:spMk id="6" creationId="{FE8FB300-61B9-474F-B7A5-DB4740977E8A}"/>
          </ac:spMkLst>
        </pc:spChg>
      </pc:sldChg>
      <pc:sldChg chg="modSp">
        <pc:chgData name="Hock Guan TAN (NP)" userId="S::thg@np.edu.sg::e5f7d661-fe1a-47b6-b277-f25b08fa15d4" providerId="AD" clId="Web-{65D5879E-858B-0677-6182-583D34B4A00C}" dt="2021-11-15T06:27:15.326" v="25" actId="20577"/>
        <pc:sldMkLst>
          <pc:docMk/>
          <pc:sldMk cId="2336304917" sldId="773"/>
        </pc:sldMkLst>
        <pc:spChg chg="mod">
          <ac:chgData name="Hock Guan TAN (NP)" userId="S::thg@np.edu.sg::e5f7d661-fe1a-47b6-b277-f25b08fa15d4" providerId="AD" clId="Web-{65D5879E-858B-0677-6182-583D34B4A00C}" dt="2021-11-15T06:27:15.326" v="25" actId="20577"/>
          <ac:spMkLst>
            <pc:docMk/>
            <pc:sldMk cId="2336304917" sldId="773"/>
            <ac:spMk id="6" creationId="{FE8FB300-61B9-474F-B7A5-DB4740977E8A}"/>
          </ac:spMkLst>
        </pc:spChg>
      </pc:sldChg>
      <pc:sldChg chg="modSp">
        <pc:chgData name="Hock Guan TAN (NP)" userId="S::thg@np.edu.sg::e5f7d661-fe1a-47b6-b277-f25b08fa15d4" providerId="AD" clId="Web-{65D5879E-858B-0677-6182-583D34B4A00C}" dt="2021-11-15T06:23:23.867" v="21" actId="20577"/>
        <pc:sldMkLst>
          <pc:docMk/>
          <pc:sldMk cId="3867793979" sldId="774"/>
        </pc:sldMkLst>
        <pc:spChg chg="mod">
          <ac:chgData name="Hock Guan TAN (NP)" userId="S::thg@np.edu.sg::e5f7d661-fe1a-47b6-b277-f25b08fa15d4" providerId="AD" clId="Web-{65D5879E-858B-0677-6182-583D34B4A00C}" dt="2021-11-15T06:23:23.867" v="21" actId="20577"/>
          <ac:spMkLst>
            <pc:docMk/>
            <pc:sldMk cId="3867793979" sldId="774"/>
            <ac:spMk id="6" creationId="{FE8FB300-61B9-474F-B7A5-DB4740977E8A}"/>
          </ac:spMkLst>
        </pc:spChg>
      </pc:sldChg>
      <pc:sldChg chg="modSp">
        <pc:chgData name="Hock Guan TAN (NP)" userId="S::thg@np.edu.sg::e5f7d661-fe1a-47b6-b277-f25b08fa15d4" providerId="AD" clId="Web-{65D5879E-858B-0677-6182-583D34B4A00C}" dt="2021-11-15T05:39:15.598" v="3" actId="20577"/>
        <pc:sldMkLst>
          <pc:docMk/>
          <pc:sldMk cId="1367574628" sldId="775"/>
        </pc:sldMkLst>
        <pc:spChg chg="mod">
          <ac:chgData name="Hock Guan TAN (NP)" userId="S::thg@np.edu.sg::e5f7d661-fe1a-47b6-b277-f25b08fa15d4" providerId="AD" clId="Web-{65D5879E-858B-0677-6182-583D34B4A00C}" dt="2021-11-15T05:39:15.598" v="3" actId="20577"/>
          <ac:spMkLst>
            <pc:docMk/>
            <pc:sldMk cId="1367574628" sldId="775"/>
            <ac:spMk id="6" creationId="{FE8FB300-61B9-474F-B7A5-DB4740977E8A}"/>
          </ac:spMkLst>
        </pc:spChg>
      </pc:sldChg>
      <pc:sldChg chg="modSp">
        <pc:chgData name="Hock Guan TAN (NP)" userId="S::thg@np.edu.sg::e5f7d661-fe1a-47b6-b277-f25b08fa15d4" providerId="AD" clId="Web-{65D5879E-858B-0677-6182-583D34B4A00C}" dt="2021-11-15T06:29:27.501" v="26" actId="20577"/>
        <pc:sldMkLst>
          <pc:docMk/>
          <pc:sldMk cId="4153330744" sldId="782"/>
        </pc:sldMkLst>
        <pc:spChg chg="mod">
          <ac:chgData name="Hock Guan TAN (NP)" userId="S::thg@np.edu.sg::e5f7d661-fe1a-47b6-b277-f25b08fa15d4" providerId="AD" clId="Web-{65D5879E-858B-0677-6182-583D34B4A00C}" dt="2021-11-15T06:29:27.501" v="26" actId="20577"/>
          <ac:spMkLst>
            <pc:docMk/>
            <pc:sldMk cId="4153330744" sldId="782"/>
            <ac:spMk id="4" creationId="{00000000-0000-0000-0000-000000000000}"/>
          </ac:spMkLst>
        </pc:spChg>
      </pc:sldChg>
      <pc:sldChg chg="modSp">
        <pc:chgData name="Hock Guan TAN (NP)" userId="S::thg@np.edu.sg::e5f7d661-fe1a-47b6-b277-f25b08fa15d4" providerId="AD" clId="Web-{65D5879E-858B-0677-6182-583D34B4A00C}" dt="2021-11-15T06:31:31.629" v="28" actId="20577"/>
        <pc:sldMkLst>
          <pc:docMk/>
          <pc:sldMk cId="2292748823" sldId="794"/>
        </pc:sldMkLst>
        <pc:spChg chg="mod">
          <ac:chgData name="Hock Guan TAN (NP)" userId="S::thg@np.edu.sg::e5f7d661-fe1a-47b6-b277-f25b08fa15d4" providerId="AD" clId="Web-{65D5879E-858B-0677-6182-583D34B4A00C}" dt="2021-11-15T06:31:31.629" v="28" actId="20577"/>
          <ac:spMkLst>
            <pc:docMk/>
            <pc:sldMk cId="2292748823" sldId="794"/>
            <ac:spMk id="6" creationId="{FE8FB300-61B9-474F-B7A5-DB4740977E8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BEA0E-FACB-4798-9BDA-F9AAD17C7D9F}" type="datetimeFigureOut">
              <a:rPr lang="en-SG" smtClean="0"/>
              <a:t>16/11/2021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D4D55-B56C-4DD5-BDDE-333B379BEA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8956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uFillTx/>
                <a:latin typeface="Verdana" panose="020B0604030504040204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uFillTx/>
                <a:latin typeface="Verdana" panose="020B0604030504040204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uFillTx/>
                <a:latin typeface="Verdana" panose="020B0604030504040204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uFillTx/>
                <a:latin typeface="Verdana" panose="020B0604030504040204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uFillTx/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Verdana" panose="020B0604030504040204" pitchFamily="34" charset="0"/>
              </a:defRPr>
            </a:lvl9pPr>
          </a:lstStyle>
          <a:p>
            <a:fld id="{58652376-84BA-45EB-ADF9-F8917EE4E4FE}" type="slidenum">
              <a:rPr lang="en-GB" altLang="en-US" sz="1000" smtClean="0">
                <a:uFillTx/>
                <a:latin typeface="Arial" panose="020B0604020202020204" pitchFamily="34" charset="0"/>
              </a:rPr>
              <a:pPr/>
              <a:t>1</a:t>
            </a:fld>
            <a:endParaRPr lang="en-GB" altLang="en-US" sz="1000">
              <a:uFillTx/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3" y="746125"/>
            <a:ext cx="6545262" cy="3683000"/>
          </a:xfrm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>
              <a:buFontTx/>
              <a:buAutoNum type="arabicPeriod"/>
            </a:pPr>
            <a:endParaRPr lang="en-US" altLang="en-US">
              <a:uFillTx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863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609600"/>
            <a:ext cx="10160000" cy="838200"/>
          </a:xfrm>
          <a:solidFill>
            <a:srgbClr val="0000FF"/>
          </a:solidFill>
          <a:ln w="9525"/>
        </p:spPr>
        <p:txBody>
          <a:bodyPr anchor="b"/>
          <a:lstStyle>
            <a:lvl1pPr algn="ctr">
              <a:defRPr sz="4400">
                <a:solidFill>
                  <a:srgbClr val="FFFF00"/>
                </a:solidFill>
                <a:effectLst/>
                <a:uFillTx/>
              </a:defRPr>
            </a:lvl1pPr>
          </a:lstStyle>
          <a:p>
            <a:r>
              <a:rPr lang="en-US">
                <a:uFillTx/>
              </a:rPr>
              <a:t>Chapter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2190308"/>
            <a:ext cx="5892800" cy="2895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>
                <a:uFillTx/>
                <a:latin typeface="Verdana" pitchFamily="34" charset="0"/>
              </a:defRPr>
            </a:lvl1pPr>
          </a:lstStyle>
          <a:p>
            <a:r>
              <a:rPr lang="en-US">
                <a:uFillTx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19137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1709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94800" y="0"/>
            <a:ext cx="2997200" cy="6248400"/>
          </a:xfrm>
        </p:spPr>
        <p:txBody>
          <a:bodyPr vert="eaVert"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8788400" cy="6248400"/>
          </a:xfrm>
        </p:spPr>
        <p:txBody>
          <a:bodyPr vert="eaVert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1727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0622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uFillTx/>
              </a:defRPr>
            </a:lvl1pPr>
            <a:lvl2pPr marL="457189" indent="0">
              <a:buNone/>
              <a:defRPr sz="1800">
                <a:uFillTx/>
              </a:defRPr>
            </a:lvl2pPr>
            <a:lvl3pPr marL="914377" indent="0">
              <a:buNone/>
              <a:defRPr sz="1600">
                <a:uFillTx/>
              </a:defRPr>
            </a:lvl3pPr>
            <a:lvl4pPr marL="1371566" indent="0">
              <a:buNone/>
              <a:defRPr sz="1400">
                <a:uFillTx/>
              </a:defRPr>
            </a:lvl4pPr>
            <a:lvl5pPr marL="1828754" indent="0">
              <a:buNone/>
              <a:defRPr sz="1400">
                <a:uFillTx/>
              </a:defRPr>
            </a:lvl5pPr>
            <a:lvl6pPr marL="2285943" indent="0">
              <a:buNone/>
              <a:defRPr sz="1400">
                <a:uFillTx/>
              </a:defRPr>
            </a:lvl6pPr>
            <a:lvl7pPr marL="2743131" indent="0">
              <a:buNone/>
              <a:defRPr sz="1400">
                <a:uFillTx/>
              </a:defRPr>
            </a:lvl7pPr>
            <a:lvl8pPr marL="3200320" indent="0">
              <a:buNone/>
              <a:defRPr sz="1400">
                <a:uFillTx/>
              </a:defRPr>
            </a:lvl8pPr>
            <a:lvl9pPr marL="3657509" indent="0">
              <a:buNone/>
              <a:defRPr sz="14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852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066800"/>
            <a:ext cx="5334000" cy="5181600"/>
          </a:xfrm>
        </p:spPr>
        <p:txBody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1066800"/>
            <a:ext cx="5334000" cy="5181600"/>
          </a:xfrm>
        </p:spPr>
        <p:txBody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4513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189" indent="0">
              <a:buNone/>
              <a:defRPr sz="2000" b="1">
                <a:uFillTx/>
              </a:defRPr>
            </a:lvl2pPr>
            <a:lvl3pPr marL="914377" indent="0">
              <a:buNone/>
              <a:defRPr sz="1800" b="1">
                <a:uFillTx/>
              </a:defRPr>
            </a:lvl3pPr>
            <a:lvl4pPr marL="1371566" indent="0">
              <a:buNone/>
              <a:defRPr sz="1600" b="1">
                <a:uFillTx/>
              </a:defRPr>
            </a:lvl4pPr>
            <a:lvl5pPr marL="1828754" indent="0">
              <a:buNone/>
              <a:defRPr sz="1600" b="1">
                <a:uFillTx/>
              </a:defRPr>
            </a:lvl5pPr>
            <a:lvl6pPr marL="2285943" indent="0">
              <a:buNone/>
              <a:defRPr sz="1600" b="1">
                <a:uFillTx/>
              </a:defRPr>
            </a:lvl6pPr>
            <a:lvl7pPr marL="2743131" indent="0">
              <a:buNone/>
              <a:defRPr sz="1600" b="1">
                <a:uFillTx/>
              </a:defRPr>
            </a:lvl7pPr>
            <a:lvl8pPr marL="3200320" indent="0">
              <a:buNone/>
              <a:defRPr sz="1600" b="1">
                <a:uFillTx/>
              </a:defRPr>
            </a:lvl8pPr>
            <a:lvl9pPr marL="3657509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189" indent="0">
              <a:buNone/>
              <a:defRPr sz="2000" b="1">
                <a:uFillTx/>
              </a:defRPr>
            </a:lvl2pPr>
            <a:lvl3pPr marL="914377" indent="0">
              <a:buNone/>
              <a:defRPr sz="1800" b="1">
                <a:uFillTx/>
              </a:defRPr>
            </a:lvl3pPr>
            <a:lvl4pPr marL="1371566" indent="0">
              <a:buNone/>
              <a:defRPr sz="1600" b="1">
                <a:uFillTx/>
              </a:defRPr>
            </a:lvl4pPr>
            <a:lvl5pPr marL="1828754" indent="0">
              <a:buNone/>
              <a:defRPr sz="1600" b="1">
                <a:uFillTx/>
              </a:defRPr>
            </a:lvl5pPr>
            <a:lvl6pPr marL="2285943" indent="0">
              <a:buNone/>
              <a:defRPr sz="1600" b="1">
                <a:uFillTx/>
              </a:defRPr>
            </a:lvl6pPr>
            <a:lvl7pPr marL="2743131" indent="0">
              <a:buNone/>
              <a:defRPr sz="1600" b="1">
                <a:uFillTx/>
              </a:defRPr>
            </a:lvl7pPr>
            <a:lvl8pPr marL="3200320" indent="0">
              <a:buNone/>
              <a:defRPr sz="1600" b="1">
                <a:uFillTx/>
              </a:defRPr>
            </a:lvl8pPr>
            <a:lvl9pPr marL="3657509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0183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none">
                <a:effectLst/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3154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4487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>
                <a:uFillTx/>
              </a:defRPr>
            </a:lvl1pPr>
            <a:lvl2pPr marL="457189" indent="0">
              <a:buNone/>
              <a:defRPr sz="1200">
                <a:uFillTx/>
              </a:defRPr>
            </a:lvl2pPr>
            <a:lvl3pPr marL="914377" indent="0">
              <a:buNone/>
              <a:defRPr sz="1000">
                <a:uFillTx/>
              </a:defRPr>
            </a:lvl3pPr>
            <a:lvl4pPr marL="1371566" indent="0">
              <a:buNone/>
              <a:defRPr sz="900">
                <a:uFillTx/>
              </a:defRPr>
            </a:lvl4pPr>
            <a:lvl5pPr marL="1828754" indent="0">
              <a:buNone/>
              <a:defRPr sz="900">
                <a:uFillTx/>
              </a:defRPr>
            </a:lvl5pPr>
            <a:lvl6pPr marL="2285943" indent="0">
              <a:buNone/>
              <a:defRPr sz="900">
                <a:uFillTx/>
              </a:defRPr>
            </a:lvl6pPr>
            <a:lvl7pPr marL="2743131" indent="0">
              <a:buNone/>
              <a:defRPr sz="900">
                <a:uFillTx/>
              </a:defRPr>
            </a:lvl7pPr>
            <a:lvl8pPr marL="3200320" indent="0">
              <a:buNone/>
              <a:defRPr sz="900">
                <a:uFillTx/>
              </a:defRPr>
            </a:lvl8pPr>
            <a:lvl9pPr marL="3657509" indent="0">
              <a:buNone/>
              <a:defRPr sz="9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230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uFillTx/>
              </a:defRPr>
            </a:lvl1pPr>
            <a:lvl2pPr marL="457189" indent="0">
              <a:buNone/>
              <a:defRPr sz="2800">
                <a:uFillTx/>
              </a:defRPr>
            </a:lvl2pPr>
            <a:lvl3pPr marL="914377" indent="0">
              <a:buNone/>
              <a:defRPr sz="2400">
                <a:uFillTx/>
              </a:defRPr>
            </a:lvl3pPr>
            <a:lvl4pPr marL="1371566" indent="0">
              <a:buNone/>
              <a:defRPr sz="2000">
                <a:uFillTx/>
              </a:defRPr>
            </a:lvl4pPr>
            <a:lvl5pPr marL="1828754" indent="0">
              <a:buNone/>
              <a:defRPr sz="2000">
                <a:uFillTx/>
              </a:defRPr>
            </a:lvl5pPr>
            <a:lvl6pPr marL="2285943" indent="0">
              <a:buNone/>
              <a:defRPr sz="2000">
                <a:uFillTx/>
              </a:defRPr>
            </a:lvl6pPr>
            <a:lvl7pPr marL="2743131" indent="0">
              <a:buNone/>
              <a:defRPr sz="2000">
                <a:uFillTx/>
              </a:defRPr>
            </a:lvl7pPr>
            <a:lvl8pPr marL="3200320" indent="0">
              <a:buNone/>
              <a:defRPr sz="2000">
                <a:uFillTx/>
              </a:defRPr>
            </a:lvl8pPr>
            <a:lvl9pPr marL="3657509" indent="0">
              <a:buNone/>
              <a:defRPr sz="2000">
                <a:uFillTx/>
              </a:defRPr>
            </a:lvl9pPr>
          </a:lstStyle>
          <a:p>
            <a:pPr lvl="0"/>
            <a:endParaRPr lang="en-US" noProof="0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uFillTx/>
              </a:defRPr>
            </a:lvl1pPr>
            <a:lvl2pPr marL="457189" indent="0">
              <a:buNone/>
              <a:defRPr sz="1200">
                <a:uFillTx/>
              </a:defRPr>
            </a:lvl2pPr>
            <a:lvl3pPr marL="914377" indent="0">
              <a:buNone/>
              <a:defRPr sz="1000">
                <a:uFillTx/>
              </a:defRPr>
            </a:lvl3pPr>
            <a:lvl4pPr marL="1371566" indent="0">
              <a:buNone/>
              <a:defRPr sz="900">
                <a:uFillTx/>
              </a:defRPr>
            </a:lvl4pPr>
            <a:lvl5pPr marL="1828754" indent="0">
              <a:buNone/>
              <a:defRPr sz="900">
                <a:uFillTx/>
              </a:defRPr>
            </a:lvl5pPr>
            <a:lvl6pPr marL="2285943" indent="0">
              <a:buNone/>
              <a:defRPr sz="900">
                <a:uFillTx/>
              </a:defRPr>
            </a:lvl6pPr>
            <a:lvl7pPr marL="2743131" indent="0">
              <a:buNone/>
              <a:defRPr sz="900">
                <a:uFillTx/>
              </a:defRPr>
            </a:lvl7pPr>
            <a:lvl8pPr marL="3200320" indent="0">
              <a:buNone/>
              <a:defRPr sz="900">
                <a:uFillTx/>
              </a:defRPr>
            </a:lvl8pPr>
            <a:lvl9pPr marL="3657509" indent="0">
              <a:buNone/>
              <a:defRPr sz="9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176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066800"/>
            <a:ext cx="10871200" cy="5181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uFillTx/>
              </a:rPr>
              <a:t>Click to edit Master text styles</a:t>
            </a:r>
          </a:p>
          <a:p>
            <a:pPr lvl="1"/>
            <a:r>
              <a:rPr lang="en-US" altLang="en-US">
                <a:uFillTx/>
              </a:rPr>
              <a:t>Second level</a:t>
            </a:r>
          </a:p>
          <a:p>
            <a:pPr lvl="2"/>
            <a:r>
              <a:rPr lang="en-US" altLang="en-US">
                <a:uFillTx/>
              </a:rPr>
              <a:t>Third level</a:t>
            </a:r>
          </a:p>
          <a:p>
            <a:pPr lvl="3"/>
            <a:r>
              <a:rPr lang="en-US" altLang="en-US">
                <a:uFillTx/>
              </a:rPr>
              <a:t>Fourth level</a:t>
            </a:r>
          </a:p>
          <a:p>
            <a:pPr lvl="4"/>
            <a:r>
              <a:rPr lang="en-US" altLang="en-US">
                <a:uFillTx/>
              </a:rPr>
              <a:t>Fifth level</a:t>
            </a:r>
          </a:p>
        </p:txBody>
      </p:sp>
      <p:sp>
        <p:nvSpPr>
          <p:cNvPr id="48144" name="Rectangle 16"/>
          <p:cNvSpPr>
            <a:spLocks noChangeArrowheads="1"/>
          </p:cNvSpPr>
          <p:nvPr userDrawn="1"/>
        </p:nvSpPr>
        <p:spPr bwMode="auto">
          <a:xfrm>
            <a:off x="2235200" y="6400800"/>
            <a:ext cx="6604000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>
            <a:lvl1pPr marL="342900" indent="-342900">
              <a:defRPr sz="2400">
                <a:solidFill>
                  <a:schemeClr val="tx1"/>
                </a:solidFill>
                <a:uFillTx/>
                <a:latin typeface="Verdana" panose="020B0604030504040204" pitchFamily="34" charset="0"/>
              </a:defRPr>
            </a:lvl1pPr>
            <a:lvl2pPr>
              <a:defRPr sz="2400">
                <a:solidFill>
                  <a:schemeClr val="tx1"/>
                </a:solidFill>
                <a:uFillTx/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uFillTx/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uFillTx/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uFillTx/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Verdana" panose="020B0604030504040204" pitchFamily="34" charset="0"/>
              </a:defRPr>
            </a:lvl9pPr>
          </a:lstStyle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uFillTx/>
              </a:defRPr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Diploma in CSF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uFillTx/>
              </a:defRPr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WAPT  AY21/22 Sem 5</a:t>
            </a:r>
            <a:endParaRPr kumimoji="0" lang="en-US" altLang="en-US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028" name="Line 17"/>
          <p:cNvSpPr>
            <a:spLocks noChangeShapeType="1"/>
          </p:cNvSpPr>
          <p:nvPr userDrawn="1"/>
        </p:nvSpPr>
        <p:spPr bwMode="auto">
          <a:xfrm>
            <a:off x="508000" y="6248400"/>
            <a:ext cx="1087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48146" name="Rectangle 18"/>
          <p:cNvSpPr>
            <a:spLocks noChangeArrowheads="1"/>
          </p:cNvSpPr>
          <p:nvPr userDrawn="1"/>
        </p:nvSpPr>
        <p:spPr bwMode="auto">
          <a:xfrm>
            <a:off x="0" y="-38100"/>
            <a:ext cx="12192000" cy="762000"/>
          </a:xfrm>
          <a:prstGeom prst="rect">
            <a:avLst/>
          </a:prstGeom>
          <a:solidFill>
            <a:srgbClr val="0033CC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uFillTx/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uFillTx/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uFillTx/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uFillTx/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uFillTx/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Verdana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uFillTx/>
              </a:defRPr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1988800" cy="685800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uFillTx/>
              </a:rPr>
              <a:t>Title</a:t>
            </a:r>
          </a:p>
        </p:txBody>
      </p:sp>
      <p:pic>
        <p:nvPicPr>
          <p:cNvPr id="1031" name="Picture 22" descr="School of ICT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508000" y="6270630"/>
            <a:ext cx="2286000" cy="5873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15"/>
          <p:cNvSpPr txBox="1">
            <a:spLocks noChangeArrowheads="1"/>
          </p:cNvSpPr>
          <p:nvPr userDrawn="1"/>
        </p:nvSpPr>
        <p:spPr bwMode="auto">
          <a:xfrm>
            <a:off x="8636000" y="6642103"/>
            <a:ext cx="2844800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uFillTx/>
                <a:latin typeface="Arial Narrow" pitchFamily="34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uFillTx/>
              </a:defRPr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uFillTx/>
              </a:defRPr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uFillTx/>
              </a:defRPr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 Last update: </a:t>
            </a:r>
            <a:fld id="{8ABEE5FE-1DE1-4424-9918-16A677C6523F}" type="datetime8">
              <a:rPr kumimoji="0" lang="en-SG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>
                  <a:uFillTx/>
                </a:defRPr>
              </a:pPr>
              <a:t>16/11/2021 2:56 AM</a:t>
            </a:fld>
            <a:endParaRPr kumimoji="0" lang="en-SG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uFillTx/>
              </a:defRPr>
            </a:pPr>
            <a:fld id="{C5590DDD-6585-4C1F-803E-C9EDC7C753FD}" type="slidenum">
              <a:rPr kumimoji="0" lang="en-SG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>
                  <a:uFillTx/>
                </a:defRPr>
              </a:pPr>
              <a:t>‹#›</a:t>
            </a:fld>
            <a:endParaRPr kumimoji="0" lang="en-SG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uFillTx/>
              </a:defRPr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E91A63-5DC8-40C0-979E-5606F14B9A1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xmlns="" val="hdr"/>
              </p:ext>
            </p:extLst>
          </p:nvPr>
        </p:nvSpPr>
        <p:spPr>
          <a:xfrm>
            <a:off x="0" y="0"/>
            <a:ext cx="1404938" cy="1676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                  Official Open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629835" y="6412468"/>
            <a:ext cx="1908151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200" dirty="0"/>
              <a:t>Vulnerability Scanning – Part </a:t>
            </a:r>
            <a:r>
              <a:rPr lang="en-US" sz="1200" dirty="0" smtClean="0"/>
              <a:t>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2400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 b="0">
          <a:solidFill>
            <a:schemeClr val="bg1"/>
          </a:solidFill>
          <a:effectLst/>
          <a:uFillTx/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uFillTx/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uFillTx/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uFillTx/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uFillTx/>
          <a:latin typeface="Tahoma" pitchFamily="34" charset="0"/>
        </a:defRPr>
      </a:lvl5pPr>
      <a:lvl6pPr marL="457189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uFillTx/>
          <a:latin typeface="Tahoma" pitchFamily="34" charset="0"/>
        </a:defRPr>
      </a:lvl6pPr>
      <a:lvl7pPr marL="914377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uFillTx/>
          <a:latin typeface="Tahoma" pitchFamily="34" charset="0"/>
        </a:defRPr>
      </a:lvl7pPr>
      <a:lvl8pPr marL="1371566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uFillTx/>
          <a:latin typeface="Tahoma" pitchFamily="34" charset="0"/>
        </a:defRPr>
      </a:lvl8pPr>
      <a:lvl9pPr marL="1828754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uFillTx/>
          <a:latin typeface="Tahoma" pitchFamily="34" charset="0"/>
        </a:defRPr>
      </a:lvl9pPr>
    </p:titleStyle>
    <p:bodyStyle>
      <a:lvl1pPr marL="342891" indent="-342891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40000"/>
        <a:buFont typeface="Wingdings" panose="05000000000000000000" pitchFamily="2" charset="2"/>
        <a:buChar char="§"/>
        <a:defRPr kumimoji="1" sz="3200" b="1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742932" indent="-285744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120000"/>
        <a:buFont typeface="Wingdings" panose="05000000000000000000" pitchFamily="2" charset="2"/>
        <a:buChar char="§"/>
        <a:defRPr kumimoji="1" sz="2800" b="1">
          <a:solidFill>
            <a:srgbClr val="0033CC"/>
          </a:solidFill>
          <a:uFillTx/>
          <a:latin typeface="+mn-lt"/>
        </a:defRPr>
      </a:lvl2pPr>
      <a:lvl3pPr marL="1142971" indent="-228594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kumimoji="1" sz="2400">
          <a:solidFill>
            <a:schemeClr val="hlink"/>
          </a:solidFill>
          <a:uFillTx/>
          <a:latin typeface="+mn-lt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uFillTx/>
          <a:latin typeface="+mn-lt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anose="05000000000000000000" pitchFamily="2" charset="2"/>
        <a:buChar char="§"/>
        <a:defRPr kumimoji="1" sz="2000">
          <a:solidFill>
            <a:srgbClr val="009900"/>
          </a:solidFill>
          <a:uFillTx/>
          <a:latin typeface="+mn-lt"/>
        </a:defRPr>
      </a:lvl5pPr>
      <a:lvl6pPr marL="2514537" indent="-228594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uFillTx/>
          <a:latin typeface="+mn-lt"/>
        </a:defRPr>
      </a:lvl6pPr>
      <a:lvl7pPr marL="2971726" indent="-228594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uFillTx/>
          <a:latin typeface="+mn-lt"/>
        </a:defRPr>
      </a:lvl7pPr>
      <a:lvl8pPr marL="3428914" indent="-228594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uFillTx/>
          <a:latin typeface="+mn-lt"/>
        </a:defRPr>
      </a:lvl8pPr>
      <a:lvl9pPr marL="3886103" indent="-228594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uFillTx/>
          <a:latin typeface="+mn-lt"/>
        </a:defRPr>
      </a:lvl9pPr>
    </p:bodyStyle>
    <p:otherStyle>
      <a:defPPr>
        <a:defRPr lang="en-US">
          <a:uFillTx/>
        </a:defRPr>
      </a:defPPr>
      <a:lvl1pPr marL="0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kali:8834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stfire.net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ChangeArrowheads="1"/>
          </p:cNvSpPr>
          <p:nvPr/>
        </p:nvSpPr>
        <p:spPr bwMode="auto">
          <a:xfrm>
            <a:off x="10886" y="6224"/>
            <a:ext cx="1828800" cy="6858000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uFillTx/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uFillTx/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uFillTx/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uFillTx/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kumimoji="0" lang="en-US" altLang="en-US" sz="2400" b="0">
              <a:latin typeface="Verdana" panose="020B0604030504040204" pitchFamily="34" charset="0"/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0" y="2021810"/>
            <a:ext cx="8453718" cy="1752600"/>
          </a:xfrm>
        </p:spPr>
        <p:txBody>
          <a:bodyPr/>
          <a:lstStyle/>
          <a:p>
            <a:pPr algn="ctr"/>
            <a:r>
              <a:rPr lang="en-SG" sz="3600"/>
              <a:t>Vulnerability Scanning– Part </a:t>
            </a:r>
            <a:r>
              <a:rPr lang="en-SG" sz="3600" dirty="0"/>
              <a:t>2</a:t>
            </a:r>
            <a:endParaRPr lang="en-US" sz="3600"/>
          </a:p>
        </p:txBody>
      </p:sp>
      <p:sp>
        <p:nvSpPr>
          <p:cNvPr id="129038" name="Rectangle 14"/>
          <p:cNvSpPr>
            <a:spLocks noChangeArrowheads="1"/>
          </p:cNvSpPr>
          <p:nvPr/>
        </p:nvSpPr>
        <p:spPr bwMode="auto">
          <a:xfrm>
            <a:off x="4114800" y="4648200"/>
            <a:ext cx="5486400" cy="1295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uFillTx/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uFillTx/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uFillTx/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uFillTx/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uFillTx/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Verdana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>
                <a:uFillTx/>
              </a:defRPr>
            </a:pPr>
            <a:r>
              <a:rPr kumimoji="1" lang="en-GB" altLang="en-US" b="1">
                <a:latin typeface="Arial Narrow" pitchFamily="34" charset="0"/>
              </a:rPr>
              <a:t>Web Application Penetration Testing (WAPT)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>
                <a:uFillTx/>
              </a:defRPr>
            </a:pPr>
            <a:r>
              <a:rPr kumimoji="1" lang="en-GB" altLang="en-US">
                <a:latin typeface="Arial Narrow" pitchFamily="34" charset="0"/>
              </a:rPr>
              <a:t>Diploma in CSF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>
                <a:uFillTx/>
              </a:defRPr>
            </a:pPr>
            <a:r>
              <a:rPr kumimoji="1" lang="en-GB" altLang="en-US">
                <a:latin typeface="Arial Narrow" pitchFamily="34" charset="0"/>
              </a:rPr>
              <a:t>Year 2 (2021/22), Semester 2.2</a:t>
            </a:r>
            <a:endParaRPr kumimoji="1" lang="en-GB" altLang="en-US" sz="4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103" name="Line 15"/>
          <p:cNvSpPr>
            <a:spLocks noChangeShapeType="1"/>
          </p:cNvSpPr>
          <p:nvPr/>
        </p:nvSpPr>
        <p:spPr bwMode="auto">
          <a:xfrm>
            <a:off x="1839686" y="1219200"/>
            <a:ext cx="1035231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pic>
        <p:nvPicPr>
          <p:cNvPr id="4104" name="Picture 16" descr="School of IC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15400" y="98425"/>
            <a:ext cx="3048000" cy="10445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52400" y="773668"/>
            <a:ext cx="175260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>
                <a:uFillTx/>
              </a:defRPr>
            </a:pPr>
            <a:r>
              <a:rPr lang="en-GB" sz="1800" b="1">
                <a:solidFill>
                  <a:schemeClr val="bg1"/>
                </a:solidFill>
                <a:latin typeface="Tahoma" pitchFamily="34" charset="0"/>
              </a:rPr>
              <a:t>Session </a:t>
            </a:r>
            <a:r>
              <a:rPr lang="en-GB" b="1" dirty="0">
                <a:solidFill>
                  <a:schemeClr val="bg1"/>
                </a:solidFill>
                <a:latin typeface="Tahoma" pitchFamily="34" charset="0"/>
              </a:rPr>
              <a:t>4</a:t>
            </a:r>
            <a:r>
              <a:rPr lang="en-GB" sz="1800" b="1" dirty="0">
                <a:solidFill>
                  <a:schemeClr val="bg1"/>
                </a:solidFill>
                <a:latin typeface="Tahoma" pitchFamily="34" charset="0"/>
              </a:rPr>
              <a:t>.2</a:t>
            </a:r>
            <a:endParaRPr lang="en-GB" sz="1800" b="1">
              <a:solidFill>
                <a:srgbClr val="FF0000"/>
              </a:solidFill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955D82-7646-4FD8-A3B4-DF53FFBA1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288" y="2333625"/>
            <a:ext cx="7067550" cy="219075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E47F0-CAA0-4FB6-9516-59F24DF3DEE8}"/>
              </a:ext>
            </a:extLst>
          </p:cNvPr>
          <p:cNvSpPr txBox="1">
            <a:spLocks/>
          </p:cNvSpPr>
          <p:nvPr/>
        </p:nvSpPr>
        <p:spPr>
          <a:xfrm>
            <a:off x="507999" y="1066800"/>
            <a:ext cx="3435351" cy="5181600"/>
          </a:xfrm>
          <a:prstGeom prst="rect">
            <a:avLst/>
          </a:prstGeom>
        </p:spPr>
        <p:txBody>
          <a:bodyPr/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uFillTx/>
                <a:latin typeface="+mn-lt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uFillTx/>
                <a:latin typeface="+mn-lt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uFillTx/>
                <a:latin typeface="+mn-lt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5pPr>
            <a:lvl6pPr marL="2514537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6pPr>
            <a:lvl7pPr marL="2971726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7pPr>
            <a:lvl8pPr marL="3428914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8pPr>
            <a:lvl9pPr marL="3886103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9pPr>
          </a:lstStyle>
          <a:p>
            <a:r>
              <a:rPr lang="en-US" sz="2400" b="0" kern="0" dirty="0"/>
              <a:t>Click on [SAVE &amp; SCAN].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5D8320-07DF-4471-8C01-2EB48C18563A}"/>
              </a:ext>
            </a:extLst>
          </p:cNvPr>
          <p:cNvSpPr/>
          <p:nvPr/>
        </p:nvSpPr>
        <p:spPr bwMode="auto">
          <a:xfrm>
            <a:off x="8858249" y="2904095"/>
            <a:ext cx="1059721" cy="334405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449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F9A7ED-B7E8-43B8-BC91-AD9DD16DC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837" y="2295525"/>
            <a:ext cx="5400675" cy="263842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E47F0-CAA0-4FB6-9516-59F24DF3DEE8}"/>
              </a:ext>
            </a:extLst>
          </p:cNvPr>
          <p:cNvSpPr txBox="1">
            <a:spLocks/>
          </p:cNvSpPr>
          <p:nvPr/>
        </p:nvSpPr>
        <p:spPr>
          <a:xfrm>
            <a:off x="507999" y="1066800"/>
            <a:ext cx="3702051" cy="3190875"/>
          </a:xfrm>
          <a:prstGeom prst="rect">
            <a:avLst/>
          </a:prstGeom>
        </p:spPr>
        <p:txBody>
          <a:bodyPr/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uFillTx/>
                <a:latin typeface="+mn-lt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uFillTx/>
                <a:latin typeface="+mn-lt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uFillTx/>
                <a:latin typeface="+mn-lt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5pPr>
            <a:lvl6pPr marL="2514537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6pPr>
            <a:lvl7pPr marL="2971726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7pPr>
            <a:lvl8pPr marL="3428914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8pPr>
            <a:lvl9pPr marL="3886103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9pPr>
          </a:lstStyle>
          <a:p>
            <a:r>
              <a:rPr lang="en-US" sz="2400" b="0" kern="0" dirty="0"/>
              <a:t>The scanning process starts…</a:t>
            </a:r>
          </a:p>
        </p:txBody>
      </p:sp>
    </p:spTree>
    <p:extLst>
      <p:ext uri="{BB962C8B-B14F-4D97-AF65-F5344CB8AC3E}">
        <p14:creationId xmlns:p14="http://schemas.microsoft.com/office/powerpoint/2010/main" val="2696730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0FEE47F0-CAA0-4FB6-9516-59F24DF3DEE8}"/>
              </a:ext>
            </a:extLst>
          </p:cNvPr>
          <p:cNvSpPr txBox="1">
            <a:spLocks/>
          </p:cNvSpPr>
          <p:nvPr/>
        </p:nvSpPr>
        <p:spPr>
          <a:xfrm>
            <a:off x="507999" y="1066800"/>
            <a:ext cx="3702051" cy="3190875"/>
          </a:xfrm>
          <a:prstGeom prst="rect">
            <a:avLst/>
          </a:prstGeom>
        </p:spPr>
        <p:txBody>
          <a:bodyPr/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uFillTx/>
                <a:latin typeface="+mn-lt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uFillTx/>
                <a:latin typeface="+mn-lt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uFillTx/>
                <a:latin typeface="+mn-lt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5pPr>
            <a:lvl6pPr marL="2514537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6pPr>
            <a:lvl7pPr marL="2971726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7pPr>
            <a:lvl8pPr marL="3428914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8pPr>
            <a:lvl9pPr marL="3886103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9pPr>
          </a:lstStyle>
          <a:p>
            <a:r>
              <a:rPr lang="en-US" sz="2400" b="0" kern="0" dirty="0"/>
              <a:t>Explore the results…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FF1EC4-A2F9-4E3E-80A4-9338BB22E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2152650"/>
            <a:ext cx="912495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880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BDF88C-97AB-41EC-86A1-41B66CCFE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900237"/>
            <a:ext cx="11525250" cy="3895725"/>
          </a:xfrm>
          <a:prstGeom prst="rect">
            <a:avLst/>
          </a:prstGeo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0FEE47F0-CAA0-4FB6-9516-59F24DF3DEE8}"/>
              </a:ext>
            </a:extLst>
          </p:cNvPr>
          <p:cNvSpPr txBox="1">
            <a:spLocks/>
          </p:cNvSpPr>
          <p:nvPr/>
        </p:nvSpPr>
        <p:spPr>
          <a:xfrm>
            <a:off x="507999" y="1066800"/>
            <a:ext cx="7721601" cy="3190875"/>
          </a:xfrm>
          <a:prstGeom prst="rect">
            <a:avLst/>
          </a:prstGeom>
        </p:spPr>
        <p:txBody>
          <a:bodyPr/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uFillTx/>
                <a:latin typeface="+mn-lt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uFillTx/>
                <a:latin typeface="+mn-lt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uFillTx/>
                <a:latin typeface="+mn-lt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5pPr>
            <a:lvl6pPr marL="2514537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6pPr>
            <a:lvl7pPr marL="2971726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7pPr>
            <a:lvl8pPr marL="3428914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8pPr>
            <a:lvl9pPr marL="3886103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9pPr>
          </a:lstStyle>
          <a:p>
            <a:r>
              <a:rPr lang="en-US" sz="2400" b="0" kern="0" dirty="0"/>
              <a:t>Now look for the web vulnerabilities it detected…</a:t>
            </a:r>
          </a:p>
        </p:txBody>
      </p:sp>
    </p:spTree>
    <p:extLst>
      <p:ext uri="{BB962C8B-B14F-4D97-AF65-F5344CB8AC3E}">
        <p14:creationId xmlns:p14="http://schemas.microsoft.com/office/powerpoint/2010/main" val="1941039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EB0B98-E4D7-4BA3-B358-684EAFD9C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2067686"/>
            <a:ext cx="10871200" cy="3179827"/>
          </a:xfrm>
          <a:prstGeom prst="rect">
            <a:avLst/>
          </a:prstGeom>
          <a:noFill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E47F0-CAA0-4FB6-9516-59F24DF3DEE8}"/>
              </a:ext>
            </a:extLst>
          </p:cNvPr>
          <p:cNvSpPr txBox="1">
            <a:spLocks/>
          </p:cNvSpPr>
          <p:nvPr/>
        </p:nvSpPr>
        <p:spPr>
          <a:xfrm>
            <a:off x="507999" y="1066800"/>
            <a:ext cx="10779126" cy="3190875"/>
          </a:xfrm>
          <a:prstGeom prst="rect">
            <a:avLst/>
          </a:prstGeom>
        </p:spPr>
        <p:txBody>
          <a:bodyPr/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uFillTx/>
                <a:latin typeface="+mn-lt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uFillTx/>
                <a:latin typeface="+mn-lt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uFillTx/>
                <a:latin typeface="+mn-lt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5pPr>
            <a:lvl6pPr marL="2514537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6pPr>
            <a:lvl7pPr marL="2971726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7pPr>
            <a:lvl8pPr marL="3428914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8pPr>
            <a:lvl9pPr marL="3886103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9pPr>
          </a:lstStyle>
          <a:p>
            <a:r>
              <a:rPr lang="en-US" sz="2400" b="0" kern="0" dirty="0" err="1"/>
              <a:t>Nexpose</a:t>
            </a:r>
            <a:r>
              <a:rPr lang="en-US" sz="2400" b="0" kern="0" dirty="0"/>
              <a:t> also allow a nice executive summary with below diagrams and details on the vulnerability, see if you can export and save them as pdf file. </a:t>
            </a:r>
          </a:p>
        </p:txBody>
      </p:sp>
    </p:spTree>
    <p:extLst>
      <p:ext uri="{BB962C8B-B14F-4D97-AF65-F5344CB8AC3E}">
        <p14:creationId xmlns:p14="http://schemas.microsoft.com/office/powerpoint/2010/main" val="1528209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FE8FB300-61B9-474F-B7A5-DB4740977E8A}"/>
              </a:ext>
            </a:extLst>
          </p:cNvPr>
          <p:cNvSpPr txBox="1">
            <a:spLocks/>
          </p:cNvSpPr>
          <p:nvPr/>
        </p:nvSpPr>
        <p:spPr bwMode="auto">
          <a:xfrm>
            <a:off x="508000" y="1066800"/>
            <a:ext cx="10871200" cy="5181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uFillTx/>
                <a:latin typeface="+mn-lt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uFillTx/>
                <a:latin typeface="+mn-lt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uFillTx/>
                <a:latin typeface="+mn-lt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5pPr>
            <a:lvl6pPr marL="2514537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6pPr>
            <a:lvl7pPr marL="2971726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7pPr>
            <a:lvl8pPr marL="3428914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8pPr>
            <a:lvl9pPr marL="3886103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9pPr>
          </a:lstStyle>
          <a:p>
            <a:pPr marL="342265" indent="-342265"/>
            <a:r>
              <a:rPr lang="en-US" sz="2800" b="0" kern="0" dirty="0">
                <a:cs typeface="Calibri"/>
              </a:rPr>
              <a:t>In this activity, you will scan a target web application for vulnerabilities using “</a:t>
            </a:r>
            <a:r>
              <a:rPr lang="en-US" sz="2800" b="0" kern="0" err="1">
                <a:cs typeface="Calibri"/>
              </a:rPr>
              <a:t>nexpose</a:t>
            </a:r>
            <a:r>
              <a:rPr lang="en-US" sz="2800" b="0" kern="0" dirty="0">
                <a:cs typeface="Calibri"/>
              </a:rPr>
              <a:t>”.</a:t>
            </a:r>
            <a:endParaRPr lang="en-US" sz="2800" b="0" kern="0" dirty="0"/>
          </a:p>
          <a:p>
            <a:pPr marL="342265" indent="-342265"/>
            <a:r>
              <a:rPr lang="en-US" sz="2800" b="0" kern="0" dirty="0">
                <a:solidFill>
                  <a:srgbClr val="FF0000"/>
                </a:solidFill>
                <a:cs typeface="Calibri"/>
              </a:rPr>
              <a:t>Important Notice</a:t>
            </a:r>
            <a:endParaRPr lang="en-US" sz="2800" b="0" kern="0" dirty="0">
              <a:cs typeface="Calibri"/>
            </a:endParaRPr>
          </a:p>
          <a:p>
            <a:pPr marL="742315" lvl="1" indent="-285115"/>
            <a:r>
              <a:rPr lang="en-US" sz="2400" kern="0" dirty="0">
                <a:solidFill>
                  <a:srgbClr val="FF0000"/>
                </a:solidFill>
                <a:cs typeface="Calibri"/>
              </a:rPr>
              <a:t>Start this activity on the web application after it has been approved and agreed by the owner. This will be part of your assignment deliverables.</a:t>
            </a:r>
          </a:p>
          <a:p>
            <a:pPr marL="742315" lvl="1" indent="-285115"/>
            <a:r>
              <a:rPr lang="en-US" sz="2400" b="0" kern="0" dirty="0">
                <a:cs typeface="Calibri"/>
              </a:rPr>
              <a:t>It may take some time to scan. </a:t>
            </a:r>
          </a:p>
          <a:p>
            <a:pPr marL="342265" indent="-342265"/>
            <a:r>
              <a:rPr lang="en-US" sz="2800" b="0" kern="0" dirty="0"/>
              <a:t>Instructions</a:t>
            </a:r>
            <a:endParaRPr lang="en-US" sz="2800" b="0" kern="0"/>
          </a:p>
          <a:p>
            <a:pPr marL="742315" lvl="1" indent="-285115"/>
            <a:r>
              <a:rPr lang="en-US" sz="2400" b="0" kern="0" dirty="0">
                <a:cs typeface="Calibri"/>
              </a:rPr>
              <a:t>Work in team to scan the web site.</a:t>
            </a:r>
          </a:p>
          <a:p>
            <a:pPr marL="742315" lvl="1" indent="-285115"/>
            <a:r>
              <a:rPr lang="en-US" sz="2400" b="0" kern="0" dirty="0">
                <a:cs typeface="Calibri"/>
              </a:rPr>
              <a:t>Submit your scan result to your team channel in 1021-WAPT-ALL team.</a:t>
            </a:r>
          </a:p>
          <a:p>
            <a:pPr marL="1142365" lvl="2" indent="-227965"/>
            <a:r>
              <a:rPr lang="en-US" kern="0" dirty="0">
                <a:cs typeface="Calibri"/>
              </a:rPr>
              <a:t>Name the file 1021-WAPT-A422-Team Name</a:t>
            </a:r>
          </a:p>
          <a:p>
            <a:pPr marL="1142365" lvl="2" indent="-227965"/>
            <a:r>
              <a:rPr lang="en-US" kern="0" dirty="0">
                <a:cs typeface="Calibri"/>
              </a:rPr>
              <a:t>Complete this by</a:t>
            </a:r>
            <a:r>
              <a:rPr lang="en-US" b="1" kern="0">
                <a:cs typeface="Calibri"/>
              </a:rPr>
              <a:t> Week 11</a:t>
            </a:r>
          </a:p>
          <a:p>
            <a:pPr marL="742315" lvl="1" indent="-285115"/>
            <a:endParaRPr lang="en-US" sz="2400" b="0" kern="0" dirty="0">
              <a:cs typeface="Calibri"/>
            </a:endParaRPr>
          </a:p>
          <a:p>
            <a:pPr marL="342265" indent="-342265"/>
            <a:endParaRPr lang="en-US" sz="2800" b="0" kern="0" dirty="0">
              <a:cs typeface="Calibri"/>
            </a:endParaRPr>
          </a:p>
          <a:p>
            <a:pPr marL="342265" indent="-342265"/>
            <a:endParaRPr lang="en-US" sz="2800" b="0" kern="0" dirty="0"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759DB4-922E-4F77-828C-E4D30080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Activity 4.2.2 – Hands-on</a:t>
            </a:r>
          </a:p>
        </p:txBody>
      </p:sp>
    </p:spTree>
    <p:extLst>
      <p:ext uri="{BB962C8B-B14F-4D97-AF65-F5344CB8AC3E}">
        <p14:creationId xmlns:p14="http://schemas.microsoft.com/office/powerpoint/2010/main" val="1823651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4F35425-EEE9-4003-B9D4-F07E91500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5488" y="2232839"/>
            <a:ext cx="7618819" cy="2895600"/>
          </a:xfrm>
        </p:spPr>
        <p:txBody>
          <a:bodyPr/>
          <a:lstStyle/>
          <a:p>
            <a:pPr algn="ctr"/>
            <a:r>
              <a:rPr lang="en-SG" sz="4000" b="0" dirty="0"/>
              <a:t>Use “</a:t>
            </a:r>
            <a:r>
              <a:rPr lang="en-SG" sz="4000" b="0" dirty="0" err="1"/>
              <a:t>nessus</a:t>
            </a:r>
            <a:r>
              <a:rPr lang="en-SG" sz="4000" b="0" dirty="0"/>
              <a:t>” to scan for vulnerability in target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2486464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E4C7E-4BA5-4622-B823-43A0969D19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992" y="-135381"/>
            <a:ext cx="10515600" cy="1325559"/>
          </a:xfrm>
        </p:spPr>
        <p:txBody>
          <a:bodyPr/>
          <a:lstStyle/>
          <a:p>
            <a:r>
              <a:rPr lang="en-US" dirty="0"/>
              <a:t>Activity 4.2.3 – Hands-on</a:t>
            </a:r>
            <a:r>
              <a:rPr lang="en-US" dirty="0">
                <a:cs typeface="Calibri Light"/>
              </a:rPr>
              <a:t/>
            </a:r>
            <a:br>
              <a:rPr lang="en-US" dirty="0">
                <a:cs typeface="Calibri Light"/>
              </a:rPr>
            </a:br>
            <a:endParaRPr lang="en-US" sz="2400" dirty="0">
              <a:cs typeface="Calibri Light"/>
            </a:endParaRP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FE8FB300-61B9-474F-B7A5-DB4740977E8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8000" y="1084730"/>
            <a:ext cx="10871200" cy="5181600"/>
          </a:xfrm>
        </p:spPr>
        <p:txBody>
          <a:bodyPr>
            <a:normAutofit/>
          </a:bodyPr>
          <a:lstStyle/>
          <a:p>
            <a:pPr marL="342265" indent="-342265"/>
            <a:r>
              <a:rPr lang="en-US" sz="2800" b="0" dirty="0">
                <a:cs typeface="Calibri"/>
              </a:rPr>
              <a:t>In this activity, we will use </a:t>
            </a:r>
            <a:r>
              <a:rPr lang="en-US" sz="2800" dirty="0">
                <a:cs typeface="Calibri"/>
              </a:rPr>
              <a:t>nesses</a:t>
            </a:r>
            <a:r>
              <a:rPr lang="en-US" sz="2800" b="0" dirty="0">
                <a:cs typeface="Calibri"/>
              </a:rPr>
              <a:t> to learn how to scan for vulnerabilities in a web application. </a:t>
            </a:r>
            <a:endParaRPr lang="en-US" sz="2800" b="0" dirty="0"/>
          </a:p>
          <a:p>
            <a:pPr marL="342265" indent="-342265"/>
            <a:r>
              <a:rPr lang="en-US" sz="2800" b="0" dirty="0">
                <a:solidFill>
                  <a:srgbClr val="FF0000"/>
                </a:solidFill>
                <a:cs typeface="Calibri"/>
              </a:rPr>
              <a:t>Important Notice</a:t>
            </a:r>
            <a:endParaRPr lang="en-US" sz="2800" b="0" dirty="0">
              <a:cs typeface="Calibri"/>
            </a:endParaRPr>
          </a:p>
          <a:p>
            <a:pPr marL="742315" lvl="1" indent="-285115"/>
            <a:r>
              <a:rPr lang="en-US" sz="2400" b="0" dirty="0">
                <a:cs typeface="Calibri"/>
              </a:rPr>
              <a:t>The scanning can take up to few minutes.</a:t>
            </a:r>
          </a:p>
          <a:p>
            <a:pPr marL="742315" lvl="1" indent="-285115"/>
            <a:endParaRPr lang="en-US" sz="2400" b="0" dirty="0">
              <a:cs typeface="Calibri"/>
            </a:endParaRPr>
          </a:p>
          <a:p>
            <a:pPr marL="342265" indent="-342265"/>
            <a:r>
              <a:rPr lang="en-US" sz="2800" b="0" dirty="0"/>
              <a:t>Instructions</a:t>
            </a:r>
            <a:endParaRPr lang="en-US" sz="2800" b="0"/>
          </a:p>
          <a:p>
            <a:pPr marL="742315" lvl="1" indent="-285115"/>
            <a:r>
              <a:rPr lang="en-US" sz="2400" b="0" dirty="0">
                <a:cs typeface="Calibri"/>
              </a:rPr>
              <a:t>Login to Kali-Linux with network setting set to NAT</a:t>
            </a:r>
          </a:p>
          <a:p>
            <a:pPr marL="742315" lvl="1" indent="-285115"/>
            <a:r>
              <a:rPr lang="en-US" sz="2400" b="0" dirty="0">
                <a:cs typeface="Calibri"/>
              </a:rPr>
              <a:t>Start </a:t>
            </a:r>
            <a:r>
              <a:rPr lang="en-US" sz="2400" b="0" dirty="0" err="1">
                <a:cs typeface="Calibri"/>
              </a:rPr>
              <a:t>nusses</a:t>
            </a:r>
            <a:r>
              <a:rPr lang="en-US" sz="2400" b="0" dirty="0">
                <a:cs typeface="Calibri"/>
              </a:rPr>
              <a:t> and login to the landing page (see S4.1)</a:t>
            </a:r>
          </a:p>
          <a:p>
            <a:pPr marL="742315" lvl="1" indent="-285115"/>
            <a:r>
              <a:rPr lang="en-US" sz="2400" b="0" dirty="0">
                <a:cs typeface="Calibri"/>
              </a:rPr>
              <a:t>Follow the next few slides to scan for web vulnerability in </a:t>
            </a:r>
            <a:r>
              <a:rPr lang="en-US" sz="2400" dirty="0">
                <a:cs typeface="Calibri"/>
              </a:rPr>
              <a:t>demo.testfire.net</a:t>
            </a:r>
          </a:p>
          <a:p>
            <a:pPr marL="742315" lvl="1" indent="-285115"/>
            <a:r>
              <a:rPr lang="en-US" sz="2400" b="0" dirty="0">
                <a:cs typeface="Calibri"/>
              </a:rPr>
              <a:t>No submission needed.</a:t>
            </a:r>
          </a:p>
          <a:p>
            <a:pPr marL="742315" lvl="1" indent="-285115"/>
            <a:endParaRPr lang="en-US" sz="2400" dirty="0">
              <a:cs typeface="Calibri"/>
            </a:endParaRPr>
          </a:p>
          <a:p>
            <a:pPr marL="742315" lvl="1" indent="-285115"/>
            <a:endParaRPr lang="en-US" sz="2400" dirty="0">
              <a:cs typeface="Calibri"/>
            </a:endParaRPr>
          </a:p>
          <a:p>
            <a:pPr marL="742315" lvl="1" indent="-285115"/>
            <a:endParaRPr lang="en-US" sz="2400" b="0" dirty="0">
              <a:cs typeface="Calibri"/>
            </a:endParaRPr>
          </a:p>
          <a:p>
            <a:pPr marL="342265" indent="-342265"/>
            <a:endParaRPr lang="en-US" sz="2800" b="0" dirty="0">
              <a:cs typeface="Calibri"/>
            </a:endParaRPr>
          </a:p>
          <a:p>
            <a:pPr marL="342265" indent="-342265"/>
            <a:endParaRPr lang="en-US" sz="2800" b="0" dirty="0">
              <a:cs typeface="Calibri"/>
            </a:endParaRP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D1A9927-BA32-4C89-8889-FDAFB6AA419F}"/>
              </a:ext>
            </a:extLst>
          </p:cNvPr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60F3C28-F196-4CDE-8523-D5143AD24836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11/16/2021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Calibri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849907-76FA-4DCB-A0CD-BF5FBBD7926E}"/>
              </a:ext>
            </a:extLst>
          </p:cNvPr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2ED8289-FBF4-44A5-9406-53A81023090E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11/16/2021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4148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1376B8-BB2E-44B5-873E-6AD6C7F04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762" y="2152153"/>
            <a:ext cx="6884460" cy="1505447"/>
          </a:xfrm>
          <a:prstGeom prst="rect">
            <a:avLst/>
          </a:prstGeom>
        </p:spPr>
      </p:pic>
      <p:sp>
        <p:nvSpPr>
          <p:cNvPr id="3" name="Content Placeholder 3"/>
          <p:cNvSpPr txBox="1">
            <a:spLocks/>
          </p:cNvSpPr>
          <p:nvPr/>
        </p:nvSpPr>
        <p:spPr>
          <a:xfrm>
            <a:off x="508000" y="1066800"/>
            <a:ext cx="4006850" cy="5181600"/>
          </a:xfrm>
          <a:prstGeom prst="rect">
            <a:avLst/>
          </a:prstGeom>
        </p:spPr>
        <p:txBody>
          <a:bodyPr/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uFillTx/>
                <a:latin typeface="+mn-lt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uFillTx/>
                <a:latin typeface="+mn-lt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uFillTx/>
                <a:latin typeface="+mn-lt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5pPr>
            <a:lvl6pPr marL="2514537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6pPr>
            <a:lvl7pPr marL="2971726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7pPr>
            <a:lvl8pPr marL="3428914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8pPr>
            <a:lvl9pPr marL="3886103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9pPr>
          </a:lstStyle>
          <a:p>
            <a:r>
              <a:rPr lang="en-US" sz="2400" b="0" kern="0" dirty="0"/>
              <a:t>Issue the command line to start </a:t>
            </a:r>
            <a:r>
              <a:rPr lang="en-US" sz="2400" b="0" kern="0" dirty="0" err="1"/>
              <a:t>nessus</a:t>
            </a:r>
            <a:r>
              <a:rPr lang="en-US" sz="2400" b="0" kern="0" dirty="0"/>
              <a:t> daemon/server.</a:t>
            </a:r>
          </a:p>
        </p:txBody>
      </p:sp>
    </p:spTree>
    <p:extLst>
      <p:ext uri="{BB962C8B-B14F-4D97-AF65-F5344CB8AC3E}">
        <p14:creationId xmlns:p14="http://schemas.microsoft.com/office/powerpoint/2010/main" val="2828691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D641B0-A235-4B99-9960-FB52B6C2C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849" y="1820863"/>
            <a:ext cx="7191375" cy="4054641"/>
          </a:xfrm>
          <a:prstGeom prst="rect">
            <a:avLst/>
          </a:prstGeom>
        </p:spPr>
      </p:pic>
      <p:sp>
        <p:nvSpPr>
          <p:cNvPr id="4" name="Content Placeholder 3"/>
          <p:cNvSpPr txBox="1">
            <a:spLocks/>
          </p:cNvSpPr>
          <p:nvPr/>
        </p:nvSpPr>
        <p:spPr>
          <a:xfrm>
            <a:off x="508000" y="1066800"/>
            <a:ext cx="4006850" cy="5181600"/>
          </a:xfrm>
          <a:prstGeom prst="rect">
            <a:avLst/>
          </a:prstGeom>
        </p:spPr>
        <p:txBody>
          <a:bodyPr/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uFillTx/>
                <a:latin typeface="+mn-lt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uFillTx/>
                <a:latin typeface="+mn-lt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uFillTx/>
                <a:latin typeface="+mn-lt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5pPr>
            <a:lvl6pPr marL="2514537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6pPr>
            <a:lvl7pPr marL="2971726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7pPr>
            <a:lvl8pPr marL="3428914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8pPr>
            <a:lvl9pPr marL="3886103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9pPr>
          </a:lstStyle>
          <a:p>
            <a:r>
              <a:rPr lang="en-US" sz="2400" b="0" kern="0" dirty="0"/>
              <a:t>Start the browser and point the URL to </a:t>
            </a:r>
            <a:r>
              <a:rPr lang="en-US" sz="2400" b="0" kern="0" dirty="0">
                <a:hlinkClick r:id="rId3"/>
              </a:rPr>
              <a:t>https://kali:8834</a:t>
            </a:r>
            <a:endParaRPr lang="en-US" sz="2400" b="0" kern="0" dirty="0"/>
          </a:p>
          <a:p>
            <a:r>
              <a:rPr lang="en-US" sz="2400" b="0" kern="0" dirty="0"/>
              <a:t>Click on [Advanced]</a:t>
            </a:r>
          </a:p>
        </p:txBody>
      </p:sp>
    </p:spTree>
    <p:extLst>
      <p:ext uri="{BB962C8B-B14F-4D97-AF65-F5344CB8AC3E}">
        <p14:creationId xmlns:p14="http://schemas.microsoft.com/office/powerpoint/2010/main" val="1991489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1F0F0-0F9A-4A40-93BB-D0398B6DD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A7B7C-DC92-45AF-BCEE-28D247F38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265" indent="-342265"/>
            <a:r>
              <a:rPr lang="en-SG" b="0" dirty="0"/>
              <a:t>At the end of this session, the learners are expected to be able: </a:t>
            </a:r>
            <a:endParaRPr lang="en-US"/>
          </a:p>
          <a:p>
            <a:pPr marL="742315" lvl="1" indent="-285115"/>
            <a:r>
              <a:rPr lang="en-SG" b="0" dirty="0"/>
              <a:t>Use the Vulnerability Scanning Tool presented in this session to scan for </a:t>
            </a:r>
            <a:r>
              <a:rPr lang="en-SG" dirty="0"/>
              <a:t>vulnerabilities in the target web application</a:t>
            </a:r>
            <a:r>
              <a:rPr lang="en-SG" b="0" dirty="0"/>
              <a:t>.</a:t>
            </a:r>
          </a:p>
          <a:p>
            <a:pPr marL="742315" lvl="1" indent="-285115"/>
            <a:r>
              <a:rPr lang="en-SG" b="0" dirty="0"/>
              <a:t>Construct a </a:t>
            </a:r>
            <a:r>
              <a:rPr lang="en-SG" dirty="0"/>
              <a:t>Vulnerability Findings Severity</a:t>
            </a:r>
            <a:r>
              <a:rPr lang="en-SG" b="0" dirty="0"/>
              <a:t> Table</a:t>
            </a:r>
          </a:p>
          <a:p>
            <a:pPr marL="742315" lvl="1" indent="-285115"/>
            <a:endParaRPr lang="en-SG" b="0" dirty="0"/>
          </a:p>
          <a:p>
            <a:pPr marL="742315" lvl="1" indent="-285115"/>
            <a:endParaRPr lang="en-SG" b="0" dirty="0"/>
          </a:p>
          <a:p>
            <a:pPr marL="742315" lvl="1" indent="-285115"/>
            <a:endParaRPr lang="en-SG" b="0" dirty="0"/>
          </a:p>
          <a:p>
            <a:pPr marL="742315" lvl="1" indent="-285115"/>
            <a:endParaRPr lang="en-SG" b="0" dirty="0"/>
          </a:p>
          <a:p>
            <a:pPr marL="742315" lvl="1" indent="-285115"/>
            <a:endParaRPr lang="en-SG" b="0" dirty="0"/>
          </a:p>
          <a:p>
            <a:pPr marL="742315" lvl="1" indent="-285115"/>
            <a:endParaRPr lang="en-SG" b="0" dirty="0"/>
          </a:p>
        </p:txBody>
      </p:sp>
    </p:spTree>
    <p:extLst>
      <p:ext uri="{BB962C8B-B14F-4D97-AF65-F5344CB8AC3E}">
        <p14:creationId xmlns:p14="http://schemas.microsoft.com/office/powerpoint/2010/main" val="867768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93FF28-2E42-4B41-8223-D2B01763C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7" y="2295525"/>
            <a:ext cx="7667625" cy="3143250"/>
          </a:xfrm>
          <a:prstGeom prst="rect">
            <a:avLst/>
          </a:prstGeom>
        </p:spPr>
      </p:pic>
      <p:sp>
        <p:nvSpPr>
          <p:cNvPr id="4" name="Content Placeholder 3"/>
          <p:cNvSpPr txBox="1">
            <a:spLocks/>
          </p:cNvSpPr>
          <p:nvPr/>
        </p:nvSpPr>
        <p:spPr>
          <a:xfrm>
            <a:off x="508000" y="1066800"/>
            <a:ext cx="4006850" cy="5181600"/>
          </a:xfrm>
          <a:prstGeom prst="rect">
            <a:avLst/>
          </a:prstGeom>
        </p:spPr>
        <p:txBody>
          <a:bodyPr/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uFillTx/>
                <a:latin typeface="+mn-lt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uFillTx/>
                <a:latin typeface="+mn-lt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uFillTx/>
                <a:latin typeface="+mn-lt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5pPr>
            <a:lvl6pPr marL="2514537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6pPr>
            <a:lvl7pPr marL="2971726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7pPr>
            <a:lvl8pPr marL="3428914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8pPr>
            <a:lvl9pPr marL="3886103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9pPr>
          </a:lstStyle>
          <a:p>
            <a:r>
              <a:rPr lang="en-US" sz="2400" b="0" kern="0" dirty="0"/>
              <a:t>Click on [Accept the Risk and Continue] </a:t>
            </a:r>
          </a:p>
        </p:txBody>
      </p:sp>
    </p:spTree>
    <p:extLst>
      <p:ext uri="{BB962C8B-B14F-4D97-AF65-F5344CB8AC3E}">
        <p14:creationId xmlns:p14="http://schemas.microsoft.com/office/powerpoint/2010/main" val="2944697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438BE7-3F84-430E-9FE3-9535E1596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237" y="1247775"/>
            <a:ext cx="3800475" cy="3581400"/>
          </a:xfrm>
          <a:prstGeom prst="rect">
            <a:avLst/>
          </a:prstGeom>
        </p:spPr>
      </p:pic>
      <p:sp>
        <p:nvSpPr>
          <p:cNvPr id="4" name="Content Placeholder 3"/>
          <p:cNvSpPr txBox="1">
            <a:spLocks/>
          </p:cNvSpPr>
          <p:nvPr/>
        </p:nvSpPr>
        <p:spPr>
          <a:xfrm>
            <a:off x="508000" y="1066800"/>
            <a:ext cx="4006850" cy="5181600"/>
          </a:xfrm>
          <a:prstGeom prst="rect">
            <a:avLst/>
          </a:prstGeom>
        </p:spPr>
        <p:txBody>
          <a:bodyPr/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uFillTx/>
                <a:latin typeface="+mn-lt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uFillTx/>
                <a:latin typeface="+mn-lt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uFillTx/>
                <a:latin typeface="+mn-lt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5pPr>
            <a:lvl6pPr marL="2514537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6pPr>
            <a:lvl7pPr marL="2971726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7pPr>
            <a:lvl8pPr marL="3428914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8pPr>
            <a:lvl9pPr marL="3886103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9pPr>
          </a:lstStyle>
          <a:p>
            <a:r>
              <a:rPr lang="en-US" sz="2400" b="0" kern="0" dirty="0"/>
              <a:t>You will get a login page signify the completion of the setup process…</a:t>
            </a:r>
          </a:p>
        </p:txBody>
      </p:sp>
    </p:spTree>
    <p:extLst>
      <p:ext uri="{BB962C8B-B14F-4D97-AF65-F5344CB8AC3E}">
        <p14:creationId xmlns:p14="http://schemas.microsoft.com/office/powerpoint/2010/main" val="1376590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8C9A0A-9171-4F43-8E48-EAC051CDF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576" y="2113133"/>
            <a:ext cx="4314825" cy="216217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DE4A65-8D00-427C-806A-5B608D0A7E50}"/>
              </a:ext>
            </a:extLst>
          </p:cNvPr>
          <p:cNvSpPr txBox="1">
            <a:spLocks/>
          </p:cNvSpPr>
          <p:nvPr/>
        </p:nvSpPr>
        <p:spPr>
          <a:xfrm>
            <a:off x="508000" y="1066800"/>
            <a:ext cx="4006850" cy="5181600"/>
          </a:xfrm>
          <a:prstGeom prst="rect">
            <a:avLst/>
          </a:prstGeom>
        </p:spPr>
        <p:txBody>
          <a:bodyPr/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uFillTx/>
                <a:latin typeface="+mn-lt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uFillTx/>
                <a:latin typeface="+mn-lt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uFillTx/>
                <a:latin typeface="+mn-lt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5pPr>
            <a:lvl6pPr marL="2514537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6pPr>
            <a:lvl7pPr marL="2971726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7pPr>
            <a:lvl8pPr marL="3428914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8pPr>
            <a:lvl9pPr marL="3886103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9pPr>
          </a:lstStyle>
          <a:p>
            <a:r>
              <a:rPr lang="en-US" sz="2400" b="0" kern="0" dirty="0"/>
              <a:t>Click on [New Scan]</a:t>
            </a:r>
          </a:p>
        </p:txBody>
      </p:sp>
    </p:spTree>
    <p:extLst>
      <p:ext uri="{BB962C8B-B14F-4D97-AF65-F5344CB8AC3E}">
        <p14:creationId xmlns:p14="http://schemas.microsoft.com/office/powerpoint/2010/main" val="1478602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515249-5815-4E74-8F8A-6D80EE559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317" y="2202462"/>
            <a:ext cx="4162425" cy="30956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9DB3FCE-1EDF-4B87-B693-E6A6B8B5AA52}"/>
              </a:ext>
            </a:extLst>
          </p:cNvPr>
          <p:cNvSpPr/>
          <p:nvPr/>
        </p:nvSpPr>
        <p:spPr bwMode="auto">
          <a:xfrm>
            <a:off x="5349317" y="3941805"/>
            <a:ext cx="2081213" cy="1356282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Verdana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0CFBC-A935-43D2-9B0C-E499D9DFAA13}"/>
              </a:ext>
            </a:extLst>
          </p:cNvPr>
          <p:cNvSpPr txBox="1">
            <a:spLocks/>
          </p:cNvSpPr>
          <p:nvPr/>
        </p:nvSpPr>
        <p:spPr>
          <a:xfrm>
            <a:off x="508000" y="1066800"/>
            <a:ext cx="4006850" cy="5181600"/>
          </a:xfrm>
          <a:prstGeom prst="rect">
            <a:avLst/>
          </a:prstGeom>
        </p:spPr>
        <p:txBody>
          <a:bodyPr/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uFillTx/>
                <a:latin typeface="+mn-lt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uFillTx/>
                <a:latin typeface="+mn-lt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uFillTx/>
                <a:latin typeface="+mn-lt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5pPr>
            <a:lvl6pPr marL="2514537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6pPr>
            <a:lvl7pPr marL="2971726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7pPr>
            <a:lvl8pPr marL="3428914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8pPr>
            <a:lvl9pPr marL="3886103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9pPr>
          </a:lstStyle>
          <a:p>
            <a:r>
              <a:rPr lang="en-US" sz="2400" b="0" kern="0" dirty="0"/>
              <a:t>Select [Web Application Tests]</a:t>
            </a:r>
          </a:p>
        </p:txBody>
      </p:sp>
    </p:spTree>
    <p:extLst>
      <p:ext uri="{BB962C8B-B14F-4D97-AF65-F5344CB8AC3E}">
        <p14:creationId xmlns:p14="http://schemas.microsoft.com/office/powerpoint/2010/main" val="595733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5BDDE7-3D6C-4760-8853-63A7A1BDA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488" y="1678459"/>
            <a:ext cx="7429500" cy="42672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F761A-4820-4912-A2EB-B5FB8EA51AED}"/>
              </a:ext>
            </a:extLst>
          </p:cNvPr>
          <p:cNvSpPr txBox="1">
            <a:spLocks/>
          </p:cNvSpPr>
          <p:nvPr/>
        </p:nvSpPr>
        <p:spPr>
          <a:xfrm>
            <a:off x="508000" y="1066800"/>
            <a:ext cx="2667686" cy="5181600"/>
          </a:xfrm>
          <a:prstGeom prst="rect">
            <a:avLst/>
          </a:prstGeom>
        </p:spPr>
        <p:txBody>
          <a:bodyPr/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uFillTx/>
                <a:latin typeface="+mn-lt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uFillTx/>
                <a:latin typeface="+mn-lt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uFillTx/>
                <a:latin typeface="+mn-lt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5pPr>
            <a:lvl6pPr marL="2514537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6pPr>
            <a:lvl7pPr marL="2971726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7pPr>
            <a:lvl8pPr marL="3428914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8pPr>
            <a:lvl9pPr marL="3886103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9pPr>
          </a:lstStyle>
          <a:p>
            <a:r>
              <a:rPr lang="en-US" sz="2400" b="0" kern="0" dirty="0"/>
              <a:t>Enter a name for the scan and the IP address of the site to be scan…</a:t>
            </a:r>
          </a:p>
        </p:txBody>
      </p:sp>
    </p:spTree>
    <p:extLst>
      <p:ext uri="{BB962C8B-B14F-4D97-AF65-F5344CB8AC3E}">
        <p14:creationId xmlns:p14="http://schemas.microsoft.com/office/powerpoint/2010/main" val="2653005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67314D-1298-4318-8DD5-6186FEB8B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892" y="1195049"/>
            <a:ext cx="3390900" cy="1409700"/>
          </a:xfrm>
          <a:prstGeom prst="rect">
            <a:avLst/>
          </a:prstGeo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BC6D2EA-1DE4-40A2-83DA-A3AA8E9A4F25}"/>
              </a:ext>
            </a:extLst>
          </p:cNvPr>
          <p:cNvSpPr txBox="1">
            <a:spLocks/>
          </p:cNvSpPr>
          <p:nvPr/>
        </p:nvSpPr>
        <p:spPr>
          <a:xfrm>
            <a:off x="508000" y="1066800"/>
            <a:ext cx="2667686" cy="5181600"/>
          </a:xfrm>
          <a:prstGeom prst="rect">
            <a:avLst/>
          </a:prstGeom>
        </p:spPr>
        <p:txBody>
          <a:bodyPr/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uFillTx/>
                <a:latin typeface="+mn-lt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uFillTx/>
                <a:latin typeface="+mn-lt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uFillTx/>
                <a:latin typeface="+mn-lt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5pPr>
            <a:lvl6pPr marL="2514537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6pPr>
            <a:lvl7pPr marL="2971726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7pPr>
            <a:lvl8pPr marL="3428914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8pPr>
            <a:lvl9pPr marL="3886103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9pPr>
          </a:lstStyle>
          <a:p>
            <a:r>
              <a:rPr lang="en-US" sz="2400" b="0" kern="0" dirty="0"/>
              <a:t>Click on [Save] at the left-hand corner of the screen.</a:t>
            </a:r>
          </a:p>
        </p:txBody>
      </p:sp>
    </p:spTree>
    <p:extLst>
      <p:ext uri="{BB962C8B-B14F-4D97-AF65-F5344CB8AC3E}">
        <p14:creationId xmlns:p14="http://schemas.microsoft.com/office/powerpoint/2010/main" val="3020499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08C3B6-F2C2-40A7-89CB-C72B00FED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" y="3167062"/>
            <a:ext cx="11553825" cy="52387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6DE25-B259-4E35-9251-992E74A36AF1}"/>
              </a:ext>
            </a:extLst>
          </p:cNvPr>
          <p:cNvSpPr txBox="1">
            <a:spLocks/>
          </p:cNvSpPr>
          <p:nvPr/>
        </p:nvSpPr>
        <p:spPr>
          <a:xfrm>
            <a:off x="508000" y="1066800"/>
            <a:ext cx="5769232" cy="5181600"/>
          </a:xfrm>
          <a:prstGeom prst="rect">
            <a:avLst/>
          </a:prstGeom>
        </p:spPr>
        <p:txBody>
          <a:bodyPr/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uFillTx/>
                <a:latin typeface="+mn-lt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uFillTx/>
                <a:latin typeface="+mn-lt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uFillTx/>
                <a:latin typeface="+mn-lt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5pPr>
            <a:lvl6pPr marL="2514537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6pPr>
            <a:lvl7pPr marL="2971726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7pPr>
            <a:lvl8pPr marL="3428914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8pPr>
            <a:lvl9pPr marL="3886103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9pPr>
          </a:lstStyle>
          <a:p>
            <a:r>
              <a:rPr lang="en-US" sz="2400" b="0" kern="0" dirty="0"/>
              <a:t>Click on [►] to start scanning…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B45E76-25DA-465C-81B9-7149EBB3289C}"/>
              </a:ext>
            </a:extLst>
          </p:cNvPr>
          <p:cNvSpPr/>
          <p:nvPr/>
        </p:nvSpPr>
        <p:spPr bwMode="auto">
          <a:xfrm>
            <a:off x="10860430" y="3167063"/>
            <a:ext cx="495429" cy="490538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7847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AA8281-049F-44E2-A92F-A2FB0C1D1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2424112"/>
            <a:ext cx="10496550" cy="200977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C1956-66FF-4FC2-8C53-46A83A7BA81C}"/>
              </a:ext>
            </a:extLst>
          </p:cNvPr>
          <p:cNvSpPr txBox="1">
            <a:spLocks/>
          </p:cNvSpPr>
          <p:nvPr/>
        </p:nvSpPr>
        <p:spPr>
          <a:xfrm>
            <a:off x="508000" y="1066800"/>
            <a:ext cx="5769232" cy="5181600"/>
          </a:xfrm>
          <a:prstGeom prst="rect">
            <a:avLst/>
          </a:prstGeom>
        </p:spPr>
        <p:txBody>
          <a:bodyPr/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uFillTx/>
                <a:latin typeface="+mn-lt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uFillTx/>
                <a:latin typeface="+mn-lt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uFillTx/>
                <a:latin typeface="+mn-lt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5pPr>
            <a:lvl6pPr marL="2514537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6pPr>
            <a:lvl7pPr marL="2971726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7pPr>
            <a:lvl8pPr marL="3428914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8pPr>
            <a:lvl9pPr marL="3886103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9pPr>
          </a:lstStyle>
          <a:p>
            <a:r>
              <a:rPr lang="en-US" sz="2400" b="0" kern="0" dirty="0"/>
              <a:t>Click on the record to view the results..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74B2E9-7706-4057-83C7-C3E378E511CB}"/>
              </a:ext>
            </a:extLst>
          </p:cNvPr>
          <p:cNvSpPr/>
          <p:nvPr/>
        </p:nvSpPr>
        <p:spPr bwMode="auto">
          <a:xfrm>
            <a:off x="975024" y="3821971"/>
            <a:ext cx="10369251" cy="490538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506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58E3B1-8BE9-4D2A-B317-C6D2D0D6F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97" y="2084044"/>
            <a:ext cx="10734675" cy="362902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3D16A-C284-452B-89B8-EF9252261307}"/>
              </a:ext>
            </a:extLst>
          </p:cNvPr>
          <p:cNvSpPr txBox="1">
            <a:spLocks/>
          </p:cNvSpPr>
          <p:nvPr/>
        </p:nvSpPr>
        <p:spPr>
          <a:xfrm>
            <a:off x="507999" y="1066800"/>
            <a:ext cx="9241481" cy="5181600"/>
          </a:xfrm>
          <a:prstGeom prst="rect">
            <a:avLst/>
          </a:prstGeom>
        </p:spPr>
        <p:txBody>
          <a:bodyPr/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uFillTx/>
                <a:latin typeface="+mn-lt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uFillTx/>
                <a:latin typeface="+mn-lt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uFillTx/>
                <a:latin typeface="+mn-lt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5pPr>
            <a:lvl6pPr marL="2514537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6pPr>
            <a:lvl7pPr marL="2971726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7pPr>
            <a:lvl8pPr marL="3428914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8pPr>
            <a:lvl9pPr marL="3886103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9pPr>
          </a:lstStyle>
          <a:p>
            <a:r>
              <a:rPr lang="en-US" sz="2400" b="0" kern="0" dirty="0"/>
              <a:t>Now click on the Summary Results to view the details… </a:t>
            </a:r>
          </a:p>
        </p:txBody>
      </p:sp>
    </p:spTree>
    <p:extLst>
      <p:ext uri="{BB962C8B-B14F-4D97-AF65-F5344CB8AC3E}">
        <p14:creationId xmlns:p14="http://schemas.microsoft.com/office/powerpoint/2010/main" val="3522004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DBBD49-3F4F-4E34-AFB6-307747DC3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865" y="1634559"/>
            <a:ext cx="9276191" cy="4551671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151EF-F01C-4D59-A612-6503C5A5DAB4}"/>
              </a:ext>
            </a:extLst>
          </p:cNvPr>
          <p:cNvSpPr txBox="1">
            <a:spLocks/>
          </p:cNvSpPr>
          <p:nvPr/>
        </p:nvSpPr>
        <p:spPr>
          <a:xfrm>
            <a:off x="507999" y="1066800"/>
            <a:ext cx="9241481" cy="5181600"/>
          </a:xfrm>
          <a:prstGeom prst="rect">
            <a:avLst/>
          </a:prstGeom>
        </p:spPr>
        <p:txBody>
          <a:bodyPr/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uFillTx/>
                <a:latin typeface="+mn-lt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uFillTx/>
                <a:latin typeface="+mn-lt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uFillTx/>
                <a:latin typeface="+mn-lt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5pPr>
            <a:lvl6pPr marL="2514537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6pPr>
            <a:lvl7pPr marL="2971726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7pPr>
            <a:lvl8pPr marL="3428914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8pPr>
            <a:lvl9pPr marL="3886103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9pPr>
          </a:lstStyle>
          <a:p>
            <a:r>
              <a:rPr lang="en-US" sz="2400" b="0" kern="0" dirty="0"/>
              <a:t>You can zoom in further to see some more details…</a:t>
            </a:r>
          </a:p>
        </p:txBody>
      </p:sp>
    </p:spTree>
    <p:extLst>
      <p:ext uri="{BB962C8B-B14F-4D97-AF65-F5344CB8AC3E}">
        <p14:creationId xmlns:p14="http://schemas.microsoft.com/office/powerpoint/2010/main" val="2266142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8A3DE8B-B2EC-492C-AF47-0976F321F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Contents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0B86476-78A9-42EE-94C7-0B65C3CF8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400" b="0" dirty="0"/>
              <a:t>Vulnerability Scanning Tools for Web Application</a:t>
            </a:r>
          </a:p>
          <a:p>
            <a:r>
              <a:rPr lang="en-US" sz="2400" b="0" dirty="0"/>
              <a:t>Scanning for Web Application Vulnerabilities using</a:t>
            </a:r>
          </a:p>
          <a:p>
            <a:pPr marL="742315" lvl="1" indent="-285115"/>
            <a:r>
              <a:rPr lang="en-US" sz="2000" err="1"/>
              <a:t>Nexpose</a:t>
            </a:r>
            <a:endParaRPr lang="en-US" sz="2000"/>
          </a:p>
          <a:p>
            <a:pPr marL="742315" lvl="1" indent="-285115"/>
            <a:r>
              <a:rPr lang="en-US" sz="2000"/>
              <a:t>Nesses</a:t>
            </a:r>
          </a:p>
          <a:p>
            <a:pPr marL="742315" lvl="1" indent="-285115"/>
            <a:r>
              <a:rPr lang="en-US" sz="2000" err="1"/>
              <a:t>Skipfish</a:t>
            </a:r>
            <a:endParaRPr lang="en-US" sz="2000"/>
          </a:p>
          <a:p>
            <a:pPr marL="742315" lvl="1" indent="-285115"/>
            <a:r>
              <a:rPr lang="en-US" sz="2000" dirty="0"/>
              <a:t>Zap</a:t>
            </a:r>
          </a:p>
          <a:p>
            <a:r>
              <a:rPr lang="en-US" sz="2400" b="0" dirty="0"/>
              <a:t>Vulnerability Findings Severity Table and Vulnerability Severity Metric</a:t>
            </a:r>
            <a:endParaRPr lang="en-US" sz="2000" b="0" dirty="0"/>
          </a:p>
          <a:p>
            <a:pPr lvl="1"/>
            <a:endParaRPr lang="en-US" sz="2000" b="0" dirty="0"/>
          </a:p>
          <a:p>
            <a:endParaRPr lang="en-US" sz="2400" b="0" dirty="0"/>
          </a:p>
          <a:p>
            <a:endParaRPr lang="en-US" sz="2400" b="0" dirty="0"/>
          </a:p>
          <a:p>
            <a:endParaRPr lang="en-US" sz="2400" b="0" dirty="0"/>
          </a:p>
          <a:p>
            <a:endParaRPr lang="en-US" sz="2400" b="0" dirty="0"/>
          </a:p>
          <a:p>
            <a:pPr marL="0" indent="0">
              <a:buNone/>
            </a:pPr>
            <a:endParaRPr lang="en-GB" sz="2000" b="0" dirty="0">
              <a:cs typeface="Calibri Light"/>
            </a:endParaRPr>
          </a:p>
          <a:p>
            <a:pPr marL="800088" lvl="1" indent="-342900"/>
            <a:endParaRPr lang="en-GB" sz="2000" b="0" dirty="0">
              <a:cs typeface="Calibri Light"/>
            </a:endParaRPr>
          </a:p>
          <a:p>
            <a:pPr marL="57147" indent="0">
              <a:buNone/>
            </a:pPr>
            <a:endParaRPr lang="en-SG" sz="2400" b="0" dirty="0"/>
          </a:p>
          <a:p>
            <a:pPr lvl="1"/>
            <a:endParaRPr lang="en-SG" sz="2000" b="0" dirty="0"/>
          </a:p>
        </p:txBody>
      </p:sp>
    </p:spTree>
    <p:extLst>
      <p:ext uri="{BB962C8B-B14F-4D97-AF65-F5344CB8AC3E}">
        <p14:creationId xmlns:p14="http://schemas.microsoft.com/office/powerpoint/2010/main" val="1866993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FE8FB300-61B9-474F-B7A5-DB4740977E8A}"/>
              </a:ext>
            </a:extLst>
          </p:cNvPr>
          <p:cNvSpPr txBox="1">
            <a:spLocks/>
          </p:cNvSpPr>
          <p:nvPr/>
        </p:nvSpPr>
        <p:spPr bwMode="auto">
          <a:xfrm>
            <a:off x="508000" y="1066800"/>
            <a:ext cx="10871200" cy="5181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uFillTx/>
                <a:latin typeface="+mn-lt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uFillTx/>
                <a:latin typeface="+mn-lt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uFillTx/>
                <a:latin typeface="+mn-lt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5pPr>
            <a:lvl6pPr marL="2514537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6pPr>
            <a:lvl7pPr marL="2971726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7pPr>
            <a:lvl8pPr marL="3428914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8pPr>
            <a:lvl9pPr marL="3886103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9pPr>
          </a:lstStyle>
          <a:p>
            <a:pPr marL="342265" indent="-342265"/>
            <a:r>
              <a:rPr lang="en-US" sz="2800" b="0" kern="0" dirty="0">
                <a:cs typeface="Calibri"/>
              </a:rPr>
              <a:t>In this activity, you will scan a target web application for vulnerabilities using “</a:t>
            </a:r>
            <a:r>
              <a:rPr lang="en-US" sz="2800" kern="0" dirty="0" err="1">
                <a:cs typeface="Calibri"/>
              </a:rPr>
              <a:t>nessus</a:t>
            </a:r>
            <a:r>
              <a:rPr lang="en-US" sz="2800" b="0" kern="0" dirty="0">
                <a:cs typeface="Calibri"/>
              </a:rPr>
              <a:t>”.</a:t>
            </a:r>
            <a:endParaRPr lang="en-US" sz="2800" b="0" kern="0" dirty="0"/>
          </a:p>
          <a:p>
            <a:pPr marL="342265" indent="-342265"/>
            <a:r>
              <a:rPr lang="en-US" sz="2800" b="0" kern="0" dirty="0">
                <a:solidFill>
                  <a:srgbClr val="FF0000"/>
                </a:solidFill>
                <a:cs typeface="Calibri"/>
              </a:rPr>
              <a:t>Important Notice</a:t>
            </a:r>
            <a:endParaRPr lang="en-US" sz="2800" b="0" kern="0" dirty="0">
              <a:cs typeface="Calibri"/>
            </a:endParaRPr>
          </a:p>
          <a:p>
            <a:pPr marL="742315" lvl="1" indent="-285115"/>
            <a:r>
              <a:rPr lang="en-US" sz="2400" kern="0" dirty="0">
                <a:solidFill>
                  <a:srgbClr val="FF0000"/>
                </a:solidFill>
                <a:cs typeface="Calibri"/>
              </a:rPr>
              <a:t>Start this activity on the web application after it has been approved and agreed by the owner. This will be part of your assignment deliverables.</a:t>
            </a:r>
          </a:p>
          <a:p>
            <a:pPr marL="342265" indent="-342265"/>
            <a:r>
              <a:rPr lang="en-US" sz="2800" b="0" kern="0" dirty="0"/>
              <a:t>Instructions</a:t>
            </a:r>
            <a:endParaRPr lang="en-US" sz="2800" b="0" kern="0"/>
          </a:p>
          <a:p>
            <a:pPr marL="742315" lvl="1" indent="-285115"/>
            <a:r>
              <a:rPr lang="en-US" sz="2400" b="0" kern="0" dirty="0">
                <a:cs typeface="Calibri"/>
              </a:rPr>
              <a:t>Work in team and scan the web application.</a:t>
            </a:r>
            <a:endParaRPr lang="en-US" sz="2000" b="0" dirty="0"/>
          </a:p>
          <a:p>
            <a:pPr marL="742315" lvl="1" indent="-285115"/>
            <a:r>
              <a:rPr lang="en-US" sz="2400" b="0" kern="0" dirty="0">
                <a:cs typeface="Calibri"/>
              </a:rPr>
              <a:t>Submit your scan result to your team channel in 1021-WAPT-ALL team.</a:t>
            </a:r>
          </a:p>
          <a:p>
            <a:pPr marL="1142365" lvl="2" indent="-227965"/>
            <a:r>
              <a:rPr lang="en-US" sz="2000" kern="0" dirty="0">
                <a:cs typeface="Calibri"/>
              </a:rPr>
              <a:t>Name the file 1021-WAPT-A424-Team Name</a:t>
            </a:r>
          </a:p>
          <a:p>
            <a:pPr marL="1142365" lvl="2" indent="-227965"/>
            <a:r>
              <a:rPr lang="en-US" sz="2000" kern="0" dirty="0">
                <a:cs typeface="Calibri"/>
              </a:rPr>
              <a:t>Complete this before </a:t>
            </a:r>
            <a:r>
              <a:rPr lang="en-US" sz="2000" b="1" kern="0" dirty="0">
                <a:cs typeface="Calibri"/>
              </a:rPr>
              <a:t>week 11</a:t>
            </a:r>
            <a:r>
              <a:rPr lang="en-US" sz="2000" kern="0" dirty="0">
                <a:cs typeface="Calibri"/>
              </a:rPr>
              <a:t>.</a:t>
            </a:r>
          </a:p>
          <a:p>
            <a:pPr marL="742315" lvl="1" indent="-285115"/>
            <a:endParaRPr lang="en-US" sz="2400" b="0" kern="0" dirty="0">
              <a:cs typeface="Calibri"/>
            </a:endParaRPr>
          </a:p>
          <a:p>
            <a:pPr marL="342265" indent="-342265"/>
            <a:endParaRPr lang="en-US" sz="2800" b="0" kern="0" dirty="0">
              <a:cs typeface="Calibri"/>
            </a:endParaRPr>
          </a:p>
          <a:p>
            <a:pPr marL="342265" indent="-342265"/>
            <a:endParaRPr lang="en-US" sz="2800" b="0" kern="0" dirty="0"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759DB4-922E-4F77-828C-E4D30080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Activity 4.2.4 – Hands-on</a:t>
            </a:r>
          </a:p>
        </p:txBody>
      </p:sp>
    </p:spTree>
    <p:extLst>
      <p:ext uri="{BB962C8B-B14F-4D97-AF65-F5344CB8AC3E}">
        <p14:creationId xmlns:p14="http://schemas.microsoft.com/office/powerpoint/2010/main" val="8534454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4F35425-EEE9-4003-B9D4-F07E91500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5488" y="2232839"/>
            <a:ext cx="7618819" cy="2895600"/>
          </a:xfrm>
        </p:spPr>
        <p:txBody>
          <a:bodyPr/>
          <a:lstStyle/>
          <a:p>
            <a:pPr algn="ctr"/>
            <a:r>
              <a:rPr lang="en-SG" sz="4000" b="0" dirty="0"/>
              <a:t>Use “</a:t>
            </a:r>
            <a:r>
              <a:rPr lang="en-SG" sz="4000" b="0" dirty="0" err="1"/>
              <a:t>skipfish</a:t>
            </a:r>
            <a:r>
              <a:rPr lang="en-SG" sz="4000" b="0" dirty="0"/>
              <a:t>” to scan for vulnerability in target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19203906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E4C7E-4BA5-4622-B823-43A0969D19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992" y="-135381"/>
            <a:ext cx="10515600" cy="1325559"/>
          </a:xfrm>
        </p:spPr>
        <p:txBody>
          <a:bodyPr/>
          <a:lstStyle/>
          <a:p>
            <a:r>
              <a:rPr lang="en-US" dirty="0"/>
              <a:t>Activity 4.2.5 – Hands-on</a:t>
            </a:r>
            <a:r>
              <a:rPr lang="en-US" dirty="0">
                <a:cs typeface="Calibri Light"/>
              </a:rPr>
              <a:t/>
            </a:r>
            <a:br>
              <a:rPr lang="en-US" dirty="0">
                <a:cs typeface="Calibri Light"/>
              </a:rPr>
            </a:br>
            <a:endParaRPr lang="en-US" sz="2400" dirty="0">
              <a:cs typeface="Calibri Light"/>
            </a:endParaRP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FE8FB300-61B9-474F-B7A5-DB4740977E8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8000" y="1084730"/>
            <a:ext cx="10871200" cy="5181600"/>
          </a:xfrm>
        </p:spPr>
        <p:txBody>
          <a:bodyPr>
            <a:normAutofit/>
          </a:bodyPr>
          <a:lstStyle/>
          <a:p>
            <a:pPr marL="342265" indent="-342265"/>
            <a:r>
              <a:rPr lang="en-US" sz="2800" b="0" dirty="0">
                <a:cs typeface="Calibri"/>
              </a:rPr>
              <a:t>In this activity, we will use </a:t>
            </a:r>
            <a:r>
              <a:rPr lang="en-US" sz="2800" dirty="0">
                <a:cs typeface="Calibri"/>
              </a:rPr>
              <a:t>“</a:t>
            </a:r>
            <a:r>
              <a:rPr lang="en-US" sz="2800" dirty="0" err="1">
                <a:cs typeface="Calibri"/>
              </a:rPr>
              <a:t>skipfish</a:t>
            </a:r>
            <a:r>
              <a:rPr lang="en-US" sz="2800" dirty="0">
                <a:cs typeface="Calibri"/>
              </a:rPr>
              <a:t>”</a:t>
            </a:r>
            <a:r>
              <a:rPr lang="en-US" sz="2800" b="0" dirty="0">
                <a:cs typeface="Calibri"/>
              </a:rPr>
              <a:t> to learn how to scan for vulnerabilities in a web application. </a:t>
            </a:r>
            <a:endParaRPr lang="en-US" sz="2800" b="0" dirty="0"/>
          </a:p>
          <a:p>
            <a:pPr marL="342265" indent="-342265"/>
            <a:r>
              <a:rPr lang="en-US" sz="2800" b="0" dirty="0">
                <a:solidFill>
                  <a:srgbClr val="FF0000"/>
                </a:solidFill>
                <a:cs typeface="Calibri"/>
              </a:rPr>
              <a:t>Important Notice</a:t>
            </a:r>
            <a:endParaRPr lang="en-US" sz="2800" b="0" dirty="0">
              <a:cs typeface="Calibri"/>
            </a:endParaRPr>
          </a:p>
          <a:p>
            <a:pPr marL="742315" lvl="1" indent="-285115"/>
            <a:r>
              <a:rPr lang="en-US" sz="2400" b="0" dirty="0">
                <a:cs typeface="Calibri"/>
              </a:rPr>
              <a:t>The scanning can take up to few minutes.</a:t>
            </a:r>
          </a:p>
          <a:p>
            <a:pPr marL="742315" lvl="1" indent="-285115"/>
            <a:endParaRPr lang="en-US" sz="2400" b="0" dirty="0">
              <a:cs typeface="Calibri"/>
            </a:endParaRPr>
          </a:p>
          <a:p>
            <a:pPr marL="342265" indent="-342265"/>
            <a:r>
              <a:rPr lang="en-US" sz="2800" b="0" dirty="0"/>
              <a:t>Instructions</a:t>
            </a:r>
            <a:endParaRPr lang="en-US" sz="2800" b="0"/>
          </a:p>
          <a:p>
            <a:pPr marL="742315" lvl="1" indent="-285115"/>
            <a:r>
              <a:rPr lang="en-US" sz="2400" b="0" dirty="0">
                <a:cs typeface="Calibri"/>
              </a:rPr>
              <a:t>Login to Kali-Linux with network setting set to NAT</a:t>
            </a:r>
          </a:p>
          <a:p>
            <a:pPr marL="742315" lvl="1" indent="-285115"/>
            <a:r>
              <a:rPr lang="en-US" sz="2400" b="0" dirty="0">
                <a:cs typeface="Calibri"/>
              </a:rPr>
              <a:t>Follow the next few slides to scan for web vulnerability in </a:t>
            </a:r>
            <a:r>
              <a:rPr lang="en-US" sz="2400" dirty="0">
                <a:cs typeface="Calibri"/>
              </a:rPr>
              <a:t>demo.testfire.net</a:t>
            </a:r>
          </a:p>
          <a:p>
            <a:pPr marL="742315" lvl="1" indent="-285115"/>
            <a:r>
              <a:rPr lang="en-US" sz="2400" b="0" dirty="0">
                <a:cs typeface="Calibri"/>
              </a:rPr>
              <a:t>No submission needed.</a:t>
            </a:r>
          </a:p>
          <a:p>
            <a:pPr marL="742315" lvl="1" indent="-285115"/>
            <a:endParaRPr lang="en-US" sz="2400" dirty="0">
              <a:cs typeface="Calibri"/>
            </a:endParaRPr>
          </a:p>
          <a:p>
            <a:pPr marL="742315" lvl="1" indent="-285115"/>
            <a:endParaRPr lang="en-US" sz="2400" dirty="0">
              <a:cs typeface="Calibri"/>
            </a:endParaRPr>
          </a:p>
          <a:p>
            <a:pPr marL="742315" lvl="1" indent="-285115"/>
            <a:endParaRPr lang="en-US" sz="2400" b="0" dirty="0">
              <a:cs typeface="Calibri"/>
            </a:endParaRPr>
          </a:p>
          <a:p>
            <a:pPr marL="342265" indent="-342265"/>
            <a:endParaRPr lang="en-US" sz="2800" b="0" dirty="0">
              <a:cs typeface="Calibri"/>
            </a:endParaRPr>
          </a:p>
          <a:p>
            <a:pPr marL="342265" indent="-342265"/>
            <a:endParaRPr lang="en-US" sz="2800" b="0" dirty="0">
              <a:cs typeface="Calibri"/>
            </a:endParaRP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D1A9927-BA32-4C89-8889-FDAFB6AA419F}"/>
              </a:ext>
            </a:extLst>
          </p:cNvPr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60F3C28-F196-4CDE-8523-D5143AD24836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11/16/2021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Calibri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849907-76FA-4DCB-A0CD-BF5FBBD7926E}"/>
              </a:ext>
            </a:extLst>
          </p:cNvPr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2ED8289-FBF4-44A5-9406-53A81023090E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11/16/2021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77939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DED468-0DFA-4F49-8FB6-5CE63E767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679" y="2928552"/>
            <a:ext cx="6031142" cy="745267"/>
          </a:xfrm>
          <a:prstGeom prst="rect">
            <a:avLst/>
          </a:prstGeom>
        </p:spPr>
      </p:pic>
      <p:sp>
        <p:nvSpPr>
          <p:cNvPr id="3" name="Content Placeholder 3"/>
          <p:cNvSpPr txBox="1">
            <a:spLocks/>
          </p:cNvSpPr>
          <p:nvPr/>
        </p:nvSpPr>
        <p:spPr>
          <a:xfrm>
            <a:off x="508000" y="1066800"/>
            <a:ext cx="4006850" cy="5181600"/>
          </a:xfrm>
          <a:prstGeom prst="rect">
            <a:avLst/>
          </a:prstGeom>
        </p:spPr>
        <p:txBody>
          <a:bodyPr/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uFillTx/>
                <a:latin typeface="+mn-lt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uFillTx/>
                <a:latin typeface="+mn-lt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uFillTx/>
                <a:latin typeface="+mn-lt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5pPr>
            <a:lvl6pPr marL="2514537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6pPr>
            <a:lvl7pPr marL="2971726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7pPr>
            <a:lvl8pPr marL="3428914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8pPr>
            <a:lvl9pPr marL="3886103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9pPr>
          </a:lstStyle>
          <a:p>
            <a:r>
              <a:rPr lang="en-US" sz="2400" b="0" kern="0" dirty="0"/>
              <a:t>Start </a:t>
            </a:r>
            <a:r>
              <a:rPr lang="en-US" sz="2400" b="0" kern="0" dirty="0" err="1"/>
              <a:t>skipfish</a:t>
            </a:r>
            <a:r>
              <a:rPr lang="en-US" sz="2400" b="0" kern="0" dirty="0"/>
              <a:t> in Kali-Linux to scan demo.testfire.net.</a:t>
            </a:r>
          </a:p>
        </p:txBody>
      </p:sp>
    </p:spTree>
    <p:extLst>
      <p:ext uri="{BB962C8B-B14F-4D97-AF65-F5344CB8AC3E}">
        <p14:creationId xmlns:p14="http://schemas.microsoft.com/office/powerpoint/2010/main" val="37473674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CF7BA9-3815-439E-8DA7-932329785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776" y="2362200"/>
            <a:ext cx="7134225" cy="3143250"/>
          </a:xfrm>
          <a:prstGeom prst="rect">
            <a:avLst/>
          </a:prstGeom>
        </p:spPr>
      </p:pic>
      <p:sp>
        <p:nvSpPr>
          <p:cNvPr id="4" name="Content Placeholder 3"/>
          <p:cNvSpPr txBox="1">
            <a:spLocks/>
          </p:cNvSpPr>
          <p:nvPr/>
        </p:nvSpPr>
        <p:spPr>
          <a:xfrm>
            <a:off x="508000" y="1066800"/>
            <a:ext cx="4006850" cy="5181600"/>
          </a:xfrm>
          <a:prstGeom prst="rect">
            <a:avLst/>
          </a:prstGeom>
        </p:spPr>
        <p:txBody>
          <a:bodyPr/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uFillTx/>
                <a:latin typeface="+mn-lt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uFillTx/>
                <a:latin typeface="+mn-lt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uFillTx/>
                <a:latin typeface="+mn-lt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5pPr>
            <a:lvl6pPr marL="2514537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6pPr>
            <a:lvl7pPr marL="2971726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7pPr>
            <a:lvl8pPr marL="3428914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8pPr>
            <a:lvl9pPr marL="3886103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9pPr>
          </a:lstStyle>
          <a:p>
            <a:r>
              <a:rPr lang="en-US" sz="2400" b="0" kern="0" dirty="0"/>
              <a:t>You will be presented with this page. Read and type any key to continue</a:t>
            </a:r>
          </a:p>
        </p:txBody>
      </p:sp>
    </p:spTree>
    <p:extLst>
      <p:ext uri="{BB962C8B-B14F-4D97-AF65-F5344CB8AC3E}">
        <p14:creationId xmlns:p14="http://schemas.microsoft.com/office/powerpoint/2010/main" val="20756935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9ACEF6-717C-4CA9-9106-C477D9A09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850" y="1838325"/>
            <a:ext cx="6048375" cy="3867150"/>
          </a:xfrm>
          <a:prstGeom prst="rect">
            <a:avLst/>
          </a:prstGeom>
        </p:spPr>
      </p:pic>
      <p:sp>
        <p:nvSpPr>
          <p:cNvPr id="4" name="Content Placeholder 3"/>
          <p:cNvSpPr txBox="1">
            <a:spLocks/>
          </p:cNvSpPr>
          <p:nvPr/>
        </p:nvSpPr>
        <p:spPr>
          <a:xfrm>
            <a:off x="508000" y="1066800"/>
            <a:ext cx="4006850" cy="5181600"/>
          </a:xfrm>
          <a:prstGeom prst="rect">
            <a:avLst/>
          </a:prstGeom>
        </p:spPr>
        <p:txBody>
          <a:bodyPr/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uFillTx/>
                <a:latin typeface="+mn-lt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uFillTx/>
                <a:latin typeface="+mn-lt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uFillTx/>
                <a:latin typeface="+mn-lt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5pPr>
            <a:lvl6pPr marL="2514537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6pPr>
            <a:lvl7pPr marL="2971726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7pPr>
            <a:lvl8pPr marL="3428914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8pPr>
            <a:lvl9pPr marL="3886103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9pPr>
          </a:lstStyle>
          <a:p>
            <a:r>
              <a:rPr lang="en-US" sz="2400" b="0" kern="0" dirty="0" err="1"/>
              <a:t>Skipfish</a:t>
            </a:r>
            <a:r>
              <a:rPr lang="en-US" sz="2400" b="0" kern="0" dirty="0"/>
              <a:t> will scan the site, just wait patiently… have a coffee !</a:t>
            </a:r>
          </a:p>
        </p:txBody>
      </p:sp>
    </p:spTree>
    <p:extLst>
      <p:ext uri="{BB962C8B-B14F-4D97-AF65-F5344CB8AC3E}">
        <p14:creationId xmlns:p14="http://schemas.microsoft.com/office/powerpoint/2010/main" val="11520637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AF09B3-8E89-46FA-9173-4A165E457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690" y="469814"/>
            <a:ext cx="6143625" cy="5695950"/>
          </a:xfrm>
          <a:prstGeom prst="rect">
            <a:avLst/>
          </a:prstGeom>
        </p:spPr>
      </p:pic>
      <p:sp>
        <p:nvSpPr>
          <p:cNvPr id="4" name="Content Placeholder 3"/>
          <p:cNvSpPr txBox="1">
            <a:spLocks/>
          </p:cNvSpPr>
          <p:nvPr/>
        </p:nvSpPr>
        <p:spPr>
          <a:xfrm>
            <a:off x="508000" y="1066800"/>
            <a:ext cx="4006850" cy="5181600"/>
          </a:xfrm>
          <a:prstGeom prst="rect">
            <a:avLst/>
          </a:prstGeom>
        </p:spPr>
        <p:txBody>
          <a:bodyPr/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uFillTx/>
                <a:latin typeface="+mn-lt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uFillTx/>
                <a:latin typeface="+mn-lt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uFillTx/>
                <a:latin typeface="+mn-lt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5pPr>
            <a:lvl6pPr marL="2514537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6pPr>
            <a:lvl7pPr marL="2971726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7pPr>
            <a:lvl8pPr marL="3428914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8pPr>
            <a:lvl9pPr marL="3886103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9pPr>
          </a:lstStyle>
          <a:p>
            <a:r>
              <a:rPr lang="en-US" sz="2400" b="0" kern="0" dirty="0"/>
              <a:t>You will be presented with this screen after it complete scanning. Read the 2</a:t>
            </a:r>
            <a:r>
              <a:rPr lang="en-US" sz="2400" b="0" kern="0" baseline="30000" dirty="0"/>
              <a:t>nd</a:t>
            </a:r>
            <a:r>
              <a:rPr lang="en-US" sz="2400" b="0" kern="0" dirty="0"/>
              <a:t> last line…</a:t>
            </a:r>
          </a:p>
        </p:txBody>
      </p:sp>
    </p:spTree>
    <p:extLst>
      <p:ext uri="{BB962C8B-B14F-4D97-AF65-F5344CB8AC3E}">
        <p14:creationId xmlns:p14="http://schemas.microsoft.com/office/powerpoint/2010/main" val="6793266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22B729-6BE1-4C90-B0E5-18D97BD43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512" y="1757362"/>
            <a:ext cx="8946223" cy="4343187"/>
          </a:xfrm>
          <a:prstGeom prst="rect">
            <a:avLst/>
          </a:prstGeom>
        </p:spPr>
      </p:pic>
      <p:sp>
        <p:nvSpPr>
          <p:cNvPr id="4" name="Content Placeholder 3"/>
          <p:cNvSpPr txBox="1">
            <a:spLocks/>
          </p:cNvSpPr>
          <p:nvPr/>
        </p:nvSpPr>
        <p:spPr>
          <a:xfrm>
            <a:off x="507999" y="1066800"/>
            <a:ext cx="7388225" cy="5181600"/>
          </a:xfrm>
          <a:prstGeom prst="rect">
            <a:avLst/>
          </a:prstGeom>
        </p:spPr>
        <p:txBody>
          <a:bodyPr/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uFillTx/>
                <a:latin typeface="+mn-lt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uFillTx/>
                <a:latin typeface="+mn-lt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uFillTx/>
                <a:latin typeface="+mn-lt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5pPr>
            <a:lvl6pPr marL="2514537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6pPr>
            <a:lvl7pPr marL="2971726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7pPr>
            <a:lvl8pPr marL="3428914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8pPr>
            <a:lvl9pPr marL="3886103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9pPr>
          </a:lstStyle>
          <a:p>
            <a:r>
              <a:rPr lang="en-US" sz="2400" b="0" kern="0" dirty="0"/>
              <a:t>Copy the file from the /root folder to the Kali folder, why?</a:t>
            </a:r>
          </a:p>
        </p:txBody>
      </p:sp>
    </p:spTree>
    <p:extLst>
      <p:ext uri="{BB962C8B-B14F-4D97-AF65-F5344CB8AC3E}">
        <p14:creationId xmlns:p14="http://schemas.microsoft.com/office/powerpoint/2010/main" val="32830324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A35F40-B2FD-47D9-9631-47001CA08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849" y="1565634"/>
            <a:ext cx="7332971" cy="5092341"/>
          </a:xfrm>
          <a:prstGeom prst="rect">
            <a:avLst/>
          </a:prstGeom>
        </p:spPr>
      </p:pic>
      <p:sp>
        <p:nvSpPr>
          <p:cNvPr id="3" name="Content Placeholder 3"/>
          <p:cNvSpPr txBox="1">
            <a:spLocks/>
          </p:cNvSpPr>
          <p:nvPr/>
        </p:nvSpPr>
        <p:spPr>
          <a:xfrm>
            <a:off x="507999" y="1066800"/>
            <a:ext cx="3187701" cy="5181600"/>
          </a:xfrm>
          <a:prstGeom prst="rect">
            <a:avLst/>
          </a:prstGeom>
        </p:spPr>
        <p:txBody>
          <a:bodyPr/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uFillTx/>
                <a:latin typeface="+mn-lt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uFillTx/>
                <a:latin typeface="+mn-lt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uFillTx/>
                <a:latin typeface="+mn-lt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5pPr>
            <a:lvl6pPr marL="2514537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6pPr>
            <a:lvl7pPr marL="2971726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7pPr>
            <a:lvl8pPr marL="3428914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8pPr>
            <a:lvl9pPr marL="3886103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9pPr>
          </a:lstStyle>
          <a:p>
            <a:r>
              <a:rPr lang="en-US" sz="2400" b="0" kern="0" dirty="0"/>
              <a:t>Now you can open using your browser in Kali Linux.</a:t>
            </a:r>
          </a:p>
        </p:txBody>
      </p:sp>
    </p:spTree>
    <p:extLst>
      <p:ext uri="{BB962C8B-B14F-4D97-AF65-F5344CB8AC3E}">
        <p14:creationId xmlns:p14="http://schemas.microsoft.com/office/powerpoint/2010/main" val="34748727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D29C7D-A258-4348-AE27-2BF34B001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749" y="1628775"/>
            <a:ext cx="8820150" cy="4695825"/>
          </a:xfrm>
          <a:prstGeom prst="rect">
            <a:avLst/>
          </a:prstGeom>
        </p:spPr>
      </p:pic>
      <p:sp>
        <p:nvSpPr>
          <p:cNvPr id="4" name="Content Placeholder 3"/>
          <p:cNvSpPr txBox="1">
            <a:spLocks/>
          </p:cNvSpPr>
          <p:nvPr/>
        </p:nvSpPr>
        <p:spPr>
          <a:xfrm>
            <a:off x="507999" y="1066800"/>
            <a:ext cx="9388476" cy="5181600"/>
          </a:xfrm>
          <a:prstGeom prst="rect">
            <a:avLst/>
          </a:prstGeom>
        </p:spPr>
        <p:txBody>
          <a:bodyPr/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uFillTx/>
                <a:latin typeface="+mn-lt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uFillTx/>
                <a:latin typeface="+mn-lt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uFillTx/>
                <a:latin typeface="+mn-lt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5pPr>
            <a:lvl6pPr marL="2514537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6pPr>
            <a:lvl7pPr marL="2971726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7pPr>
            <a:lvl8pPr marL="3428914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8pPr>
            <a:lvl9pPr marL="3886103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9pPr>
          </a:lstStyle>
          <a:p>
            <a:r>
              <a:rPr lang="en-US" sz="2400" b="0" kern="0" dirty="0"/>
              <a:t>You will these issues somewhere in the report…</a:t>
            </a:r>
          </a:p>
        </p:txBody>
      </p:sp>
    </p:spTree>
    <p:extLst>
      <p:ext uri="{BB962C8B-B14F-4D97-AF65-F5344CB8AC3E}">
        <p14:creationId xmlns:p14="http://schemas.microsoft.com/office/powerpoint/2010/main" val="2578505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4F35425-EEE9-4003-B9D4-F07E91500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5488" y="2232839"/>
            <a:ext cx="7618819" cy="2895600"/>
          </a:xfrm>
        </p:spPr>
        <p:txBody>
          <a:bodyPr/>
          <a:lstStyle/>
          <a:p>
            <a:pPr algn="ctr"/>
            <a:r>
              <a:rPr lang="en-SG" sz="4000" b="0" dirty="0"/>
              <a:t>Vulnerability Scanning Tools for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16225163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FE8FB300-61B9-474F-B7A5-DB4740977E8A}"/>
              </a:ext>
            </a:extLst>
          </p:cNvPr>
          <p:cNvSpPr txBox="1">
            <a:spLocks/>
          </p:cNvSpPr>
          <p:nvPr/>
        </p:nvSpPr>
        <p:spPr bwMode="auto">
          <a:xfrm>
            <a:off x="508000" y="1066800"/>
            <a:ext cx="10871200" cy="5181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uFillTx/>
                <a:latin typeface="+mn-lt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uFillTx/>
                <a:latin typeface="+mn-lt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uFillTx/>
                <a:latin typeface="+mn-lt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5pPr>
            <a:lvl6pPr marL="2514537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6pPr>
            <a:lvl7pPr marL="2971726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7pPr>
            <a:lvl8pPr marL="3428914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8pPr>
            <a:lvl9pPr marL="3886103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9pPr>
          </a:lstStyle>
          <a:p>
            <a:pPr marL="342265" indent="-342265"/>
            <a:r>
              <a:rPr lang="en-US" sz="2800" b="0" kern="0" dirty="0">
                <a:cs typeface="Calibri"/>
              </a:rPr>
              <a:t>In this activity, you will scan a target web application for vulnerabilities using “</a:t>
            </a:r>
            <a:r>
              <a:rPr lang="en-US" sz="2800" b="0" kern="0" dirty="0" err="1">
                <a:cs typeface="Calibri"/>
              </a:rPr>
              <a:t>skipfish</a:t>
            </a:r>
            <a:r>
              <a:rPr lang="en-US" sz="2800" b="0" kern="0" dirty="0">
                <a:cs typeface="Calibri"/>
              </a:rPr>
              <a:t>”.</a:t>
            </a:r>
            <a:endParaRPr lang="en-US" sz="2800" b="0" kern="0" dirty="0"/>
          </a:p>
          <a:p>
            <a:pPr marL="342265" indent="-342265"/>
            <a:r>
              <a:rPr lang="en-US" sz="2800" b="0" kern="0" dirty="0">
                <a:solidFill>
                  <a:srgbClr val="FF0000"/>
                </a:solidFill>
                <a:cs typeface="Calibri"/>
              </a:rPr>
              <a:t>Important Notice</a:t>
            </a:r>
            <a:endParaRPr lang="en-US" sz="2800" b="0" kern="0" dirty="0">
              <a:cs typeface="Calibri"/>
            </a:endParaRPr>
          </a:p>
          <a:p>
            <a:pPr marL="742315" lvl="1" indent="-285115"/>
            <a:r>
              <a:rPr lang="en-US" sz="2400" kern="0" dirty="0">
                <a:solidFill>
                  <a:srgbClr val="FF0000"/>
                </a:solidFill>
                <a:cs typeface="Calibri"/>
              </a:rPr>
              <a:t>Start this activity on the web application after it has been approved and agreed by the owner. This will be part of your assignment deliverables.</a:t>
            </a:r>
          </a:p>
          <a:p>
            <a:pPr marL="342265" indent="-342265"/>
            <a:r>
              <a:rPr lang="en-US" sz="2800" b="0" kern="0" dirty="0"/>
              <a:t>Instructions</a:t>
            </a:r>
            <a:endParaRPr lang="en-US" sz="2800" b="0" kern="0"/>
          </a:p>
          <a:p>
            <a:pPr marL="742315" lvl="1" indent="-285115"/>
            <a:r>
              <a:rPr lang="en-US" sz="2400" b="0" kern="0" dirty="0">
                <a:cs typeface="Calibri"/>
              </a:rPr>
              <a:t>Work in team to scan the web site.</a:t>
            </a:r>
          </a:p>
          <a:p>
            <a:pPr marL="742315" lvl="1" indent="-285115"/>
            <a:r>
              <a:rPr lang="en-US" sz="2400" b="0" kern="0" dirty="0">
                <a:cs typeface="Calibri"/>
              </a:rPr>
              <a:t>Submit your scan result to your team channel in 1021-WAPT-ALL team.</a:t>
            </a:r>
          </a:p>
          <a:p>
            <a:pPr marL="1142365" lvl="2" indent="-227965"/>
            <a:r>
              <a:rPr lang="en-US" sz="2000" kern="0">
                <a:cs typeface="Calibri"/>
              </a:rPr>
              <a:t>Name the file 1021-WAPT-A426-Team Name</a:t>
            </a:r>
          </a:p>
          <a:p>
            <a:pPr marL="1142365" lvl="2" indent="-227965"/>
            <a:r>
              <a:rPr lang="en-US" sz="2000" kern="0" dirty="0">
                <a:cs typeface="Calibri"/>
              </a:rPr>
              <a:t>Complete this before </a:t>
            </a:r>
            <a:r>
              <a:rPr lang="en-US" sz="2000" b="1" kern="0" dirty="0">
                <a:cs typeface="Calibri"/>
              </a:rPr>
              <a:t>week 11</a:t>
            </a:r>
            <a:r>
              <a:rPr lang="en-US" sz="2000" kern="0" dirty="0">
                <a:cs typeface="Calibri"/>
              </a:rPr>
              <a:t>.</a:t>
            </a:r>
          </a:p>
          <a:p>
            <a:pPr marL="742315" lvl="1" indent="-285115"/>
            <a:endParaRPr lang="en-US" sz="2400" b="0" kern="0" dirty="0">
              <a:cs typeface="Calibri"/>
            </a:endParaRPr>
          </a:p>
          <a:p>
            <a:pPr marL="342265" indent="-342265"/>
            <a:endParaRPr lang="en-US" sz="2800" b="0" kern="0" dirty="0">
              <a:cs typeface="Calibri"/>
            </a:endParaRPr>
          </a:p>
          <a:p>
            <a:pPr marL="342265" indent="-342265"/>
            <a:endParaRPr lang="en-US" sz="2800" b="0" kern="0" dirty="0"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759DB4-922E-4F77-828C-E4D30080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Activity 4.2.6 – Hands-on</a:t>
            </a:r>
          </a:p>
        </p:txBody>
      </p:sp>
    </p:spTree>
    <p:extLst>
      <p:ext uri="{BB962C8B-B14F-4D97-AF65-F5344CB8AC3E}">
        <p14:creationId xmlns:p14="http://schemas.microsoft.com/office/powerpoint/2010/main" val="23363049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4F35425-EEE9-4003-B9D4-F07E91500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5488" y="2232839"/>
            <a:ext cx="7618819" cy="2895600"/>
          </a:xfrm>
        </p:spPr>
        <p:txBody>
          <a:bodyPr/>
          <a:lstStyle/>
          <a:p>
            <a:pPr algn="ctr"/>
            <a:r>
              <a:rPr lang="en-SG" sz="4000" b="0"/>
              <a:t>Use “zap” </a:t>
            </a:r>
            <a:r>
              <a:rPr lang="en-SG" sz="4000" b="0" dirty="0"/>
              <a:t>to scan for vulnerability in target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29788839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E4C7E-4BA5-4622-B823-43A0969D19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992" y="-135381"/>
            <a:ext cx="10515600" cy="1325559"/>
          </a:xfrm>
        </p:spPr>
        <p:txBody>
          <a:bodyPr/>
          <a:lstStyle/>
          <a:p>
            <a:r>
              <a:rPr lang="en-US" dirty="0"/>
              <a:t>Activity 4.2.7 – Hands-on</a:t>
            </a:r>
            <a:r>
              <a:rPr lang="en-US" dirty="0">
                <a:cs typeface="Calibri Light"/>
              </a:rPr>
              <a:t/>
            </a:r>
            <a:br>
              <a:rPr lang="en-US" dirty="0">
                <a:cs typeface="Calibri Light"/>
              </a:rPr>
            </a:br>
            <a:endParaRPr lang="en-US" sz="2400" dirty="0">
              <a:cs typeface="Calibri Light"/>
            </a:endParaRP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FE8FB300-61B9-474F-B7A5-DB4740977E8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8000" y="1084730"/>
            <a:ext cx="10871200" cy="5181600"/>
          </a:xfrm>
        </p:spPr>
        <p:txBody>
          <a:bodyPr>
            <a:normAutofit/>
          </a:bodyPr>
          <a:lstStyle/>
          <a:p>
            <a:pPr marL="342265" indent="-342265"/>
            <a:r>
              <a:rPr lang="en-US" sz="2800" b="0" dirty="0">
                <a:cs typeface="Calibri"/>
              </a:rPr>
              <a:t>In this activity, we will use </a:t>
            </a:r>
            <a:r>
              <a:rPr lang="en-US" sz="2800" dirty="0">
                <a:cs typeface="Calibri"/>
              </a:rPr>
              <a:t>“zap”</a:t>
            </a:r>
            <a:r>
              <a:rPr lang="en-US" sz="2800" b="0" dirty="0">
                <a:cs typeface="Calibri"/>
              </a:rPr>
              <a:t> to learn how to scan for vulnerabilities in a web application. </a:t>
            </a:r>
            <a:endParaRPr lang="en-US" sz="2800" b="0" dirty="0"/>
          </a:p>
          <a:p>
            <a:pPr marL="342265" indent="-342265"/>
            <a:r>
              <a:rPr lang="en-US" sz="2800" b="0" dirty="0">
                <a:solidFill>
                  <a:srgbClr val="FF0000"/>
                </a:solidFill>
                <a:cs typeface="Calibri"/>
              </a:rPr>
              <a:t>Important Notice</a:t>
            </a:r>
            <a:endParaRPr lang="en-US" sz="2800" b="0" dirty="0">
              <a:cs typeface="Calibri"/>
            </a:endParaRPr>
          </a:p>
          <a:p>
            <a:pPr marL="742315" lvl="1" indent="-285115"/>
            <a:r>
              <a:rPr lang="en-US" sz="2400" b="0" dirty="0">
                <a:cs typeface="Calibri"/>
              </a:rPr>
              <a:t>The scanning can take up a few minutes.</a:t>
            </a:r>
          </a:p>
          <a:p>
            <a:pPr marL="742315" lvl="1" indent="-285115"/>
            <a:endParaRPr lang="en-US" sz="2400" b="0" dirty="0">
              <a:cs typeface="Calibri"/>
            </a:endParaRPr>
          </a:p>
          <a:p>
            <a:pPr marL="342265" indent="-342265"/>
            <a:r>
              <a:rPr lang="en-US" sz="2800" b="0" dirty="0"/>
              <a:t>Instructions</a:t>
            </a:r>
            <a:endParaRPr lang="en-US" sz="2800" b="0"/>
          </a:p>
          <a:p>
            <a:pPr marL="742315" lvl="1" indent="-285115"/>
            <a:r>
              <a:rPr lang="en-US" sz="2400" b="0" dirty="0">
                <a:cs typeface="Calibri"/>
              </a:rPr>
              <a:t>Login to Kali-Linux with network setting set to NAT</a:t>
            </a:r>
          </a:p>
          <a:p>
            <a:pPr marL="742315" lvl="1" indent="-285115"/>
            <a:r>
              <a:rPr lang="en-US" sz="2400" b="0" dirty="0">
                <a:cs typeface="Calibri"/>
              </a:rPr>
              <a:t>Follow the next few slides to scan for web vulnerability in demo.testfire.net</a:t>
            </a:r>
          </a:p>
          <a:p>
            <a:pPr marL="742315" lvl="1" indent="-285115"/>
            <a:r>
              <a:rPr lang="en-US" sz="2400" b="0" dirty="0">
                <a:cs typeface="Calibri"/>
              </a:rPr>
              <a:t>No submission needed.</a:t>
            </a:r>
          </a:p>
          <a:p>
            <a:pPr marL="742315" lvl="1" indent="-285115"/>
            <a:endParaRPr lang="en-US" sz="2400" dirty="0">
              <a:cs typeface="Calibri"/>
            </a:endParaRPr>
          </a:p>
          <a:p>
            <a:pPr marL="742315" lvl="1" indent="-285115"/>
            <a:endParaRPr lang="en-US" sz="2400" dirty="0">
              <a:cs typeface="Calibri"/>
            </a:endParaRPr>
          </a:p>
          <a:p>
            <a:pPr marL="742315" lvl="1" indent="-285115"/>
            <a:endParaRPr lang="en-US" sz="2400" b="0" dirty="0">
              <a:cs typeface="Calibri"/>
            </a:endParaRPr>
          </a:p>
          <a:p>
            <a:pPr marL="342265" indent="-342265"/>
            <a:endParaRPr lang="en-US" sz="2800" b="0" dirty="0">
              <a:cs typeface="Calibri"/>
            </a:endParaRPr>
          </a:p>
          <a:p>
            <a:pPr marL="342265" indent="-342265"/>
            <a:endParaRPr lang="en-US" sz="2800" b="0" dirty="0">
              <a:cs typeface="Calibri"/>
            </a:endParaRP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D1A9927-BA32-4C89-8889-FDAFB6AA419F}"/>
              </a:ext>
            </a:extLst>
          </p:cNvPr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60F3C28-F196-4CDE-8523-D5143AD24836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11/16/2021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Calibri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849907-76FA-4DCB-A0CD-BF5FBBD7926E}"/>
              </a:ext>
            </a:extLst>
          </p:cNvPr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2ED8289-FBF4-44A5-9406-53A81023090E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11/16/2021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75746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DC1C9C-C1CB-443C-ABE0-1A41CAD3B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823" y="1333500"/>
            <a:ext cx="5819775" cy="4191000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EB6D2FF2-193E-491D-8EFD-AD8EBB1A0DCE}"/>
              </a:ext>
            </a:extLst>
          </p:cNvPr>
          <p:cNvSpPr/>
          <p:nvPr/>
        </p:nvSpPr>
        <p:spPr bwMode="auto">
          <a:xfrm>
            <a:off x="5268036" y="3603009"/>
            <a:ext cx="313898" cy="300251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Verdana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911B84E-4EDA-4889-8285-F58B1B152557}"/>
              </a:ext>
            </a:extLst>
          </p:cNvPr>
          <p:cNvSpPr/>
          <p:nvPr/>
        </p:nvSpPr>
        <p:spPr bwMode="auto">
          <a:xfrm>
            <a:off x="7965928" y="5003441"/>
            <a:ext cx="313898" cy="300251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Verdana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0875" y="1148834"/>
            <a:ext cx="2334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kern="0" dirty="0"/>
              <a:t>Start “zap” in Kali Linux…</a:t>
            </a:r>
          </a:p>
        </p:txBody>
      </p:sp>
    </p:spTree>
    <p:extLst>
      <p:ext uri="{BB962C8B-B14F-4D97-AF65-F5344CB8AC3E}">
        <p14:creationId xmlns:p14="http://schemas.microsoft.com/office/powerpoint/2010/main" val="28232141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D71FB3-71DE-4FD5-8B3D-44384013E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87" y="2257425"/>
            <a:ext cx="5838825" cy="23431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50875" y="1148834"/>
            <a:ext cx="2589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kern="0" dirty="0"/>
              <a:t>Click on [Start] to continue…</a:t>
            </a:r>
          </a:p>
        </p:txBody>
      </p:sp>
    </p:spTree>
    <p:extLst>
      <p:ext uri="{BB962C8B-B14F-4D97-AF65-F5344CB8AC3E}">
        <p14:creationId xmlns:p14="http://schemas.microsoft.com/office/powerpoint/2010/main" val="17966782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2AEE7D-D8FE-4D71-BDF6-ACBD11ED5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951" y="1870632"/>
            <a:ext cx="5172075" cy="3648075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DAFD78F3-11FB-4549-A667-D6978DC4DB9D}"/>
              </a:ext>
            </a:extLst>
          </p:cNvPr>
          <p:cNvSpPr/>
          <p:nvPr/>
        </p:nvSpPr>
        <p:spPr bwMode="auto">
          <a:xfrm>
            <a:off x="3842951" y="3694670"/>
            <a:ext cx="481914" cy="383059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Verdan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0875" y="1148834"/>
            <a:ext cx="3592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kern="0" dirty="0"/>
              <a:t>Click on [Automated Scan] to continue…</a:t>
            </a:r>
          </a:p>
        </p:txBody>
      </p:sp>
    </p:spTree>
    <p:extLst>
      <p:ext uri="{BB962C8B-B14F-4D97-AF65-F5344CB8AC3E}">
        <p14:creationId xmlns:p14="http://schemas.microsoft.com/office/powerpoint/2010/main" val="19929984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306479-36AB-49EE-B2C0-049F10512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211" y="2084046"/>
            <a:ext cx="8444931" cy="2491255"/>
          </a:xfrm>
          <a:prstGeom prst="rect">
            <a:avLst/>
          </a:prstGeom>
          <a:noFill/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DA08D76B-75D1-4F0B-9735-7227359352AD}"/>
              </a:ext>
            </a:extLst>
          </p:cNvPr>
          <p:cNvSpPr/>
          <p:nvPr/>
        </p:nvSpPr>
        <p:spPr bwMode="auto">
          <a:xfrm>
            <a:off x="5189837" y="3781167"/>
            <a:ext cx="481914" cy="383059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Verdan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0875" y="1148834"/>
            <a:ext cx="7505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kern="0" dirty="0"/>
              <a:t>Fill out the information, check off the spiders and click on [Attack] to start spider the site.</a:t>
            </a:r>
          </a:p>
        </p:txBody>
      </p:sp>
    </p:spTree>
    <p:extLst>
      <p:ext uri="{BB962C8B-B14F-4D97-AF65-F5344CB8AC3E}">
        <p14:creationId xmlns:p14="http://schemas.microsoft.com/office/powerpoint/2010/main" val="12828148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597997D-72A6-4187-8836-273AE177D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928" y="863233"/>
            <a:ext cx="8486775" cy="514874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0875" y="1148833"/>
            <a:ext cx="203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kern="0" dirty="0"/>
              <a:t>Wait till both spiders complete its’ task…</a:t>
            </a:r>
          </a:p>
        </p:txBody>
      </p:sp>
    </p:spTree>
    <p:extLst>
      <p:ext uri="{BB962C8B-B14F-4D97-AF65-F5344CB8AC3E}">
        <p14:creationId xmlns:p14="http://schemas.microsoft.com/office/powerpoint/2010/main" val="14533589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701855-1E25-49F3-A3FD-D59FA40C9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212" y="931532"/>
            <a:ext cx="8423298" cy="5214794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45586C4-C674-4A68-A205-0A02EDA1E826}"/>
              </a:ext>
            </a:extLst>
          </p:cNvPr>
          <p:cNvSpPr/>
          <p:nvPr/>
        </p:nvSpPr>
        <p:spPr bwMode="auto">
          <a:xfrm>
            <a:off x="7550900" y="3931293"/>
            <a:ext cx="481914" cy="383059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Verdan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0875" y="1148833"/>
            <a:ext cx="16303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kern="0" dirty="0"/>
              <a:t>Now we will start the [Active Scan]</a:t>
            </a:r>
          </a:p>
        </p:txBody>
      </p:sp>
    </p:spTree>
    <p:extLst>
      <p:ext uri="{BB962C8B-B14F-4D97-AF65-F5344CB8AC3E}">
        <p14:creationId xmlns:p14="http://schemas.microsoft.com/office/powerpoint/2010/main" val="24348782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E766A6-5063-4F48-BE18-F9996466B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174" y="1171217"/>
            <a:ext cx="8188325" cy="4786670"/>
          </a:xfrm>
          <a:prstGeom prst="rect">
            <a:avLst/>
          </a:prstGeom>
        </p:spPr>
      </p:pic>
      <p:sp>
        <p:nvSpPr>
          <p:cNvPr id="5" name="Arrow: Right 5">
            <a:extLst>
              <a:ext uri="{FF2B5EF4-FFF2-40B4-BE49-F238E27FC236}">
                <a16:creationId xmlns:a16="http://schemas.microsoft.com/office/drawing/2014/main" id="{645586C4-C674-4A68-A205-0A02EDA1E826}"/>
              </a:ext>
            </a:extLst>
          </p:cNvPr>
          <p:cNvSpPr/>
          <p:nvPr/>
        </p:nvSpPr>
        <p:spPr bwMode="auto">
          <a:xfrm>
            <a:off x="2683217" y="5064768"/>
            <a:ext cx="481914" cy="383059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Verdan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0875" y="1148833"/>
            <a:ext cx="16303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kern="0" dirty="0"/>
              <a:t>Click on [New Scan] and a windows will popup…</a:t>
            </a:r>
          </a:p>
        </p:txBody>
      </p:sp>
    </p:spTree>
    <p:extLst>
      <p:ext uri="{BB962C8B-B14F-4D97-AF65-F5344CB8AC3E}">
        <p14:creationId xmlns:p14="http://schemas.microsoft.com/office/powerpoint/2010/main" val="39901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Commercial Web Application Vulnerability Scanning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265" indent="-342265"/>
            <a:r>
              <a:rPr lang="en-US" sz="2800" b="0" dirty="0"/>
              <a:t>Below are the commonly use web app commercially available:</a:t>
            </a:r>
            <a:endParaRPr lang="en-US"/>
          </a:p>
          <a:p>
            <a:pPr marL="742315" lvl="1" indent="-285115"/>
            <a:r>
              <a:rPr lang="en-US" sz="2400" dirty="0"/>
              <a:t>Nexpose (by Rapid7)</a:t>
            </a:r>
          </a:p>
          <a:p>
            <a:pPr marL="742315" lvl="1" indent="-285115"/>
            <a:r>
              <a:rPr lang="en-US" sz="2400" dirty="0"/>
              <a:t>Nessus Essential. Nessus Professional (by Tenable)</a:t>
            </a:r>
          </a:p>
          <a:p>
            <a:pPr marL="742315" lvl="1" indent="-285115"/>
            <a:r>
              <a:rPr lang="en-US" sz="2400" b="0" dirty="0"/>
              <a:t>Burp Suite</a:t>
            </a:r>
          </a:p>
          <a:p>
            <a:pPr marL="742315" lvl="1" indent="-285115"/>
            <a:r>
              <a:rPr lang="en-US" sz="2400" b="0" dirty="0" err="1"/>
              <a:t>Acunetix</a:t>
            </a:r>
            <a:r>
              <a:rPr lang="en-US" sz="2400" b="0" dirty="0"/>
              <a:t> Web Vulnerability Scanner </a:t>
            </a:r>
          </a:p>
          <a:p>
            <a:pPr marL="742315" lvl="1" indent="-285115"/>
            <a:r>
              <a:rPr lang="en-US" sz="2400" b="0" dirty="0"/>
              <a:t>IBM Security </a:t>
            </a:r>
            <a:r>
              <a:rPr lang="en-US" sz="2400" b="0" dirty="0" err="1"/>
              <a:t>AppScan</a:t>
            </a:r>
            <a:endParaRPr lang="en-US" sz="2400" b="0" dirty="0"/>
          </a:p>
          <a:p>
            <a:pPr marL="742315" lvl="1" indent="-285115"/>
            <a:r>
              <a:rPr lang="en-US" sz="2400" b="0" dirty="0"/>
              <a:t>Qualys Web Application Scanner</a:t>
            </a:r>
          </a:p>
          <a:p>
            <a:pPr marL="742315" lvl="1" indent="-285115"/>
            <a:r>
              <a:rPr lang="en-US" sz="2400" b="0" dirty="0"/>
              <a:t>….</a:t>
            </a:r>
          </a:p>
          <a:p>
            <a:pPr marL="742315" lvl="1" indent="-285115"/>
            <a:endParaRPr lang="en-US" sz="2400" b="0" dirty="0"/>
          </a:p>
          <a:p>
            <a:pPr marL="342265" indent="-342265"/>
            <a:r>
              <a:rPr lang="en-US" sz="2800" b="0" dirty="0"/>
              <a:t>Most of them do provide the </a:t>
            </a:r>
            <a:r>
              <a:rPr lang="en-US" sz="2800" dirty="0"/>
              <a:t>Community Version</a:t>
            </a:r>
            <a:r>
              <a:rPr lang="en-US" sz="2800" b="0" dirty="0"/>
              <a:t> for Trial Purpose. We will use the first two for illustration purpose in this session.</a:t>
            </a:r>
          </a:p>
          <a:p>
            <a:pPr marL="342265" indent="-342265"/>
            <a:endParaRPr lang="en-US" sz="2800" b="0" dirty="0"/>
          </a:p>
          <a:p>
            <a:pPr marL="342265" indent="-342265"/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8865497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23B16A-42FC-4A44-89D0-58570F999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728" y="1003892"/>
            <a:ext cx="6791325" cy="50958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50875" y="1148833"/>
            <a:ext cx="25066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kern="0" dirty="0"/>
              <a:t>Check off all options so that we get a complete scan… click on [Start Scan]  to continue…</a:t>
            </a:r>
          </a:p>
        </p:txBody>
      </p:sp>
    </p:spTree>
    <p:extLst>
      <p:ext uri="{BB962C8B-B14F-4D97-AF65-F5344CB8AC3E}">
        <p14:creationId xmlns:p14="http://schemas.microsoft.com/office/powerpoint/2010/main" val="17880256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792689-0191-4F54-825B-66A2CAA8B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484" y="2806320"/>
            <a:ext cx="8840716" cy="2210179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550875" y="1148833"/>
            <a:ext cx="2506650" cy="147732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kern="0" dirty="0"/>
              <a:t>Wait till the scan complete, it will </a:t>
            </a:r>
            <a:r>
              <a:rPr lang="en-US" kern="0"/>
              <a:t>take</a:t>
            </a:r>
            <a:r>
              <a:rPr lang="en-US" kern="0" dirty="0"/>
              <a:t> about 8-9 minutes depends on you machine and network speed…</a:t>
            </a:r>
          </a:p>
        </p:txBody>
      </p:sp>
    </p:spTree>
    <p:extLst>
      <p:ext uri="{BB962C8B-B14F-4D97-AF65-F5344CB8AC3E}">
        <p14:creationId xmlns:p14="http://schemas.microsoft.com/office/powerpoint/2010/main" val="41533307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5017A3-F9FF-45FD-9BB9-D620A1C8A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531" y="1607501"/>
            <a:ext cx="7950380" cy="4531716"/>
          </a:xfrm>
          <a:prstGeom prst="rect">
            <a:avLst/>
          </a:prstGeom>
          <a:noFill/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F5A95FCD-9709-46EA-AA0D-2FA6A53E3A35}"/>
              </a:ext>
            </a:extLst>
          </p:cNvPr>
          <p:cNvSpPr/>
          <p:nvPr/>
        </p:nvSpPr>
        <p:spPr bwMode="auto">
          <a:xfrm>
            <a:off x="5855043" y="1747650"/>
            <a:ext cx="481914" cy="383059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Verdan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0875" y="1148833"/>
            <a:ext cx="2506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kern="0" dirty="0"/>
              <a:t>Click on [Alerts] and you will see all the problems…</a:t>
            </a:r>
          </a:p>
        </p:txBody>
      </p:sp>
    </p:spTree>
    <p:extLst>
      <p:ext uri="{BB962C8B-B14F-4D97-AF65-F5344CB8AC3E}">
        <p14:creationId xmlns:p14="http://schemas.microsoft.com/office/powerpoint/2010/main" val="37889853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006B5B-AEB0-44AA-9ED6-190DCB923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2298700"/>
            <a:ext cx="10871200" cy="2717800"/>
          </a:xfrm>
          <a:prstGeom prst="rect">
            <a:avLst/>
          </a:prstGeom>
          <a:noFill/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300EF2ED-E167-473C-A6B4-0F281A9FD134}"/>
              </a:ext>
            </a:extLst>
          </p:cNvPr>
          <p:cNvSpPr/>
          <p:nvPr/>
        </p:nvSpPr>
        <p:spPr bwMode="auto">
          <a:xfrm>
            <a:off x="140166" y="2948653"/>
            <a:ext cx="481914" cy="383059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Verdana" pitchFamily="34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228D98B-F8B9-470E-A909-1D7C1CDDCDF9}"/>
              </a:ext>
            </a:extLst>
          </p:cNvPr>
          <p:cNvSpPr/>
          <p:nvPr/>
        </p:nvSpPr>
        <p:spPr bwMode="auto">
          <a:xfrm>
            <a:off x="508000" y="3466070"/>
            <a:ext cx="481914" cy="383059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Verdan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8000" y="887640"/>
            <a:ext cx="7683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kern="0" dirty="0"/>
              <a:t>Click on the issue and you will see the problem explained to you…</a:t>
            </a:r>
          </a:p>
        </p:txBody>
      </p:sp>
    </p:spTree>
    <p:extLst>
      <p:ext uri="{BB962C8B-B14F-4D97-AF65-F5344CB8AC3E}">
        <p14:creationId xmlns:p14="http://schemas.microsoft.com/office/powerpoint/2010/main" val="19952292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E08EFB-A73F-469E-827F-58D97C36B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294" y="324419"/>
            <a:ext cx="4324350" cy="64960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08000" y="887640"/>
            <a:ext cx="41878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kern="0" dirty="0"/>
              <a:t>Click on it further, it even will tell you how to solve the problem. But it did not tell you how you can exploit it…</a:t>
            </a:r>
          </a:p>
        </p:txBody>
      </p:sp>
    </p:spTree>
    <p:extLst>
      <p:ext uri="{BB962C8B-B14F-4D97-AF65-F5344CB8AC3E}">
        <p14:creationId xmlns:p14="http://schemas.microsoft.com/office/powerpoint/2010/main" val="10448223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D7DF2A-6AA8-4B30-8A18-DA834DA9D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0771"/>
            <a:ext cx="12192000" cy="365845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2725" y="840015"/>
            <a:ext cx="8569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kern="0" dirty="0"/>
              <a:t>You can even see the conversations between the client and the server…</a:t>
            </a:r>
          </a:p>
        </p:txBody>
      </p:sp>
    </p:spTree>
    <p:extLst>
      <p:ext uri="{BB962C8B-B14F-4D97-AF65-F5344CB8AC3E}">
        <p14:creationId xmlns:p14="http://schemas.microsoft.com/office/powerpoint/2010/main" val="14961204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FE8FB300-61B9-474F-B7A5-DB4740977E8A}"/>
              </a:ext>
            </a:extLst>
          </p:cNvPr>
          <p:cNvSpPr txBox="1">
            <a:spLocks/>
          </p:cNvSpPr>
          <p:nvPr/>
        </p:nvSpPr>
        <p:spPr bwMode="auto">
          <a:xfrm>
            <a:off x="508000" y="1066800"/>
            <a:ext cx="10871200" cy="5181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uFillTx/>
                <a:latin typeface="+mn-lt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uFillTx/>
                <a:latin typeface="+mn-lt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uFillTx/>
                <a:latin typeface="+mn-lt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5pPr>
            <a:lvl6pPr marL="2514537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6pPr>
            <a:lvl7pPr marL="2971726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7pPr>
            <a:lvl8pPr marL="3428914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8pPr>
            <a:lvl9pPr marL="3886103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9pPr>
          </a:lstStyle>
          <a:p>
            <a:pPr marL="342265" indent="-342265"/>
            <a:r>
              <a:rPr lang="en-US" sz="2800" b="0" kern="0" dirty="0">
                <a:cs typeface="Calibri"/>
              </a:rPr>
              <a:t>In this activity, you will scan a target web application for vulnerabilities using “zap”.</a:t>
            </a:r>
            <a:endParaRPr lang="en-US" sz="2800" b="0" kern="0" dirty="0"/>
          </a:p>
          <a:p>
            <a:pPr marL="342265" indent="-342265"/>
            <a:r>
              <a:rPr lang="en-US" sz="2800" b="0" kern="0" dirty="0">
                <a:solidFill>
                  <a:srgbClr val="FF0000"/>
                </a:solidFill>
                <a:cs typeface="Calibri"/>
              </a:rPr>
              <a:t>Important Notice</a:t>
            </a:r>
            <a:endParaRPr lang="en-US" sz="2800" b="0" kern="0" dirty="0">
              <a:cs typeface="Calibri"/>
            </a:endParaRPr>
          </a:p>
          <a:p>
            <a:pPr marL="742315" lvl="1" indent="-285115"/>
            <a:r>
              <a:rPr lang="en-US" sz="2400" kern="0" dirty="0">
                <a:solidFill>
                  <a:srgbClr val="FF0000"/>
                </a:solidFill>
                <a:cs typeface="Calibri"/>
              </a:rPr>
              <a:t>Start this activity on the web application after it has been approved and agreed by the owner. This will be part of your assignment deliverables.</a:t>
            </a:r>
          </a:p>
          <a:p>
            <a:pPr marL="742315" lvl="1" indent="-285115"/>
            <a:r>
              <a:rPr lang="en-US" sz="2400" b="0" kern="0" dirty="0">
                <a:cs typeface="Calibri"/>
              </a:rPr>
              <a:t>It may take some time to scan. </a:t>
            </a:r>
          </a:p>
          <a:p>
            <a:pPr marL="342265" indent="-342265"/>
            <a:r>
              <a:rPr lang="en-US" sz="2800" b="0" kern="0" dirty="0"/>
              <a:t>Instructions</a:t>
            </a:r>
            <a:endParaRPr lang="en-US" sz="2800" b="0" kern="0"/>
          </a:p>
          <a:p>
            <a:pPr marL="742315" lvl="1" indent="-285115"/>
            <a:r>
              <a:rPr lang="en-US" sz="2400" b="0" kern="0" dirty="0">
                <a:cs typeface="Calibri"/>
              </a:rPr>
              <a:t>Work in team to scan the web site.</a:t>
            </a:r>
          </a:p>
          <a:p>
            <a:pPr marL="742315" lvl="1" indent="-285115"/>
            <a:r>
              <a:rPr lang="en-US" sz="2400" b="0" kern="0" dirty="0">
                <a:cs typeface="Calibri"/>
              </a:rPr>
              <a:t>Submit your scan result to your team channel in 1021-WAPT-ALL team.</a:t>
            </a:r>
          </a:p>
          <a:p>
            <a:pPr marL="1142365" lvl="2" indent="-227965"/>
            <a:r>
              <a:rPr lang="en-US" kern="0" dirty="0">
                <a:cs typeface="Calibri"/>
              </a:rPr>
              <a:t>Name the file 1021-WAPT-A428-Team Name</a:t>
            </a:r>
          </a:p>
          <a:p>
            <a:pPr marL="1142365" lvl="2" indent="-227965"/>
            <a:r>
              <a:rPr lang="en-US" kern="0" dirty="0">
                <a:cs typeface="Calibri"/>
              </a:rPr>
              <a:t>Complete this by </a:t>
            </a:r>
            <a:r>
              <a:rPr lang="en-US" b="1" kern="0" dirty="0">
                <a:cs typeface="Calibri"/>
              </a:rPr>
              <a:t>Week 11</a:t>
            </a:r>
          </a:p>
          <a:p>
            <a:pPr marL="742315" lvl="1" indent="-285115"/>
            <a:endParaRPr lang="en-US" sz="2400" b="0" kern="0" dirty="0">
              <a:cs typeface="Calibri"/>
            </a:endParaRPr>
          </a:p>
          <a:p>
            <a:pPr marL="342265" indent="-342265"/>
            <a:endParaRPr lang="en-US" sz="2800" b="0" kern="0" dirty="0">
              <a:cs typeface="Calibri"/>
            </a:endParaRPr>
          </a:p>
          <a:p>
            <a:pPr marL="342265" indent="-342265"/>
            <a:endParaRPr lang="en-US" sz="2800" b="0" kern="0" dirty="0"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759DB4-922E-4F77-828C-E4D30080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Activity 4.2.8 – Hands-on</a:t>
            </a:r>
          </a:p>
        </p:txBody>
      </p:sp>
    </p:spTree>
    <p:extLst>
      <p:ext uri="{BB962C8B-B14F-4D97-AF65-F5344CB8AC3E}">
        <p14:creationId xmlns:p14="http://schemas.microsoft.com/office/powerpoint/2010/main" val="22927488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4F35425-EEE9-4003-B9D4-F07E91500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5488" y="2232839"/>
            <a:ext cx="7618819" cy="2895600"/>
          </a:xfrm>
        </p:spPr>
        <p:txBody>
          <a:bodyPr/>
          <a:lstStyle/>
          <a:p>
            <a:pPr algn="ctr"/>
            <a:r>
              <a:rPr lang="en-SG" sz="4000" b="0" dirty="0"/>
              <a:t>Vulnerability Findings Severity Table</a:t>
            </a:r>
          </a:p>
        </p:txBody>
      </p:sp>
    </p:spTree>
    <p:extLst>
      <p:ext uri="{BB962C8B-B14F-4D97-AF65-F5344CB8AC3E}">
        <p14:creationId xmlns:p14="http://schemas.microsoft.com/office/powerpoint/2010/main" val="21540234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Vulnerability Findings Severity Table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1500187"/>
            <a:ext cx="890587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515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jpeg;base64,/9j/4AAQSkZJRgABAQEAYABgAAD/2wBDAAgGBgcGBQgHBwcJCQgKDBQNDAsLDBkSEw8UHRofHh0aHBwgJC4nICIsIxwcKDcpLDAxNDQ0Hyc5PTgyPC4zNDL/2wBDAQkJCQwLDBgNDRgyIRwhMjIyMjIyMjIyMjIyMjIyMjIyMjIyMjIyMjIyMjIyMjIyMjIyMjIyMjIyMjIyMjIyMjL/wAARCAJ+Asw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KKKACiiigAooooAKKKKACiiigAoorJk8R6ZH4mh8PC4D6nLC05hTnYgxy3pnPHrQBrUVgeMdXn0fQHntmCzyOsSP/dzkk4+gNZHha7D60IV1bVGzAHNtqKZ87r88bZ4HQ4xkj17axotw5zN1Epcp21FZ2s3d9aWG/TbP7VdO4REJ4Ge59h9R9awvBF3f3MmrrqF088sVxtJLEqp5ztHYewxSVNuDn2G5pSUTrqKK5HxZeXWj6xpOqJczrZ+Z5NxEGOwj1I6E4LfkKVOHPLlQ5y5Vc66iuQ12+ubrxdp+l2lxLHHAhuLoRSMm4DnaSPYD/vqrNt4u+0eFLnXPsO3yX2eT5ud3Kj723/a9Kr2MrJrr+uxPtY3a7HTUVx76pc3PjLw+Ullit7qzMzwCQ7SSjHkdDjjnHamL45upbS7uYNCeSK0crM/2kAKOx6ZPfgDin7CfQXto9Ts6K5658Vxi3077BZyXl3frvhtwwQgd9xPTHP5Gov8AhMFXStRnlsWivdPIE1o0o7tgEMByPfH+NL2M+w/aw7nTUVzVv4m1CbS21D/hH7gwsgMAjl8xpSf9kDKjryf602x8VSXmp3GlXdh9ju1iZl2XCyjIHIJXoaPYz18g9rE6eivO/D3inU7Tw89zNYXWoQQynzrqS45UHHAByWxn8M1tvq8Vz4s0UQSXRiurZpVCz7YiNrH5o8cnj1GD9KqWHlFtev4CjWi0mdTRXmsGr3K+G9Ynubu/k8u+CIYroo6jPQMQcD2xWjda/rSeJdMsrazaSIwCRITcKDcZQ/MzY4xzwepGfTDeGlfcSrxO5ornLTxbFPoN/qU1qYZLJmSSAyZO4dBnHcnHStjS7x9Q0u3vJIPIaZA/l7t2AenOB2xWUqco7o0U4y2LdFeSR6hJPfXwvfFl9p+ydljQCWQMMn+6eMV0n2k2S+Gov7Tvr4XM7FbhZmiEgLLjerAlhz0yO/rW0sM46X/AyjXT6Hb0VyknjC5N9qVpa6M9w9ix3EThQUGck5HB6YAznn05lk8Z2qeHbfVEt5HluG8tLYHkv3GcdPfHccVn7Cp2L9rDudNRXEJq+p3HjzS7a6t7iwHlP5lt5+9H+VyG44P+Ipmn+Kf7N8JtqPk3V1m8MO25u97D5c/e29OOmPxqnh5dP6vcn20ep3VFc5a+KZZNcg0280uWzF0he3kaUMWHONwH3TgHjJwfzqCTxjK0181jpEt1ZWRImuBKFwRnouMkcdR25qfYzvsV7WB1VFcn/wAJr5lhpj2+nGW8v2YJb+eFACsV++RjJI6Y/wDr7Oj6nc6ikwu9NnsZoX2lJOVb3VsAN07UpUpxV2hxqRk7I06K898e32o2+t2kNjeXMAa3LlYpWUEgsegPtTPF3iG6uLDTX0+6lty1t9qmMMhU4YhQOPQ5rWOGlLlae5nKulfyPRaK5hNdvrTSNLEGmT38klkk007y+XGo2gktIwxngk5rM1LxndXXhR77TrYwyCXyZnLhvJPGCv8Aeznr2qFQm3oU60UtTuqK44+Lb6wt9Lt59HeS6u48IouQS3QKc4/iz36VKNTu5PF2nQXVtc2txLau5t1vQ0IxvxuULyeOueOPSj2Euoe1idZRXHHx5tR4G0t/7TW58gWYl5Pvu2+vHT0rrWWSS2KkiORkwSpztJHY8Z/SonTlD4iozjL4SSivM9T0zWdO1zTtN/4Sa/k+2HHmb3GznHTfz+dbA1bU/DNvcW0ltc6nFbnfJfXcvkA5/hTfndjHY9e3rq8PouV3v/XUhVtXzKx2lFcLrniKWX/hGtQsjdLFcSsXt43IMmCo2kDg85H41qReJZp573TL6wk0++S3aWMeaJAw2k5DDv8A4GpdCdrjVWN7HTUVw+heJJLHwlazXPn317cXDRQxs5LSHPTcc4H+Nbuk6+19qM+m3ti1jfxKH8oyCQMhxyGH16f/AF8KVGUb+Q41Yu3mbdFFFZGgUUUUAFFFFABRRRQAUUUUAFFFFABRRRQAUUUUAFFFFABRRRQAUUUUAFFFFABRRRQAUUUUAFFFFABRRRQAUUUUAFFFFABRRRQAUUUUAFFFFABRRRQBma//AG2dIlXw+tj/AGi/yo97Iyxx8H5vlVixHHHH17HzD4efC/xV4c8fT+JfEGp2F608MiyPFNI8jOxHPzIBjj1r2KigDnvGek3GseH2htV3zRyCVUz97GQR+RNZemx32r+KtP1J9OubKCxtfLk+0JsLOQwwo7jnr7duK7WitY1XGPL/AFqZyppy5jO0XUbnU7Jp7rT5bGQSFBFLnJAxzyB6/pWL4OtLm1u9ba4t5YhJdlkMiFdwy3Iz1FdXRS57JpLcfJqm3sFZHibTf7V8PXdsq7pdm+Md9y8jH16fjWvRURk4tNFSSaszivBGk3m291DVIpo7iZVt1EqlW2KoGcH8PyrFii1Sz8IX+gnRb97hpi3mLETHtyvIPc8dB9a9Porf6w+Ztrt+Bj7FWST/AKZxVvY3Y8TeGJTaziOHTwkrmM4jby2GGPY57Gqul6dfR+EPEED2dws0srmONomDOMDoMc139FL277dvwdx+xXc80m0G4+w6DeXWl3F3bwwmG5tUVhIo3MQcDB7/AKe9W30qN/DGsPp/h26sWkCJEru7yzAOCfkOduMe9egUVTxMn/XncXsEcbr1jqM3gXTbe1gmZo0h+0QICHZQmCuOvXHGP5VnabYuviyG4tNEu7GwNq8aeZCQc7Ty3XBJ45PPHrXodFSq7UXG3f8AEbopu9zzPTJNVtPCF1o7aFqBmuSwicQnaA2Ad393Fadno15YeJfDaNBK8dvZus0qoSiMVfILdOpxXc0U5Yhu9lvcSopW12PMDpWo/wDCLaxD9guvNkvldE8ltzLnqBjkVsX0N3Y+JdD1P+z7y4gisvKkFvEXZW2sMEdvvDr7129FDxDe67/igVBLqea69ptx/wAJi+kwEi21aSOeQDk/Lncf/QjXpKqqKFVQqqMAAYAFY9j4btLLVpNTM91c3TAqrXEm/YD2Xj8K2amtUUkkuhVOHLdvqcT4U0KN7jVm1TSlbdc5iN1b5yMn7u4dPpVvxFp8n9s+GxZ2bfZ7e4JbyYvljXKdcDAHBrq6KHWk5839bWBUko8px+kWV1HqXixpLaZFnb9yWjIEn+s+769R09awrfRtUj8LabdR2U/2mwvWmNuyFXZcg5AIyegr02iqWIad7dvysJ0U1a/9bnEJLe6r480u/wD7Jvra0iidN88RU/dfr2HJwM1jf2VqP/CB/ZvsF15/9pb/ACvJbdt29cYzj3r1CimsQ1ay2t+F/wDMTo33ZyWt2d1L460W4jtpngjU75FQlV5PU9BWXanUfD+n61pL6VdTiVpJIbhF/dbWXBLN0GAAcevFeg1zc/gqwkuLqSC81C0S6OZobaYKjZ65GDxyeOnNEKytyy2/4ITpu94nNWtnFc+DNI+06JcX0OJVM9o/76EmRui4+YfXj17Z2vBNlf2j3odbyLTMhbWG84kHJJO3t17da6i0tILC0jtbaMRwxjCKCTgfjU9KdfmTiloxwo2afY4/XdOmvPHGkyfZZZLVYissgjJQfe4J6D/69c3Z6BqaaLrgmtLkypGlvboYjl1Em47eORwOnrXqlFEcTKKSS7fgxSoJu55zcWF3He6NNqOk3moWMWnxrHbxIW8uUKMh17c9c9R64xUEGjakfBusWbafPHcrdrIsXln5gCAdvZsYPSvTaKf1l22D2C7nBNHd3+s+Gp102+ijtl8uXzoCu0jHJ9B6Vp6hb3A+IWn3gt5mtorNg8qRsyg/PxkDryOPeuqoqXW8ujX3lKl5nmr22uSaufFf9nS7luQgsjCfNMWMZxj04z+PSvR4pBLCkgVlDqG2uuGGexHY0+ipqVee2mw4U+S+u5yXiGzupvGGgzxW00kMTfvJEQlU57ntWLqGn3X9ta2bzRLu/uJwy2MwUtHGpBAyegwCMd8jt1r0eiqjXcUlb+r3JlRUne55q1pqUOk+Fnh0y7lms5pGkiMTKR84IzkcZHc1pmK+13xJLqv9nXVpbW1k8KC4j2PIxVui/wDAj09K7eim8Q307/iCo+f9I8wHh++k8KaXLLp08ptLmRprQqySPGxGcDr27etdF4Z0+xXU5bm08O3OnRxptSe5lcO5OMjyyTx757V1tFE8RKSaCNFRaYUUUVzmwUUUUAFFFFABRRRQAUUUUAFFFFABRRRQAUUUUAFFFFABRRRQAUUUUAFFFFABRRVS91K00/Z9ql8vzM7flJzjr0HvUylGKvJ2RUYyk7RV2W6Kyv8AhJNJ/wCfv/yG/wDhR/wkmk/8/f8A5Df/AArP6zR/nX3o0+r1v5H9zNWisr/hJNJ/5+//ACG/+FH/AAkmk/8AP3/5Df8Awo+s0f5196D6vW/kf3M1aKyv+Ek0n/n7/wDIb/4Uf8JJpP8Az9/+Q3/wo+s0f5196D6vW/kf3M1aKyv+Ek0n/n7/APIb/wCFH/CSaT/z9/8AkN/8KPrNH+dfeg+r1v5H9zNWisr/AISTSf8An7/8hv8A4Uf8JJpP/P3/AOQ3/wAKPrNH+dfeg+r1v5H9zNWisr/hJNJ/5+//ACG/+FH/AAkmk/8AP3/5Df8Awo+s0f5196D6vW/kf3M1aKyv+Ek0n/n7/wDIb/4Uf8JJpP8Az9/+Q3/wo+s0f5196D6vW/kf3M1aKyv+Ek0n/n7/APIb/wCFH/CSaT/z9/8AkN/8KPrNH+dfeg+r1v5H9zNWisr/AISTSf8An7/8hv8A4Uf8JJpP/P3/AOQ3/wAKPrNH+dfeg+r1v5H9zNWisr/hJNJ/5+//ACG/+FH/AAkmk/8AP3/5Df8Awo+s0f5196D6vW/kf3M1aKyv+Ek0n/n7/wDIb/4Uf8JJpP8Az9/+Q3/wo+s0f5196D6vW/kf3M1aKyv+Ek0n/n7/APIb/wCFH/CSaT/z9/8AkN/8KPrNH+dfeg+r1v5H9zNWisr/AISTSf8An7/8hv8A4Uf8JJpP/P3/AOQ3/wAKPrNH+dfeg+r1v5H9zNWisr/hJNJ/5+//ACG/+FH/AAkmk/8AP3/5Df8Awo+s0f5196D6vW/kf3M1aKyv+Ek0n/n7/wDIb/4Uf8JJpP8Az9/+Q3/wo+s0f5196D6vW/kf3M1aKyv+Ek0n/n7/APIb/wCFH/CSaT/z9/8AkN/8KPrNH+dfeg+r1v5H9zNWisr/AISTSf8An7/8hv8A4Uf8JJpP/P3/AOQ3/wAKPrNH+dfeg+r1v5H9zNWisr/hJNJ/5+//ACG/+FH/AAkmk/8AP3/5Df8Awo+s0f5196D6vW/kf3M1aKyv+Ek0n/n7/wDIb/4Uf8JJpP8Az9/+Q3/wo+s0f5196D6vW/kf3M1aKyv+Ek0n/n7/APIb/wCFH/CSaT/z9/8AkN/8KPrNH+dfeg+r1v5H9zNWisr/AISTSf8An7/8hv8A4Uf8JJpP/P3/AOQ3/wAKPrNH+dfeg+r1v5H9zNWisr/hJNJ/5+//ACG/+FH/AAkmk/8AP3/5Df8Awo+s0f5196D6vW/kf3M1aKyv+Ek0n/n7/wDIb/4Uf8JJpP8Az9/+Q3/wo+s0f5196D6vW/kf3M1aKyv+Ek0n/n7/APIb/wCFH/CSaT/z9/8AkN/8KPrNH+dfeg+r1v5H9zNWisr/AISTSf8An7/8hv8A4Uf8JJpP/P3/AOQ3/wAKPrNH+dfeg+r1v5H9zNWisr/hJNJ/5+//ACG/+FH/AAkmk/8AP3/5Df8Awo+s0f5196D6vW/kf3M1aKyv+Ek0n/n7/wDIb/4Uf8JJpP8Az9/+Q3/wo+s0f5196D6vW/kf3M1aKyv+Ek0n/n7/APIb/wCFH/CSaT/z9/8AkN/8KPrNH+dfeg+r1v5H9zNWisr/AISTSf8An7/8hv8A4Uf8JJpP/P3/AOQ3/wAKPrNH+dfeg+r1v5H9zNWisr/hJNJ/5+//ACG/+FH/AAkmk/8AP3/5Df8Awo+s0f5196D6vW/kf3M1aKyv+Ek0n/n7/wDIb/4Uf8JJpP8Az9/+Q3/wo+s0f5196D6vW/kf3M1aKyv+Ek0n/n7/APIb/wCFH/CSaT/z9/8AkN/8KPrNH+dfeg+r1v5H9zNWisr/AISTSf8An7/8hv8A4Uf8JJpP/P3/AOQ3/wAKPrNH+dfeg+r1v5H9zNWisr/hJNJ/5+//ACG/+FH/AAkmk/8AP3/5Df8Awo+s0f5196D6vW/kf3M1aKyv+Ek0n/n7/wDIb/4Uf8JJpP8Az9/+Q3/wo+s0f5196D6vW/kf3M1aKyv+Ek0n/n7/APIb/wCFH/CSaT/z9/8AkN/8KPrNH+dfeg+r1v5H9zNWisr/AISTSf8An7/8hv8A4Uf8JJpP/P3/AOQ3/wAKPrNH+dfeg+r1v5H9zNWisr/hJNJ/5+//ACG/+FH/AAkmk/8AP3/5Df8Awo+s0f5196D6vW/kf3M1aKyv+Ek0n/n7/wDIb/4Uf8JJpP8Az9/+Q3/wo+s0f5196D6vW/kf3M1aKyv+Ek0n/n7/APIb/wCFH/CSaT/z9/8AkN/8KPrNH+dfeg+r1v5H9zNWisr/AISTSf8An7/8hv8A4Uf8JJpP/P3/AOQ3/wAKPrNH+dfeg+r1v5H9zNWisr/hJNJ/5+//ACG/+FH/AAkmk/8AP3/5Df8Awo+s0f5196D6vW/kf3M1aKyv+Ek0n/n7/wDIb/4Vq1cKkJ/A0yJ05w+NNBRRRVkBXKeM/wDlx/7af+y11dcp4z/5cf8Atp/7LXHmH+7S+X5o7Mv/AN5j8/yZz+n2X2+7WATRRZ7yNjPIGB6nnpXRTaHYJIpUQFZLtUVRMxOzgFRz1z19KxNDu4bLU0muNnlhTkspYg9sY757/WtSTXreSbTwYrcKpWSaRYiDGxbLBfy565rycN7BU7zte/8AX5nq4n27qWhe1v6/IkbQbVNfhQR77KYNhQx+VlByM5z1FZFto092jzCSGCEPsV5n2hj6CtjT9etYtRu1uJP9GaVpYZCpO0njp15B/n61RiurC90tLK7uGtjDKXVwhYOCT6dDzVzjh5axt10vbtpftu0RCWIjpK/TW1++tu+yZlXdpNY3LQTrtdfyI9RUFaOtX0eoah5kIIjRBGpbqQO9Z1cFVRU2oO6O+k5OCc1qa2nWcF7pV8PL/wBKhAkR8nle4x+H61NFpEcul2aKqi+vHYozsQFQDPb6Dt3qpol6lhqaSynELApIcZ4P/wBfFaEmr2q+ILSWNmNlbII0IB6bSM4PPf8ASuul7FwTla+347/dpc5avtlNqN7b/ht9+tjMj0uZree4LR+XbyCNxk5JJA44960r3QfN1S7isvKiigVGIkc8ZHqc+9Plu9Nh0y+ggvDNJPMsgzEy/wAQOPwxT7nVrKSbVmSfIuIUWL5G+YgEHtx+NWqVCMbSa+9f3v8AgEOpXlK8U/uf93/gmXLod3Hc20CtFL9pBMbxvlTjrz7DmiXRLiNodk1vMksohEkUm5VY9jxWna6zZ20WlZYs0KukoCnKZxz70tzrEJktV/tOW6UXCu5MIRVUHP8AdyT9KXssNyt37dV2X/BH7XEcyVu/R93/AMAz28PXK3It/tFq0nJcCT/Vgd244HT86mtND8rVbKO6MU9vcBiGiclTgHvx7U6G9059evJ7nY8MgbypHjLgHjBK1efWrJrvTZHvDJ5DOJXMRXOVwDgDpThTw9+a60ffpdfoTOpiLctnt262f6mTeaJLbrJcI8EkKS7WWOTJjyejfoKuyaVbLJqqvbIjQQq8apKzBSQecnGfxpj3mnWlneC2uXnku5FJUxlfLUHPPr1NTXOrWUk+rMs+RcQKkR2N8xAI9OPxpqNCPb70+kv+ADlXl3+5rrH/AIIW2iW8+pwxyxRxR/ZllMazMS5JPPIB+oHtWVcaPPB9nKywTJcPsR4WLLnOMZxWsmsWSa1azmU+UtoIXYIflbnt1qXRzFbWVyz757W1bz4JihUMcEEDPv8ArT9lRqe6rddfu/DclVa1P3nfpp9/47HNXlq9ldyW0jIzxnBKHIqCnSSNLK8rnLOxZj7mm15srXdtj043sr7hRRRUjCiiigAooooAuaTbRXeqW8E7YjdsHnGeOn49K0dXsbSGECO0ltLoS7FjyzrKvqG6Z9s1mae9ol4hvYzJbnhgCQR78Vty6ra21iIUvZb9/PWRTIpBQKQcZP0/Wu2gqbotSt+v+f3fM4qzqKqnG/6f5ff8jOuNCureB5DJA7RgGWNJMvGD3Yf4Un9hXX29rTfDuEXnb9x27fXp/StXUdbgmtbgxajM4mXalsIVXZkc7mI5/A/41XOsQf8ACOiEN/ppj8g/Kf8AV59fpxVypYZSaT2V9/w+ZEauJcU2t3bb8fkU7fQrq4t45RJAjSgmKJ5MPIB6Ckh0OeWyF089vBGSV/fOVIIOMdOvFa9trlv9gtVN/LbGCPY8KQhjJgcEEggfjWbe6hDc6HDCJCbj7Q0jqR0BLd8Ad+1KVPDxjdO+nf0/4I41MRKVmra9vX/gF+30O2m1MRyxRRRrbCTy1mY7ySeeQDj1x7VkT6PPA1ttlhmW4fYjxMSuc464rYXWLEa1FMZj5P2PyWcIflbOenWpNIeO20+4eQNNbWjma3mKlQ5IIwM+/wCprZ0qNT3Vbrr934WuZKrWp+879NPv/G9jmbu2azupLd3RmjOCUORmoac7tLI0jnLMSzH1JpteXK13bY9ON7K+4UUUUhhRRRQAUUUUAFFFFABRRRQBo6PYRXtzI1wxW3gjMkhHUgdquwQabq4ngtLN7WdELxt5pYPjsc9O3T/9dLR7+KxuJBcIWt54zHIF6gHvV2CfTNIE89pdvdTupSJfKKhM9yT17f56d1H2fIr2tre9r/Lr93U4a3tOd2vfS1r2+fT7yaPSLSe70yRY9tvNAZJlDHGVHPOc9SBStpFnDf38rxbrSK2EsSbz1I45z6g1Faavbw+GpLVmxdAPHGMH7rHk56dz+VSLqtnNoUFpNJtlYpFL8p4jVs5zj0/nW6eHa6Xtf52tb79TFqun1te3yve/3aBFo9m+krEU/wCJi9ubhSGPTPAx09qp6DYQXslwZY/OeOPdHBv2bz9fy/Or7+JY11lWSC3NspCCYxnzAnfn8+MVRgfS0v7wGZ4lY7ra5jDDy/bA574/CokqPPFxtpp2vpv/AMHba5UXW5JKV9de/wAv+BuWodN0+bXLaEQSIskRaW2k3AxsB2JwSKV9PtJ7C9kOlzWLQJuSR5GIc88fN/nmpl1iyTUNP3XTTLbxuJLhkILEjjjrXO3F7c3G5ZbmaSPdkK7kj8jRUnRgnZJ3b7dl+vYKcK02rtqyXfu/07leiiivNPSCiiigAooooAKuaXY/2jqMVsWKqxJYjqAOap1c0q+/s7UYrkqWVchgOpBrSly8659r6mdXm5Hyb20Lry6FKlxEttLAVX91MHLFyPVTwM/5xReadFLZ6bcWUYT7T+6cbiR5mcd/fP5UskWhRLcSi5lnLKfKhVChQn1PQ4/zmp9B1W0tbSSG9bHlyebDwTzgjHt/9euyKjKXJU5Vfqraa+Wn9anG3KMeenzO3R310/r9C0NM037XqCR2TTi1iTCCRsu/JPQ/QfhWPqSxrAuzRprI7v8AWO7kHjpyP84qzpGowoNRN1dm3luQCsiqxIPOTx9ar6i0TW4261NesG4jeNwB75JoqyhKleKS3/l7/ft2CnGcatpNvb+bt92/cfoNlb3s1ws0RmkSLdHDv2hz9e3b86g1mC1ttQ8u14XYN6Bt2xu659quaRf28OnT2r3T2czSB1nVC2QMccc+v51Lr2paff2iiByZo5OvlY35HJz2FLlpvDbq+/S/p3/QrmqLE7O23W3r2/Up6dZ2o0+fUbxGljiYIsStt3MfU+nIqeEaLdXtjsgeMyOUlgLkqOuDu65yR/nrDp15anTp9NvHaKOVt6zKu7aw9R6cCo7s6dapb/YJZJriNt7zFSqn0GDzxj/PaYuMYJq1ut973+/9ByUpTad79LbWt936mtZaFauL1LhCJDM8NvliMEAkEev4+lR2GlWbRaWlzATNcvIXyzD5VDYHB47U7Vddt5L2xktJCUifzJMKRknHHPtn86dNrNk/iOznSXFpAjDdsPBIPbGfSur/AGaMrK2jS6a3ad/lqjm/2mUbu+qb66WTVvnoynexQRwzBfD88WAQJjJJhffkYqDQLW3u72ZbmLzESFnC7iOQR6VYvJIJYZiPEM8uQSITHJhvQcnFV9Aure0vZmuZfLR4WQNtJ5JHpXO+X28b2t/27b8NPvOhc3sJWvf/ALev+Ov3E6wadqen3T2to1pPbp5mPNLhl79arjQLw24k3Q+aU8z7Pv8A3u31x/n8+KsLPp+mWF0lrdtdz3KeXnyigVe/WtGXxDBJD56X80R8vH2VIVzv/wB4gjH+farUKMl+8avbpb/hr+hDnWi/3adr9b/8Pb1M+fREXRrSaB43uZm5HmcvnACqOnHf8agm0Ke2j84y208ayiOQRSE7TnGDxxVu3vdNk0zT47uX5raQl4fLJ3An16cDn8KsXerWJ0+a2juxIPNR4lWAoqruB2jjtjqaHToSjzXS0XVb2EqleMuWzer6Pa5A+l2yvrAe2VGt40aNVlZghK56nGfxFUj4fuxbeb5kHmeV5vkB/wB5t9cYq/carZPPrLLNkXMaLF8p+YhcHtx+NSw6rpxslW5uWuI1iwLaeAM6sOOHAA/Om6eHk7Nrr1S6v9P+GEqleKuk+nRvov1/4c5aiiivMPTCiiigAr1WvKq9Vr2co+38v1PGzb7Hz/QKKKK9k8cK5Txn/wAuP/bT/wBlrq65Txn/AMuP/bT/ANlrjzD/AHaXy/NHZl/+8x+f5M5WiiivmT6UKKKKACiiigC9p+ly6gkzpNBEkON7SsVHOfb2p7aTtnji/tCwO8E7xN8q49TjjOeKu6E8celas80XmxhY9ybiu7lu4qXQp7WfXoTa2f2YCNtw80vn867qdGnKME95eve3p+Jw1K1SMptbR9O1/X8DnKK6i3vZrLw7prQEKzzlSSoPG45FW5Y2t7zWZrGMG8AjKAICQCPmIHcnk0LBppNS7dO6b767DeLabXL+Pml203Od/seULatJcW0S3KF0aRyoAGOvHXms6u7iaZr7R2uF2zGCQuMY5wueOxrMt72ay8O6a0BCs85UkqDxuORV1MJBPey//Z8/Mzp4ubWqu/8A9ry8jl6K7SWNre81maxjBvAIygCAkAj5iB3J5NZniNpWsdLaddspjYuMY5+XPHY1nUwns4OTe3l523NaeL55qKW/n5X2OeoooriOwKk+0T+R5HnSeTnPl7jt/Ko6KabWwmk9wooopDCiiigAooooAKKKKAJ7S0mvrhYIE3O35Aepq5c6HcwWr3CTW9xHGcP5Em7b9eKn8OYee7gDBZprZkiOcc/5/lVb+ytRisbiZ0aGFCN6yHbv54wO+P8A9VdUaS9mpcrd7/Kxyyqv2jjzJWt87kF/YS6dMkUzIzMgcbCSMH/9VVa7SaGV9a86JlVorEEHy/MYZJ+6M9f84p11zqmkz/ZnmkMbkrJtWQ4AxkcDIyTit5YFXbTsr/rb+tDCONdkmru36XOJpVG5guQMnGT0FdffJJM+nXLoZ/34VY54hHL0JwTkKenoO1Lqyy3NmJ33qsVwuEuIdrqS2MKwOCv5/WpeCsm77eX/AAf8y1jbtK2/n/wP8jn4dGmuLqeGO4tisChnm8z93j64/wA4NMvI5rWCOA38c8LEkRwzFlXB7jtXUtdTQ3+u+W+PLiWROBw2wc/oKiiEdzcaI1xtZmhdwGHBbANavCQs4xet/wD26xisXO/NJaf/AGtzjaK6Vl1bUJrVL+2hVRcYWSZMH124yMr/ADx1q/qkso0W4mcyma3uFKPJCEAIYcoP7v1zWCwl4yld2Xl/wTd4u0oxsrvz/wCAc1JpM0Fy1vPNBDIsXmne+B/u57mqFd3cvO2s3Cvu8gWLmMlcDJK5we/aqVqbq3tNKXTYQ0EwzcFUDZPGdx7d61qYKPM1F6el3ul+pnTxkuVOS19dNmzkaK6+WYadpuqPY7F2XQCEAEKcLnH61l+JgDeW02AHlt1Z8DGTzz/L8qwq4X2cW73a/wA2v0NqWJ9pJK1k/wDJP9TEooorkOsKKKKACiiigC5p2nTancNDAyBlQv8AOSBjIH9aSLTp5YLuX5V+y48xWJzySOPyrQ8MMyXl26nDLauQfxFasrQXWhahqMOA1xEglQfwuvX+YrvpYeE6al11/Bf5nDVxE4VHHpp+L/yOPortTbTP4osbhYmMK23MgHyjhh1/EVGl1Na6fY+SwXzL5kY4Bypdsjmj6la/NLby9PPzF9dvbljv5+vl5HHVav7CXTpkimZGZkDjYSRg/wD6q6i6kMya5asqeRAgaNAoGCQST9c1ake9Oq2sKw7rCSHEpKAg8Hqfyq1go2av+Hm13JeNldO34+SfbzODorttP8m106E2cdxIsk7gm2VWz8xADFugxjn9arNcmx0rUpbJPIZboBVIU7Dhc+o9ah4JKKk5dL7eVy1jG5NKPW2/nY5WKJ55kijXc7sFUepNX77RbmwhMzyQSor7H8p87D6Hil0WH7frcfmylWLGTcCASw54roby1k1fTJpDBPZshZmgEYzK4AwexPHH/wCrlUMMqlKUuvT5f1/kOviXTqxj06/P+v8AM4uiiiuE7QooooAKkghe4njhjGXkYKPxqOtfwyEOuw7uoDFfrg1pShz1IxfVmdWfJTlLsipNp5gS4LXNuWhk8soH+Zj6gY5H+FPv9Km06OMzzQF3x+6R8sv1GK0baaWPw5ez52zLdq+cdGBU/wA6PFk8rahHAzZjSMMowOCev8q6Z0aapOfXT8W/8jmhWqOqodNfwS/zOforuNGjlhtrGJtxiliL7YoRs5GfnY5JPPbFVke9ttBU6dFukW5cYCbiF3Ht+VV9R91Nvp29PPzJ+u+80l17+vl5HIVYsbOS/vI7aIqHfOCx44BP9K7HaYr3VmtI1+0GBHKqM/vPmPT16Go4PMku9GnvECXzeaGyu0lQpxkfl+Zqo4FKSu+vbztv3Jljm4uy6d/K+3Y5KW0MVuJjPASXKGNX+cYzyR6cVXrq40ik03T0nwY2v2BB6HluKZqX9rXb3FtLaxfZROqxvIoUIM4G055z369aiWFXLzL8r9LmkcU+blf5262OXq1fWEunyxxysjF4xINhPQ//AKq6+8VjpmpW8wdlhiGz9yEiHHGzqTjHrTme+/tOxhSLdYyQgSnywQeDwT27fnWv1BLRvt082u5l9eb1S79fJPscc9hKmmx3xZPKkcoACd2ef8KrAZYAkDJ6ntXWxRWsllYxNtNsb9wuTwR82B+PFO1yQSaZdCW3ujskAjklWNVQ5/hxgkEfWs5YNcnOnsv0uXHGPn5Wt3+tjl72zlsLprebG5cHK9CD3FV62fEHI05m/wBa1om/P+frWNXLWgoVHFbHVRm501J7hRRRWRqFFFFABRRRQAUUUUAFeq15VXqtezlH2/l+p42bfY+f6BRRRXsnjhXKeM/+XH/tp/7LXV1ynjP/AJcf+2n/ALLXHmH+7S+X5o7Mv/3mPz/JnK0UUV8yfShRRRQAUUUUAPSaWNHRJHVH++qsQG+vrRFNLA++GR43H8SMQf0plFO7FZEnnzeUkfmyeWhyq7jhT6gU8Xl0JzOLmYTEYMnmHcR9agop80u4uWPYsfb7zer/AGufcudreYcjPXFR+fN5SR+bJ5aHKruOFPqBUdFHNJ9Q5Yroaen6y9nPNLPGblpU2l2kIcfRuo//AFUzVNTOomFVh8qOFdqrvLHnrknrWfRVuvUcOS+hCo01PntqFFFFZGoUUUUAFFFFABRRRQAUUUUAFFFFACglWDKSCDkEdqlmu7m4ULPcTSqDkB3LAfnUNFNNpWE0m7k/226EolFzN5gXaH8w5x6Z9Ka11cMULTynYxZcuflJOSR6HNRUU+eXcXLHsSzXNxclTPPJLt6b3LY/OnS3t1OFE1zNIFORvkJwfWoKKOaXcOWPYmN3clpGNxKWlGJDvOXHofWmm4mYRhppCIv9Xlj8n09Kjoo5pdw5V2JpLu5mdHluJXZDlSzklfp6Usl5dSqyyXMzhwAwaQnOOmagoo55dw5I9ix9vvMAfa58BdoHmHgen04FNiu7mBCkNxLGrclUcgH8qhoo55XvcOSNrWHiaUQmESuImOSgY7SfXFLLNLMVMsrybRtXexOB6VHRSu9h2W4UUUUhhRRRQAUUUUAT2oui7C0Excodwiznb3zjt0oia7+zSrCZ/IHMoQnb/wACxx+da3haTyr+5kxnZbM2PXBWtGa0ji03Vbq35trqJJE9jk5H+fWu2lh3Ompp9/yOKriFCo4NdvzOZW/vERUS7nVU+6BIQF+lMN1cFVUzy7Ubeo3nAb1HvXTxaLYvbPE9qYplg3hnn/eE+uwEgD/OKZb6dpmzS4pbMvJdxks/msMEDOcVX1StpeX590uwvrdLW0fy9e5zhu7kmQm4lJlGJDvPz/X1pxv7xkZGu5yrDaQZDgj0rck0qxuLKUW0TwywXS2/mM5bfkhckdO/apNR0rSobW4jSSCKaFcoftO53IHRlPAz7VP1aqk3zfj6j+s0m0uX8PQ52G6ubdWWC4liDdQjlc/lTBNKITCJXETHJQMdpPrimUVycz2udnKt7CqzIwZWKspyCDgg1M97dyOryXUzsoIUtISRnrj61BRSUmtEwcU9WgooopDCiiigAqa0uXs7uK4T70bBsevtUNFNNp3Qmk1ZkOordXl5cyQ3UkFvPJvMHmSkA/8AAXUH8qIUuQ7vdXT3DMAAzu7EAZ/vu36YqaiuqeOxFSn7KUvd7adDnhhKMJ+0jHUnS9uoo1jjuZkRTlVWQgD6Crf9szjTI7WMyRyJIZDMshBbOeP19azaKwjVnHZmsqUJbo0LLVZLOG8XazyXIH7zfgqeefc81VN5cmcTm5mMyjAkLncB9ahopOpNpK+w1Tgm3bckaeZ4hE0sjRg7ghYkZ9cetOlu7mdAk1xLIgOQruSB+dQ0UuZ9x8q7Fhr+8cEPdzsCu0gyE5Hp9KPt96VKm7n2kbSPMOCPSq9FPnl3Dkj2HmaUwiEyuYlOQhY7QfXFPlu7i42i4nmlVTwHcnH0zUNFLmfcfKuxb1K+bUbwzlNi7QqJnO0DtmqlFFEpOTcnuxRiopRWyCiiipKCiiigAooooAKKKKACvVa8qr1WvZyj7fy/U8bNvsfP9Aooor2TxwrmPF0Es5shFE8hG/IRScfdrp6pXn/HzD/uP/Na58VTVSk4Prb8zfDVHTqqa6X/ACPP/sF7/wA+k/8A37P+FH2C9/59J/8Av2f8K7uivM/s6P8AMep/aMv5ThPsF7/z6T/9+z/hR9gvf+fSf/v2f8K7uij+zo/zB/aMv5ThPsF7/wA+k/8A37P+FH2G8zj7JPkdvLNd3UY/4+X/ANxf5tSeXR/mGsxl/KcR9gvf+fSf/v2f8KPsF7/z6T/9+z/hW9qWo3Vv4x0Kwil2211DdNMm0HcUEe3nGRjcenrVDWfE76F4ivnumkfTLPR/trwxIpYsJCCQTjnA6ZxT/s2P8xP9pS/lKH2C9/59J/8Av2f8KPsF7/z6T/8Afs/4VtJ4wskluk1C0vdNEFqbxWukUiaEHBZQjMcg7flIDfMOKhl8a29na3M2paVqenvDZyXqQ3CRlpo0AL7Njsu4ZXKsVPP1wf2bHuH9pS7GX9gvf+fSf/v2f8KPsF7/AM+k/wD37P8AhWlJ4yBhuVj0jUIroWL3tok6xgXMa4BZcScY3KSr7Wwemc1n+HfFd2NB09bm01jV9Wns0vZo1S1DxxsBhvlZECsQdq5LkZyOOH/Zkf5g/tKX8o37Be/8+k//AH7P+FH2C9/59J/+/Z/wrXi8aWV5f2Vnp1lfX73dsLpWhRFWOPeUJfey4KsMFevoDg4faeL7W7CXA0/UI9MlDtFqTxp5DqoJ3cMXVSASGdVB455GV/Zse4f2lLsYv2C9/wCfSf8A79n/AAo+wXv/AD6T/wDfs/4VtW3jC0lkt/tdjf6fb3Ss9rc3aIqThVLnG1iynYC2HCnAPGQRWY3i+6vfEnhm2trK/srLUJpj5lzFHtuohBI6kYZmTkIcMEYg9OoD/s2P8wf2lL+Ug+wXv/PpP/37P+FH2C9/59J/+/Z/wrT1/wARx6H4s0OC91K2sdOure7aY3Dois6GLZ8zdD8zcA859qrQ68viPxbd6bo/iJDYx6dFL52nPBKY5TKwPzMrjJUKMEdPTrR/Zsf5g/tKX8pV+wXv/PpP/wB+z/hR9gvf+fSf/v2f8Kn8OwaxqUmrfafFOqEWl/NaRhYbQZUKMMf3P3gWz6cDil0qHWJ/FerWE3ijVJLfT/s7IphtR5m9SzBiIRxxjjB96P7Nj/MH9pS/lK/2C9/59J/+/Z/wo+wXv/PpP/37P+FY1r4pMvh24vZvHxi1hHuBHpoFo2XWR1jTyhH5jZAXgHJzwa9MsZZ59PtprmHybiSJWli/uMQCV/A8UPLYr7QLMpP7Jxn2C9/59J/+/Z/wo+wXv/PpP/37P+Fd3RS/s6P8w/7Rl/KcJ9gvf+fSf/v2f8KPsN5nH2SfJ7eWa7uoz/x8p/uN/NaTy6K+0NZjJ/ZOI+wXv/PpP/37P+FH2C9/59J/+/Z/wru6Kf8AZ0f5hf2jL+U4T7Be/wDPpP8A9+z/AIUfYL3/AJ9J/wDv2f8ACu7oo/s6P8wf2jL+U4T7Be/8+k//AH7P+FH2C9/59J/+/Z/wru6KP7Oj/MH9oy/lOE+wXv8Az6T/APfs/wCFH2C9/wCfSf8A79n/AAru6KP7Oj/MH9oy/lOE+wXv/PpP/wB+z/hR9gvf+fSf/v2f8K7uij+zo/zB/aMv5ThPsF7/AM+k/wD37P8AhR9gvf8An0n/AO/Z/wAK7uij+zo/zB/aMv5ThPsF7/z6T/8Afs/4UfYL3/n0n/79n/Cu7oo/s6P8wf2jL+U4T7Be/wDPpP8A9+z/AIUfYL3/AJ9J/wDv2f8ACu7oo/s6P8wf2jL+U4T7Be/8+k//AH7P+FH2C9/59J/+/Z/wru6KP7Oj/MH9oy/lOE+wXv8Az6T/APfs/wCFH2G8zj7JPk9vLNd3UZ/4+U/3G/mtJ5dFfaGsxk/snJWQ1GwkleKylJkjMZ3RN0OP14qWGbVYdMlsBZytDIc/NE2V+lbOtrqD2aLY3sVinmA3N0+N0UIBLFAyld3AHzDABJ5xis/wdqtxq1jfO92L+1gvJILS/AUfao1A+b5QFOGLLlQAduQK1jgnFaTf/DmUsapPWC/4Yd/a2s9Tpylymx3+ztuce5qut3qqvZMLBs2alY/3Lc5GOa6msPxbqF/pnh6W506ORpRJGjvHCZXhiZwHkVB94qpJA56cggEVTw03vNkLEwW0EUPtGqi3uIVspFE83nMwibKtkHj8qkuL7V7m3eI2JRpQBLLHbkPIAO5qj4f8RWtw8l/a+MLfWNGjtHnuvtXlpcWpU5DbY40whG/IdQRhSD1FaSeMbcKrXmmalYpNA89s1zGg+0Ki72ChXJVtvO1wp68cHB9Tla3Ox/W43vyIx/sF7/z6T/8Afs/4UfYL3/n0n/79n/CtW08b2NwtvLcWOoWVrdWj3lvcXEabJY0UM2AjMwIU5wwGcHGaZN4tV9C1C9n03WdNhisGvEuDHCxePGcoQzpvHBCvjr0IBxl/Zsf5jX+0pdjN+wXv/PpP/wB+z/hR9gvf+fSf/v2f8KdL4xuEv9ehure+t7GwjtWiuYFgLkyEDkMxBLZ/u4AB6HGdt/FlhHpt3eNDchra+Fg9vtXzWmLqqqBuwd29WHPQ54o/syP8wf2lLsYX2C9/59J/+/Z/wo+wXv8Az6T/APfs/wCFbJ8YWgmZ/sN8dNW4+zNqYRPs4k3bP72/bv8Ak3BNue+Oa6Kl/Zsf5h/2jL+U4T7Be/8APpP/AN+z/hR9gvf+fSf/AL9n/Cu7oo/s6P8AMH9oy/lOE+w3gxm0n56fuzR9gvf+fSf/AL9n/Cu3k/1kP+//AOymszxNq8miaJJdW8aSXTyxW9uj52mSR1RS2OwLZPsDSWXRb+IHmMkvhOb+wXv/AD6T/wDfs/4UfYL3/n0n/wC/Z/wrcj03xBZ3drMmuvfxs227guoYo0Cnq0RRAwYHoGLAgkE5wa56XXPENz4KhtLK5x4ke7nsvPMSH54DISxXG3DLGB0/5aDHaq/s2P8AML+0pfykv2C9/wCfSf8A79n/AAo+wXv/AD6T/wDfs/4VS8S+MtRl0qO/0S7+zQroZ1OVtiMQZGRYh8wOMYlP/Aea29Hv9NutUhitfiE2qSkkizE9i3mAAk8RxBuOvBHSj+zI/wAwf2lL+Uo/YL3/AJ9J/wDv2f8ACj7Be/8APpP/AN+z/hXVa0moSWaJYXkVnmQG4uXxuihGSxQMCu7gD5hgZJ5xg4Oga5ql9o2pyWJj1v7Pem3sbxpEiW5T5cuzKNuEZnBKLyE4BPVf2bH+YP7Sl/KU/sF7/wA+k/8A37P+FH2C9/59J/8Av2f8KitPEetTeB9FnubuCHUdR1JrKe7SMbIB5si5QEYz8gRdwPJGc997QdRnOvaxoVxftfvpywSC4kVFkAlDHY4QBcjZkEKPlZep5L/s2P8AMH9pS/lMb7Be/wDPpP8A9+z/AIUfYL3/AJ9J/wDv2f8ACu7rm7i61DWPEt5pFlfyadbWEMUk9xDGjSySSbsIvmKyhQqgk7SSWGCMHK/s2P8AMP8AtGX8pkfYL3/n0n/79n/Cj7Be/wDPpP8A9+z/AIVcvrvX9HGm29zfRzrNrEVulyEUSTW7KxKyLtChwRjK4BAB45FXYvGFnJLE/wBhvk06acW0WpMieRJIW2jHzbwC3yhioUnHOCCX/Zsf5hf2lL+UxvsF7/z6T/8Afs/4UfYL3/n0n/79n/CtmTxbHBd2yT6PqkNpc3QtIr2SONY2kJKr8u/zApIwCUAOQehBrG1fx/cjR5LvSNE1CREv0smuJBCE3eeInABlDEnnacYyRnGDg/syP8wf2lLsH2C9/wCfSf8A79n/AAo+wXv/AD6T/wDfs/4Vs3fjC3tJLo/2ZqM1rYgfbruFEaO2ONzBvn3OVUgt5avjPrkVHdeONNtLyexe3u21BJYo4LNAhkuxJ9x4vm2lOGJJI27TnFL+zY9w/tKXYyvsF7/z6T/9+z/hR9gvf+fSf/v2f8K2fDGu3us3euRXdjJbpZX7W8LNswVCqcfK7HdzkngYYY7gdFR/Zsf5h/2jL+U4T7Be/wDPpP8A9+z/AIUfYL3/AJ9J/wDv2f8ACu7oo/s6P8wf2jL+U4T7Be/8+k//AH7P+FH2C9/59J/+/Z/wru6KP7Oj/MH9oy/lOE+wXuQPsk+T0Hlnn9K9NrNT/j6t/wDfP/oLVpV24LDKjzWd7/1+pw43Euty3Vrf1+gUUUV3HEFUrz/j5h/3H/mtXapXn/HzD/uP/Nazq/CaUviIqKKKxNgorg/GXxAm0DW9N0nTrF55pryCG6uJYW8mFZDwoYEZkI5A9Aa7ynYVwqMf8fL/AO4v82qSox/x8v8A7i/zape6KWzMjXNMvbi807U9MNu17Yu+IblmSOZHADqWUEqeAQdrfdxjnIw9Y8Laxr9hrs12bG3v77ThYW0MUrSRRqCzFmkKKxJLdAvAUdc1peKvEjaHc6Zai6sbAXzyA3+oAmCHYu7BG5cs3QAsvQnnGDV1TxNq3hrR7q51eyiuilxBDbXNlE/lziVgpJjBdkKZPU4Y7QDlsC1ch2H+JvCMviPVJJGniitZNKmsiSu9lkaSJ1baeGUeWcjIz075GVJ4Ku7nR9StY/D/AIU0m4uNPltllsYyzPI64zv8tDGnqMOTnqMc7l/400iFNQhjvZIbmziLzySadPJHbfu/MBk2gY+U5wWBJ4HPFW73xXo2m3DW91dOHjVGmeO3keOAN0MjqpWMHr85HHPTmjUNCnqXh27vNVsbqOSAJBpdzZsGY5LyeXtI46fIc/hxVGw8Oa5oLWd1pg0+6uP7Jt7C6huZ3iQPCDtdHVGJHzMCpUZ4ORyDr+H/ABImu32s2y200J068NuC8MihxsU5yygZyTwOcYPRgTnape+KLPxDpunQ6jo/lag8wRn02UtEEXcM4nG49s8evtRrsGm4mgeD5tG1CJ5LmOaAaa1tIwBVmleZpXIHQLlzjkmksfD+uQ+H4/C8507+yY7Z7NrtZHaeWHYUUeXtCo2CMtvYcHjnjVHiSwtL4aTe3nmalFGr3BgtJRGgIzvY/MI1ODyzY460228Y6JdzrClxcRs8D3EZns5oVljTBZkLoA+AwPyk8HPSjUNDnbDwIwhWyutA8L2sQtpIJb+zgzcTbkKZUbF8okEknc/p3yLltoXiSTV/Dcl+dLW00ZpNzwSyNJcZheJW2lAEPIJXc3U88c61h4w0LUpIkt71gJoDcRSTW8kUcsagFijuoVsAjOCcd+hpIfGWhzQXMwuZo47e1a8czWk0W6BRlpEDKN6jjlc9R6ijULIlvdJnufFmkaqjxiCyt7mKRSTuJkMW3HGMfIc8jtQmkzr4zm1kvH9nfT0tQuTv3rI7E4xjGGHeksPFmianK0dtekERGdWmheJZIx1dGdQHQf3lJHI55FMtvGGh3SytHdSqI7drrM1tLF5kIGS8e5R5igY5TPUeopaj0JdA0mfSm1YzvG32zUJbqPYScIwUAHIHPBo0/SZ7TxLrWpSPGYb5YBGqk7hsUg54x34wTWX/AMJ7p8+saNZWMN7PDqLsouDY3CpgLlShMeGUnHzA4A5PHNdZQ7grGN4W0mfRPD8NhcvG8qSzOTGSVw8ruOoHZhWzRRSGFFFFABUZ/wCPlP8Acb+a1JUZ/wCPlP8Acb+a0pbDW46SRIo2kkdURAWZmOAAOpJryzW/jpomn3b2+m2M+ohDgzBxGh/3SQSfyq58bdWn07wOtvAxX7bcLDIw/uYLEfjgfrXk3wk0/SNW8fQafrVpFdW88EgSOXpvA3A/kDWsIJq7Mpzadkex+Evi1oXii8SwdJLC+kOI45iCsh9FYd/YgV39fGeqywL4gvpdOXybdbpzbhD9xQx24/DFfU+h+KbL/hDNH1XW9RtLJru3Ql7mZYg745wWI54JonG2wQlfc6Wiora5gvLaO5tZ454JF3RyxOGVx6gjgipazNAooooAKKhju7abf5VxC/lyeU+1wdr/AN0+h5HHWpqACiimu6RxtJIyqiglmY4AA7mgB1FUNN1vSdZ83+y9Usr7yseZ9luEl2ZzjO0nGcH8jVqS5gimhhknjSWYkRIzgNIQMkKO+AM8UAS0VD9stvtCW/2mHz5AzJFvG5gpAYgdTgkA+mamoAKKiubmCztpLm6njggjXdJLK4VUHqSeAKloAKjP/Hyn+4381qSoz/x8p/uN/NaUthrcpavFqrxW8ukXEKTQyh5IJxiO4TBBQsASnUEMAeV6EE1U0DSryzu9U1HUPs0d1qMyu0FqxeOMIgQfMVUsxAyTtHYY4yW+KNU1DTk0qLTWtknvr9LUyXMLSqilHbO1WUk/KO9Rwarqmm65b6brcllPFeRSSQXdtC0AVk5ZHRnf+E7g27swwMAmuhPUlbwlprMWNzrOSc8a1eAfl5tXNTttROmomj3aQXUJVk+0AyJKF/gcnLAN/eGSOvPQ0bfxnolzNHFFNdFpYnmgzYTqLhFG4mIlMS8cgJkkcjNU9H8d6fqHh7TdSuo7mGe/QulpDaTTSYHUhVQsyjKjeBtJI9cUahoV9R8LX3ii7km1q3sNPxYz2StZTtPJIJVwdzNGmFXqFwck5yMc1rPwZcxwtGdA8KWMq2ksP2yzgPmyuyFAR+7Xygcknl+Dj3rsdM1Oz1jT476wm863kyFbaVOQSCCCAQQQQQRkYrmfD174r1/w/Z6qNT0W3F1HvER0uV9vJ4z9oGfyFO7FZE58N34XwzsmtQ+lWskMpcM6lmh8sELxuGeSCV4rBPgPU5bLVYre10rRRe6dNbPa6fdStbTzOiqJDGUVY9u3+FWJ3HJ456+fxVo1sLzzrtleznS3mi8iQyeY5AQKm3c+7PBUEHnHQ1CPGmgG+e0F8/mRzm2kf7PL5Ucu4rseTbsViRgAkZyMdRkuwsjF1Pwjq10+sxQNZeTqMFoBI8rhkeFhkbQhBUjJznOeMd6vXPhOefx3DrAniGmfLcTWxzue6RGjR+mMbG7nqi1pXPivRbS/azmu2WRJFikkEEhhjdsbUeULsRjkcMwPI9RQ3inR11P+zzcSed54t/MFtL5Pm4/1fm7fL3dsbs5468UahZHM2vgRrG5eFNC8MXUX2tpk1K7t99yqM+/ayBPmYZKhvMHABxxg9/WWfEelDT2v/tX+jLdfYy/lt/rfM8rbjGfv8Z6d845qsvjHQm+3EXcnl2DvHcym2lEaOjbWTft2l92AFBJORgHIpO7GrI3aKztM1uw1dpktZJRNCR5kNxBJBKoPQlJFVtp5wcYODzwa0aQyOT/WQ/7/AP7Kao6/pC65o01j5xgkYpJDMF3eXIjB0bHGcMoOMjI4zV6T/WQ/7/8A7Kahv47+S226dc21vPuHz3Fu0y47jaroc++fwpLdjeyMRrTxRqdxZxXz2On2kEqzTyWF1I8lyVIITBRfLRj975n4+XuTSWPhqe18bX2sPLEbGRC9vCpO5JXWNZSR0wRCmPdn9aqaBrusTaZe6zrV/piadYy3STrBYSq+2F3UuG81v7ucbSe3vWmPGWitBDKkl5IJyfJSPT7hnlUAEuiBNzJ8y/OAV5HPNXqRoc5H4C1GLw34m04XFo0+oOYrEksFjt1ZmjRzt6gu44B4xXUW9x4kknRLvSdKit2OJHh1SV3UeoBgXJ/EfWoT400AQWMq3kkn24SG2jitZZJJPLIEgCKpbcpPK4yME4wDiQ+LtF+yWtxHczTrdb/Kjt7WWWU7Dh8xopddp4OQMEgHBo1DQjm0O8063V9AvZ/PEyySRajeTXCToAQY90hcx5znco6gZBHFP0HSr21v9U1TURbR3WoPGWgtXLxxhF2j5yqlmI6naOw7ZKS+MdCiW1IvJJjdwfaIEt7aWZpI84LBUUnjvxkd6Sz8YaHqUkUdlfGT7RG0kE32eTypQFywRyoVyBnKg5GGBAIOFqPQoW/hvUrXwVHpCtYTXC3EkskM6b4LiNpmcxtlSQCrYyFOD697Xhfw82jy313LbWNnJdFES0sB+5t4k3FVU7V3Es7sTtHLYxxkonjTRodOtZ7m/NwZLRLqSa1sZiixsMiRwAxiU4JG89AeeDVq68WaLZ3ptZrp96mMSSR28jxRF8bA8qqUTOQfmI4IPQinqLQt2+j21tqMt9HLemaXO5ZL6aSMZOTiNnKL7YAx2rOvNM1Oz16bWNGFrO11DHDdWl3K0SnZuKyK6q+G+bBG3BGORjmU+JLC1S/kur9HW3vRaBIbWTzBIUVhEFG4yvhs5QdD0+Ummt4y0FLCK9e9ZY5bo2aobeQS+eAT5Rj27w5CnCkAnK4zuGVqPQzZPDmt301ve399A1wNVivGtkkcw28MasojjyMsxzksQu4noMAVn6T4EbSprW2TQfDEsNvPvXU5rfddGMHcMpsH7zoN/mf7WP4a7HS9YsdZgklspXYRSGKVJInieNwAcMjgMpwQeR0INVJvFei2+oNZS3biRJRA8ggkMMchxhGlC7FbkfKWB5HqKd2KyOOl8BaxcXllPcRaVNd2mpxXjapPcSy3M8aTbggDJ+5G3+FWK5GMDJNaz+EtRHgyTSkktWvBqZvo9zsI2H2vzwpbaSCV4JwcH1q54f8AElzrfibW7TAjs9Pl8hI2sZkdm2oSxlYherMNm3OMNnB5ry+ItR1DxNqWi6bqOkWFzZkJFbX8LSy3WYw5dQsiYTnGQG6E8dKLsNCjceCZv7T1C4XQfDGofb5RcfaNRj3yWrsAHXHlnzUBG4fNGeSOOtWLzwrrVxra69Hc2UV/p7rFptshYQfZ8YkWT5cgvkngHZtTG7nO23iSCytLL+1ree11C5i3tY28b3ciYxu4iViVBIG7AHI6E4pJfGGhxm2Vbx52uoTcQJa28k7SRggEgRqScE8jqOfSi7CyE0DS77S9Q1ozi3a2vb03cLxysX+ZEUqylQBgrwQxznoK3aw5fGGhx2trcLdSzx3UJuIha2ss7eWOrMsakqMnGWA5yOorO1/xra6PYXt9bTx3qxafFeQ28UEjFlkZgshkXK7DjpjjGSeRhWbHdI62isKLxPp/9otby3u3zHgjihezljeN5FZlDlu7BTgELg8HkirF34l0mxkuop7oiS1eOOSNIndt8gyiKFBLsRztXJxziiwXNWiqWmatZavC8tnKzeW/lyRyRNFJG3oyOAynBB5AyCD0NXaQwT/j6t/98/8AoLVpVmp/x9W/++f/AEFq0q1pbMyq7oKKKK1Mgqlef8fMP+4/81q7VK8/4+Yf9x/5rWdX4TSl8RFRRRWJsch8QNF1DXLHRY9Ot/Oe21i2uZRvVdsabtzfMRnGRwOa6+iincVgqMf8fL/7i/zapKjH/Hy/+4v82qXuilszI8QpeSCGIaNb6xpUgZbyzYJ5pPBRlEjCNgCOQxB6EHjB5GbwnejStbfSdFbTre7nsp4dIEkQO+GZXkcBWMaFlVQAGwdgJxnjsNZ1uXT77T9Ns7WO51C/MnkpNN5MYWNQzFmCse4wApJJ7DJDrDWLhkvhrFiNNayAeWYy77dkIJ3rKyrkAA7sgYx6YJtXIaTOZvtA1W80Px0iWDJPq/zWkTyR7nzbRpgkMQCGDDk449OavWkOteH9Q1cW+jSakuo3CXMMyXEcaxt5SRlJSzbgB5ecqr8HpkYrorTWNLv7GS+s9Ss7m0iz5k8M6vGmBk5YHAwOTUdrr2jX0KzWerWFxE0ogV4blHUyEZCAg/exzjrRdhZGb4asb3TtV8QpdWbRw3V/9rgnV0MbqYYl2gZ3Agoc5UDpjNTatp91c+KfD97DFut7RrgzvuA2bo9q8E5OT6VoXOsaZZiY3Wo2kAgIEvmzqvlkjcN2TxkAnnsKxtT8caRpVnJfS32ny2hkgjheC9RmcyHGWHAVRy2QTlVY9qWo9Bv9l6rFrviq+tIokkvLKCOyllIKtKiS/eHXAZl6jvXMDw/4gvNX029l0/Vi0dtdx3c2o6hE5aSSIhdkUbmNEBwvyhTyMjgtXoaatpslkb1NQtGtFfyzOsylA27bt3Zxndxj14pmsamuk6c1yYjNIXSKGFTgySOwVFz2ySMnsMntTuxWRzCaBqS2HgyE2Ub/ANnWjRXkUkqhFJtTHtJGcgtgfKG9awb/AE3V7HwxroitdV07SBol0JrLUb6O6RZBDhBAwZ3CjDZ3Mo5GF9O/03WGv9X1bT3txE2nvEhcSbg5eMP6DGM498dqxrnxXHdwS2H9lRXFxdalNpUVtPMBFMEUl2kYqcKVDcbWJJAwc5AmwsjHvNE1jxjpNnazacdJS30yaHzpZUcSySxbAECMT5Y6ksFP3fl64sappuu+I47fzdFk09rGwuVIkuImE80kJjCR7WPyZJO59v8ADx1xv22p62Rc2R0G2hvbdY3i/wBLf7JLG2R8soiyGXacqU7qc4PFPSfE2r3q31xeaTYW1jYTzQ3MkeoPK4MY5Kp5Khh9WH9KNQ0I5NK1G3n8HTx2LzLpyGG6SJ0Bi3QhN3zMAQD1wSfQGuvrmLLxJq1zbafqL6Ch0u/aPy5La6M08aSfcd4xGAF5G7a7bc55AJrX07U/tl3f2ksPk3NnNtZN24MjDKODgcEduxDDnGSmNWNCiiikMKKKKACoz/x8p/uN/NakqM/8fKf7jfzWlLYa3Oa+IPhU+L/Cc+nxFVukYTW5bgb1zwfqCR+NfOOialfeAvFDXF5o0M11CjRtbX0ZwCe/6cH3r63qreaZYagAL2xtrkL086JXx+YrSM7GcoXPlHQ/Dup+OPEkken2YjSeYySui4it1Y5PPoOw719Az6BfaZrFhL4Wu9LkubCwisZ7C/LDFvu3b1ZMsjMVxypBx/s12Vva29pEIraCKGMdEjQKB+AqjqPh/TtVuY7q4imS6jQxrcW1zJby7CclS8bKxXIB2k4zzQ53BQscONeu4QNJ0vR7nTNSudWnS/is5YZmVljEpaEzFY/nUo3IGMv8uea0E1XxPpsVtd6mlzFYw6kkEhult/Nmt5QFDv5JZVZJWHK7QV6jNdJJ4X0eXTF09rVvJSYXCuJpBMJc/wCs80Nv39ctuyQSCcE0R+GNHj0m90z7IZLa+DC682V5JJtwwS0jEuTjgEnIwMYwKV0OzOM/4SfXtRubJLM3rW2qzXVxbmxS285LWEoiBDMQnzlvMJO44IAHcWlv/Fc19o2l3lxdaWbq7uYzM0ds08sCRh0Yhd8avnKnAwcE7RkY6u58OaVdWFlZPbFIbEKLUwSvE8AC7RsdCGX5eODyOtJaeGtIsZLaW3tNsttJJLHI0rs5eQYdmYkl2I4y2TwKLoLM4W8m1HVdc0hZ9WuV+y+Jp7WNkjhB2LbMQTlDz94fRj3wRraP4g1W+1LTdDkuSb+0ubkapIIl+eKLhO2F3+ZC3AHfGK6ObwxpEwO62dW+2G+DxzyIwnI2lgysCMjjAOMHpVbRdCltfEOsa7ew20d5fmONVgdnCxRrhcsVX5ick8YGAMnGaLoLM0b7V7bTp4oZ4r12l+6bexmnUc45aNCF/EisbxiomuPDtpcANp9xqiJdIwyr4jkaNWHQqZFTg9Tiuoqtf2FpqllLZX1vHcW0oAeOQZBwcg/UEAg9QQCKSGzK11tLtNQs7yY+Xq5inisnUNub5C7KccFQFz83AIHeub0nUNdmtfCDXOu3Mj67A0k5EEA8rNszr5f7vjDYPzbuR6cV1Vn4X0myuJbhIZ5riWLyTNd3ctw4j5yqtIzFQc8hSM8Z6Cp4dC02BNLSK22rpSeXZDex8pdnl46/N8vHOfzp3QrM8y0LxDqHhnwZoDx3D3Nuvh67vjBIiYLxiLYuVUEKNzd888k8V2VwNV0bRZdQvPFTNG8Cq7z2KP5UrFQGiWMAnk4CNvJJXnghtKy8J6Jp/kfZ7M7YIpIYkkmkkVI5Nu9ArMRtOxeOgxxjJqBfBHh8QvE1nLLGYvJQTXc0nkpkHEW5j5Qyq/c2/dX0FF0FmcB4g1nVJNI8T6XeS6o9rJoBvIRqkNvHMDvK5AhAwpBHyuoYFe3SvYK54+B/DzfajJZzTPd27WtxJNdzSPLESCVZ2csfujBzkdsZNdDQ2gSYVGf+PlP9xv5rUlRn/j5T/cb+a1Eti1uYHi60vrhdFuLGxlvWs9TjuZYonjVtgSQEjeyjqw71Wmt9Z1zWIL/+zm0yOwt5vs6Xrxu0txIu0EiNnAjUZ75JboMZPWUVVybHm2m6L4hm8T+G9TvbHVt9q8jahPf6hEwLPA6jy4Y3MYQNgZCq3I4PJpun6V4lsvD2haXPp2qLZ2lo0F3Bpt3BFLNKrIUbzDICIiN/3GVvUYNel0U+YXKcx4C0q/0Xw0bLUoPJuFu7h9vn+cCrSsykOeWyD1bB9Rmua8N+H7fStFsYNQ+GzXGowL+8ulisGLODncGaYMe3J5r0yilcdjz/AFXQ9ZvfGEfiuLSot+mOsFtZO0fmXcRDb5N2cKwL/ICw+62cb+M+yg1TWNI8SaFb6S/lXms3S/bzLH5cSmX5iy7t+8YOAFIJ28jnHqFRQW0FsHFvBHEJHaRxGgXc7HJY46knqadxcpwd/oetf2Lr/hqHTDNHq11PJHqPnRiKJJ2LNvUtv3JkgBVIOF5GTiS50jWIfEDS6NYalp8zXgaW4TUI5LG5iJQu8kTksrlVI+RAdx+8RzXe0UrjsecXOi66ul3GhwaPJIh1wXy3nnxCNoTdCbgFt+8A4IKgfKcE8A2ZvC2pTeFtQtvs5FyNdm1KKFbjyjPH9oMigSIcozL0ORg4ziu+op3FynL+G9LEGqXN6dG1GxJhWES6lqjXUzjJO0L5kiqo9d2ck8dz1FFFIaI5P9ZD/v8A/spqSo5P9ZD/AL//ALKaoeIdX/sHQbrU/I8/yAD5e/buywHXBx19Klbsp7I52LQdTX4eeJNKNt/pt42pGCLzF+fzXkMfOcDIYdTxnnFSazZa1/xKoIbfUZdMS023UGl3EUEzSqU2BpGZSEwH/wBWwOeuQa6C68QaLY3ItrvV7C3uC4QRS3KIxYgEDBOc4YHHuPWsxPF9tN4yutAhew22cCy3Msl6FkBO/ISMKd23aNxLLjcOKvUjQ57wn4Y1nTdQ0SS+svLWzbVPNb7SJgvnSxtGQxO5sgNyRnjnBNI/hy+S2m+0aNqMkrahqEkN1peopBcwJLMXUjLqrKwwSGY4IGVPOO1ttf0a9s5ry11ewntYTiWeK5RkQ+jMDgde9QnxX4cW389vEGlCHOPMN5HtznHXOOtF2FkYug6Xr6+INP1HWR5ki6XNDNNuTIdp1dEYKACwQAEqNuQcdqz7Lw3rEPh/wdbNa7ZtOklN0vmp+7DQSoOc88uo4z1rs7fWtKu75rG21OymvFQSNbx3CtIEIBDFQc4ww59x61BF4n0CeWeKHXNMkkt0aSZEu4yYlX7zMAeAO5PSi7CyOHi8O6tY6HpMcWj6pDq1vpltCLzTNSiTEkYP7uaN2CMgJ64k4LdO9nU9H8RC48+ws7631144t2p2N/GLOeXyhGzXEEh6A/3Y2bCrgg8DpdA8VWfiS3sbqxltfJuoXlEbXI89NpUYMYBHG4bvm+UkDnOavWmv6NfrctZ6vYXK2o3XBhuUcRDnlsH5RwevoaLsLI5H/hH9Ys9an1mOx+0tBrkl2lssqK08MlqkJZCTtDA5OGIyAeRkZDoGr32u2+tzaebfztbiuXtXlRnhhitpIg7kEqWLEHClsArz1x2Nlrek6jcyW1jqdldTxDMkUFwrsg9SAcir1F2FkYWi6fd2niLxJdTxbYLy6hkt23A71W3jQnAOR8ykc46VzV5oWtHQ9a8Lx6a0kepXk8sepiaMRRxzSFyXUtv3rkjAUgkDkZOPQqKVx2MDw9p13Y6r4jmuYtkd5qAmgO4HenkxLng8cqw59KztbspL+7uINa8GQ67bjP2O4txAWSNhyrec6sr5HVMgjB4IxXYUUXCx5tF4R1PTJ9Oubu31LUwmnLZyppuqPBJCVkd1+YyR+Yu19uSc/IDjk41vD3h6507xDYXY0v7Dappk8bxm8NwY5ZLhZNpdjuZjyxPIzkZPBPZ0UXYWR5tF4d1G20mwSbRtV+3RC4C3mk6lHFPFuuDIqsruqOhXB5L45G0daTUvDPibULHVDeRx3N9c+H4LUyJIgEtwssrso6AHDLzgLk9u3pVFPmFynD3fh7UNXfxNO9o9pJew2ktj5zoWSeJSy52MQNrhc849CapP4U1WbR9O1K7tJZNU/tKTUb+0tbwwyHzFaPZHKrLyiFAPmAYKRnmvRaKVx2Oe8L6aLN764/sq7sDcOn/H7qLXU8oVcZbLuFxkgAOcjk46V0NFFAAn/H1b/wC+f/QWrSrNT/j6t/8AfP8A6C1aVaUtmZ1d0FFFFamQVSvP+PmH/cf+a1dqrPEk13Cr5wI3PDEd19Kiom42RdN2ldleirP2GD0k/wC/rf40fYYPST/v63+NZ+zmae0iVqKs/YYPST/v63+NH2GD0k/7+t/jR7OYe0iVqjH/AB8v/uL/ADarv2GD0k/7+t/jUS2cP2uRcPgRof8AWN6t7+1S4SuilONmcn4ytNO1CG3stb8PyanpMu4yTwI8sls4wVISMeZhuRuTp0IwSRy17pOp3Onal/Z765NoSXVpcxw3as918jEzCJLhSzKAI2CuDllbaDkZ9LvLmwstW03TZI7gzagZBEyyHauxdx3fNnp0wDV/7DB6Sf8Af1v8atQmQ5wPKbzSZNQhv7+0/wCEg1JvMszdjULKO2F1DDN5jRpH5cbOwUtyVwc7QT0GnrlxDqklrqdhoupYstQtZbm4bTnjkljUsMBGAlfZvzwp4J25ORXof2GD0k/7+t/jR9hg9JP+/rf40cs/6/4YOeJ5PdWt1rHiC7u10q++yS61pssZntXTfGifM5VgCAD1yBjvirHiTT757/xHPHY3UkZutKmUxws5dY5AzlQBltoHIGTXqH2GD0k/7+t/jR9hg9JP+/rf40csw5oHmEtlPL8QY9Ijjf8Asq9mj15yyEbWRdhQg8jMiwvgjru6V0Pi4FJfD1y3/Hvb6xCZjngB0kjXP/bSRK6oaRYi5a5EGLhkEZl3tuKgkhc5zjJJx7mifSrK5haG4h82JvvJI7Mp+oJo5JhzxOHtPDiX/jHxLdXg1OGN5rfyXgvbi2SQCBQSPLdQ2DkZ5x0rJh0e3g0LUdO1jw7d6lpEusXBkLiSaaJDgJKo5kkzkjcpLDOeRkjqpvFemxW9xfrpWry6PbSMkuqRsphUKdrtt8zzSqsCCQh+6SMjmunWytmUMu8qRkEStg/rRyzDmgcP4TtpLfWbw6c2rDQPs8aRxan5wKTDgiITfvAm3Gc/Lk8dCBY8OwXtnYeIWFkzTvqd3LBDNmMTZ+78xBwrf3sH8a7H7DB6Sf8Af1v8aPsMHpJ/39b/ABo5JhzwPKYtLsYZbZ/Cml63omryXsU1xbCG4itMZAlWQMPIK7N2CnJIXbmuoslMvxG1aeNf3UWnWtvK2eDJvlfH1Csp/wCBCupt7aOaNmktbm3IdlCyTZJAOA3ysRg9R3weQDxSxaTZQtK0UPltK++Qo7Au2AMnnk4AGfYUckw54EVFWfsMHpJ/39b/ABo+wwekn/f1v8aXs5j9pErUVZ+wwekn/f1v8aPsMHpJ/wB/W/xo9nMPaRK1Rn/j5T/cb+a1d+wwekn/AH9b/Goms4ftca4fBjc/6xvVff3qZU5WKjUjcjoqz9hg9JP+/rf40fYYPST/AL+t/jVezmT7SJWoqz9hg9JP+/rf40fYYPST/v63+NHs5h7SJWoqz9hg9JP+/rf40fYYPST/AL+t/jR7OYe0iVqKs/YYPST/AL+t/jR9hg9JP+/rf40ezmHtIlairP2GD0k/7+t/jR9hg9JP+/rf40ezmHtIlairP2GD0k/7+t/jR9hg9JP+/rf40ezmHtIlairP2GD0k/7+t/jR9hg9JP8Av63+NHs5h7SJWoqz9hg9JP8Av63+NH2GD0k/7+t/jR7OYe0iVqKs/YYPST/v63+NH2GD0k/7+t/jR7OYe0iVqjP/AB8p/uN/Nau/YYPST/v63+NRNZw/a41w+DG5/wBY3qvv71MqcrFRqRuR0VW1m8stGitt1teXVzdTCC2tbaQmSZ8FiBuZVACqzEsQML1zgFNFvrHWo7kJb3lrdWkxgubS5ciSF8BhnaxUgqysCpIIPXOQK9nMn2kS1RVn7DB6Sf8Af1v8ay9evrLQLCO6ltby5MtxFbRw28nzvJIwRR87qo5I5JFHs5h7SJborO03VLa91VtLutK1LTL3yPtEcV3Kh82MMFZlaKRxwSoIJB+YcVtfYYPST/v63+NHs5h7SJWoqG6ubCz1jT9MkjuDPfiUxMsh2jywCd3zZ78YBq/9hg9JP+/rf40ezmHtIlairP2GD0k/7+t/jR9hg9JP+/rf40ezmHtIlairP2GD0k/7+t/jR9hg9JP+/rf40ezmHtIlairP2GD0k/7+t/jR9hg9JP8Av63+NHs5h7SJSk/1kP8Av/8AsprB8dW0934L1KC2gknmdU2xxIWZvnXoBzXTTWcIltwA/wA0hB/eN/db3pl+dO0uwnvr2VobaBC8jmRzgfQHJPoByTwKUYSuxynGyOBv9Imlb4iSf2fI73tqscDeSSZ8WuAF4+bDEjjvWdqGjarex67iwuJfMsNJZo2Tb9pEUjtNEM4BO3IK/wC0AetdtFr1qL21gv8ARtX02O8by7We7dQkr4yqfLKzIzDJAcL0x14qK68V6LaeCl8Uvbag1of+XdCTMCGKsu3fjK4Ynnop61XLMnmgcZ4rt7nxGutX2maZqAt20ZrSQS2ckMlzKZUZQqModtqh+cY+fgnnHVNpxb4jQ3Js820ejtCsvlfIrGUfKDjAOO3pV3xD4l0Xw2kTXEN7ceZay3YFs+7EcewEnc46mRQKs2l5cXN3HDL4W1q0jc4M811blE9yEuGb8gaOSYc8DgdJ0rUbPwz4Djh0iUz20U/nwPEU2lraX5ZMj5Nz7QSccmotKGqXnifwjcyQ6kYbYyrPCNHNna2Ia3ZVjQMm/GQATuZeB0yBXpes3en6JaxTTx3M0k8qwW9vA7NJNI2SEUFgM4BOSQAASSAM1Ws9a0iexv7m9W40s6e+y8iv5thg4BBJVypBBBBDEc465FHLMOaB5daaHrN94d0vT7WyvLe8h8NXlg5mgeEJOWhwm5gBzg4IODg4PBrb1ZX15oZNJ0bULRbLSLuKYTWTwHDxbUt1DAeYQwz8uVG0c8jPe+Hr/S/E2h2+r6d9oNpcF/KaR2UsFcrnGeAduR3wRnHSovDur6N4ps7i80tp5LaC5e380yMBIVx8y/NypyMHvRyzDmgc1Z6ZNbal4J8qxkjjtrCaGYrEQIsxR4Vjj5csvQ9xXaVHq8+m6Jpst/eGYRIVUKjuzOzEKqqM8ksQB9aoWOrW1xqsemX2k6npd1NG0lut3KjCYL97a0UrjIyCQSDg8ZwcLkmNTgadFWfsMHpJ/wB/W/xo+wwekn/f1v8AGj2cw9pErUVNNaRRQSSJDPMyKWWJJiGcgdBuYDJ6ckD3rP8Attk9zeWcFtdz31nBFNLapJhwJN20As4Qn5G/ixx1o9nMPaRLVFWfsMHpJ/39b/Gj7DB6Sf8Af1v8aPZzD2kStRVn7DB6Sf8Af1v8aPsMHpJ/39b/ABo9nMPaRK1FWfsMHpJ/39b/ABo+wwekn/f1v8aPZzD2kStRVn7DB6Sf9/W/xo+wwekn/f1v8aPZzD2kSsn/AB9W/wDvn/0Fq0qptbRQ3FuyBsmQjlyf4W9TVyrppq6ZFRp2aCiiitDMKgb/AI/ov+ub/wA1qeoG/wCP6L/rm/8ANamWxUdyeiiiqJCiub8Q+PvC3hW/gsda1eK1uZ13JGUdyBnGW2g7R7nHQ+hrokdJY1kjZXRgGVlOQQehBoAdUC/8f0v/AFzT+bVPUC/8f0v/AFzT+bVL3RS2Zzmv/wDI9+EP9+7/APRNcT4c0yx0zwx4B1a1tY49QuL9Yp7pV/eyxtHNlGbqy8LhTwNowOK9U1LVbLSLYXF9P5aM4jRQpd5HPRURQWdjg4VQTxUOla9p2svPHZyyia3IEsFxbyQSoCMgmORVbaecHGDg4PBqiTyvQWg07VVtdAfSNY1Ga0uEjvrRXt9RhcI7M17Gc78usS7pCpDt93JpfDdvB5umS6PrujrrqwyNNa2emSLeTSeWwZLxjMxGJCCWlUfOBgjPPstVtQv7XStNudQvZfKtbaJpZpNpbaijJOBknj0oA8rgt/C154JuLPS0jk8XXGi3UVzHArG8eYwkSi6C/NnzP+ev8eAOSKNa13S9al0r+zL6C8WHw1qXmNA4YITFD8pI6MMcqeRkZ616tLdxQ2n2oiV4sAjyomkYg4xhVBJ6+nFT0AeP3+j2OnWfhNGGj6fos9k0t1NqVl51tNdlI9jT/OgLlfMwzkjP+0RjuPAcMcGgSLb6nFqFr9qkMElvavBBGnHyRBmbMYOdpViuDgcCuoooA8lubnSdMg1K88NeKL7RNZYuy+HLqRJQ0+8uUFqwZwZCeDEQDuBXIqtrUSXXiDXG8TalommXRWI2Q1KxeeaOLyl5tHWZPmEnmcRgtuA5OVFex0UAeNa99h03VTfXF3pet6oiWrNY6jBLaaizLEoT7G/LgtIA2xVI3M4LA5xa1J9N0/xtLdxvpGq37amjGznWSDVrdj5YAicEmWIDJ27VQrn5iM163RQB49YmxD6f/wAJB5H/AAjn9q6x5/2oD7N9o+0HyvN3fLjHm7d3G7HfbS6bp9nqmu6HayQCfw+2qX506GQExPbC3XAAPWPf5m0dMYxxivYKKAOU8Bolva63ZQII7W01i4it4l4WJPlbao7KCxwBwO1dXRRQAUUUUAFQN/x/Rf8AXN/5rU9QN/x/Rf8AXN/5rUy2KjuT1DLdQwnDNlvQUl3MYbcsv3jwK4iaNtQ8+81G8MOmxk+XHFNtDKOruw5OT2pTm1ojpw2GjVTlN2SO2jvYJG27tp/2qsV50sUUFk2paBdySxxZL27Ss6SAdVw3KtjpXaaPere2UciNuRkV0PqpGRShNt2ZeIwsYQVSm7xNGiiitDhCiiigAooooAKKKKACiiigAooooAKKKKACoG/4/ov+ub/zWp6gb/j+i/65v/NamWxUdzF8XeLLLwlpkdxcGI3FzJ5NrFLMsSPIQT8ztwijGSx/DJIBr+CFsGsr27g1ux1jULu48/ULmylV4xIVAVFAJ2qqqqgE5wMnk108kiQxPLIwWNFLMxPAA6mqOia5p3iLS49S0q5+0WkjMqvsZDlSVIKsAQQQeoqiSg134u3HboeiFc8E6xKCR/4DVk/EiTZ4X06W6ulsNurWDS3CuuLf9+mXDOu3C9csMccjtXZSyxwQvNNIkcUalnd2wqgckknoKqW2s6fd3/2K3uBJcfZY7sKFODE5YK2cY5KtxnPFAHmt9cwXOoanLpviUeJIj4fvEupy0En2MYBQBoUVRvOcqRk+WD0WnjS9B0pPCY1W0soPDs9g8l09xGoglvCkex7gnhmK+bgv/F74r1WigDxC4tNYvm0y28M3f2SKS41MaRKwPFr5Ue0Rk/dUtuCtyFUggYAqzO+h3jaH5R0bSvDi2bokGtWZnt4r0NiRJQZUAnC/xOST85HUk+uzX9rBcrbSTKLh43lSEfM7IuNxCjkgZA/EVNDKs8EcyBwsihlDoUYAjPKsAQfYgEUAeU6Po2n6j4k8OWd7cRa3p402/khMtq6QsnnwlFCSFt0ag4QksMKpBOAa674dMf8AhEEgyfLtry7t4gSTtjS4kVFHsFAA9gK6uqcuqWcUlzH5pkltlR5ooUaWRA5O35VBPOD27UAXKKKKACiiigCCf/XW3/XQ/wDoDVheOrO4vPC0n2aCS4e2uba7aCMZaVIpkkZQP4iVU4Hc4Fbs/wDrrb/rof8A0BqkmmitoJJ55UihiUvJI7BVRQMkknoAO9St2U9kc0/jnSLy4srPQ54NYvbmVA1vby5a3iyN8suATGFB6MAS2F6msDS7FZvG134amgV7HT7m51MqynawuVGwen3pboY7bBXWWXi3RtQvobOGe4SW4Ba3NxZzQpPgZPlu6BZOOflJyMnoCa26ok8OZJrnwJ4qlumffoenLoKu45DQyMXbPfcvknPsK77SdY0htThSD4jpq0zkrHZPdWJErEcD91EH9+D279K7Oqmn6nZ6rBJPZTebHHNJAzbSuHRijDkDowIz0oA4jxQmqXF1oV74ggg0zTrS+Y3Fxp9+8hjR4ZE3O5ijMS7iqlxyAxOVxmtHwk1vqM2rQwXT6toMFzE9hcXMhuR5gG59kr5MgRwpDZODkA8YHWW1wl1bpPGsqo/QSxNG34qwBH4ipGIVSxzgDPAyaAPN9H0/VtV+F9rY6ULYia9uVu1nuGh3wfaJd6K6o5BbhScdCcYODU/grYlr4hi1yy0m1sk1siNftHmRrLmMKoDxqBhgm09ST0GBnvbedLq2jnjEipIoZRJG0bAH1VgCp9iARRc3EVpazXM7bIYUMjtgnCgZJwPagDI8XDTT4cnGsWdzdaeXj88W4JaIbwRL8pDAIcMSvIAz2rire8vrV103wl4wm8TwtY3QcTTQ3UlrIELROZkAPL4UK5OcnHCnHoNxrmnWug/23NcbdO8lZ/O2MfkIBB2gZ7jjGazrzxto1hfrZXK6otw8jRRqNIu2ErKCSEIiIfgE5UkYGelAHneg22nb7KSx17RxfrazNeWun6ZIl3N+6IdbtvOcghyCWkUHeAAcnBt6Dpdhpdj8ObuztxbXOoWJivLm3U+dMhsmkwSOWwyKVBzjaMV293440Ww8s3S6tEJGRELaNeYZnxtUHyvvEkDHXPHWnzeM9HgNqkg1MS3SyNDANKujKyoVDHyxHuAG5eSAOaAPLrZtOsdJ1Oz09tF1QyaDdK+o6YHguVCw5JvYcsC7MB8zkNuLfKMtRrNtpltD4sZoLSK/n8O6fJCSirLIv7wSMvcj5UDEei56CvV4vFuiy2F5eG7eGOyKrcJc28kMsZbG0GN1D5bIC4HzE4GTUmm+JNM1W8ezt5LiO6SPzTBd2kttIUzjcqyqpZQcAkZAJGeooA4bWLOaPxTc+DY4n+weILuPUWIX5UhGTdJn/aaNP+/5rFa2jm1DUW1PXdI0/wAQjVJPLMmmSS6mq+b+58llmDNGY9mAibcFgQfmNer6pr2n6M0Md3JKZpyfKgt7eSeVwOpEcas20cZbGBkZPIqXS9WsdZtWubCbzESRonVkZHjcdVdGAZWHoQDyPWgC7RRRQAUVE9wiXUVuVlLyqzKViYoAuM5YDap5GASCecZwaloAKKKKAIJ/9dbf9dD/AOgNU9QT/wCutv8Arof/AEBqnqVuynsgoooqiQqBv+P6L/rm/wDNanqBv+P6L/rm/wDNamWxUdyeiiiqJPIviLqHh+HxBfaBZy6faa7rtqsOpajf3O2K1tgMDhmA3kfdVcZOGPavT9GgtLXQtPt7CZZrOK2jS3lVwweMKArAjggjByKq33hPw3qd5JeX/h/Sru6kxvmnso5HbAAGWIycAAfhWpBBDa28VvbxRwwRIEjjjUKqKBgAAcAAdqAJKgX/AI/pf+uafzap6gX/AI/pf+uafzape6KWzOa1t1tviF4Zubtwto8F1bQs5wouX8soM/3mRZAPoR3qp408Q22mjVF0yIf25bab5kl7HEjfZITIo+cnkHBZwpBHyEn37G7s7a/tZLW8tobm3lGJIZkDo49CDwag07SNM0i2e20zTrSyt3Yu0VtAsasxABJCgDOABn2FUSed+JL+88ITyx+HtTvbpJdFnupvtV0959n2NGEuAZCxGQ8nH3Ts6cGq3jNF0bTr7TtM1O9vbO+8OXs1zHdXr3eAir5cwZ2JXdvYcEK3YcV6XpmiaToqyLpWl2VgspBkFrbpEHI6Z2gZ61FaeGtBsLW5tbPRNNtre6XbcRQ2qIkwwRhwBhhgnr6mgDzV9S1QeH/EFxqV/d2mv232ZEtLe5dYIbV5IyjRgEBy3zBnI3ZDLwuAbF3N4i1GfxHqEV9aWcun3skMNxc67NbRWaJjYZLcRGNlYEMS5JYNwRxj0m50bS7yVZbrTbOeRY/KV5YFYhMhtuSOmQDj1AqO50DRr3UYtRu9IsJ76EqYrmW2RpU2nK7WIyMHkYPFAF+MkxqW27iATtOR+FOoooAKKKKACiiigAooooAKKKKACiiigAqBv+P6L/rm/wDNanqBv+P6L/rm/wDNamWxUdxmoRl7Y4/hOa41vst7BPos9wyXEeCM5DEA7lZd2d2OPxFd5WRqPh6y1IATwRSAHIEi52/Q9RUzi3qjrwtanFOFXZ9jk4YLzT7y5tzOLz7dljNtAaKTbtBZV/g4HI6Hr1rotN8nw74akuLhmNvYWu52UZJWNckgfQVNp/hmx09mMEMUW77xReW+pPNaN/50Ol3H2SzS7mWJvLtnkCLKccKWIIGemSO9EYu92OvXhyOnTd0YVl4i1qZdOurnw/GNOvygjltLw3EsIcZVpU8sAL0DFXYAnuOa2P7c0g6udIGq2P8AaY62f2hPO+7u+5nd93np05rz600mwtr2wk8Habrui3738dxeWbwXMNnsJAmEiuPIOEyB5eeQu3gZqtYaLMkI0bU5vFDXiaqbhoLWwhNvI/neas63JhxgjDEmUP1XrxWhwnpw1XTmskvRf2ptJGCJOJl8tmLbQA2cEluMevFRw65pFxqkmlw6pZSahECZLRLhDKmOuUByOo7VxMWhaiPHA0X7NKugwXkmuR3Gz935jgBYQemRM0suO2F9qy/DmizRWWgaRqU3ihr7T7xJXtksIVtklRiWl+0GEBkbLE4kLsHIOSSKAPQG8T6TLOsFlq+kXEwlRJYzfoGQN0wBklj2U4z6ioPDvjPRPEwkGn39s0qzSxLCJ0aRxG20uFBPyngg+jKe9cnp2j3kHgfwvbjTrhJotdWeePyWDIvnyEuwxkDBByexFUpxd6F4YuNaFldLf6Drt1dmJ4HUTQTTSKwQkBXBSQMNpPKjkUAeqQXVvdCQ288UwjkaJzG4ba6nDKcdCD1HapaxPC+lT6P4TsrJ3X7aIjJO7LkGdyXdiARn52PerumRarEkg1W9srpyRsNraNAFHfIaR8/mKAINC1n+2ob6T7P5P2W+ns8b927y3K7ugxnGcdvWqnh3xL/b9rYT+Va2/wBrtpJ/IN1umG2QJwm0bk55bIwSBg5yMTw34ThuDrU9/wD2xbSy6vduix6ldWyshkJVgiSKuCOcgc1ydv4Z1u40GysYLC6SY+Gr22KzIyZdrmIiJmbADOoYfMehJ6ZoA9EvfG2hx6FqWo6bqenanJZ2k90ILa8RjJ5SbiMrnHVcnBxuFaGk+INK1oMljqNnPcRqDPBBcLI8JPZgDkHORyB0rzPxTcQ69rEy6Xo9/FMfCepQqk1hJBI5IjCxKjKGbaW7AjL4BPOOsh0yW08U+EGtrF4ra30m6t5WSIhYv+PfYjHHH3WwD6H3oA7OiiigAqBv+P6L/rm/81qeoG/4/ov+ub/zWplsVHc5j4iXc39gR6LaQzT3mszC0WGBlEhh+9MV3Mo4iVxkkDJHNcdqmqX2iR+MrGHT7/REvtKk1LT0kkiDpLEgSbYYpGA4EbdQc7jivWXtLaW6hupLeJ7iEMsUrIC8YbG4KeoBwM464FJNZWlzPDPPawyzQbvKkeMM0e4YbaT0yODjqKok898ZXhvNSbTlvpjBJ4XvbmSGG4ZQxBi2OdpGejAHuNw6E1U0Lw/BfeKbW1a91OGGPwvZNiC/mjdmaWY5MgbeQMnCk7eenAx6DY+HNC0zP2DRdOtMqynyLVI+GxuHA6HaufXaPSprHRtL0sKNP02ztNsflD7PAseE3FtvAHG5mOPVie9AHlui6n4h8WHSLeWTz/8AiRW93sOrzac00jMyyS7oY2L42oMEgLv6HcMamkR3+t+INLstV16W6iGjPLK2lai6RTuLjar+ZHsJIXgkBcnPGOK7e58N6Fe2VvZXWi6dPaWwxBBLaoyRf7qkYX8Kux2NpDMk0VrAkscXko6xgMsfXYD2Xjp0oA8i01pr/UNC1O5vL2S9j8P6iPO+1SKWMUqIrEKQCccnjk4JyQMbPh8y+JWt7TV9V1KCO20CxuIfIv5LdpGlRvNmZkYFyCqj5iQOeMtXdvoOjyLbq+k2DLaljAGtkIiLfe28fLnvjrTL3w5oepW9tb32jaddQWq7beOe1R1iGAMKCMKMAdPQUAea+LNWe40nXtR0rUdRuhplmqnVG1k2duknlK6eVHDxM7mQN86hSSFDYwBFftLA/jHWLe7vYb1tN02TzEu5AAZCS2F3YHTjA4ycYyc+n3Ph3Q7y9F7daNp092E8sTy2qNJtwRjcRnGCRj0NOk8P6LNIJJdH093EAtwzWyEiIHIjzj7oIzt6UAcFq13PLpXjHXJdYvbXVNHuJEs4Yrt0jjCKrQq0IOx/MJH3wS2/A6DFTUJdRl0fxzrcmp6nDeaVMJLOKO8kSOBltoZCNgO1lLHlWBHXAGTn0q40PSLvUodSudKsZr+HHlXUlujSx4ORtcjIwSeh71K+mWEkV3E9jbNHeEm5RolInJAU7xj5uABz2AFAFiN98avjG4A4p1IAAAAMAdAKWgCCf/XW3/XQ/wDoDVzvxDRm8HTOQzW8NzbTXagZzbpOjS59ggYn2Brop/8AXW3/AF0P/oDUs93bWvlfaLiKHzZBFH5jhd7nooz1J9Klbsp7Iyda1bR4Y9JN1HHfNeXcQsEjVZGZzyJEyeigliw6LmuIivrseGrHxMNVvW12bV0tpLQ3bmFi1x5T2/kZ2DbHk8KGym4nrnurLS/DOka0VsLDSLLVZ4mciCGOOeSPcNx4AYruxntnFJDb+GH8RyXUEOkNrmWV5UWI3OVVQwJHzcK6Z9Ay+oqiThhfXf8Awjcficare/282si2a0+1v5JP2nyTbfZ87OI/9nfkb89TVXwjc3reJY7PU7iaz0d9V1B9P+zTsgurpblyUmK4OAuSsf3W2tnPAr0ePT/Dz6/9vjs9LbWjEJftCxRm4MZGwNuxu2kDbnpxirLaRpjwLA2nWjQrP9oEZgUqJd27zMY+9uJOeuTmgDyzSL3XtcXQtOMz3MbabJdYl1iexeeTznUnzIkZ32KF+XIA35OeMd74clvz4OJvtQtb26jEyfaLS485cKzBQX2rudQArHA5BrRufD2iXtjFY3Wj6fPZwtuit5bVGjQ88qpGAeT09auRw2ttbxWcUUMUCoIooFUKoUDAUL0wB2HagDzDwpFd+JLzS7fUdY1cwnwtY3DLBfyxFp3eUGUsjBi2B3ODxkHAx0Wkajc6v8HYb+9kMt1PozPLIert5RyfxrpLa30iyvUt7WGygu1tlRIolRZBApO0ADnYCTgdATVPStU8L38baNpF/o9wkURVrK0micJGPlI2KeF5A6Y5oA4LWrfxGPgzvm1XSnsv7KhJhTTZFk2bVwN/nkZ99v4V1viX/kc/BX/X9c/+kk1dHJYWcth9gktIHs9gj+ztGDHtHRdvTHtT5bW3mmgmlgiklgYtC7oC0ZIKkqexIJHHYmgDmfHv/IN0f/sO6f8A+lCVT8Rx6hL8SfDy6ZdWttcf2dekvc2zTrt3wZG1XQ56c5/CuyuLW3u1RbmCKZUkWVBIgYK6nKsM9CCAQexoa1t3uo7p4ImuIlZI5SgLorY3AHqAcDI74FAHD6x4atY4bu/8Sa6Y76/uLSOG9tLfyY7Z4nLQbVYyAfOSSXJBLAccVY099b0zxZpOl67c6brUktpO0OoR2fkXMJUrv3LuYbG+QZXbyACOldZevYui2V81uyXm6FYJyuJ8qSybT975Q2R6A1TtNK0DwzbXVzZ2Gm6TAV33EsMMcC7VycuQAMDJ5PTJoAxfEenLqHimyOleIX0fxFFaNszbCaOe2LqWUq2A2GUfdYMM89RXM6jrOtmaTSjDpsVzLryWd7fWMz2cd2DBvjVpAHeKQ4jjOCx5CgjII9DvbLRPEGmxSX9rp+pWBAuImnjSaLBHDqTkdD1HY09dI0hdMOjrp1kLALg2QgTytpJP3MYwTk9OuaAOBe118Rz6SdZ0+IrfQGPTv+EgmadlMbs0JuTGJlLELIvU4VhnbwI4rnUNU0m3sbKS9jvLK8mS70e/1wxTzOIRJ5cV3EWeRUMi4yeQfmIwBXZy2HhK006bR5rTRIbFGjkmsnjiWNS7YRmTGMswwCRyRxzVuTw3oUulRaXJounPp0Tb47RrVDEjcnITGAfmPOO59aAPObjxLqEFtp8mky6o01ppmsBre9mWZ2ngMW0OUJWXYSQDkkjqck1avp30ePSJNJ1u/vDqem3Mly0t884dVt2dbhASRGd+0fJtX58Y6Y9Dj07TbJLd4rK0gWzjZIGWJVECHG4Lx8qnaMgccD0qK18P6LYtctZ6Pp9u10CLgw2yIZgc5D4HzdT19aAOM0MXOn3/AILl/tLUbl9WsX+2i5u3lSRhCrhgjEqhBB+6B1Oc16JVcWFmptitpADarttyIx+5GMYT+6MccdqsUAQT/wCutv8Arof/AEBqnqCf/XW3/XQ/+gNU9St2U9kFFFFUSFQN/wAf0X/XN/5rU9VLqVorqFkQMSjjBbHdfY1E3ZXZUFd2Rboql9sm/wCeEf8A39P/AMTR9sm/54R/9/T/APE0vaxK9lIu0VS+2Tf88I/+/p/+Jo+2Tf8APCP/AL+n/wCJo9rEPZSLtQL/AMf0v/XNP5tUP2yb/nhH/wB/T/8AE1Et3N9qkbyUyUUY8w+re1J1I3Q1TlZmlRVL7ZN/zwj/AO/p/wDiaPtk3/PCP/v6f/iaftYi9lIu0VS+2Tf88I/+/p/+Jo+2Tf8APCP/AL+n/wCJo9rEPZSLtFUvtk3/ADwj/wC/p/8AiaPtk3/PCP8A7+n/AOJo9rEPZSLtFUvtk3/PCP8A7+n/AOJo+2Tf88I/+/p/+Jo9rEPZSLtFUvtk3/PCP/v6f/iaPtk3/PCP/v6f/iaPaxD2Ui7RVL7ZN/zwj/7+n/4mj7ZN/wA8I/8Av6f/AImj2sQ9lIu0VS+2Tf8APCP/AL+n/wCJo+2Tf88I/wDv6f8A4mj2sQ9lIu0VS+2Tf88I/wDv6f8A4mj7ZN/zwj/7+n/4mj2sQ9lIu0VS+2Tf88I/+/p/+Jo+2Tf88I/+/p/+Jo9rEPZSLtQN/wAf0X/XN/5rUP2yb/nhH/39P/xNRNdzfao28lMhGGPMPqvtSlUjYcacrmlRVL7ZN/zwj/7+n/4mj7ZN/wA8I/8Av6f/AImn7WIvZSLtFUvtk3/PCP8A7+n/AOJo+2Tf88I/+/p/+Jo9rEPZSLtFUvtk3/PCP/v6f/iaPtk3/PCP/v6f/iaPaxD2Ui7RVL7ZN/zwj/7+n/4mj7ZN/wA8I/8Av6f/AImj2sQ9lIu1S1HSbLVhAt7G8iQSrKsYmdUZlII3KpAcAgHDAjIzR9sm/wCeEf8A39P/AMTR9sm/54R/9/T/APE0e1iHspF2iqX2yb/nhH/39P8A8TR9sm/54R/9/T/8TR7WIeykXar31lbalYz2N7Ck9tOhjljccMp4IqL7ZN/zwj/7+n/4mj7ZN/zwj/7+n/4mj2sQ9lIr6X4c0zSLmS5tY7h7h0ERmurqW4cIDnaGlZiq55wCBmtWqX2yb/nhH/39P/xNH2yb/nhH/wB/T/8AE0e1iHspF2iqX2yb/nhH/wB/T/8AE0fbJv8AnhH/AN/T/wDE0e1iHspF2oG/4/ov+ub/AM1qH7ZN/wA8I/8Av6f/AImomu5vtUbeSmQjDHmH1X2pSqRsONOVzSoql9sm/wCeEf8A39P/AMTR9sm/54R/9/T/APE0/axF7KRdoql9sm/54R/9/T/8TR9sm/54R/8Af0//ABNHtYh7KRdoql9sm/54R/8Af0//ABNH2yb/AJ4R/wDf0/8AxNHtYh7KRdoql9sm/wCeEf8A39P/AMTR9sm/54R/9/T/APE0e1iHspF2iqX2yb/nhH/39P8A8TR9sm/54R/9/T/8TR7WIeykXaKpfbJv+eEf/f0//E0fbJv+eEf/AH9P/wATR7WIeykXaKpfbJv+eEf/AH9P/wATR9sm/wCeEf8A39P/AMTR7WIeykTT/wCutv8Arof/AEBqw/HVpJdeD72S3Qtc2ey+gCnnfC4lAHudmPxrRlu5jJATCgw5I/eHn5T7VI13KylWt4ipGCDIcH/x2kqkbsbpysjgLq5iuNbTxzHJ/o9vqkOnpKcbTaFfKcn0AmmYn/cFZ0NzqH9jQxJdy28evaVqmr3AVELFmaNo+WU4xG+3Hp9Bjt00DSo/Cp8MppMI0cxmL7N9of7pOT833s5Oc5zViTTbGWa3lfTYWa2tntIv37YWF9u5cYwQdi9fSn7WIvZSOH8O6ZqNxr+kwW2vXdoV8LWrvcJDC0rZkk2p8yFAozj7u47V56k6Wga/rXi5tMtBqcmmMdHjvrie0hjLzSPI8eAJFdVUeWSQBn5hyMc9FpWj2OjSxy2ViVkjthaq8t7LKREGLBMvngFjj0HHQAVWfwxpDWdlappzQJZRmK3e31CaGREPVfMQhyp9CSOB6Ue1iHspGd4S8T6trGu2NteSoY/sF35wjjCpLNDdCHzB1IyATtzgbvbNY+gXWoa34x8Lald6pO0jWepgqkcQRlS5RQPuZwV25wc/IMYy2esn8O6VNBYwrpgt1sYzFbGzvJbdo0OMruj2kqcDIJwcZotfDuk2P9nCz0tbcaaZPsohu5U2CRtzqcfeUnB2tkcDjij2sQ9lIn8T6Dp2oWWpXN3ffYGuNOk097pnCrGjnrzjvjvz0rBDaxpl5oMHinSNLuoIb4Q2Oo6XNJGbdipSPfCw4DAkHDsvPTgGuuuJPtdtJbXNlbzQSqUkikbcrqeCCCuCD6VkWHh7TdOuYJ4bSeRrcfuFutTuLhIeMZRJCyqcZGQAQCR0Jo9rEPZSOd8P6/4w1iHS9ZhsdTkgvZ0eWCQWS2kduzYJQiTz9yrzls5II2jI27PhybXNc0u18Rf21IiXLPIdONtGYViywCggeYHGASxcjOflwRiePw1pEV+t4umfMk/2lITfTG3WXOd4hP7sNkk5C5zz15p0fh3SotRW+TTcSLMbhYjeymBZTnMgh/1YbJJ3Bc5JPU5o9rEPZSMnTfEmqz+H/h/cy3e6fVpUW9by0Hmg28jnjHy/Mqn5cVkadr/ieTwn4XuG1K/vtQ1/Bk+zQ2itAqRs58kOFTcwAyXLAYYhegrqLXwrotneW11BphElpK01srX8zJbswYHy0JKoCGPyqAOnHAxYbQtMbQbXRf7MRbGz2G2VLqRXhKfdZJB86sPUHPJHej2sQ9lIr6FY6rqU8UviG2vUbS7wz6fPdm3E0qtE6MJRCzJx5jYI25wvGQcw/EDUIguk6HIty6ahdB7pba3kncW0WHf5Y1ZsM3lp0/jrX0qxttGjmWysgrTPvmllupJZZWxgFpHyzYAAGScAYFSeRD/bB1b7FH9uNv8AZvNM7cR7t20DGBzyTjJwM9BR7WIeykeYXV0J/Amr+H7e4vbNdJ1mzNsHtTC7WstzGYgUmTIClmA4H+qXqCQbt1Lq+iX/AI0uLDW7k3Taxp1usk8MLAeYtupJAQchW2/QD+L5q7XU9C0zV7ma5vtMSSaeBLeR1upEJRH8xfu4wVcZDDkdjUcnhzSpp5ppNPZ3naF5d1/MRI0JUxuwzgsNifMeSBgkij2sQ9lI5PxfcaqItb0OTVpLpLZdIkgmuoY8iSS+OWby1QEfKgxxwvqSTf1/Wde8NS3unprMt+xt7a6huJ4IhLFm5SKRSERVKlWJHy5HzcnjHQ6noOlawb06hpMNx9tSGO4DXD4kWJy8YIAxgMSffocimR+HdKSyvrR9N+0R36CO5e6vZZ5JFA4XzJMuAMkgA8EkjBOaPaxD2Ujmfidf3s1r4o0lbx4rOLw8t35aImS5lkU5JUnBCgfhxg1avNU8Tz69qumac+szLpKxQpNax2B8+Volk3T+ayHHzAYjCdG5yfl2F8LaMEvlk0xpzfWxtLl7i/mmeWLJO0s5LcZODnI7HgUt14Z0u8KtNZ3HmCEW7yR6rcI80YzhZWVgZByfvk9T6mj2sQ9lI6HS5byfSbObUbZba+eBGuIFYMI5CBuUEEggHIzmrdZ0Ev2W3it7ezghgiQJHHG+1UUDAAAXAAHapPtk3/PCP/v6f/iaPaxD2Uiaf/XW3/XQ/wDoDVPVAXEktzbq8aqA5OQ+f4W9hV+nBp3aFNNWTCiiirICqV5/x8w/7j/zWrtUrz/j5h/3H/mtZ1fhNKXxEVFFFYmwUUUUAFRj/j5f/cX+bVJUY/4+X/3F/m1J7oa2ZzWvqNS8W6Nol2N2mzW9xdTQk/LcNGY1VGH8SjzCSpyDgZHFYnjXRdH0Pwj4kXTXisTdaZIx02EqkTFcAyrGBw3KqSOD8uegrs9W0a31Zbdnlnt7m2k8y3urdgskTYwcZBBBBwVYFT3HArKn8E2V7Z6lFqF/qF7cahbm1ku5njEkcRx8iBUCKMjPC5J65wMWmQ0ZOp+NNUXU9UTTbZni06XyRB/ZN3cNduFDMBNENkWc7RkPgjJGOKj8TeNtQ0qO8uLW509WtrYXA01rKe5uMbQx84xsBb5zgbwRxnPUDobrwtHLfXdzaarqWnLekNdw2ciKkzAbd2WQsjFQAShU8A9Rmqt/4Fs7+PUrf+09UgstS+a6tYZU2yNsVN24oZM4Rcjdg45BBIJoGpk6nrviHUovFCafc2FlaadaK6O1vJJM++3EhwwkUIRnhsHqOOOYbfxTqttBp2kRSp58OmQXM90uj3V4rGTIRAkTErwhyzNyeg646u38MWVvFqkfmTyLqUSRT72HRYhFxgDGVHPv6VVj8Hpbi1ktda1O3vILYWpu4/ILzRA5VXUxlDt6AhQcE88nJdBZmHqHjrWNMsNLv7nSERdVH2W3tZA0UsV7khA+/B8psE7tqlQBnqKu6Q2t/wDCx76HUNQtpY49KtnaKGB1UMzSAlcyHHKnJxyNo425OhL4J0u6yL+W9v0Fm1mi3c5k8tW5d1J+bexA+bORgBcDirNj4cSx1WPUhqV9NcC0S0lMzRt56oWKs/yA7gXPKkZ75ougszaoooqSgooooAKKKKACiiigAooooAKjP/Hyn+4381qSoz/x8p/uN/NaUthrckopCQBk9qxL3XhFdG0tbea6uVGWjhx8gPTcx4H86ZpSozqu0UblFc/D4geO4jhv7SezaRtsbSEMjH03A8H2OK3kcOuRQOrQnS+IdRRRQYhRRRQAUUUUAFFFFABRRRQAUUUUAFFFFABUZ/4+U/3G/mtSVGf+PlP9xv5rSlsNblDW9Jt9Ys0hu1lmt4pBM9qhXbc7QcI4bgrnBxkAkDPGaxfA2YE1mzNu1iIr5mi0xsf6HEyqVUFcphsF8ISo3EZyDW5q+jQaxFbiSWa3ntpRPb3MDASQuARkZBByCQQwIIPSk0jRYdJFzILi4urq6k8y4urkqZJCBgZ2hVAAAACgD8SSavoTbUqN418KIxVvE2jBgcEG/iyD/wB9UnimxvNb8NPDpUsLtI8UmxpSsdzEHVmjLrkhXUEZGcg46E1vVQ1fSLbWrL7NcGVCriSKaF9skMg+66n1HvkHoQQSKAOEs9S0zwzcS39x4Xu/DV9Hpk88ljbGE2t4E+YgNHlWkXHBIUgOeoNXLbxjragNPZmcS2s0rFdHu7ZLR0jLgNJKNsikgrkbDnHHzcdAnhaCWWSTVr+81ctC8CreiILGjjDgLEiAlhgEkE4GBjJyyDwmscP2ebW9YurZYHt4oJpkCxqy7f4UBkIHAMhfHXrzTuhWZlWfiXxAg0eW9gsLn+1rGS4htbZHjeOVYlkCb2ZgwbJGcLjjrWa3jK6uPD2vfbp9Hu7i10uSeTTZ7Ga2ljcJuKSQysTJGQwG4bR25zx1zeGbJk0lDLdAaZA0EJWXYWVo/LJLKAQcdCpGDzVGbwRb3ttNDqesarqBks5LKOS4eINDHIAHK7I1BY4Xlgx4+uS6CzOZvNS1K1vPFVzcNY3lnDFYeXZz2zMi72GMZfGBlj05ODxjB3Z/FeoQLeaeYbY6yuqx2NuhRhG8cmHWQjdnAi3k4PWM9Ku3vgyyvZr1mvL2OO9ihjnhRk2sYmBRslCQ3GODjB6Z5q5L4a0+bxXB4jYSfbobcwKAw2Ec4YjH3gGcA56MaLoLM5aLxzqlzcG7trKWay+1mBbOPSLtpGjD7DJ9pA8rPBfbtIwNu7PI9Brn4/CcUFw/2bVtUtrF7g3DWEEqpFvJ3NhgvmKpbLFQ4GSeMEiugpOw1cKKKKQyOT/WQ/7/AP7KawvGt5c2fhpzazNA89zb2rTocNEksyRswPY4Y4PY4Pat2T/WQ/7/AP7Kaiv7C11Swnsb2IS206FJEJIyD7jkH0I5B5FKO7HLYw5PC3h3Sri0v7aO30meKVUNxDtja53EL5UrH/WBjjhsktgg5rk/7NGreHY/ATS7Nl9dwP1BWCL95Efw822/Ouxi8Kobu1mv9X1PUo7Nt9vb3bx7I3GNrnYis7DsXLdc9eat2/h+ztvEl5rsZl+13cSROpYbAFxyBjgkBQTn+FfSruRY8x8RX8nijw5PqE6Hdp/h4GaPHAuZ3CuPcr5DD/gVdrpOmaRBqcU0fw+XSXjywvWt7JRFgHnMcjMPTgd6sL4F0pNJ1zTUlulh1i4eedg67oyxyVTK4Cg5IBB+8avW2jX8FzHLJ4n1a5RDkwyxWoV/Y7YQ2PoRQ2CRieJbm38X6LFZeH5NN1xBfW7XkKXkZjESvv8A3hG75SUAwASeeDUdlp+i3lrfaTf6PZ6LFptwl1fWtoyC0uEKEqXOxd6cZIZRygzkdem1jRoNZggSWWaCa3mWe3uIGAkhkGRkZBB4JBBBBBORWLfeBLTUdPe1udU1J5JrlLq5uGMLNcMn3FdTGYyi8YQKBkA4zkkuFjN8PaHa6xpupNFbz2vhu6vEnsbFF8tZokUbvkI+WKRhu28bhyeGObHhFJoLnXbG1gTSNl1FNDpc0YdbaFlGSAjbB5hWQgIxCnJOTkVrzeGTd2fkX+s6ldyJMk9vcOIUktpFzhk8uNQepyGDAjjGCRUtj4eWxa6nXUr2W+unjae9l8oyOqfdTAQIFxkYCj7zHOTmi4WKHj5SfDMZA6ajYk/+BUVL4uBOo+E8D/mNL/6Tz1u6lp1tq2nTWN4heCZcMFYqRzkEEcgggEEdxWba+GxHf215farqGqS2m42wu/KCxMRtLARxplsZGWzjJxjJpJjaMDTPFWvTWOj6rejTfsd/fmya3ihcSLl3RXDlyOqrldvQn5qSx8VeIG0i2168j006bJqH2N7eKNxKqGcwLJvLEZ3bTs29M/N2rfi8KWMOk6dpyy3JhsLsXcTFl3Fw7PhuMYyx6AfWsXwx4Llg0u1TV7m92xXst2NOaSNoFk812Rsqu49Q23dt3c4zT0FqRWnirX59KhvWGmhr/UZNOsohA+I2WV18yRt/zALGx2gDJx8wzxR8Va1r6293o0l3ZxXttdafKLq3gkVJoZpwm0p5mVIZSCNzBl44zx1g8JWA0BdIWW5VI7h7qG4VwJYZWkaTcpxjhnOMgjHBzzmCXwVZ3NpeJdX9/cXl3JDJJfSNH5wMLBowoCBAFIzjbg5JOSaLoLMxb/xpq6XupCxtjMmnSeT9nTSLuZryRQC+2aPKRZJ2gEPjGT1wNW31nXdau7+TR1sIbWwnW3MF7DJ5s7hVdxuDARcOFGVfkE9OKsy+E0N1cTW+s6rZrd7Wu4raSNFncAKXzsLIzAAExlOgPB5p0/hSJ7u4mtdU1OwjumVrqC1lVVnYALuLFS6sVCglGUnAPXmjQNTkrfxHq+ivrPnXEd3Nda+bK222c0vkYhV2bYjMzqEXhFxznkA/LpReMNWK/YjaA3k15Da2l7Pp9xaQyeYruzGKT5soI2yAxB+Xld3GvL4MspZLxxe30ZuLtb6PY6ZtrgKF8yMlc5IGCGLKQSMYJqSTwrHcWcsV3q2qXVw0yTR3ckyh4HT7pjVVEa45z8nzZO7NF0FmZnhcagvjjxOmpPbSXCw2Y822jaNHXEuDsZmKntjceme+B2VY2jeHItGv7+/+33t7d34jE8t0yEnZuC4CKoXhsYAxwO+SdmkxoKKKKQwT/j6t/wDfP/oLVpVmp/x9W/8Avn/0Fq0q1pbMyq7oKKKK1Mgqlef8fMP+4/8ANau1SvP+PmH/AHH/AJrWdX4TSl8RFRRRWJseXfFOHW9Mhk8QWuv61GsRjW0tdPjIgtyOXkuSM704PUcZAwRmvTLWTzrSGUSxy741bzIzlXyOoPoa4nxF8OZdY1m/vdP1+40uHVokh1W3jgWQXKKMDBJ+Q7cjPPX657Oxs4dO0+2sbcEQW0SwxgnJCqABz9BVPYlbliox/wAfL/7i/wA2qSox/wAfL/7i/wA2qHui1szmPH9kv/CKavqkd1qFvd2lhK8L21/NCFZVJBKo4Vjn1BplxdHwpYaUNPtrrULnVbqO1C3mpzOFYxu+7dJvKj5eQo6HPOADu69pf9ueHtR0rzvJ+2W0kHm7d2zcpGcZGcZ6ZqHUdD+3nRT9o8v+zLtbn7mfMxG8e3rx9/OeelVchowvEXja+8M2zXOo6bpkMSJu2zasEluCAC4gQx/vAucDdsJPYAgl9941voJtee10WOey0RUkuZnvNjOhhWU+WoQgsATkEqPu4JycRat4CuNQfX0t9Vt7aLWgfPlNgJLlR5aqEEpcDywVB2lc4LAEZBF9vCJfTvEtq1+N2twiIuIf9T/o6w5xu+b7u7GR1x709A1IT40km8RyaVY2VpM0TRgxTX6w3MqsquXiiK4dVVs5Lr91h25hvfG97aDU7lNCE2n6bfrZTyLeASuWKAGNCuD/AKwZDMv1NSaz4Mu9btRp11qlrLpvyYSbT1eeDChSYZdwCEgHBKsQSeegFi48IfaNL1iy+3bf7S1Fb7f5OfL2tEduN3P+q68denHJoGpSvvFc8Lz2OqaYsV5b3ViNlnqDlGSeXYrbwiMcFWyhGCAATg1a0nxfNrGty2VvZWhihuJIZkF+v2uAIWXzJICowhZRghicMpxycLq3g7+1NYuNQ+3+V5zWLeX5O7H2aZpOu4fe3Y9sZ5pLrwld6jq9ndajqdtcRWVz9ot5Bp6rdIAdwj84NjZnAOEBIABPUk0DUg0PxnL4ghnmjsLX7IkDu4g1EPcW552pPHtUxMwDdC2CD9aTTfFV7qGn2UWhaOl1Mul295Ol3qDJ5YlTMcYkKO0jna2S2OxJyaefBl1d6xbahqmp2tzNaRyRwzxaesNw4ZGQCWQMQygOx2qqAtg8YxRaeD9Q0eC2/sXWoba4XTYLC5eey85ZfJXakirvXYwy3UsDkZHGaNA1GweNbvV76K20HR0uvM06PUN93d/ZwoZ3QxnCP84KfQ/NyMDdsW3iWyn8Hp4mcPFZGz+2MCMsqBdxHHUiq+ieE7fQdSW4tbh2hTTorFY5Fyx2PI5ct3LGQ5AA/oJNN8MQWngiLwvdSm5t1szZyyBdhdSpUkDJwcH1odgVzPfxRq0Yt4rvRoLWbULeR7Ai9LguqF9kv7v5G2gn5d4+UjPTMnw7+1yeB9Nur15HuLuFLh5JLyS4LlkX5sv9zPXYvyjtS2/he/kurOXVtYS9XT4njtBHaeUQzIULyHed7bSR8oUcnjpjX0HS/wCw/D2naV53nfY7aODzdu3ftUDOMnGcdM0O1gV7mjRRRUlBRRRQAVGf+PlP9xv5rUlRn/j5T/cb+a0pbDW4lx/q/wAa5pnks9BuLqyhVrl2Mj4TcdxbDMQCckDsD2xXUOu9Ctc/cW+q2V3JLZ+VcwSHJt5W2FD/ALDAdD6H86q9tTrw/vRcL2ZnWl7HrGkapbXk6TLDuXzfLMRZNoIfaeRg5wf9mt/w/NLPo9pLNnzXgjZ8+pHNZkNld39+l1e2kVs0Q2p5Uu93B6q/GCvt61q6nb2//CP38N1drZ28lu6SXBcIIVKkbsngYzmh2buFaThS9lLV3vvf+v8AgC2niDRb++exs9XsLi7TO+CG5R5FxwcqDkY71o155s1XQ7bRbTxHpml3+l2l9BBZ32nSvDJb9I4XaIjHLEBgr4wx4IHLdO1vxZqhj1Wzs9SlikvCotsWQtBAJNjDcX87eFBOf738OOKdjhuei0VwcfiHVvtcPh1rlm1dNVeOaYRJuazQCbftxj5kaOPIH3mPeq3h7W/FmrQ6Tq6WeoyQ30iPPFILMWkcDnkxlX87coIOWznB+UZG1WC56BNcwW3l+fNHF5jiNPMcLuc9FGepPpUisrZ2sDtODg9DXnWnavrzaDo2q3GtTSyahqqWrw+RCI0i810wuE3ZIUZJJ56Yqp4bvL3w9Z2t5Nqk82ly65fWt4syRYQtLIEkyqA8yKAecfvOBgAB2DmPUaKw/C99e3vhqHVNRZ2e633KJ5WDHEzFo0woySE2+pJq/p2q2+qJI9vHeIEIB+02c1uT9BIqk/hSHcsQXMFyHNvPHKI3aNzG4ba6nBU46EHqKig1KwunjS3vbaZpYzLGscqsXQEAsMHkAkAn1Ncb4XuNfjGtrp+m6bcW/wDbN5h7jUJIWz5pz8ohcfrXP6P4m1LQvDOneR5bRpoV1deQy7k85biNFYnhto3nIBGRn8Hyi5j1ieeG2t5Li4lSKGJC8kkjBVRQMkkngADvT1ZXRXRgysMgg5BFeZeLpNZ0uHUNKuddm1G0ufDmozSCeCFG8xEUZBRF+X5jgfXJPGNvR59V0zXND0+71WS+h1HTpZWR4Y0EDx+Vjy9qg7SJCMMWPA560WC52dFFFSUFRn/j5T/cb+a1JUZ/4+U/3G/mtKWw1uc3408xxoNstxcwR3OrRxTG2uHhZ0MchK7kIOMgd+1MMUnhzxPptvaXN7cWOoRzJJb3NzJcMska71dGkYsMgMpXOPunA5J0vEWi3Osx6ebS8itbiyvFu0eWAzKxCsuCodT/ABevaqy+G7u9vWvNa1NbidbaS2txZwG3SASffcAu5LkADOcADgckmyDOi8bXZ8Q22hz2Glpf3Uchjt49WEksMix+YEnUR/JkA8qXwemRzVXQfFOtL4C0nVb63sHeeAS3F9e6iLaBQSApZvLOGYtgKFKjH3ugNjSvA13YXegySapZiDRmcw29np3kJJvjZGZ/3jfOd2cjA68HORHaeAr2wi0YwarYyz6RBJbWz3emmVVRipDBfNG2UbcFwQCDjaKNBanQeF9fj8TaDDqccSxb3kjZUlEi7kcqSrjG5TjIOBkEVw/hKbStQ8O6bLqM/i6a+mQebLHJqhjZiSMhkOzHuDiu48MaC3hzSXsGvWvM3M0/nPGEY+Y5f5scE89QAD6CszRvD3iTQ9IttMtNd0lre2TYhl0mQsRnuRcAfpRoPUL/AMY3Vjrcmh/2O0mqSyJ9gQTHyrmI/ekaTZ8mwA7hg4+XGdwqE+Nr5U1C+bQ1Gk6deyWlxcfa/wB78jlTIkezBUcE5YH72Accy3vgye+1OXWZNW26wkyNYXCwYS1jUEeXs3fMG3Pv+YbsjptGMvSfDGrahBrVne3xt9Ju9XuJJbV7MiWRPNJ+SQsAEfA/hY4JwRkYNA1NS88ZXFvDqGoxaUsui6bO8F1c/ads3yHEjJFtIZVOergnacA8Zda+MJb7xLPpdpZ2ci29wYZUOoKt2qgDMvkFeY8kc78kHIGeKbeeDLi4i1HTotWWLRdSnae6tjbbpcucyKku4BVY5zlSRuOCOMO1Xwldazfwm+1G0lsYLpbm3Daev2qDBVtiTBsKu5Rzs3beCSeaNA1HHxjjw/Jqv2D7mqf2d5Xndf8ASfI352/8Cxj2z3qnJ49mt7DU9RutMt4LG0vpdPikkvtrTTLL5ak5QKkZ6li2VweDwS+58E3s0c1lFrMcWmPqQ1JYfseZA/nCVkL78FC27HygjI5OMG5/wiA/sW7sRfuk8mpSalb3KRgGCVpjKvykkMATgg43DPTPBoGoeG/GFvr+oXWn79Pa6gjWbdp1+LuFkJx98KpDAg5Ur0IIJycdNWbptpq0M8s2qapDdblCpDbWnkRpjvyzsWP+9jAHHUnSpMaI5P8AWQ/7/wD7Kahv9Ph1K28id7lE3Bs29zJA2f8AejZTj2zippP9ZD/v/wDspqSpW7KeyPPPD7LpXhXWfEc0+p3txps2oFI59UuHRkieQKpVnZfuqBkqT361tTeJNYt9Ih1C40nTbSKRRK0t3qvlQwxnbtEjmPIkJbG0KV4+9yAZk8K7PCWsaF9tz/aJvD5/lf6vz2c/dzzt3+ozjtTNS8LT3OoaVqFpeWiXWnW7QR/bbI3CLu2fvEUOpR/kxkE8HFXoRqZ1j49udWTRk0zSIZ7jUhd/evsQxG3dVY71RiytuOCF/u8YJIJviCI7eyDWlla3U81zBL/aGoCC3ikgfY6iXY25ieVG0ZAJ4xirWheCW0a90+4bVGuvsbXpy8IVpPtEiP8AMQcZXb2ABz0FPHhS/t7O5trTVbVobq7up57e908TwyLNIX2ld6nK5xndggnK9MGgajpvEurf2tYaTb6An2+5smu5UuL0IkG1gpVmVXzywwQDn0HOIrXxlcaq1ra6VpSvqTpK91Bd3PkpbeXIYmBdUcsd4IGF5AJJHAOTaeFdT0bxNpVto92IY7XSp1e5msjJA7POrlNqsu3kkqobgLjkZrXt/Bs+lyWt3pGqrFqKJKlzNd23nJdeY5kYsishU7ySMNwCRg9jQNSK38bXeo3un2OnaOjXdxHcGdLm78sW0kEixyISqNu+YnBA549eLXgnUtW1Oy1OXVlhEkepXMKeVMXAVJGXb9xeFwAD1bqcEmjSPByaTqllfi+eaWGC5ScvGAZ5Z5EkeTg4X5lPygdD1450NB0aXRTqEZukngubyW7jUQlWjMjl2UtuIbk8YA49aHYFcyT4yuBD/ag0pD4fF2bVrz7T++GH8oyeTsxs8zj7+7b823tUfguTU7zVfEN3qQ+ZL97eMLfyyogUL8qxlVRQOPmAycnPu8+DLjyTpY1VR4fa7N0bP7N++5fzTH527GzzOfubsfLu71t6NpH9ktqJ8/zftt7Jd/c27NwA29TnGOvFGgamFplo3iz+0r7UL3UYkS9ntLaC0vJbYQpE5jJPlsu5iVLfNkDgADnMz6vrOlahpfh8Qw6tfz20sz3k0v2ZdsbKMsFR+SHHQYyOgB4sPoGp2VzfSaFq8FnDeyGeSG6sjcCOUjDNGRImM9SG3DPIxk5bpfg+DSNU0+8t7uRxa21xE4lUF5nmkWR5GYYGdyngDv2xijQNTHi+J+nS3kZ3ab9ikuhaoF1NDd5L7A5t9vC7v9osF5K9QIdd8T6rfaZY3lhZGDS59XtoI7uO8ImdRcKrFowoAjbDD75JBGVAJxu6f4d1XS9lnZ64kWkRzGRIfsYadUJ3eWJSxXbkkf6vdt4zn5qozeCL5re302HW0i0i2v472G3+x5lG2QSeUZN+Cmc4+UEfLknBBNA1KzfE/T1vW+bTfsK3f2U/8TNPthO7ZvFvt+7u/wBrdt+bb2q0fGt6Fu7ttFjXS7PUjp805vP3hPmiMOqbMFcsucsCOeuObtp4d1XTWa00/XEg0o3DTrEbMPPGGbe0ayltu0sW6oSAcZ4BDZfCHm6BqWl/bsfbdRN95nk/czMsu3G7n7uM5HXOO1GgamPZeItT+1Xw1W3WSMeIo7G3MF66mPKrwQEXcoyDgk7ixB6ZN698bzabrdjY31lYQLeXaW8cJ1NTeBXYqkhg2Y2kgdHJAPrkCZvB8zX08n9pILaTV4tVWP7Md6uoAZC2/BB2jHyjHvWfH8PrmKK3to9Xto7S31JNRUR6fiad1l3jz5PM/eHHG4BT0PbBNA1Kel+M59N062t53tpbi6vb/Zcapfm3iCx3LKEEhVyWwy4XHQH0xXoFlNNcWUM1zatazugaSB3VjG3dcqSDj1Fc1H4Tv7TSjYWuq2j28k1zJPBe6cJ4ZRLKZMFd6nK7sfewRnK9MbXh/R49A0K10uKQyLAp+cqFBJJY4UcKMk4HYYHah2BXNKiiipKBP+Pq3/3z/wCgtWlWan/H1b/75/8AQWrSrWlszKrugooorUyCqV5/x8w/7j/zWrtU7sFrmEAE/I/T6rWdX4TSn8RDRTvLf+435UeW/wDcb8qyszW6G0U7y3/uN+VHlv8A3G/KizC6G1GP+Pl/9xf5tU3lv/cb8qiwVuXBBHyL1+rVLWxSe5yXi/WG0/XtDtJfEP8AYljdJctNPmBdzIE2DdMrAfeP1qDRvEsq3uqpBf3PiXTYEg8i6t4onczuWDQBowsbYARieNof5jjGN6/0me68U6PqiPGILKK4SRWJ3EyBNuOMfwnPIo8T6bf6po/2fTrjypRNG7r9oeDzkDAtGZEBZMjuB+hNXoRqUj42tIlvku9O1C0u7N4Ea0lWMvIZiVi2lXKfMwI5YYxzippvFaW9qrXGj6pDdyXS2kVm6RiSWQoXG19/lkbQxzvwNpHXiuc07wRqGnz6xNFpXhqKC/gt4100Izwfu3fcrnYNxYEHft4P8JxkzWng/ULXTLu3GnaLLZzToyaLdXEtxbRIN24pI6/IxZs4Ee0bcAc5BoF2dFbeJoJr2zs7iwv7G4uhNtW6jVdrRY3KSGIOQdwKkqQDzxiqtt460e50nT9TUzpbXrTbTIgUxJErs7vzwoCe5+ZeOawZPAeqt4T+wW95Fa3cV2ZLOM3Ms8dlAYvIaNJHG9v3ZdhkABmAxgZNyXwAtxq2teZOiaXeWL2tpEmS1s0qIkpAIwB+6jI56lqNA1NOPxna/KbvTdRsVlt3ubZrmNB9oRF3ELtclW287X2nHbg4ZB40iubaylh0XVHkvwZLODEIeeIKGMgzJhVAZfvlT8wGMmqNx4c1/WFtF1Q6bD/Z9tMkDW0rt58rxNFuYMg8tQGJ2gucnrxza/4R7U7EeH72w+xzX2mWJspoZ5WjjlRlTJVwrFSGjUj5TkEjjgg0DUseDtZudbstSuLkyDy9SnhjjljCPGikAIQO45Hf6mujrB8KaTqGk2V8NTktnubu+muz9nLFFDkHHIB46VvUnuNbBRRRSGFFFFABRRRQAUUUUAFRn/j5T/cb+a1JTMFrlAAT8jdPqtJjQ+jAPUU7y3/uN+VHlv8A3G/KqsyboYAB0AFNlijnheGaNZI5FKujjIYHggjuKl8t/wC435UeW/8Acb8qLMLowrPwno9jNBJDDcstuQYIZryaWKEgYGyN3KLgcDAGB0xQ3hHRHv3u2tJCzz/aHh+0S+Q0v98w7vLLZAOduc89ea3fLf8AuN+VHlv/AHG/KjUNDOXRtOXXX1tbVRqT24tmnycmMNu246de+M8D0FU4vCOiQXqXUdo4McxuI4TcSGBJCSd6wlvLVsknIXOTnrW75b/3G/Kjy3/uN+VGoaGUnh7S47C0sktcW9pOLiBPMb5JAxYHOcnkk4PFY+u+D4r3RbzSNPt4ktdUuBJema5kIjBcO7RpyNxOeAVGTnnpXW+W/wDcb8qPLf8AuN+VGoaEccaRRJHGoVEUKqjoAOgp1O8t/wC435UeW/8Acb8qLMLop2OnWunJMtpF5azzvcSDcTukc5Y8nue3SsqXwtp9vYMmmWVqtxHZS2cAu98sPlyEMyOu75lLAZ74/Kuh8t/7jflR5b/3G/KjUNDgtL8CbtSludVtYYrdtOk0/wCzx6lcXhkjkI3ZllCsigLgKvTcxzzXXHSrI3lndmH9/ZRPDbvvb5EfbuGM4Odi9c9Kv+W/9xvyo8t/7jflT1ErDaKd5b/3G/Kjy3/uN+VKzHdDajP/AB8p/uN/Nam8t/7jflUbRv8AaYxsb7jdvdamSdhpq46ineW/9xvyo8t/7jflVWYrobRTvLf+435UeW/9xvyoswuhtFO8t/7jflR5b/3G/KizC6G0U7y3/uN+VHlv/cb8qLMLobRTvLf+435UeW/9xvyoswuhtFO8t/7jflR5b/3G/KizC6G0U7y3/uN+VHlv/cb8qLMLohk/1kP+/wD+ympKZMrK8JKkfP3H+yafUrdlPZBRRRTEFFFFABRRRQAUUUUAFFFFABRRRQAUUUUAFFFFABRRRQAUUUUAFFFFAAn/AB9W/wDvn/0Fq0qzU/4+rf8A3z/6C1aVa0tmZVd0FFFFamQVWmjjlvIVkRXHlucMM91qzUDf8f0X/XN/5rUz1RUHZh9jtf8An2h/74FH2O1/59of++BU9FHJHsHPLuQfY7X/AJ9of++BR9jtf+faH/vgVynxE+IVl8PtHhupbY3l3cPtgtVk2FgMbmLYOAMjseSB3yOyo5I9g55dyD7Ha/8APtD/AN8Coltbf7ZIv2eLAjQgbB6tVyoF/wCP6X/rmn82qXGN1oUpSs9TA13UZdP1nS9K03RbC7uL9J3DXNwYEQRhM8rG5JO/07VYtrh7fH/CQ2Wiab5sqQ2vlXvm+dI2fk+eKP5jgYAyTz0xzieNrWKTxV4bubuDV3sYYrsSy6YlyXRmEe0E2/zgHB9jiq+ptptz4R1LS9L0zxBqMt6VgSHUYr/Akb7r+ZcD5EUjcWBGMDuRmuSPYnnl3OquNS8O2klxHc3ulwvbECdZJY1MRKFxuBPy5VWbnsCegpi6jo91a2l1p02kXVtcXAgWYXCbGPOQhUMHfj7vHfkYrzW5tpNE0XRtM1fTLu7u7LxLHNdTiB5f7R3JKwnTOd7YAygJZSmAPu51rixu9Q8RjWLPTLyKwuNbsXVZLZ43by45FkmaNgGReUXLAZ2Z6EEnJHsHPLudoms+GJPtOzUtIb7KnmXGJ4j5K/3n5+Ue5qWC/wDD9zpj6nb3emS6fGCXuo5I2iUDrlxwMd+a4AaDqC/DzR1S2vrdrTWpb28jt7dWuDH502HWN1YOQWjcDaSQo2jOKdNpTzPPrNuniLUo01CznvRqFjHC1zHEH/1cIjjdmTchJKZbYoXcVwDkj2Dnl3Ou0XXdJ17W9RstPisrm2tIIJUvLeRJEl8wyAgYGPlMR7nr2xVebVrm61bUrDQtB0+8Omskdy13d/Z8yMgcKgWJ8/KRydoyeM4NVvCv+lePPFOqRaZeWlpdwWQjmubR4PtDIJgzAOA2R8o5APAPQgmrr1joV34kmutb8P6taajbgpZ6rpMd07zRsoG7fbLlWHK7X6dshqOSPYOeXc0pvECyyaTZ6foC/wBp6jBJcC21E/ZfJSPaG3kI53ZYAAKc8nIHNNk197O3iGo+HEt7s6nBYOobdCwlYASRSFB5igEZG1SCCD0yca408XfhnRbHxz4fvNUiEbE3saPNc27h8xh1gBcMUC7nQkbgQeoJp3NvqMdibiJNdu9Gi12yubRbyGea6SNWBmOxgZtgI43DPB7EEnJHsHPLueg6tLZaTo95qMlpE620LS7Agy2BkKOOpPH41zt/q+uWOr6dp58MaIz6jJIkDf2m4xsQud/+jccDtnn86tX+pxeJGsdOs7XUxE17FJdPc6dcW6rHHmXrIiggtGq4Gfvc9am161uJvGHhOeKCV4YJ7kyyKhKxg27gFj2ySBz3o5I9g55dyTStQW913UNIu9KtILixtraaRopPNRjL5nyglFOB5fXHOegxUWoaow8QNoekaPY3d7FbLdTm6n+zxojMVXBWNyzEq3YAAdecVQF+uifEPXrm8s9TNvdWdksMttptxcIxQzbhmNGAI3L19ah8RR6FrOpWdxrnhrUpIIo0uNP1O0trnz0cE5RliUTREcMN3ynPYjFHJHsHPLudJo0i6lYebdaP9guUkaKWCWMEBlOCUbA3oeobAyOwPA0Psdr/AM+0P/fArD8FQ6hBo86Xst9LB9rkNi1+Sbj7OcbfMz82c7sbvmC7c4OQOjo5I9g55dyD7Ha/8+0P/fAo+x2v/PtD/wB8Cp6KOSPYOeXcg+x2v/PtD/3wKia1t/tka/Z4sGNyRsHqtXKgb/j+i/65v/NamUY22KjKV9w+x2v/AD7Q/wDfAqpcTadbg7oIOOp2qAPxqzfSmK2O3gscVw89tbSLNqmsHzoVb9xAyHbGucD5O7k+3cYpTstEjqwtJTTnUk0kdXb3WmXAysMBX+8qqw/Sr4tLUjIt4SD/ALArgPstpPazX+jQmyvrYndH5fl7iBnY69wR398iux0G+F/p0Uy52SRrIuewYZxShZuzReJoKNP2tKTaL32O1/59of8AvgUfY7X/AJ9of++BU9Fackexwc8u5B9jtf8An2h/74FH2O1/59of++BU9FHJHsHPLuQfY7X/AJ9of++BR9jtf+faH/vgVPRRyR7Bzy7kH2O1/wCfaH/vgUfY7X/n2h/74FT0Uckewc8u5B9jtf8An2h/74FH2O1/59of++BU9FHJHsHPLuQfY7X/AJ9of++BR9jtf+faH/vgVPRRyR7Bzy7kH2O1/wCfaH/vgUfY7X/n2h/74FT0Uckewc8u5B9jtf8An2h/74FRNa2/2yNfs8WDG5I2D1WrlQN/x/Rf9c3/AJrUyjG2xUZSvuZOu39vpAsoLfTIru/v7j7PawcIrNtLMzNg7VVVYkgE8cAnin6NLJfR3Meo6JHYXdtN5bKv7yKQYDB45Cq7lIOOgIIII4yczxrpSXt1ol9c2Mt9p9lcyG8t4kMjNG8bLnyxzIoYrlADkE8HGCvgm0FtJrD2VjcafostyDYWk0LQ7MKBIyxMAY1Z8kKQO5x83NckexPPLudL9jtf+faH/vgVl+Ib+x0DSvtj2Mc0jzR28EQCrvlkcIgLHhVywyewzwehja08Xbjt1zRAueAdHlJA/wDAmpPEgJ8PNHd6OmtQNtF5bIgy0fVnSM53EEZCZyccEnGTkj2Dnl3ILC5vjqy2GreHba282FpYrmzlNzD8pAKOxjQo3zAjgggNzkYq5Yah4f1SeaDTrzTLyaA4mjt5Y5Gj5x8wUkjkHrXA/wBgyPBd6b4I/tyy099JubeSDUBcxQJIynyfKFwAwbcTkpwAOcHGWxaPNqlnbW9lP4oXUrTTbmC2S80+C1t7JngMYQuIY94ztwI2YZRT0GaOSPYOeXc7uLWfC8/2vydS0eT7Gpa62TxHyAOCX5+UDB64q1cz6NZki6lsICIWnPmsi/u1xufn+EZGT0GRXEalHFrvgabQ7Dw3fx6nDo01vF51gYVtm8sL5SyPhW3EAfuyynaCTgA1m+Knu/Eb3Mun6Pq5jXwxf2+6awliJmfysRhWUEtxxgYPOCcHByR7Bzy7nZXfifw5bQ3F2l3otxZWsEsk7Q3cbSho9uUCdD98A5YYLKMfNxd0bVtC1zTUvLKXT5V8lJpVjkRzCGBPzY6dGHP90+lcxr2j3kupWsVnYzGJfDF7arsjO1XbyQiZ6AnBwPY+lYuuQXv9meH306G5hk1+wj8PXSywNFJEevmFXAYbEFzzjnII4waOSPYOeXc9Rgi0+6t4ri3S2mglQPHJGFZXUjIII4II71J9jtf+faH/AL4FSQwx28EcEKBIo1CIo6KAMAU+jkj2Dnl3IPsdr/z7Q/8AfAo+x2v/AD7Q/wDfAqeijkj2Dnl3Kc1rbiW3At4gDIQfkHPytWV4t1ODwx4Zu9Yj0mO9eAxhbdcIZCzqgAODz83pW1P/AK62/wCuh/8AQGrB8fWtxeeD7iC1glnmM9sRHEhZiBcRknA9ACfoKlRjd6FOUrLUjfxHpUmlaHqVjZRXFtq13HbISAhj3BskjB5UqQV9c88Vp65dafoWh3uqT2sTR2sLSlFQZcgcKOOpOAPrXGeINB1TTvGOktplrJcaLf6xFe3KRqT9jnUNvfjokmcnPAYE/wAVa3ipb/xHc6TpGmRyQw/ajdXVzd2MphUW7AqjKSm7dJtIw2CEJGR1rkj2J55dzU8M6hBr+kG6m0uKyu4ppLe5tThzDIjFSN2BkEYIOOQwrY+x2v8Az7Q/98CuL0yHWPDfjXVJtTH2yx1S0F28+nadKqRzxYQqUDSHcyFcc/Ns4GevdA5APr6ijkj2Dnl3Ifsdr/z7Q/8AfAo+x2v/AD7Q/wDfAqeijkj2Dnl3IPsdr/z7Q/8AfAo+x2v/AD7Q/wDfAqeijkj2Dnl3IPsdr/z7Q/8AfAo+x2v/AD7Q/wDfAqeijkj2Dnl3IPsdr/z7Q/8AfAo+x2v/AD7Q/wDfAqeijkj2Dnl3IPsdr/z7Q/8AfAo+x2v/AD7Q/wDfAqeijkj2Dnl3IPsdr/z7Q/8AfAo+x2v/AD7Q/wDfAqeijkj2Dnl3IPsdr/z7Q/8AfAo+x2v/AD7Q/wDfAqeijkj2Dnl3IPsdr/z7Q/8AfAo+x2v/AD7Q/wDfAqeijkj2Dnl3IPsdr/z7Q/8AfAo+x2v/AD7Q/wDfAqeijkj2Dnl3KjwQxT2zRxRofMIyqgfwtVuoJ/8AXW3/AF0P/oDVPRFJN2CTbSuFFFFUSFQN/wAf0X/XN/5rU9QN/wAf0X/XN/5rUy2KjuT0UUVRJ4X8VPB3jW9PiHVIYNP1Kzu1hgghhSaW8hhWRW2xqF2jLDc3Xp7V7Vpv2/8As22/tT7N9v8ALH2j7Lu8rfjnZu5xnpmrVFABUC/8f0v/AFzT+bVPUC/8f0v/AFzT+bVL3RS2ZV1bWrfSFgV45ri6uX8u2tbdQ0kzYyQMkAAAZLMQo7kVBpXiGLUr+fTp7K707UIUEptbsJuaM8CRTGzKy5yOGyCOQMjOV4jkTSvGGh69ekrpkVvc2c07D5LZ5DGyO5/hU+WyljgAlcnms3xJ4ol13R9YtfCeb5ILMmTU7JzIqOWTMUZT77+WWYhWBGF7sKok7S90201F7V7qLzGtJxcQHcRskAIB4PPDHg8c02fVbW31S20xmY3lzFJNFGq9UTaGOeg5dR17/WvHL+30pPDPiCXRNd0KeH+wpxNaaFprwxOCBseZhK6hxhgN2GILdccdDqWg+HdF8beHpI9N06083TLwLKYURpZ/3O07sZaTBfB68t70Adjc+JjBqFrp8ejajcX81o129vE0AaFAQMMWkCkljj5Swz3xzW6pLIrFSpIyVOMj24rwhNM09/DEd29jbNcr8P5JBMYVLhxHtDbsZzt4z6cV0qHw3/aeqf8ACafZQ4gtjphuiQ/keQufs38XmeZ5mfL+fO3/AGaAPU6p2uqWt5qF9ZQOWmsXRLgbSArMocDJ6/Kynjjn1zjxTx5fadPbeIpoYdJttUs3BiN4klxqsrIqMskYJVreMKAwI3DGSQpznT1q3tbfU/G62C2ltLNqFlNdtHBuc2LRwmZyqFXaIsWL7SM/Pz1oA9korgvAlvYQ6xqDaTrWj3do0KeZbaJYNDaJJk/PuEjx+YRwQCDgKSOld7QAUUUUAFFFFABRRRQAUUUUAFQN/wAf0X/XN/5rU9QN/wAf0X/XN/5rUy2KjuNvojLbEAZKnOK4ma4sIUk0jUwbeE/6qST5EkGcjaw4BB7deM139U7nTbe5BDoMHqCAQfwqZxb1R1YbEQgnCorpnB2cccd7cW+l6h9shuATc7pfMkhYjAkDd+gBU+gxXVWijQPDU9xHBJOtnalkiQfNII1JwPc4xV+30i2txhEUKP4VUKPyFT3ou/7PnGnGBbzy28gzqTGHx8u4KQcZ64ojF3uwr4iLj7Onfl8zlNA8Qa3rNtYanaXmh6vYzyIl1BYApJZ7lBOZGlYOUyMrsQkHIAPynY/4S7RDqZ0/7W/mif7L5v2eTyPO/wCefnbfL35+Xbuzu+XGeK5afw8+rarp17B4OGhazDex3VxqqPbgHB/eqGjcyShwWX51AIbJweKrWHhG4tFGk3eg6pfCO9Mi3f8Abskdk8fmeYrmIS5DDj5REQXXrg7q0OM7dfEukPpcOpLd5tZrgWsbeU+4ymTy9m3G4HfkcjjBJ4qK38W6JdXyWkN25aSVoYpWt5FglkXOUSYr5bt8rcKxPyt6GsCPwrqI8fszIB4dSaTVYmEgz9sdBEV29QB+8kzjG6QelZnh7wjcadBo+lXug6ncSafNHm9fXZPsREZysqQ+aTu4UiMxhc5GcDJAOnTxrpF8IGsL9hG12lv5smnztHKxJHlo+FXdkEZydpHIqLwz46sfEL+S8c9rcy3VzDBFLbSoJFhbBO5kA3Y5K9RyOqmsuz8NarD4P8N2DWm25s9XS6uE8xPkjEzsWznB4YHAyeay9U0/VdC8H3t6LJotS0nW5r+xdpEK3KzTuNqkMSNySlcMB8xHBoA9I0/UrTVIZJrKbzY45pIGYKQN6MVYDI5wQRkccVbrJ8P6QdG8MWOlCVvMhgCPMCCxkIyz8jGSxJ5HerGmWFzYJItzq97qJYghrpIVKew8qNB+eaAKfhrWLjWINSe4SJTbalcWieWCMpG5VSck8461l+HPF41KwsLnU72ytZJrCe8mh8plCpHIFMnmFtqqoIyDyc5yADVfQ/Amku2rXGu+HNLuLq41S5nSW4topnaJpCUO4gnp2PSuXbwZqcHh23gvRbabDb+H7u1knuJ0WKGRriORFcgnCFUOSAQBnvxQB1up/ELSk0bUpNNmkOpwaZcahb295ZTw+YsaZDEOqkoSQMg884PBxp6F4s0vXWhggnf7U9uJwr28kSyLwC0bOoEi5I+ZSRyOeRXDeI21bxRr8tmuhzWV0/hfUY44ZriFnd5PLVeUZlCk8AsRnDcDHPXnSL4eJ/C92sGLax065guGDr8jOINoxnJzsbpkcfSgDqKKKKACoG/4/ov+ub/zWp6gb/j+i/65v/NamWxUdzO8Q+JLHwxbWtzqAm8m4uVt98a7hGSrNubnhQFJJGfpS6/4jsfDdvay3vmt9quo7WJIl3MXdgoPUYUZ5P8AUgHH8eQRXTeGredBJDLrMaSI3RlMMwI/KuLv5LzUdJzfiUyaFe2Gk75Bgyyi8iMknodyLAwP+0elUSevQSvL5m+3lh2SFB5hU7wP4htJ4Pvg+oFS147fQWMttfPfajpVr5ev6gYYtbtjLYTybeFkOVVWHJUk5+9gHmp7K60a6bQj4ksLGy8MR21zHaJdzmaxa4WUBWV5QAQY9xi3AYUsF4FAHrdFeVs3hE6xH/bhtj4X/spP7HOphvIyJH83y/N/i2+Vt7lMbPlqLwxo0eteINOh8SWRvNmgkpDfpvOz7S/ll1fq4j28tyMnvmgD0LVPEEem6rY6Yljd3t5eK8iR2/ljaiFQzMXdRgF14GT7VqQyNLBHI8Tws6hjE5BZCR0O0kZHTgke9eL6fZWl8nhi6u7SCe5Tw/qGJpYw7/unjWM7jk5UE4OeMn1qex/sL+zIv+Es+z4/4R+z/sf7R97Hk/vPs/8A0237fufP/q/agD2SqMukWU+rwapLHI93boUhLTOUTOckJnYGIJG7G7BxnHFeaeDNSstBuNCutUuY7SK78J2MdsZTt890ZyyJn7zYkT5RkncOKqeAdMsb+70Ka9skuza+FraWFHjEm1xNIQyq3G8Y4PUZPqaAPZKztP1mDVre2urCKae0nMgE4AVU2MV5DENyQcYB98V45ptxpV14h8KXdnb6Dbm8vClzaWitPdIkkD7kvLgkbnZico65JB5baan0OKODS9Ag8PpbR6nGmsK0duFDJchcKHA6NgJ15xjtigD22ivILY6GToP/AAi/k/2n5E/9s+R/rfL8ht/2rvv83ZjzPm3bsfxVa8M6ZY6VH8M7yxtYoLu/tPKu50XEk6GyMm126sAyIQDnG0YxQB6dP/rrb/rof/QGqeoJ/wDXW3/XQ/8AoDVPUrdlPZBRRRVEhRRRQAUUUUAFFFFABRRRQAUUUUAFFFFABRRRQAUUUUAFFFFABRRRQBBP/rrb/rof/QGqeoJ/9dbf9dD/AOgNU9St2U9kFFFFUSFUrwuLmHY5Q7H5AHqvrV2qV5/x8w/7j/zWs6vwmlL4iLfP/wA/Mn/fK/4Ub5/+fmT/AL5X/Ciisde5tp2DfP8A8/Mn/fK/4Ub5/wDn5k/75X/CiijXuGnYN8//AD8yf98r/hUYeb7S/wDpD52LztX1b2qSox/x8v8A7i/zak73Wo1az0I7/Ul0uwnvry+kit4ELyPsDYA9guSfYc0afqS6pp1vf2V+81rcxrLFIEUblIyDgrkfQ81y3jS6ludQ0fQ7exuL/wAycXt3b27RhjBCQR99lXBlMY5PQN1rmV1a90uy1HR2iu9LNrrNndQRyyorraT3K7lJjZl2h/MX7x4IBq7O2/4kNq+34HqN1fCxtnubq/MMKD5nfYAOw7evFR22qJd3l5aQX0jz2TrHcL5YGxmQOBkrg/KwPGeteb+N5jf3viqye7naC1tdNYQx3DqsbtM+eFI5KlT/AN8nsKS/04283xC1G31DUoJtNjjktfKvJFAeOyjYM/P70naoO/d0Pqcln3C67Hqe+f8A5+ZP++V/wo3z/wDPzJ/3yv8AhXmM1zruualrkq3EUH2BIvJZ9ZmshbIYVkErRpGySKWL8uSPkIwADmUpe6pN4llu9YvPMs9MtpoTp97JHCspgZmkTaQGBIBAIIPcUWfcLrsd9Nq0cEk8TX0rzW8ayywwxCSRVYkA7FUtzg447Gre+f8A5+ZP++V/wrx2+mn2+JNcjuruG/k8PWE/mR3UihXcyZIAbA6cYHGTjGTnq0CarqXiK71PWb3Tm0u8WKEx3rQR28Sxo6uyZ2OGLMSZAwI46Ciz7hddjt98/wDz8yf98r/hVQatGzOsd9LMY5xbSCGISbJCAcNtU7cAjJPAzzXmPiDV7hUl1vTptRSNdWjt1urnVnjWRhOI2iitUyjIFVgd4ViMt83Uz2kbabd38lpc3kbTeL4oJM3UjBk2oSCCxHOTn1GAeAMFn3C67HqW+f8A5+ZP++V/wo3z/wDPzJ/3yv8AhXmUd7dDw7ZeJBql4dbm1VLd7U3TmJiZ/La38jOwbY8nhd3ybieuY7WW8h0O2146pqUl4PEJttr3khi8lrxojGY87CNpOCQSOMHAABZ9wuux6Fq2uw6JBDNfXlyqzyiGJYrYzM7kEgBUQk8Ke3amaZ4ht9Xlmhtby6WeEKZIbi1aCRQc4bZIitg4POMcH0rE8dLcufDi2ksUVwdZi2PLEZFU+VL1UMpP5iuf8RTavpl34me7vYJr1vDcksF1YxvbG22M/G0u5yxbIbd/yzbihLz/ABBvy/A9N3z/APPzJ/3yv+FQyXwhuYLaS/Kzz7vKjOzc+0ZYgY6DjJ9x6iuQsIpdM8YaHaC/vpYbrTLmaQXN3JKJZg0HOGYgYBOAMAZOAMmuY0uV9S1bw/qn2m6vJw+sNAftchVxHN+7GA2CMEDHcAA5AGCz7hddj1zfP/z8yf8AfK/4Ub5/+fmT/vlf8K808Mvrcsfh/WJNRtFW/YG4km1yWUXW9SWjS3aIIjgjIVCCuwryM16XSaa6jVn0DfP/AM/Mn/fK/wCFRl5vtKf6Q+djc7V9V9qkqM/8fKf7jfzWple25StfYk3z/wDPzJ/3yv8AhRvn/wCfmT/vlf8ACikZlXqQKevcVvL8Bd8//PzJ/wB8r/hRvn/5+ZP++V/wpodW6MKdRr3C3l+Ab5/+fmT/AL5X/CjfP/z8yf8AfK/4UUUa9w07Bvn/AOfmT/vlf8KN8/8Az8yf98r/AIUUUa9w07Bvn/5+ZP8Avlf8KrXNlDey28t0kc8ls/mQPLDGxif+8pK/KfcVZoo17hp2DfP/AM/Mn/fK/wCFG+f/AJ+ZP++V/wAKKKNe4adg3z/8/Mn/AHyv+FNkEk0TxSzM8bqVZGRCGB6gjHIp1FGvcNOxQ0zR7DRVkXSrS2sFlIMgtbaKIOR0ztUZ61f3z/8APzJ/3yv+FFFGvcNOwb5/+fmT/vlf8KN8/wDz8yf98r/hRRRr3DTsG+f/AJ+ZP++V/wAKjLzfaU/0h87G52r6r7VJUZ/4+U/3G/mtKV7bjVr7FbU9Zi0e2W4vb6ZFeQRRqkPmPI56KiKpZjwTgA8AnoDRpetQ6zatcWN/K6JI0UivF5bxuOqujKGU9DggcEHoRVbXtS0/SbeC9vYPtFwkm2zijjDzSTMpG2Mf3iCwzxxnJAzVfwzpd7Zrf6hqnlrqWpzi4niibckICKiRg/xYVVye5z2xVdN/xJ67fgb2+f8A5+ZP++V/wqlqutRaLZi6vr2dImkSJfLg81mdjtVQqIWJJIHArPbXtSDEDwlrLAHGRLZ4P/kes7x4Z5dC0sw4guH1ew2ecm8RsZ0xuCsM4PUBufXvRZ33/EHbt+Bt6b4jttVupLW3vLxLmNBI0N1ZvbuUJI3BZI1LDIxkZArT3z/8/Mn/AHyv+Feda22r6frtxLfXlrdXL6Be/Z5bKB7drULsYsQZHJ3HZhsjBUY6mnWdvIbvwxpdzqep/ZtSsZLu4lOoTLJcXCpGQgcNlBhnfYhUfL0wDTt5iv5HdTaolvf2tjLfSLc3Ycwp5YO7YAW524GAR1pJbHz/ALWJLq7Iu4hFKvnEDbgj5R0Q/MclcE8ZPAx5Pf6h4gN1Ypoj/b7qzutStrG4uH8xniSNOc/8tHB3IMnkqNx6mtXz59SvNE07Rr24vtNm05ryN7vWZ7WW5k3BWLSIrOSueYxtUFunAAOV9wuux6PZ2/2Cyt7O1kaK3t41iijVVwiKMADjsBU2+f8A5+ZP++V/wrzbTk1HUfEGjaXqWtyTwizvjJ/ZuoybZNk0YRXlQIxdAdpYAEkHPUg9N4Hu7i78MJ9pnknkgubm2EsrbnZY5nRdx7naoyTyeppNPuNNPodHvn/5+ZP++V/wo3z/APPzJ/3yv+FFFLXuPTsG+f8A5+ZP++V/wo3z/wDPzJ/3yv8AhRRRr3DTsRyPN5kObhz8/Hyrx8p9qWa5e3gknnvTFDGpd5H2KqqBkkkjgAUkn+sh/wB//wBlNc74+Vj4Smcgm3iuLea6UDOYEmRpc+wQMT7A0o3vuOVrbF2z8Xafe3kVrFf3ayTKWgM9k8KTgDJ8t3jCycc4UnIyRwM0s/i3TLbw2viGbVnTS2CsJzD6ttHy7N3X245z0pusappESaWbmNL1ru6iFikYWRmc8iRMnooJYsOgzXI2NjFe63N4OnQtaWd5d3kqbuDDKoMa/TNw+PeE1dvN/eRfyX3Haav4msdCVG1LVJIQ8TzLiHflExuPyoem5fzFMtPFEF5dR28TayryHAM2kTxIPqzxBR+Jry24lm1bwhrlzcuHn0bSF0lnOSftCykTEj1PlxH8a9StIPEMVyr32paZcW4B3RW+nPE7ccYZp2A59R+XWhq3X8QTv0/AuajqselWn2m8vpUj3KihYg7OzHAVVVSzMT0ABNVF8U6e2kyan/acoto5PJcNAVkWTIHlmMpv3kkYXbk5GByKqyaxbzfZf7W0mbTJmuVjsW1BIpQZ2VtpUxO+04yMkrndgHmuNPmWniHZfTQ3Dw+I7ea9vY0KRM0ls6RrsJOzYfKXBZicqScnFCT7/iDa7fgdyniyylsGvIrrUJY0m8iSOLTpXmjfGcPEIy68c5ZQOR6jMmk+JbXW7i7t7K8vfOtConjnsngZCwyARJGvJHP0I9RWEmpx6brnjXVsh7WytoGk29DLHE7OM+u0xj8q0vDWim18L2sN68xvJyLy8kSVo2ediHblSDjPy46bQAeOKXzf3h8l9xr6hqiaVZNeXt9JFArKpfyw2CzBV4Ck8kgVZ3z/APPzJ/3yv+Fcx8Qf+RMuf+vi1/8ASiOuV1l7023jLU01bU4rjTdSiWzEd26xwjZASPLztYHccqwYdeBk5Em+oNpdD1HfP/z8yf8AfK/4Ub5/+fmT/vlf8K8s8WXNz4ek1uxtNY1C3t1tdNuhPLePI8DPeGORlZycAqoyv3eDxgmn+J3utF/tTTNJ1nUfJNpaTNI9280ltI1yiAiRyWG9d3yk4+U8cmnZ9wuux6hvn/5+ZP8Avlf8KN8//PzJ/wB8r/hXDGwhn8U32h3Wp6nbWNlp8dxbBdTnSRy7yeZI0m/e4XagwSVXd05rI0O7ufEus6TBq2sX0aS6Kbjy7e6e2+0MJmUS/uyp5TDcYByOwFFn3C67HqG+f/n5k/75X/CjfP8A8/Mn/fK/4V5Rpuoa9r9zpti0xuoVsZJomfVJdPa7xcSRiXfChZ/3axNjIH7zODkY0NHTUNU8RaTZanrb3Ucem3EztpuoP5crpcBELOmzcVU7W4GSDkdqLPuF12PR98//AD8yf98r/hRvn/5+ZP8Avlf8KKKnXuVp2DfP/wA/Mn/fK/4Ub5/+fmT/AL5X/CiijXuGnYN8/wDz8yf98r/hRvn/AOfmT/vlf8KKKNe4adgRpTdW++ZnG88ED+63oK0qzU/4+rf/AHz/AOgtWlWtLZmVXdBRRRWpkFUrz/j5h/3H/mtXapXn/HzD/uP/ADWs6vwmlL4iKiiisTYztR8QaLpEyQ6nq+n2UjruVLm5SMsOmQGI4q/HIksSyRurxuAyspyGB6EH0rxfx9pUmpeMfEWsRatpIk0PS4ybG808XBdcGTB81dg3EkBkLHnBxmvWfD939v8ADel3n2dbf7RaRS+SowI9yA7QOwGcVTVkSndmjUY/4+X/ANxf5tUlRj/j5f8A3F/m1Q90WtmZ+o6hoWjXSXmp3mm2NxOnlLPcypE8iKc7QzEEgFs47Z96ZbSeHPEfn3Fq+lapmI200kRjn+Q8mNiM/Keu08Vi+Jnvo/HHhltPt7e4uPIvcJcTtCuMRZ+ZUc/pVjVtT1pW0bTZBb6bd6neNC89rL9o8qNI3kJUyRqNzbMcqQM96uxFzXh8PaJbWstrBo+nxW80flSRJbIqOmSdpAGCMsxx7n1qaPSNNhtZrWLTrRLedBHLEsChJEChArDGCAoC4PYAdK4a+1nXrbUhoEesOZE1e2tzfmCLzWglikcqRt2b128MFA+7kHnOpY/23rF9q0Vv4guLUaVcpZxBraF/PYRpI0kw2gkMXxhDHwPU8FmF0dBeaBo2oSwy3uk2FzJAAsLz2yOYwOgUkcfhUk40u3uCtwLOObUD5REm0NckKfl55fC5454zXDNrni3UZ9Uu9Ks9Rla0vZba2toxZi0kET7SJGkcTZbBORtxkYBx83S+MtKuNW8NyGyU/wBo2bpe2Q7+dGdyj8eV+jGiwXLd7pnh5XtzfWOlh3UWUHnxR5ZeSIlyORwTtHoeKlvtH0a6uo9R1DTbCa4tgClzcQIzxBTuBDEZXB59q4+TVV8Uaida09ibXR9JN1A2Af8ASp4twyD3SPHH/TSptR1u/fS/DaNcZGpabPJdDYv7wi23Z6cfMc8YoswujpF0Hw7eyNqK6Tpdw92gZrkW0bmZTgglsfMDgHr2FWTo2lm8kvDptmbqR0kebyF3syfdYtjJI7HtXA6BcazfW0Wn2utTWFrZ+HbC4jEMETN5jI45Lo3y/IMjrwMEc5W18UeIPEn2YWUepQhdLtbqU6WloSZZlJ+b7S33BtIAUZPOT0FFmF0d6ui6Umqtqi6ZZDUW63Yt1808Y+/jPTjr0qT+zLD7OLf7DbeQJfOEflLtEm7fvxjG7d82eueetchZah4jv/EttaaleNpQh0mO8uraBISDN5rqQXYPhCq8gHI4w3Bzn2fiTVRrmgSR6hql9p2pXRhae4soLe2lDRM4MK4E4AIGC2QRn5m4JLMLo7qe10jxFp8f2i3sdTsmIkj8xEmjJ5AYZyO55rOtofCFjp1xDax6Hb2NxA006RLCkcsQ+VmYDgqM4JPHOK5HwrLqui+EfC98NWae2u54bV7FoYxGqSNtBQgb94OCcsQfm4HGM1/EGqfYf7d+1f8AEyTwveSrP5a8Ms64O3G3sO1Fgueo32l6Tq8KW2oWFlexR4dIriFJFXqAQCDjuM/WlOi6URADplkRbymeEeQv7uQnJdeOGJJORzmuAlk1XTdX8YavZajcyPaNZ3MtuY4iskQRWkX7m7OwMBg59cnmuu8O6pPrV/rF4s+/TEuRbWahQAdijzHzjJy5ZeT/AMs+2TRYLmhBoWkWuoyajb6VYw30pJkuY7dFkfPJywGTk9av0UVJQVGf+PlP9xv5rUlRn/j5T/cb+a0pbDW4sj7EJ/KublOoalczYuHsLKJiodQPMlI6tk8Kv6muiuATHx2Nc29tHqOkXGlJNGs0R2uoAIBzuG5RjgjqB6mqtfQ68M+WEpxV3+X9fqRyG90y3+3W1/JqFmg3SxybWbb3ZGHUj0NdNaXC3ECyIwZWAZWHcHoa5KzjudJa6s7iCDF6zPbtbqVhDlceXj+HOM56HJrd0xU0bQIzdyqkdnbDzZD0ARfmP04oas7FVpxqUeaXxJ/1/Xma9Fc7B4tieSyNzpOpWVrfOsdtd3Cx+XIzcoCFcum7tvVeeDg8V0VBwBRRRSGFFRTSvF5ey3km3OFPllRsB/iO4jge2T6A1Dp2p2uqwSzWjl445pIGYqR86MVYc+jAj8KALdFFFABRVDS9Wg1eO6e3SRRbXUtq/mADLxttJGCeM9Kj0fW49bs7W8tbS5W1uI2dZZNgCkNt2kBicnkjAIwOSDgFiNOiqmqahDpGkXup3Cu0NnA9xIsYBYqiliBkgZwPWp4JluLeOZAQsiBwD1wRmkMkooooAKjP/Hyn+4381qSoz/x8p/uN/NaUthrcralpGl6tEiapp1nexxncq3UCyBT6jcDioNBtdBhsPP8AD0Gmx2c5LeZp6RiOQg4JynBwQR+FZnj7UWsvDEltC0wudRkWyiMMbSOu/wC+yqoLErGHbgE/LXHprq+HbHxdp+ii6tI4rFtU037RZSQlDt2ygLKg3AOFboR+8NWk2iG7M9Xqhdx6TrCtp14lleqUWZraYJIChJ2uVOeMg4OOxrk/GOoXryy6XHePDbz+H724kCIhJdPLAOWU44Zh+PqARmaLpuo3Hia1gttdurUr4as2adIYWkcmSbaPmQrtGT0XJwOeuS2lwud5ZeHtE02K4jsdH0+1juF2TrBbIglXnhgByOT19TU13pOm39itleafa3NomNsE0KvGMdMKRjivPdP8V+IPEaafHbR6ih/sm3vJ20tbTe0spYc/aWwEHlnhQTk8kYGdOzvPE+p67YaZf3sukSNpbXFzHbRws/mCbYCCwkUAryRlsZx70WYXR1ws9Ms1tsW1pAtpGwt8IqiFMfNt/ujAGcdqrnQ/D+paciHS9MurGV/tSKbeN43dhnzBxgkg/e75rz601DUtR1nRNYl1GVbpNCvi4jijCO8ciKTgqSAxAYjP8IxgZB2tF1HWvFHlWy61PpzW+kWdxJLbwQs8806MSzB0YBRs6KBkk88CiwXOzh06xt2gaCzt4mt4vJhKRKvlx8fIuBwvyjgccD0pu7TtJtpObWzt0Jkk5WNVLsSWPQDLZ57nNcH4q17WLSHVpbDVb+W60y0Lyx6fYwrawusYcmV58ltxYHZG24Ljgnk0rm/1GyvvFuuWuozpP9g0+RYzHEUUvu7Fc8DIHP8AEc54wWC56pRXBahq+tSab4l1621VrZNGmmSGx8mNoplhUM3mErvy/IG1lwCvB5zTvNd159O8V6zDq8sEejyh7azEERR1EEUjJISpYg7iPlKkZPJ4wWC56TRSIwdFYdGGRmlqSiOT/WQ/7/8A7KaZeXtrp9pJdXtzDbW0eN800gRFycDJPA5Ip8n+sh/3/wD2U1zXxFLjwReGNVZxPbbQzYBP2iPGTg4/I0o7jlsSaFL4IbVJG8PyeHjqEiNvOnmHzWXIJzs5Izgn8K31tLZLuS7S3iW5kUJJMEAdlGcAnqQMnA964m8utT1PxromlaxY2OmGCQ39tPDdNObkopVokJjTaQGy2eo6A8kVtK1zxbqq2+rWtnqUsU91zbsLNbRYPM2tg7/O3hQTk9WGNoBwLsRc7k6TprW91btp9qYLtzJcxmFdszHGWcYwxOByfQVRtPCnhm1uI7qy0DSIZomyksNnGrIw44IGQRXO2ep63Br8drrl7qdi9xNLFGPscMlnKCWEYhlQFkfAVv3p55G3kYxvC51dLDwtpVrrt1BBfHUJJ3EMDSARuNqoTGQOSScg/eb/AGdpZhdHpTrp+sWc0Di1vrUs0M0bBZULKcMrDkZBGCD0IqNdL0i10w6YthYw6e4YG1EKLEwPLfJjHqTxXG6frusarqcOjf2nLbtLfakGu44YjIIreYIiLuUrn51ySpOF9TkF7Z6la+PtFa51qeeWLTL5g6wxIHVXixuG08kEbiMAlAQFyQSwXOwstP0Z9EW1sLOwbSZ0JWGCJDBIjcnAA2kHOffNXLi2t7uIRXMEU0YZXCyIGG5SCpwe4IBB7EVwXhzVtc8VwWtv/bM2nyQ6NaXcs8EELPPNMG5IdCoUbOigZLdRTdF1rXfFWp20A1Z9NibSVuJPskEbFphNJGWUyK2EITOOe2COclgud/cW0F3CYbmCOaIkEpIgZSQQQcH0IB/Con02wkjuI3srZkuW3zq0SkSsABlhj5jhRyfQelYGneJLl/hmviSeNZbqPTnunRRtDuiEnA7ZK/rWdLc61ZPosdxrs90utxyRSYghX7O/ktKHhwn3RtIw+/gg545Vh3NXVbDRvGGl3Qsr6wdxLCk93DsmKiGVZfLYg+x4J43E4qvaar8PLe1bT7LUPC8dvNIHNtDNbhHfIwdoOCchcd+BUfgOF4fhZpe+5ln36err5gUbAU+6NoHA98n1JqDwJceIf+EM8PIul6WbP7FAPNOoyCTZtHzbPIxux23Y7Z70xHVajo2lawsa6pplnfLGSUF1AsoUnrjcDis6/wDCWnar4gGpajbWt5Atotutpc2yyKrBywcbsjOGI6fjXPXOua1F49HhRdVQRXEi3a3vlp5sMe1ibbGzYXJQlSedm48kAnR0O41jWLNfEH9ryJC1xKf7N+zxmIQo7JtzjzN+Fzu343Z+XHFFmgumdDf6NpeqW8dvqGm2d3DEcxx3ECyKhxjgMCBxU0VhZwSRSQ2kEbxReRGyRgFI+PkGOi8DjpwK4Tw7rPizVI9I1UWmoy298ySXEcgsxaxwvzmMq/nZUEfeznByoJGJNI1fxBBqkdnrNzfQapcQuI7a7s4msppiGZRBNEMqF2H5ZGLFT0zzRYLnd3FxDaW8lxczRwwRKXkkkYKqKOpJPAFPVgyhlIKkZBHevMpfEeuaXo2r/b7/AFW21aLSpZ47e/sYNnnIgYvBLEPLZRnBRizdOmDnQ1LxJq2mtqem/aPMv71LZtHdo14M2IyMAYYRuC5z/C3OaOUOY76ivOG1nxbezanNpdvqdw9ldPa28Ua2QtpjGcHzS7iXLHJyu0AEYBxz6MpJRSy7WIyVz0pNWGncWiiikME/4+rf/fP/AKC1aVZqf8fVv/vn/wBBatKtaWzMqu6CiiitTIKpXn/HzD/uP/Nau1SvP+PmH/cf+a1nV+E0pfERUUUVibHPa34G8M+I9Rg1DV9JhurqAAJIzMuQDkBgCAw9myOvrXQKoVQqgBQMAAdKWimIKjH/AB8v/uL/ADapKjH/AB8v/uL/ADape6KWzIZtOtbjULW/li3XNqrrC+4jaHxu4zg52jr6U3U9KstYtBbX0PmRq6yIVdkdHU5DKykMrD1BBq5RTEY9v4X0e2ihjjtGPk3X2xXkmd3abBG9nZiznBI+YnjA7Ck1Dwto+qXclzdW0heVVWdY7iSNJwvQSorBZB2+YHjjpWzRTuxWRh3Xg/Q7y6lnms3PnMrTQpcSJDMVxgyRKwR+gHzKcgAGtyiigDP0zQ9M0a1ntdPs44ILiZ55Yxkhnf7x59fTpjis+38E6BayQyR2cpaCN4ofMu5nESMu1kQMxCrjjAwOnoK6Cii7Cxm2WgaZp7M1rbeWWtYrM/vGP7qMEIvJ7bjz1OeTVR/B+iNDZxJbzwCztxawvbXk0LiEYwhdHDMox0Ynv6mt2ii7CyM600HSrCdZrSyjhZbZbRQmQoiBJC7enVj2zzVC38E6Ba3FnPHaTF7Jw9p5l3NILfjGIwzkIuOCowDgZHAx0FFF2FkYOm+DdB0ia3ksrORPs+TBG9zLJHExGCyxsxVWOTlgMnJ55OVPg7QTaG1Nh+4No9kV86T/AFLtuZc7s8kZz1963aKLsLIxrvRkgkvdR0u0ik1O4hWFkuLqSOCRRgDeAGGQOh257ZANP8MaHD4a8M6fo0BDLawhCwGN7dWbHuxJ/Gtaii4WCiiikMKjP/Hyn+4381qSoz/x8p/uN/NaUthrckIyMGsi/wBAtb6ZZyHSdRgTROUcD0yOo9jWvRTLp1Z03zQdjIsdDispHkEk8kjjDPNMXOPTngfhVrUxFHo14JbOW8h8h99tEoZ5lwcqASASRxjNXaKAqVZ1HebueZWF1a6ZPp0fhLxbc6ist5H5miXM6XLRwNhWUZHmwiNecM2AVwRk85dhbxSahvvtb0qz8SjUyZF/s2R9T3CThQwm3NE0eBwmzyz0wK9hoquYx5TzSG0nHiiPwUsRFla3rawpKnZ9myGjj/8AAhm49I6yvDNvE82jPc65pVv4iF0pvIYtNkOpSPkmWOZxMSUPzfMybANpAAC49goo5g5TybS9Lsbfwl4bvY7SEXlzrkYnuNg8yQCeQAM3UgAAAdgKr2C6b4a0eTxBZW1tFNomt3a38MCKri2klePDBeQAPLYD0TgV7DWdrGkR61bx21xcTpbCRXlhi2hZwCCFclSduQM7SM9M4o5g5Sl4TsLjTvCtuJkU6hcBru4BJAM0pLsCeTwWx9BWjp0uqSpIdTs7O2cEbBbXTTgj3LRpj9au0UhnB+F9Kvbsa3LB4h1KyQ6zeDybeO2Kj96ef3kTN+tclYDUBo2njTGna9Hhm+CGHPmn/SYs7NvO/GcY5zjFe01Be2q3tlNatLNEsqFDJBIY5Fz3VhyD70+YXKePa4PC32m8/wCEVFl9nHhbUvN+w48vO2PGdvG/HXPzY257V1emaXY6H4t8MppttHbfbdLuftTIMG4ZPIKtIf42BZvmOT8x9a6TTvDyWWpf2jc6je6leCHyI5bvywYoyQSFEaIOSBkkE8DmtmhsEgoooqSgqM/8fKf7jfzWpKjP/Hyn+4381pS2GtyCfTbS51G0v5od9zZhxA5Y4TeAGOM4JIGMkcc46motQ0PTNVuYbi+tEnkhjlhUsTjZIu11IzhgR2Oa0KKYjBtfBuhWkxmS1lklNs9pvuLqWc+S2Mx5dj8vyjA7c4xk5t6b4e03SJVls4ZRKtutqHluJJW8pWZlXLsTgF2x7YHQADTop3YrIwv+EO0QW1lBFbT24sofs8D213NDIsXB2F0cMy5AOCSMjNW7HQNL02eGays0geC3+yx7CQFj3bsYzjrznr71pUUXYWMQeEtEVLRUtHQWiSxxbLiRcJIcupw3zAnnDZFFx4S0a4htYjbzxC2txaxtbXc0L+SMYRmRgWUY6MT39TW3RRdhZHPT+BvDlysqPp5WCVFSS2iuJI4HCqFXdErBCQAoBIyNo9BUs3hDRJzJ5lrIRLbR2sii5lCyRocoGAbBI7Mfm963KKLsLIxbzwnot/fyXlzaM0krI0yLPIsUxT7pkjDBJCMDlgeg9BU8vh7S57XVLaS13Q6oxa8XzGHmkoEPOfl+VQOMdK06KLhYRVCqFAwAMCloopDI5P8AWQ/7/wD7Kah1DTrXVbJrO9i82BmVim4rkqwZeQQeCAamk/1kP+//AOymqPiDWIfD/h7UNWnwUtIGl2n+IgcL9ScD8aS3Y3sS6jpFjq32b7bCXa2mWeFldkaNx0IKkHuRjoQeaof8Ijon243f2STcZ/tBh+0y+QZf7/k7vL3Z5ztznnrzXE+CdTsNE1mXSrXWbHUZNSsf7Qla3uUlAvUGJshScbgVI/3GrobfxRqV1pHg+dEtEuNcAExMbMsZNu8mVG4HG5RwT0zz3q7NEXTNe28J6LaXkdzDayBopWmiia5laGJ2zlkiLFEPzNyqjG4+tPsfDGkadcwz2ttIkkDStDuuJHWPzcbwqsxCg4HAGBzgDJrzrQX165uPBUiX1pJezWupH7RcQuwRN8OSy+ZmRsg87l+97c7Z8dai62lgIo49Raa7juZ4rCe7jUW8vlllhiO/5iV6thecknAJZhdHUS+FtHlg8r7K6YuZLtZIriSORJZCS7LIrBl3bjkAgYOOlInhPRYmtWjtHSS2MhSRbiQOxkIMm9t2ZNxAJ3k5IzXPw+KtfvJtJsobSC1ubu5uLeSe8s5o1ZY496ypE5VwDn7pPXI3HGTSuNZ1zUdY8Pwm7tIJbfXLiyufLhfy59kLsG2+ZwCv8JLYbBycYJZhdHUzeDdCmtbS3+yzRJaW32SJre7lhfyeP3bOjBmXgcMTV+10bTrK7W6tbRIZUtltE8vIVYlJKqF6AAk9q5LRPEGoajb6bpmlQaZYXE63dzK5tmaGOOO4MYCxq6kszNkncBwx5yKt6tr+sac1naT32j2t88JLwx2k97LO+SMxwxlXVMLkk7sbsfw5YswujprDTLPTNMi020gCWcSbEiJLAL6c5J/GqGn+FNG0u4We1tXDpG0UQkuJJFhRuqxqzERg4HCgDgDtXEWniLVdZv7HV2ktRaz+GZ7uWxeF3RmDKGH3wOWxzj7uRznI29M1vW9YhW20SPS7T7HYW8kiTwOySSSRh1jQK6+WgGBk7uvTjkswujq7LTLTTtKh0y1h8uzhiEMce4nCAYAyTnp71k23grR7OCKC2k1aGGJQscUes3aqijoABLgD2rCsPF+t+I5ZW0ZdPtIF0q31BTdwvM26TzMxna68fJ97tjoc8dVpOtQ6j4Xs9clAt4Z7NLpwTkRgoGPPtzz7UtUGjI38LaNJbTQPZkia6F67+c/mecCCHEmdwIwAMEYHHTim/wDCKaN/aX2/7LJ5vn/afK+0SeR53/PTyd3l78/Nu253fN15rz3wn4g02LxRp2rLq1lNdeJzIl7bR3KM8DZL2wZQSQVTMZz3IqSKfxI32bdrNufM8VywNm2k+bb5mAf33KDaMJ2wvPHNWYro7yHwhodvdJPHZv8Au5TNHA1xI0EchJJZIS3lqcsTkKOSfWktPB2hWcyyRWTOqI6RQz3EksMSuMMI43YogIyvygcEjoSK5seOdUnnlu7SylmtEu2gWzj0i7eSRFcxs4uFHlA5BbbgjAwWBzh0/ivxGkNzfxppRtIdZOlrbtFJvcGbylcvuwuCy5G05wTkZwFZjujfj8E6AlvLbtazzRS2zWu24vJpdkTDDIhdz5YIA+7joPQVoT6Hpl1qGn389oj3WnBhaSEnMe5drd+ePXNcne+KdfsJrjTMaZc6jHqFrbJMIZIoik6kgld7EFSD/EcjsKo+J9Y8QBJtHku7OK8tr7TpBdQQSKk8U020Ap5mVwyMGG4hl9M8FmF0dfe+EtE1C8luri1kLTsrTxpcypFOV6eZErBJOgB3A5AAORW0AAAAMAdAK4qTxXqNv4nGn31xp2nxm6EMUN5azR/ao8Ll4rjd5ZYluI8E8YJHUdtSdxqwUUUUhgn/AB9W/wDvn/0Fq0qzU/4+rf8A3z/6C1aVa0tmZVd0FFFFamQVSvA5uYdiFzsfgEeq+tXagb/j+i/65v8AzWomrxsXB2dypsn/AOfaT/vpf8aNk/8Az7Sf99L/AI1pUVPsl3K9q+xm7J/+faT/AL6X/GjZP/z7Sf8AfS/41pUUeyXcPavsZuyf/n2k/wC+l/xqMJN9pf8A0d87F43L6t71rVAv/H9L/wBc0/m1S6SutRqq7PQqbJ/+faT/AL6X/GjZP/z7Sf8AfS/41zHja6ij8VeG7a7n1dLGaK7MsWmPch3ZRHtJFv8AOQMn2Gaz9P8AFh0ax1uSzS+1C3g1S2tLWz1GWWO5j84RjLGYGTYWcld3XBGQAKr2S7i9q+x2+yf/AJ9pP++l/wAaNk//AD7Sf99L/jWM/iXXHu7mxstBtLm9sYVkvUGosqKzZKRxMYsuxUZO4IBkDJ5I5wfEKAeLfNsnuLz+1dJsn0rTWl2eZK7zEkg5CYAG5ucBR1OAT2S7h7V9jvNk/wDz7Sf99L/jRsn/AOfaT/vpf8a5TVPiXDpd/d2cq6Ok2non22K41hYHaQoHZLdWTMuARgt5YJIHHOLEnjq8uH1J9H0WK8tbCyhvmmmvPJMsckZkAQbG+fA6Ege4o9ku4e1fY6PZP/z7Sf8AfS/40bJ/+faT/vpf8alXVbQ6Iurs+yzNt9qLt/DHt3ZP4VxPg/UNXtNctTrVzcyJ4ltnvraKZyRayKxbyVBPyjynj49Y2PrR7Jdw9q+x2Oyf/n2k/wC+l/xo2T/8+0n/AH0v+NY9h4svb2zj1gaRGvh+Te63YvAZliUMRK0W0AIdvZ2bDA7euGJ4vv7fSG1zVdEFroxtHu1miuxLMiAblEkZVQrMOys4B4J70eyXcPavsbeyf/n2k/76X/GjZP8A8+0n/fS/41yNt8UbQtKlxFp08n2OW6ii0jVEvnPlruaNwFXa2OmNynB54GbkHjqZvDmo63LYWE9paxB0m0zU1uomcnBR22KUK5VmO0gKc84xR7Jdw9q+x0Wyf/n2k/76X/GjZP8A8+0n/fS/41W8N63c65bSzy29iIQwENzp9+t3BMO+H2qQVIIIK46YJ5xt0eyXcPavsZuyf/n2k/76X/GjZP8A8+0n/fS/41pUUeyXcPavsZuyf/n2k/76X/GjZP8A8+0n/fS/41pUUeyXcPavsZuyf/n2k/76X/Goyk32lP8AR3zsbjcvqvvWtUDf8f0X/XN/5rUypK2441XfYqbJ/wDn2k/76X/GjZP/AM+0n/fS/wCNaDusaFmOAOtczqHiZku2tLSCa5uFGWigx8gPQsx4FEoRjuzahCpWdoI1tk//AD7Sf99L/jRsn/59pP8Avpf8aw7fxPPDcxw6haz2hkbajSkNG59NwPB+uK6qGZZ4w6/iPSiMYy2Y69OrRtzJa/13KOyf/n2k/wC+l/xo2T/8+0n/AH0v+NaVFV7Jdzn9q+xm7J/+faT/AL6X/GjZP/z7Sf8AfS/41pUUeyXcPavsZuyf/n2k/wC+l/xo2T/8+0n/AH0v+NaVFHsl3D2r7Gbsn/59pP8Avpf8aNk//PtJ/wB9L/jWlRR7Jdw9q+xm7J/+faT/AL6X/GjZP/z7Sf8AfS/41pUUeyXcPavsZuyf/n2k/wC+l/xo2T/8+0n/AH0v+NaVFHsl3D2r7Gbsn/59pP8Avpf8aNk//PtJ/wB9L/jWlRR7Jdw9q+xm7J/+faT/AL6X/Goyk32lP9HfOxuNy+q+9a1QN/x/Rf8AXN/5rUypK2441XfYqbJ/+faT/vpf8aNk/wDz7Sf99L/jWT46e/8A7JsbewttTnNxqECTLprmOURAl2+cMuwELtLFlHzdRmp/ClzYvBeWltFqlvc20225ttTunuJomKgr8zSSDaVwRtYjr3zVeyXcXtX2L+yf/n2k/wC+l/xo2T/8+0n/AH0v+NaVcl8RLp7Tw/Zss95DG+qWcUxs3kWVommUOq+X85JUkYXk9qPZLuHtX2NvZP8A8+0n/fS/40bJ/wDn2k/76X/GuKstcttJ8QX502bWHsodGlu5LTV2ulaWWNgVMRuQWwF3BtvHzJwTWvbeLtWuk0yCPQ7VdQ1OFrq3gfUGCpbqFJaVxF8rZdV2qH5PXAJo9ku4e1fY3tk//PtJ/wB9L/jRsn/59pP++l/xrhNX+IMFjqejahqTz6fHbSXttf2SSGQPOiJtRcYEmdwKnA+9yF5xr6l48m0h7Cz1G10nT9UuoTcPDf6wsMMMecAGXYd0hPG1VI4b5sYJPZLuHtX2Ok2T/wDPtJ/30v8AjRsn/wCfaT/vpf8AGuZsviDLrU+m22iaXBdTXsNy7NJfBIomgkVHG9EfcpLfKyg5+XgAkjo/DusjX9Eh1DyDbyF5IpYS4fy5I3aNwG7jcpwcDIwcCj2S7h7V9h+yf/n2k/76X/GjZP8A8+0n/fS/41pUUeyXcPavsZuyf/n2k/76X/GjZP8A8+0n/fS/41pUUeyXcPavsZMiTeZDm3cfPx8y8/KfeqeraJ/bMdrHcw3Iit7mO52I6ASMhyqvknK7sNjjlRW3P/rrb/rof/QGrI8YapdaT4eaWxYJdz3EFpFKy7hE0sqx78Hrt3ZweCQKSpK71G6rstCHVdBXV7jTp5oLmOWwuRcQvE6A52lSpznKsGII/Wsmx8CR2NzpcgutWmh0l2axtpZYfLhUoybeFDMMNwWJI2jnk52I/C8lleWt1YazqYkR8XS3d3Lcpcxn7w2M22Ns4IZAuMYxgkVybTazqXg6HwvbapdRaz9uurNrxbhhMqQF3Vy/3juAhB9RJz1qvZ+ZPtPI29K8GRaTc2M0TahL9gFwlskrw7USYoWXgAkAoMEknk5J4w3/AIQmKNlmtZNRtLxLq4ukuoZIS6mdi0iYYFShJHDKcbQc5Ga5jxN4mv8AWtBOo2F7dWaWvh0XtwtvKyMJp3VUU7ccr5U30Jrq9FTQX1aAWZ8VicElftzaoIeAfved+7/Bu/vR7PzD2nkSweF/KurC7ll1O6ubKSWVZbidGMjSLtbI6AAdFQKB6VBJ4MiaZZ4m1CGdNSfUlkR4SRIyFGXDAjaVJHTPvXQ6zpk+rQ29umoT2duJg9yLdmSSZAD8gkUhky20krzgEd68/GqXP/CP6i9jqd9NoDaxFb2lyLlnuZoPlEywSE75Pn3hSCXIBCE/LR7PzD2nkbsfgmO2t7NbGXUrO5tDN5d3C8JkKSuXdGDAoy7sHlcjaMHrlv8AwhLJOZ4dR1uKaWAW91ILiJnuVDM3zMwJU5d8eXswDgYwMV9E8RrpljrjRNf3lvFepBptneyObt5HRf3bCTMqgtkgyDIXLfdAq34Gn106Xq6X9zHqOow6vJE7SSNHGq/JuCcMQqgttXHPGSMk0ez8w9p5EFt4AtrO3soLaTUo47WylsMCSE+bDIc7WyD0IGCuDxzmpH8EhVQWV3q2nn7IlnM1rLCDcRoNq7twOGAz8y7Tz14GNLx9dXFn4PuJ7WeWCYT2wEkTlWANxGCMj1BI+hrN1Lx3fWL63PHoKT2GjXaW9zL9tCyOGWNsxpswSBJyGZRwMMcnB7PzD2nkXLDwra6Zczy2dpPEstnFZCFXTYkce/bt5zn5zkknoKa/hOJ/B8fhjberYpbpbF1kjEjxrgYJ6fMBg4HQnGKral46vdFj1KPUdDT7baJaTJBa3vmCaOefyRhmRcMCDxjHT5ucg1Px1f6Ha3y6poKLqFvFDPFBbXnmJPHJKsRw7IuGVm5BXHI554PZ+Ye08jS1rQE13S/sE8FxCiyRyxyQOivE6MGUrnIBBHpWZJ4IRvN8u41OHdqH9pRbGgPkTHduK7lOQ245DbvbFXW8R669/LpdpodjPqdtbi4u0/tJlhjVywjVZDDlnbYxwVUDHWqsHjm71a9srXQdFW5a5sPtpa7u/s6xAOyMjbUc7gy44BB55AGSez8w9p5Dl8INFcTfZbzV7WymuDcyWNvPEkZckM2Gx5igsMkK4ByeMEgubwfbvYy2hjvfLk1IamT5kefNEolx/u7hjHXHfvVGb4oWWLGKFdPtbqeBppk1fUls0h2yNEU3bXLtvRxgDGFJJGQDY07x9Lr13plvomlw3H2y1luZJJ73YkQjl8pxlEcMd3QjgjnIFHs/MPaeRW8ReCJ9WuWubVrmCe4vbWed/ORSiw7gDHjPzc55yMirMvgiO4tLpLibUpry6mgmkv2eHzg0LBo8AKIwFI6bMcknJJNdtRR7PzD2nkcbceEZbyVhc6hrM1nJMk0lk80JiZlII527wu5Q21WC54wBxXQbJ/8An2k/76X/ABrSopeyXcftX2M3ZP8A8+0n/fS/40bJ/wDn2k/76X/GtKij2S7h7V9jNRZRdW++FkG88kj+63oa0qgn/wBdbf8AXQ/+gNU9VCPLdEzlzWYUUUVZAVA3/H9F/wBc3/mtT1A3/H9F/wBc3/mtTLYqO5PRRRVEnhfjnxTeTeOdctZNX8Tada6MsAgfRIPMiiLKHeW6GRuTOABnoD759ssJ1udOtZ0uEuFliRxMi4WQEA7gOwPWuK8T/DifW9Y1C903xDPpMWrQJb6tAlskoukUbRgsco20lcjPb3z2thZQ6bp1rYWwIgtoUhjBOSFUADn6CgCxUC/8f0v/AFzT+bVPUC/8f0v/AFzT+bVL3RS2Zj67oV/qGs6Xqum6jbWlxYJOgW5tGnRxIEzwsiEEbPXvWdP4KuL/AO0XN/qkUmoXN3ZzySwWhjjCW0gdI1QuxGTuyxY8t0wAKva5qV6+u6b4f06f7LNeRy3E10EDtFDHtB2Bvl3lpFAJBAAOQeKRJdQ8Mrf3Ws6v9u0WKHzhc3EarcROOCm2JFV1PBGBuySOcjFEiah4d1L+17zUdE1iPT5L+FY7pZrTz/mUEJJH867XAJHO5TgccHOY3w004RTQwXUkUQ062srRgv722eB3dJg+eW3MDjA+774q5P48tLC2vJNU0rVNOltrJr5be4SIvPEv3ihSRlyMjKkgjcOMGodS8dNb6ZqjQ6Nfw31vpsmoWkd0sYW4jXguMScBSyllba+DwM8UATR+Gtcs57ufT/EFtBJqAR70vpxkHnhAhliHmAISqrw28ZUcdQbS+GGE+vStqDyNq1rHblniG5CkbJuOMBid2cAKKp6f40MtxYabNpGotfy6fDfXBHkBIY3ZkLsxkAwCpOBk4IwDggWLDxpZ39zYqdP1C2s9RJFhfTxoIbk43KFwxddygsu9VyB64BAJL7ww174OtfDhvtkCRwQXEgiyZok270xn5d4UjPOAT1qpffD7Q2lsLrRtP0/R76yu47lLm1skUsFyGjbbtJVlLA89we1XPA2pXeseBtF1G/l867ubVJJZNoXcxHJwAAPwFdBQBydj4RvrKxj0VdZjPh+MPGtqLMee0TAjymlLEFRuxkIGwB83UlI/COoz6SdE1PXRcaMLV7VYYbMRTOhXapklLMCVHOUVMsATxwetooA5630jxJ5fl3nihGCQNFG9pp6RuzkACSQu0gZhjOFCDJOQRgDPt/BuoR6pe6y+r2cGsT2n2ZLqw0xYQTuVt8qs7+afkUdVwu4DBOR2NFAHOeH/AAu2k6zqOr3M1k97fqiyixsvssTbSzbmXe5ZyXOWLdMDHr0dFFABRRRQAUUUUAFQN/x/Rf8AXN/5rU9QN/x/Rf8AXN/5rUy2KjuRakSLYAdC3NcezyWeg3F1ZQq1y7GR8Ju+YthmIBOSB2B7YruJ4hNCyHv0Nchd2mr6feSSWojuIJDk28rbCh9UYDofQ/nUVNHc9DBtSg6d7MzbS9j1jSNUtrydJlh3DzfLMRZNoIfaeRg5wf8AZrqPCs00+j20k+fMeCNnz6kc1iQWF5qOoR3N5Zx27xDanlS73cHqr8YK+1dNNp9wdEu7W0n+zXc0DpFMB/qnKkK34HBpQV5cyHiZ8lH2MtXe+9zSoryrTbS30O60hdc8JS6FfR3sdsmt6ZLFLHdtjaPPkGJdsrcEOp5ZSWB5GhbePdWvLhLy2sZZrCS88lbKPRrwyeTv2GX7SB5WRy+3bjHy7s81seYei0VxEfjDUDHb6e8Vr/bR1h7CdQjeWsSfvWlC7s4MG0jn7zjrVHRfHuraq+l3q2E0tnqMyL9lj0e7VreJzhZDckeU+BtLYCjBOGO35gD0WivObbxHrWoaNo2rajBo8kN7q0dtDb/ZHZoMSMnmbzIRu+XIwoxnqah8Ka7rWnLanVry1urG91q+s5Z/JdHikDyeX8zSN8hMZUDHGUGeMkA9MorE8M6zNrHh1NYvBDDDO0ksG0FQLfcfLZiT1KAMTwOau6ZrWla0kj6VqdlfpGQHa1uFlCk9AdpOKAL1Fef+FNXvrMa7DB4c1S+jGt3p863ktgh/enj95MrfpWD4d8Tjw/4f0md9Nt5jFoN3dKzKBOWFzGqxeZztRi4zweQD2oA9eorzLxfq3iO003VdE1eTS7iG78Oahcma0t5ImV441G3DSNx8/XvnoMc7ehatrVpqmi6VqxsJItR0+SeD7LE6NAYvLyjMzEScSD5gE5U8c8AHZUUUUAFQN/x/Rf8AXN/5rU9QN/x/Rf8AXN/5rUy2KjuU9a0281CG3bT9SksLu2mE0b7S8b8EFJIwy71IJ4yCCAQeKj0PRptNe9u728W81G+lEk8yReUgCjaiImWKqAO7MSSTnkAO8S6v/YPhu+1IJ5ksMX7mP/npKx2xr+LlR+NYXhzxBdadpes2viq/WS+0RvMurrygvmQOvmI4VBg8bkwoySh4zVEmm3gbwi7Fm8LaIzE5JOnxEk/980/xF4fbWNJtbOyuIbF7S6t7mBmg8xFMLh1UoGX5flA4I4qv/wAJjFb2Vxc6no2raYsUSSotzCjGbcwVVXy3cbyzKNrEHLDjrhz+Lo7a3la+0bVbO5V0jhtZY42e5Z8hRGyOyE5ByCw24y2BzQBWufCmo6tLNPrWrWs8osZ7O1+yWLQpF5wAd2DSuWOFUAZA69c5E1x4XuF/sa507UY7fUdLtjarNNb+bFNEyqGVkDqeqKwIYYI7gkUknja0gSWK507UINRjlhiGnSLH5zmUkRlWDmMg7W534G0g4PFPl8XRwW1uZdG1WO+uLprSGweONZXcIXOGL+WV2gncHxwR94YoAoRfD62e4tJ9QulvnD3ct6JIAFuXuECNgZ+RQq4A5OO+ckutPCGrad9ins/EKNf2kLWfnXdmZVmts5RZFEikup/jDDPOV5rpNMvzqVkLhrO6s33sjwXUex0Kkg9CQRxwykgjkE1zGlvr3irR/wC3bTXZdNFxvaxtIreJ4tgYhDMXQuxbGTtZMA4GCNxANK08OXceu6fq99qzXlza2c9tJm3WMOZHRsrtPyquzAB3HB5YkZNvw7ov9gaW9l9o8/ddT3G/Zt/1srSYxk9N2M98dqpT+J5rF4rGTSbrUdWS1W4vLfTCjLCDkZ3SsmQxDbR94gHioP8AhO7Ge6gttL07UdVlnslv0FpGijyizLyZHTDArgqeeeAcHAB1VFcQvj1p/EFoLaxuJdFm0aTUjOqoG4K8kM4OAMrjGdzDtki9B44hubSxmh0XVWl1EF7G2xCJLmIKGMgzJhEAK/fKn5gMZIFAHU0Vx6+K31LxB4fhsmmt4Z57qC+tZ41EiSRx7tjdcEHBypwQQckGuwoAgn/11t/10P8A6A1V9Z0m21zSLjTbsusUwHzxnDxsCGV1POGVgGGQeQOtWJ/9dbf9dD/6A1F7eQadYXF7cuEt7aJppXP8KqCSfyFSt2U9kc83hvVtRubIa7rcF5Y2cqzpBb2PkNNKhBRpWMjBgCM4VUBOOwxViz8Lx2njK/8AEP2kv9qiCpbmPAichFkcNnksIoh0/g96x/Bev6xLeXFl4lmUXFzapq1oGRU8mB+GiJAGfLbGSefnGSa07TxpaXEH2ybTdTtNLeCS4i1G4iXyZIkG7d8rF0BXLDeq5HvxVEmanw7WPw/4k0tNTP8AxOJ3eKRoM/ZYyxZYwN3zBWZ+cj73tW5b2nib7Qn23VtHntc/vYo9KkRmXuAxuGA/EGqyeMrdLWS71DSdV021WDz45rmBSJV4wB5bMQ5yuEYKxzwDg4ZL44s7KG4bVtO1HTJYrY3SQXKRs00YIU7DG7LkMyggkEbgTxzQBBrXgS1udIbTvD66docE8qtfJBYALdxgEeU/lvGdpzzg8jI6EgzXHhrVL3T7OK41SwiutOuY7mwks9OaKKIqrJteMytuUqzLgMuAeCDg1LL4ujtLG4uNQ0bVbKSGSKJIJo4y07yttQI6O0ZJbg5cbeN2AQTp6Vqb6kk3m6bfafLC+x4rtFBPAIKsjMjDB6qxwcg4IxQBk23g21uZr268SJY61dXbxlhJYqIYxGGCBI2LkEb3ySxJ3HoMCjQfB9t4YXUjpCWFvLe3vnllsgoSLI/dYVhkAbsHOAWzg8gwWs2q+KLzU5LfWbjSrKyu5LOFbSKFnlZMB3cyo4xuyAFA4BJJyMWf7evtJt7Cw1O1Oo65OHIg0wKPMROsv7xlVBgrkFvvNgbutAF/xHo3/CQaJLpv2jyPMkik8zZuxskV8YyOu3HXvWTe+DPteneJLT+0Nn9tXS3O7yc+ThI1xjd83+rznjr7Uf8ACe2DnTorbTtSuby+aeNLSONFkikh2+ZHJvcKpG7rnaccE5XNWXxxPc6v4dg0/S7toL+7uLa7WRY1kheJWDIcyYyrLuJGQQPlJJAIBV+IPhe7vrfUdSsZp2uLmLT7RYYIN7x+XeCQyDrnAcnGMALk1dvvBN5rEd3Lq2sRTX0yQRRyQWZiiiijlWUgIZGJZmXli3pgDBzLbePrO709b6PStU8ief7LZkpFm7m3FSkY8zIwVbJbaoCk5wM1BqPi+WY2MFrHc6depq9ra3trdIhkWOTPdSylWA4ZSehGQQRQBpaj4f1A63Pq+iarDYXV1bLbXIuLQ3COELGNwA6FWXe46kEHkcVzsHhbVNJ8X2cGg3htre10YQtc3lobiOZjMzMG2snz5O7g9zxg8eiUUAcha+C7jRntbjQtWWC7S3aC5e9tvPS5BkaUsyq6ENvkkOQcfORjpjQsPD1zb67aateaq97cw2D2chaBU8wtIr7htwFA27QuCcYySck79FABRRRQAUUUUAFFFFAEE/8Arrb/AK6H/wBAap6gn/11t/10P/oDVPUrdlPZBRRRVEhUDf8AH9F/1zf+a1PVC/RXuIQ6hhsfgjPdaio7RuXTV5WL9FZP2eH/AJ4x/wDfIo+zw/8APGP/AL5FR7V9i/ZLua1FZP2eH/njH/3yKPs8P/PGP/vkUe1fYPZLua1QL/x/S/8AXNP5tVD7PD/zxj/75FRiCH7Q48pMBF42j1NS6jutClTVnqM1zSLy41HTtY0uSAahYCSMRXBIjnik270LKCVOUQhsNgr0OaydQ8M674mhv/7YvYLBZLfyLSzspnniRgyOJZCypvbcgAG0YXPJLcSazqa6ffafptnp9vc6hfmTyUmk8mMLGoZizBWPcYAUkk9hkisdf+w2d5JrOiNbXFtJHGkdv++S6aQ4RYXZU3MSdpBC4PXjmq9pLsT7OPcr694U8ReK7a6k1P8Asu0uV0q4sbSK2nklRpJtu93Zo1Kr8igKFPUnJ6Vp+IPCl5rGoebFPBHEdEu9NJYncJJvL2tjHKjYc856VTOsX2nPbPruhWdpZ3EixfaLa78/yXcgKJQY02gkhcqWGSM4HNX9Gv4dWbUR9iji+xXslp1Db9oB3dBjOenNHtJdvxD2ce5FpPhnUBqcl1qgtY0m0SHTJI7aZpCGR5SSCyLwVde3XIxxk19P8M66YvD+l6k+nDTdDkWSO4t5HM10YlKRbkKhY+DubDPkjAwDkXNf1GHQ7GC5+xRzebdwW23IXHmyKm7OD03Zx3x2qR9Y8PxXqWUmo6Yl28nlLA08Ydn4+ULnJbkcdeRR7SXYPZx7lzwfo9x4f8H6TpF28T3FnbLFI0RJQkDsSAcfhW3XMf2hp0EN9cXs2mW9taTeU8v2hSqcKR5hIARssPlyeCpzzgSLqOivpX9qJeae2nAE/axKhiwDgnfnHXjr1o9pLsHs49zo6K4i58W+GoLvSIEvbCddUmeKGaKaMplVY5znnLAJx/EwFXP7Y0i20uO/1O70m0hkkaJZftSGIsCwwHYKC2FORjggjnGaPaS7B7OPc6uiuZudW0Gyt4ri61DTYIZY/NjklmjVXTIG4EnBGWXnp8w9at25sru3juLb7PNBKoaOWPayuD0II4Io9q+weyXc26Kyfs8P/PGP/vkUfZ4f+eMf/fIo9q+weyXc1qKyfs8P/PGP/vkUfZ4f+eMf/fIo9q+weyXc1qKyfs8P/PGP/vkUfZ4f+eMf/fIo9q+weyXc1qgb/j+i/wCub/zWqH2eH/njH/3yKjMEP2hB5SYKNxtHqKmVV22KjSV9zapCAwwQCPesr7PD/wA8Y/8AvkUfZ4f+eMf/AHyKr2r7E+yXc1VVV+6oH0FQX1jbalYXFjeQrNa3EbRSxt0ZSMEVR+zw/wDPGP8A75FH2eH/AJ4x/wDfIo9q+weyXcpw+ElBto73W9V1CztXSSG0u2iKBkIKFmWMO5UgH5mOSATk80kPhCK1uW+y6xq1vp7XBuf7OhmRIQ5O4gME8xVLZYqHC8kY2nFXfs8P/PGP/vkUfZ4f+eMf/fIo9q+weyXcjTwvpyeL5PEwEv257X7MVLfuwMglwuPvkKqk56KBVaw8IQ6bJbx2ur6qmnW8vmw6csyLCnUhcqokKAn7hcr0GMACrv2eH/njH/3yKPs8P/PGP/vkUe1fYPZLuVofCOnw6PpumLNcmHT7wXkTFl3M4dnw3y4xlj0A+tYfiLwa7+Gb/Q9NW+uE1S++0B2kiVdPZpRI0gPyvgHJA+c5wOBXS/Z4f+eMf/fIo+zw/wDPGP8A75FHtX2D2S7mja20VnaQ2sC7IYY1jjUdlAwB+QqWsn7PD/zxj/75FH2eH/njH/3yKPavsHsl3JtJ0i30eO6S3eVhc3ct2/mEHDyNuYDAHGelc/N4F0+z0kpbW82otBplxYR2lxcCNZ0ldZGBdVyrZUAMMY/UbX2eH/njH/3yKPs8P/PGP/vkUe1fYPZLucZZeD9R1zVppdZbWo7M6RPppbUp7Zp287aDsEGUAUKfmbLEsM5AFdqdBtTqml6h5k3m6bby28IyNrLJsyW45P7tcYx1NN+zw/8APGP/AL5FH2eH/njH/wB8ij2r7B7JdzWorJ+zw/8APGP/AL5FH2eH/njH/wB8ij2r7B7JdzWqBv8Aj+i/65v/ADWqH2eH/njH/wB8iozBD9oQeUmCjcbR6iplVdtio0lfcg8TeHpvEd1pNvLKE0q3uDc3SxzPFM7oP3QVkwQAx3E5BBRce2DrHw3NzqMr6bfzxW19YSWd615dzXMgIIeF18xmztcHK7lGGOOa3NUvLDR7B7y6iyikKqRQmR5GJwqqqgliSQMCq/hzUrfxD4fs9WWxFutypYROAWXDEc8deKr2kuxPs13ItR0nxP4i017bURpFg0JhuLf7NLLcb7iORZAWLKm1PlwVAYndncNuDHrnh/XfFNgqapaaGn2W4jubayZnuYpnUMGErsi/KysQAEJUjdlvu1vfZ4f+eMf/AHyKyvEGow6FpqXn2KOfdcwQbMhf9ZKsec4PTdnHfFHtX2D2S7lGLwncx6bepF4W8GWwnkizp6W5aKeNTk+ZL5a85OV/dELt77vlr2vgrUbbQ5rF9O0W8s5LkPHo19czXEFvGE24imdSynPzf6vAyQAPvVtPrHh+K9Syk1HTEu3k8pYGnjDs/Hyhc5LcjjryKPt+nwpfzXkumwW9nKEeX7QpCDap/eZAEbfN0yeCDnnFHtJdg9nHuWPCOi3eg6M1pdzbszM8MC3Ek62seAFiWST5mAAzkgdSAAAKoWmleJ9BsZNJ0f8AsqeyDubW5u5pEktldidpjVGEu3PB3pkYBxjJtJqWiSaWdUS909tPAJN2sqGIAHB+fOOvHWsy78XeG7abSUW8sJ01SdoYJYpoymVBJOc9MgLx/EwHej2kuwezj3H2/hvXvD96bzR7m21SaewhtbptVuZI3aSIsUl3qjk58xsqQO2GqXwx4PuPDurQzm5ingTS0tGbBVml86SR229ApL8ck/zqT+2NIttLjv8AU7vSbSGSRoll+1IYiwLDAdgoLYU5GOCCOcZqW51bQbK3iuLrUNNghlj82OSWaNVdMgbgScEZZeenzD1o9pLsHs49zAsPA+tafZ6dAr2Epj0S40u4JmddjOwZXT5DuGRgg7cdeelazeG9Us08N3unmzm1DSbI2UsE8rJFMjKgbDhWKkNGpB2nIyCBnI1Lc2V3bx3Ft9nmglUNHLHtZXB6EEcEVL9nh/54x/8AfIo9q+weyXc5/TPCGo2+u2OsXU9qZzfXV7epEzbVaWFYlSPI+YAIuSdueTgdK7asn7PD/wA8Y/8AvkUfZ4f+eMf/AHyKPavsHsl3L8/+utv+uh/9Aasnxbotx4i0dNJjkjS1uLiMX252VmtwdzqmB95sBe3DE56U+SCEPFiJOX5+Uehqtq15YaLpc+oXUIMUQHypGCzsSFVVHcliAPcipVR3eg3TVlqZmq+AI5NR0290y6u/MiaSC6F7qNxPvtZUKyKnmM+GztYdASoyaVPDviG98NHwtqT6XHpYsXsnvYHkeeZdmxGEZVViPRj8z9MDruCR6jqkN3arqPhuCK1uW8tZbW4Nw8LnlfNXy1CqeQWUsAcdjmqF14xit/A6a+mjJLds7RfYFlAPmIzCRQ+3naEc9Odvar9pLt+JPs49/wADT1HQvEfiPQZ9G1caPbW7QKvmQtJcGaVWVlYoyoETK8pl8g4yMZNey8JXcMN60XhjwXpsr2hhVILYzC4ZvvLI2yPbGQMbcPnOf4cNW8R+L7XRIYpbTTYr5ZLCS/JEgQLGpQLztP3jIPyNatodde6jW80TRobcn55IdQeR1HspgUH8xR7SXb8Q9nHv+Bm2PgzUrODU1g07RLe0uggXQ3nmurJiHLO3zKoiLA4AWMgYBIboNjwd4dutAF8JVhtLWZ1NvpttdS3ENsBksVaQLjcWztVQowMd6brt/HpFpA0NhHc3VzcJbW8JIRWds/ebB2qACScE8cAnisdvFJhhktptEiGsrfpp62kcwaJ5HTzFbzdgITy8sSVyNpGDxle0l2D2ce5tLpmvaJf6i+iR6de2l/O115N7cvA1vKwAbDLG+9WI3YwpBJ5OeKcXhjXtOvtP1mC+g1PVo47iK7S8leKKRJnWTEbAOYwjIoUYI25HB5qTT9Xt5Jbm01W2s7C+tpY43jEweN/M/wBWUcqpbccrgqDuBGDwTN4h1CHQtIa/+xRz4ngi2ZC/6yVI85wem/Pvij2kuw/Zx7lTSPCGoWeu6bq11PatMJb25vViLbRJP5eFjyOVUJjJwT1xzgRweEdWs9Usr+FrKVoNavL1o3mdAYZww4Ow/OoYHbjB/vDrWlJq+gQ3qWUuo6Yl28nlLA08YkZ+PlC5yTyOPcUkGseH7q2e5t9S0ya3jkWJ5Y542VXJACkg4BJIAHuKPaS7B7OPcoQeD9StfC+iW8M1odU0i9e8iDM3ky7jIChbGRlJTzg4IHBHBZL4R1fUNU/ti9exhvJdQs5nghld444LffgByoLOTIx+6o6Dtk6UGseH7mxkvrfUtMls43Eb3Ec8bRqxIAUsDgEll49x61FJ4h8MQ2cF3LrGjx2twWEMzXMQSQqcNtbODg9cdKPaS7B7OPc62iuZ1DVtB0l9mpahptm2FOLmaOM4bdj7xHXa2P8AdPpTr/UdE0qGObUb3T7OKU4je4lSNXPXgsRmj2kuwezj3OkormrrU9DsHhS8vtOt2mx5SzTIhkz025POcHGKv/Z4f+eMf/fIo9q+weyXc1qKyfs8P/PGP/vkUfZ4f+eMf/fIo9q+weyXc1qKyfs8P/PGP/vkUfZ4f+eMf/fIo9q+weyXc1qKyfs8P/PGP/vkUfZ4f+eMf/fIo9q+weyXcvz/AOutv+uh/wDQGqesuGKNLu3KRqp3nkDH8JrUqqcr3ZNSNrIKKKK0Mwqlef8AHzD/ALj/AM1q7VK8/wCPmH/cf+a1nV+E0pfERUUUVibBRRRQAVGP+Pl/9xf5tUlRj/j5f/cX+bUnuhrZnN+MrTTtQht7LW/D8mp6TLuMk8CPLJbOMFSEjHmYbkbk6dCMEkYEekapcLezaWdTuNNtru0vbG21R5FleSNj50aGbDqpULt38bsnpzXaya3bReI4dDkjmW4ntmuYpCB5bhWAZQc53DIOMdD160qazbyeIZdFSOVriG1W5lkAHloGYqqk5zuO1iBjoPpm7siyOI8WeKpdUtRpMWh6vDaXDwNNfy2E6JaqsgeQyZjwMKvDKWGckkAZOnoerRaJea9BfWWrK8uqzTRmLSrmVXQhcMGSMgjg966bWNWg0TTTfXKSPEJYosRgFsySLGOpHGWGfbNX6L6BbU5vxrbz3mi2aW0EszDU7KQrGhYhVnQsSB0AAJPpiuc1DSLs+FfHQj06Zrq61JpYAICXlAWLayjGWAIOMdwa9HopJjaPK7ixu5tU1G8ia+W1s/EzyztYwrNMgNpEqyLGyOH2secKSASR0q0NMdJrfWIYtdvbRNYju737bZpHJNthaMSJAiI52sUJygY7MgHANddMNL8FeHr28jguDbRE3E/7xppZGOASWkbLHp1PQVr3Erw28kscElw6KSsUZUM59BuIGfqQKdxWOKvZorrxDoGr2ei6hBax6nJ9omNg6PIWtXQSNGB5gGSqbnUdB2wazfD9vd6HPo+palpt+1qkN9bgRWkk0ltI9yXDGNQXAdB94AjgZxkZ7i31yO61G+sYLS5eWyuI4JyNgC741kDctyoDAHHOegPWrOm6na6tatc2bl4llkhLFSPmRijdf9pSKLhY4Hw3ol5D4n0W7n0yaC1C6ncW8bxY+yJLNGY0OOEYqW+Xtkjsa6bwTbT2eh3EE8EkG3UbwxxuhTCG4dlIB7EHI9jXR0Um7jSsFFFFIYUUUUAFFFFABUZ/4+U/3G/mtSVGf+PlP9xv5rSlsNbklFFOCnqeKJSUVdiG0UoAYZRgwPOQaSlGcZbAFFFFUAUUUUAFFFFABRRRQAUUUUAFFFFABRRRQAVGf+PlP9xv5rUlRn/j5T/cb+a0pbDW5JXO+Bbae08F6bBcwSQTIr7o5UKsvzt1B5rQ1DW7bTNT0yxuI5s6jI8UUwA8tXVdwVjnILAHGAeh6cUtzrNvba5YaQY5ZLm8SWVfLAKxogGWfJyASygYByT9SKJKbWvivcdutaMFzwDpMpIH/gTVbxpa3d14agijie4uBfWTOIIzyFuIyzBeSAACepwB1rb1TUIdI0i91O4V2hs4HuJFjALFUUsQMkDOB61PBMtxbxzICFkQOAeuCM0XCx55qGkXZ8K+OhHp0zXV1qTSwAQEvKAsW1lGMsAQcY7g1SvLG8uNa1S7hN6Laz8SLLcGyiWWVB9jjVXWNkcPtZlJAUkDkDIFeqVR0zSLLR4ZYrKN1E0pmlaSV5XdyACzM5LE4AHJ6ACncXKcF/Zrrdw6zDHrt9ax6tFdXpvbJI3mCwsgkjhSNHOxmTOUydgK5wK0NRlju9Y0PVbPRdQhtotWZriU2Do8ubaRBIYwPMxkqu5lHQdsGu2ubhLS0muZAxSJGkYL1IAzxUWn38epaTa6jAknlXMCTxowAbDKGAPOM8+tFwsee+H7e70OfR9S1LTb9rVIb63AitJJpLaR7kuGMaguA6D7wBHAzjIy/wAN6JeQ+J9Fu59MmgtQup3FvG8WPsiSzRmNDjhGKlvl7ZI7GuxXxArag+njTrz7dHZxXjwZiyFkdk2537dwKMTzjHQmrtnqdrf3N7BbuWeymEE+VI2vtV8e/DL+dFwsY/gm2ns9DuIJ4JINuo3hjjdCmENw7KQD2IOR7GujoopDCiiikMjk/wBZD/v/APsprH8Xabc6p4feOyjEl3BPDdwxlgvmNFIsmzJ4G7aRk8ZPNbEn+sh/3/8A2U1n+ItdtfDWhXOr3sc0lvb7d6wqGc7mCjAJHcjvSjuOWxnN4lu7+4s7XR9KvlnklU3T39jLDHbxAjf8zBQ74OFCFuefugms3TNKvE8dXlrLayDSraWa/glaP5JJLhVBUHplT9oJHpItdFN4hsIrPS7uN2uLfU5o4beSEAglwSrHJHGB9fatWquTY8iXQtVPgzxRBPp94ZrO1XR7JPLYtNDC7FXjAGWDK6cj+57V12lSaJHqUJs/+Eo+0MSqfbU1NoQSMfMJfkx7n9K6+qlhqVrqQuGtXLrbzvbuSpHzocMOfQ8Z9qd7itY5bxHZ64+n2i6pJDqNiL6J7pdMsHjmSIBvmUeZIxIfyzlMOACRz0yE07bZXs1vpusf2YmpwXNrP5bLfRPgiScLIpklAzjbIGYruABUKK9LrLg1uO61K+sbe1uZJbG4jgnYbAq741kDDLDKgMAe+egPWi4WMDwrBLa6jq+s3J1SSK/lgt4ZLy3YTy7Mr5jRqg8pdzkcqowm44zk6Hjm2nu/Czw20Ek0pu7NtkaFmwtzExOB2ABJ9ga6OilfW47aWPNtU0S4uPD3jaM6XLLJeaxE0am3LGeNRb4IGPmUEP7cN71U+INrJHfa1M+nyz2MsWkoUEXyzst22UGeCcMBjP8AEK9E0/V4dVt7W6sYpZrS4DlbgAKq7TjkEhuecYB6c4qbUNOtNUthb3sXmxCRJQu4r8yMHU8EdGUGncVjzrxLYy+IX1S9sNJvPsciafayLNZyRPcst2jsfKZQxVEJyxGOTjO043b6T+x/F+q3+o6be3tpe2EUVu1rZvdY2F/MiKoCV3b1POFPOTxXZUUXHY8n0Ef8Iz4ntINZ0y6nuIfDUEJFtatdtDmaY+UdgY4wAufu/J16Zfp2i6poV5p1xfTaxYQ/2WLeM6ZaJdtbnzXcwsPKlIG1oxlRg+Xgnha7fUrqw0rxFaTLp9zdarqMf2ZfIZf9VGS5J3uqgKXJ4+Y571b1XW4tLltbcW1xd3l2WEFrbhd7hRljl2VQAMclh1AGSQKLiscp4V0P+z/EemvFZaglrDo0qRyX0SB0L3G7Ydg2KcdFGCFwMDBFd9WZpOtw6rLdW5trmzvLRlE9rchd6bhlTlWZSCM4IY9COoIrTpMaCiiop5XiCFLeSbc6qRGVG0E8sdxHA6nGT6A0hktFFUNI1e31q1luLZJVSO4ltyJAAd0blGPBPGVOPagC/RRRQAJ/x9W/++f/AEFq0qzU/wCPq3/3z/6C1aVa0tmZVd0FFFFamQVSvP8Aj5h/3H/mtXapXn/HzD/uP/Nazq/CaUviIqKKKxNji/EnxItfC93dR3vh3xFJbW23ffQ2QNucgYxIWA6kD68V1enXqalplpfRxSxJcwpMscy7XQMoOGHYjPIri/GC/wBveO/DPhiXBsVL6ndoTxII+I1I7jceR3/Cu9pu1hK9wqMf8fL/AO4v82qSox/x8v8A7i/zape6KWzOc8bW7xafaa9boWudFuBd4UZZ4fuzIPrGWP1UVzN5C03g2bxNOpB1DV7TUZGIOY7RJoxHn0CxKHPpljXptFUmS0eSeINSstV1XxFc6fcxXNvs0VVmhYMjkXpztYcMB0yO4I6g0+602yTQPEutC2jOp22vs0F0R+8ixPHwjdVBycgcHJz1r1iinzC5Tx6/t45tT1r+1Nb0rTtZN/ILVptNkm1BI9/7g25WUMw27cBEIzuBBO7Ol9m021sPGms3mmR3txHqjwF95jZYisIYeYAWSP5mZsdt3WvT6KOYOU8JvGs0PiOGyfRzbXGgq8i6FbmO3LrMMhSGIlZRJjeAD8wGB0rX8RjRf7P1pvCfkHT/AOwLkaibQjyjJlfJ34/5a/63Ofmx17V6/RRzBynllyobxRdqwBU+JNPBBHX/AEJKoacdN8L6CviOzt7aOXRtXvItRht0VXEEkzoFYLyMfuiAf4V9K9irO1fR49ZhhguLidLZJFkkhjKhZ9rBgrkqTtyBwpGehyOKOYOUreEtNm0vwzZw3QH22UG4uzg8zyEvJ15+8xHPpW1RRUlBRRRQAUUUUAFFFFABUZ/4+U/3G/mtSVGf+PlP9xv5rSlsNbkqjLVTvZ4rW2mvbtm8uPhFUE8ngYHcknAq4pw1VbyG2nt5LO8Q+RJ/FnA656joQehrz8ZyqcXU+H+v6+4FfoZvh0rJ4ftlRHhvLONYZkddrK6qPlI7jBH51thhJGkg/iGap2FpaWkEtvaSszyEu8juZGZiMZZj1PA/Kn6jc/2ZpFxcrC832WBpBEn3n2qTtHucYpYezruVPZ7+v9foGqVmWaK4/Qte1nV7ex1K0u9F1WyndEuYLEFXtNwBOZGkIcpkZXapI5wPunX/AOEq0Y6kbD7U/mCf7N5v2eTyPO/55+dt8vfnjbuzu+XrxXp2JubNFZa+I9KfTYdQW6zbTXAtkby33GUv5ezbjcDu46cY9Kit/FWjXN6lrFdOWklaGOVoJFhlkGcokpXY7fK3CsT8p9DRYLmzRXOL4x0m9ELWN8wja6SDzZLCcxyMSR5aPgLuyMZydpHIqLw342stebynjmtbiS5uIYIpbeVBIsTYJ3MoG7HJXqOR1U0WYXR1FFVbDUbTU4ZJrOXzY45nhZgpA3oxVgMjnBBGRxxVqkMKK5jwz4nn1fVNZsb2GGJrO6lWB48gSRJIyc5/iBUZxx869Kq6F44jvoNXvdREVtZ295HDZ+WrO8ySRo8fyjJZ23jCqM845xmnZiujsaKxh4q0Y2Mt2bp0WGVYZIpIJEmWRsbU8oqJNzZGBtycjGax7TxpHfavfwJcRW9rBdWlvEZrOUSM8ucxshKlGJAAJAAzkgiizC6OxorLHiPSjp63/wBq/wBGa6+xh/Lb/W+Z5W3GM/f4z075xzVF/HPh2OeSJr5x5dw9q8n2aXykmUkGMybdofI4UnJyMZ3DJZhdHRVGf+PlP9xv5rVTS9ZsdYSY2byloH8uaOaB4ZI2wGAZHAYZBBGRyDVs/wDHyn+4381qZFRMbxfpM2r+HLiO0wL+3K3VkxH3Z4zuT8yNp9ia42fzfF3g/wAWeJobaUm+057SwhKneIo0JYYxnLSlxjvtWvT6KpOxLVzybxTrWm61PdPpl7DeRx+E9SDSQOHUEiL5SRxuHdeoyM9RUsmj6fqA8ZXN5aRTzW+nW7QPIuTCwtchk/utkD5hg8CvVKKdxcp49eGK81G5n8RarotoJLK2exfV7Npm2GFS7W7ecmH8zfnaC+dpz92tXTbC3XV9dv8AUIJdXvNO0eyeGV4DHcM4ikLMit80cjbR6MDxXplFHMHKeJWk2njXtLl0z+wYludPvo5YtHQttHk7lSafI81zs3YKgghjz1Oloa6J9k8Lf8I35X9prbMNV8g/vBD9nbcLjvnzPL27v+A8V63RRzBynh6f8i1H/wBitpH/AKUvWxLp9jZ3/i6/sra0i1bSdWj1NY40VZWhWGNnGB821g0vsWY9816xVHV9NGr6bLYtd3NtHMCkjW5UMyEYK5ZTgEHqMEdiKOYOUyPBKm50ifW5FxLrNy96CQc+UcLCOf8Apkqfma6WmQxRwQxwxIEjjUKijoAOAKfSGgooopDI5P8AWQ/7/wD7Ka5z4g/8iZc/9fFr/wClEddHJ/rIf9//ANlNV9U1Sz0bTpb+/kaO2iKhmWNnOWYKAFUEnJIHA70o7jlseea1a3Hh3xNomkxws2i3utR3VmVHFrJhzJF7KS29cdPmHQCs3SreKS9ga91zSbPxINRzMi6bI+plhJkpuE25omTjOzZ5ZzgAZHpNt4m0+7nEKQ6ojEE7p9KuokAAJOWeMKOB3PPTrWhYX1tqen29/Zyeba3MayxPtK7lYZBweRx61dyLHlkmpWVv4bj0SS5jGqR+J1Mlpn94im/3hyvUIVKkMeDuXnkVBDpWivNb6YtpZKf+EwlFzbIig+X5dwY1dR/ARnAPBGe1exUUcwcp4r45bSVh8QwW1nothdafGY4Fnjaa+fbEjIbdAV8iJRkhl3LwzELhs6kswfxHcTM42t4i05y2eP8AjyQ5zXq1FHMHKeV6BL4J1PxKdZshoVr9n8yLTLO08iO5uH5DTFVw2TyEQ9AdxGSNuRpc2l3XiPwvc2kOhQreTtHc2tmrTzqklu+Uu7gkb3Zs/I6gkg8ttJr2W0u7e/tY7q0mSe3kGUljOVceoPce/epqOYOU8X0dBFo2hRaAkCanHYaumy3ChlugqbQ4HR/udecYq+p0MnSv+EX8n7X9juP7X8j7/l+Q2ftPfzPN2Y3/ADZ3f7Ves0Ucwcp5p4f02y0qX4f3NlbRw3F7ZNHdTIMPOv2YP85/iwyqRnOMcYrW8UnS/wDhLNN/4Sf7L/YJtZfJ+3bfs32rcv393y7/AC923d/t4712tVZNRtItTt9OeXF3cRvLFHtPzKhUMc4wMbl6nvRcLHmWi6baXWu+FZriyjmtxPqH9nPcxbnFqjbrfBYbtoBymegIIrqfG0WiXD2EWs3N9pZ/eG31m2n8gWrYGVMucKXGQAw2nGOuK6n7QhujbbZPMCCTPlNswSR9/G3PHTOe+KlouFjyPxDqU9x4a1mKfWZNa0OG8094NSiVQ/M6+ZGHhADldoO5RkF8dRwaslmE1c+DmgTQBFajUH09PMtgfN/eYWMjcfJ/1gQg7duSOK9N1jSLfW7FbS5eVI1ninBjIB3Rurr1B4yoz7Vfo5g5TyKSCCHT9UbRNX026smW3+3W3h+xeGBIvOXzX3JI6+Z5YcELhiuD2FaWonwp/oA8Lmz2nWLAzjTv+PbPm8fc/d7/AFx82NueNteku6RxtJIyqiglmY4AA7msa08W6Ne3NvBFPOpuTi3kmtJoopzjI8uR1CPkcjaTkcjIouFjy7UL6wl1Ox1C1i0ezvo9chEsQDT6kALjY7zy5BiQ5C7CGXDBQ3IA9D8Bf8gO9/7C19/6USVoXvirSLC6mtpZriSSAAz/AGa0mnWHPP7xo1YIcc4YjjnpVsaxp7T2MKXccjX6NJamP51lVQCSGHGMEHrz2ob0BKzL1FFFSUCf8fVv/vn/ANBatKs1P+Pq3/3z/wCgtWlWtLZmVXdBRRRWpkFUrz/j5h/3H/mtXapXn/HzD/uP/Nazq/CaUviIqKKKxNgooooAKjH/AB8v/uL/ADapKjH/AB8v/uL/ADak90NbMkooopiCiiigAooooAKKKKACiiigAooooAKKKKACiiigAooooAKjP/Hyn+4381qSoz/x8p/uN/NaUthrckpd3GDyKSiiUVJWYhd2BhQB9Kr3ouzYziwaFbzyz5JnUmPfjjcAQcZ64qeilGEY/CgOAm0F9U1PT7yHwiNE1eG8juZ9UR4ADg/vVDRvvkDgsvzqMhsnB4qtY+FLi1UaVdaHqV6EvC63X9tyR2bp5nmK5iEuQw4+URkbh1wd1ekUVpzE2RxMfhjUB46ZmQDQElfU42DjP2t0EZXb1AHzyZ6ZcelZ2geFLjT4NJ0u80PUp3sJo83j63J9jIjOVlSLzSd3AIQxhc5Gcc16PRSux2Rwlp4d1SHwn4esWtNtxaastzOnmL8kYmdi2c4PDA4HPNZupWGqaJ4SvLwWbRajpesy31k7OhW4WaZxtUgkjckpXDAckcGvTar3NhZ3kkEl1aQTyW7+ZC0sYYxN/eUnofcU7isU9C0k6R4bs9MEreZDAEeUEFjIRln5GMliTyO9T6dY3Fiki3Gq3moFiCGuVhUp7Dy0QfnmrtFIZ51c+FtcNncG0iEN1Pqt4jt5qg/Yrl/mdSDwRhHx1+Xpmk1HwhqEl7qFzFZyGGLWYbyC3gu/IeeFbVYWCOrAowJOMlc7cEgHNejUU+Zi5Uee/wDCO3azR6vZaFfQz2t9DOYL7VTcT3aJHIhGWd0Qr5rFRv5xzt4pkui67qWuXmpSaO9pHNqmnTpHJPEXEUJO9m2sRkdcAnjGM16LRRcLHnEui69Hpa6HFo8kiRa6L77Z9oiEbQG787gbt+8A8gqB8rYJ4Bt/8I7qv9jfZ/sv73/hKP7Q2+Yv+o+2eZv6/wBznHXtjNd5RRcLGFpWn3dt4o8QXk0e22u2tzA24Hdtj2txnI59a2T/AMfKf7jfzWpKjP8Ax8p/uN/NaiRcSSiiimIKKKKACiiigAooooAKKKKACiiigAooooAjk/1kP+//AOymua+Ioc+CLwRsquZ7baWXIB+0R4yMjP5iulk/1kP+/wD+ymodSgsLjTp49UitpbHZumW6VWi2rzlg3GBjPPpSjuOWxnLBr0cVw2oalptxb+S+Ut9PkhbOOPmaZx+lee+Hjq+q2mjaVBhoLfQLSaGEavPp5YsCHkzEjGTG1RgkBc9Du46zSV8CHVbddP0WxtbyQMbaZtINsJeOfKkaNQ/ykn5Scrk9M1v3Xh7RL61t7W70fT7i3thtghltkdIhjGFBGFGAOnpV3sRa5xNgt9rWrWtrqOuzXCLonntJpV+6RSyCVlEgePZk464ABPbgYz7fU9V0/wAO+HNbt72+vNT1HS7l5o5rh5I5ZFtjKmIs7VIZAMqATk5zk59RWytElEqWsKyCIQhxGARGOQmf7vt0psenWMK2qxWVui2gxbBYlAhGMfJx8vHHHai4WPPtMGtW6abe/wBpWqwXltK8jPrs1097+5LBoo3iVUYNhv3ZAAyMdMGix3Edr4Hll1PVJ5NbszFfGW+lIcNamQFRu+RgUGGTa3Ukkkmu5tdA0axuZ7m00iwt7icFZpYrZEaQE5IYgZOTyc1YXT7JFtVSzt1WzGLYCIDyBt2/Jx8vykjjtxRcLHlnh+wv28G+Gk06aa8T+zDNLpkWtS2lwWLIPNjIPzKBuGxiqAkdzXbx6l/aPw4lv9PuLt2fTpGhmmZRMWCEBiU+XdkZyvHcVfl8LeHp7dbeXQdLkhWRpFjezjKh2xubGMZOBk98Vbvr6y0XS5Lu6dbeztkyxVCQijjgKM/kKG7glY4m91i4I8KrBrQtXudIuZ3nklygxAhWV8nDBSd2W461lvquqeGdP1OErfRakdMa4t5zqrahayomzdOpkBkjYeaeCuwhf4sCvQYdE0HSd93Bpem2WwNI8yW8ce0EfMxYAY46n0rL0y98H6RbX11pltZackSRNc+TYmBjvG6MFdoZmO7hQCcnGMnFFwscveTa/wCG9Puru2vrWNG0yWQRvrcuoySFduLhBNGMBAWJwdpyMjgVo2tjZ6f8TNEitNSu7tX0i5kxc3r3JwXiw4ZySA2Ox2/LwBznc8OP4WjvLi20PTYNOuzGJJYf7NaykdMkBtropZQeMjIBPvVPT9S8D6ZcK+nWdnaJvaJb2301o7fcSFIFwEEfJUL97kgDqMUCsZHjnUdQttQ1yO0v7m3CaLBJH5UpGxzcMpcD1xxn04rb06N9L8dyaZFd3s1rPpguWS6uXmxIsu3cpckrkNyBgcDiteQaNqGrXdhLb2097Hbxm4WSDcTEzMUBJGCNyscZ4PNWrr7FZibVLiONGggbzLjy8usY+YjIGccZxRcdjh/GF0895rCWragX0+zDzTHVnsLa0yrMCPL+aRzwfmUrwBkcg0tFa78TTSPf6pqar/wjthdBLa8kgAmkWUtJ8hHPHToeMg4GO8bStE1mW11aXTbK7m8tWt7ma2VpFX7y4LDI65/GpLaz0y0uWtrXT4oH+zopMdrtQxAkKm4DaQMt8ueM9OaL6BbUx9Ov4dU+GNtfa47tDdaSr3ropJKtF+8ICjPcngVi7NV0G00d31Ww8R6HPfW6WyXFoouI43wImjkQ7ZCvD52AkBjkdu9t7eG0t47e2hjhgiUJHHGoVUUdAAOAKy/7I8OaFJJqy6bplhKPv3SW6RudxxjcBkkkgY7k0XCxi+FtVsNG8M3Q1KcQXNrfTjUNwJZJHmYh3xkhSpVtx4285AHGF4ddZfEGgzwD/QZr/VpLPggGEkEFR/dJyR7EV3F5o+ha7dO2o6NaXk1tiLzLyxDYGN2FZ1+Yc/wkjOR1Bpn/AAiPhs2wtW0HTXtlkMiQvao0cbEAEqpGFztGcAZPPUmi6CzNqisqOPRPDMVva21ra6dFeXIiiitrcIrzMpPRBjJCdT6CrtlfW2o2wuLWTzIyzITgqQykqykHkEEEEHkEUhlhP+Pq3/3z/wCgtWlWan/H1b/75/8AQWrSrSlszOrugooorUyCqV5/x8w/7j/zWrtU7tJHuoRGFJ2P9447r7Gs6vwmlP4iGin/AGe6/uQ/9/D/APE0fZ7r+5D/AN/D/wDE1lZ9jW67jKKf9nuv7kP/AH8P/wATR9nuv7kP/fw//E0WfYLruMqMf8fL/wC4v82qf7Pdf3If+/h/+JqJYLn7VINsWQi5+c+re1Jp3Wg01Z6jqKf9nuv7kP8A38P/AMTR9nuv7kP/AH8P/wATTs+wrruMop/2e6/uQ/8Afw//ABNH2e6/uQ/9/D/8TRZ9guu4yin/AGe6/uQ/9/D/APE0fZ7r+5D/AN/D/wDE0WfYLruMop/2e6/uQ/8Afw//ABNH2e6/uQ/9/D/8TRZ9guu4yin/AGe6/uQ/9/D/APE0fZ7r+5D/AN/D/wDE0WfYLruMop/2e6/uQ/8Afw//ABNH2e6/uQ/9/D/8TRZ9guu4yin/AGe6/uQ/9/D/APE0fZ7r+5D/AN/D/wDE0WfYLruMop/2e6/uQ/8Afw//ABNH2e6/uQ/9/D/8TRZ9guu4yin/AGe6/uQ/9/D/APE0fZ7r+5D/AN/D/wDE0WfYLruMqM/8fKf7jfzWp/s91/ch/wC/h/8AiaiaC5+1RjbFko2PnPqvtUyTtsNNX3HUU/7Pdf3If+/h/wDiaPs91/ch/wC/h/8Aiaqz7Cuu4yin/Z7r+5D/AN/D/wDE0fZ7r+5D/wB/D/8AE0WfYLruMop/2e6/uQ/9/D/8TR9nuv7kP/fw/wDxNFn2C67jKKf9nuv7kP8A38P/AMTR9nuv7kP/AH8P/wATRZ9guu4yin/Z7r+5D/38P/xNH2e6/uQ/9/D/APE0WfYLruMop/2e6/uQ/wDfw/8AxNH2e6/uQ/8Afw//ABNFn2C67jKKf9nuv7kP/fw//E0fZ7r+5D/38P8A8TRZ9guu4yin/Z7r+5D/AN/D/wDE0fZ7r+5D/wB/D/8AE0WfYLruMop/2e6/uQ/9/D/8TR9nuv7kP/fw/wDxNFn2C67jKjP/AB8p/uN/Nan+z3X9yH/v4f8A4momguftUY2xZKNj5z6r7VMk7bDTV9x1FP8As91/ch/7+H/4mj7Pdf3If+/h/wDiaqz7Cuu4yin/AGe6/uQ/9/D/APE0fZ7r+5D/AN/D/wDE0WfYLruMop/2e6/uQ/8Afw//ABNH2e6/uQ/9/D/8TRZ9guu4yin/AGe6/uQ/9/D/APE0fZ7r+5D/AN/D/wDE0WfYLruMop/2e6/uQ/8Afw//ABNH2e6/uQ/9/D/8TRZ9guu4yin/AGe6/uQ/9/D/APE0fZ7r+5D/AN/D/wDE0WfYLruMop/2e6/uQ/8Afw//ABNH2e6/uQ/9/D/8TRZ9guu5BJ/rIf8Af/8AZTXO+PlY+EpnIJt4ri3mulAzmBJkaXPsEDE+wNdJLBciSHKxZL8fOf7p9ql+z3X9yH/v4f8A4mlFO70HJq25haxqmkRJpZuY0vWu7qIWKRhZGZzyJEyeigliw6DNcZHe3Q8O2XiQapeHW5tVS3e1N05iYmfy2t/IzsG2PJ4Xd8m4nrnvrHwvp+mXcl3YaNpVpcyAq80ESxuwJBILBMkEgH8KevhyzTVW1RdJ00ai3W7EY808Y+/sz0469Kr5E6dzzeBbyXStP1E6xqwubjxDLZOReybfIM8sZQJnb06NjcOMEYGJLp7uPW/7Bi1TUks4/EcEAb7ZIZTC9i0jRmQkuVLZPXI4wQQCPSRokSxJEun2AjSXz0QAYWTJbeBt4bJJz1yTQdEia4Nw2n2BmMomMhA3eYF2B87c7gvy56446U9ewrLueazC5stJ8RXseqaq0mj6xHBZh7+VgsZMDFWBb94D5jD592BgDGKg8Q6vcos2t6fNqKRpq8dut1c6s8SyMJxG8UVquUZAqsDvCseW+bqfUW0SJ4p4n0+xaO4k82ZCARK/HzMNvJ+VeT6D0qrJ4T0yW6mupNC0h7icYlmaFS8nIPzHZk8gdfQUa9gsu5wV695HpHifW/7U1L7Vp+rstqq3cgjjRWj+Qx52spyRhgeDxiqviojUfCHivUb7U7uK7tb2S1jgF2yxJGHCxoYgdjF1IbLAt8+QeBj1FtFieCeBtPsWhuHMk0ZAKyMcfMw28ngcn0qvd+F9Pv7z7ZeaLpVzdbNnnTRK77cEY3FM4wTx70a9gsu5leOXYeHEhziG4vrS3nOMjynnjVwfYgkfjTfFOmaO9mWu7uTTZ7q8tzFexclLhD+6JyCoGRj5hg5x1Ird1TRX1fS7nT7hYxFcRlCVkIK+hHy9QcEe4py6Zdz6YtpqS2d4Xi8u4ypEc3GG+Qg8HnjJpa9h6dzgdVTxJbmfRbqew1fUbjRbv7HqEFr5F1E4ABDDcQFYtHgrtG4DI6VqXPiLwzZ+AIGuLiCPS57BoY0KHYQseDEewbAK7Dg5BGMjFdLpvhyz0cSDS9J02xEuPMFrGIt+M4ztQZxk/nVa78GaNqF1JdXvh3Rbm4kOXlmt0d24xySmTxR8g+ZyvgaO8h8QTRagGF4mgaYs+/O7ePOznPfPWuq8T/8AIpaz/wBeM/8A6LamyeCNFnjgS48PaPcCCJYYjPCshSNfuqCyE4HYVoxaQsNgLCKyso7MIYxbpxHtPVdu3GPah3vewK1rXPPtNtJNW1g2c2o6lFaQeHrKWOG1vJIAJG80b/kIOcDp0PGQcDGQ/ijXG0NL+O9k+0SeG7GV2aTaiO85SSboQpCkkttOMdCBivWYtIWGQyRWVlHIYlhLJwTGudq52/dGTgdBk1laf4Tns9bur5vsH2d7SOytrSCIxpDCrM2D13El+wUYA4p69hadzi7+fXvDtpfyJe21tE1iH8j+2Zb+ZMyopuF86MFVVGbPJXIXgc5n8aaPp1r4aubaLWNQlZmtJfss2pyysR9oRfNBZi+DuI67cgEAEA13Wn+G7LSUlTTdI0yyWbHmrbRiMPjON21BnqevrUdv4T0y0tLi0ttD0iG2uQBPDHCqpLjpuUJhvxo17Bp3OEnvrxdfu9JbULyLTpdegsnk+0vvjj+xq6xrITuXfIAMggksecnNMv5ryLV5NDtNW1D7BFrNnEJvtTvKokR2lhMpJYjhTySRuHPAx6GPDloLOazGk6b9lnCiWHyxskCgKNy7cHAVQM9gB2pYPD1ra2sNrb6Xp0NvBJ5sMUaBUjfn5lAXAPJ5HrRr2DTuc5oVpGfEGs6ZNJc3Nvpl1BcWf2q4eZ4meHn52JYjluCT1q3oDGPxT4otkP7hbmGULjhXeFdw/Hap+rE966GPTminlnjtrVJpsebIpwz4GBuO3nA45qlo+hXWlwXG94J7m6uHubiYEoHduBgYOAFCqOScKMk0tew9O5fT/j6t/wDfP/oLVpVmvFcw4nZIiIsuQJDz8p/2fetKrpdURV6MKKKK1MgqBv8Aj+i/65v/ADWp6gb/AI/ov+ub/wA1qZbFR3J6KKKokKK+ePilaz6l418T3Nvp1xrA0qwt3+0JeGH+x3ILblXP7zIG7A6ZPpXvekSpPotjNHdG7SS3jZbgqV80FQQ+DyM9ce9AFyoF/wCP6X/rmn82qeoF/wCP6X/rmn82qXuilszndZU/8LE8LNjgW98D/wB8xf4VieLtXufD/ifWdYtI43ns/DfmosoJQsJmwDgg4/Gux1jRIdYW3Y3FzaXVrJ5tvdWzASRNjBxuBUgqSCGUjnpkAjMn8E2V7p2q22oX9/eXGqW4tri9laMSiIZ2ooVAigFmPC8kknNUScx421bWItC8RaLq7WMv2jQLi9ha1ieMxbCFZG3M2/8A1iYYbeh+XnjYi8Qa5pd/9g1V9Icy6TJfwOu+3jgMZQMkrszZXEgO8BeFb5eQK1td8I2HiGaeW7muUabTptObymUARysjMRlT82UGD068GjWvB+m69LvvWuP+PCWw2o4UbJChLdM7gY1wensaAOST4g6lFcX8P2nT9SSPSLq+guYNOuLaIyQ44VndlmQ5+8jY468irs/jTV9Bgt73XEsJre60qfUEis4nR4miVHMZZmYPkPjdheR05405/AVte3ct3qGs6te3MtlPYNJK8S4hlABAVI1UEEZBAzzzuAAGhd+FNNv2sBdCWWOztJrMRMw2yRyqqOH4yeFHQjqaAOI8SnXTq2kvrEmnyCTS9RdBaRPH5TGAZQ7mbeOmGG3oflFSWHi/UYbGw0vTVES2Ol2pkkfSLu+82R4lYKDBxGAMcncTu+7xz0Y8BWr3FvNd6zq94ba1ltIFuJYyI45E2MOEBY4A+ZiWOOSamPguCExNpur6npkq2kdpLJatETOkYwhcPGw3AZ+ZQp59hgAyk8Sa94igu1020ttNa0sI5ru21GGRpWlkQt5IIK+XgDG8hvvfd4wYrD/k3+P/ALFo/wDpOa3LvwZbTyF7fVNVsjLbC1ufJuAxuYxkDe0is24AsN6lW568DFyLw5Zw+D18MrJObIWP2HzCw8zy9mzOcY3Y9sZ7UAct4Z0jR/K0mQfDZbWVY4nW/a2sPkYAESZWUvnPOQM1EfF/ic+HptYQaTtbVv7Nt7c28mf+Pvyd7P5npngL15z/AA10tn4bvrIW6J4s1p4INoELxWe1lX+EkQA4wMcEH3oHg7TxoqaV5115Cah/aAbcu7zPP8/H3cbd3GMZx3zzQBQGp+KLzUr/AEuwuNI+06ZChuJprOQJcyyAsqIolzGoUDLEvknpxzQ0fxnrXiW/36Vb2cdkmlW2omGaNnmkaTzMxBg6qv3MByDj0OeOg1PwrFqGoT3tvqmo6ZNcwiC6Nk6AToM7d29GwwBIDLtbnrwMSaf4V0zS7q4ls1mhSayhsfJjkKrHFFv27SMMD855zngdDQBjeEPFd5rOpNZ399p32kW4klsPsc1nd27nadpjlJMiYb742jIHBzxN4q8RXulahHa2mo6Zbu0O9LeSynvrmZueRDCyssYC8v8AMMkjAx82hp3hdbLULe+utX1PU5rWJobY3rx/ulbG77iLuJ2jl9x49zlNR8Kw32q3F/FqeoWL3cCW92lq8YFxGpbAJZCynDsNyFTz1yAaAOd0jxd4h8TXGnQ6aNLsxc6LDqUklxDJNtkZ2UoFDpx8vXPGO+eJ9I8Xax4pFjDpC6fZztpkd/dPdRPMoZ2ZVjUKyHGUcliTjjg542tA8H6f4dlt5LSe6kNvYJp6CZlP7tXZwThR82WIz6AfWqsHgWzsbWxi07VNTsZrS2NoLiB4y8sW4ttcMhU4JJBCgjJweTQA34aF2+H+mmRQrkzFlByAfOfIz3rpW/4/ov8Arm/81qpoOiWvh3RLfSbN5nt7fcEMzbn5Ytycc8mrbf8AH9F/1zf+a1Mtio7kzMFXJqhJdsZGRFLbeWOcAVbn+5+NYuqLeHRrkWGRdHptwGIz820njdtzjPfFedjKk3UVOLsjSmla7H6bqstzp1peyRBEniVztbIUkd/b3raRw65rl9At57XR5oLiOeO2RittHckGVYtowGx75x3xit+w3C3Td97YM1GFqzjiHTvdPX0HOKcOYt0VmWniPQ9Qv3sLLWdOubxM77eG6R5FwcHKg5GD1rTr1jAKKKKACiop7q3tfL+0TxRebII4/McLvc9FGepPpUiurbtrA7Tg4PQ+lAC0UUUAFFQ295bXnm/ZriGfyZGik8pw2x16qcdGHcdaIbu2uJZooLiKWSB9kyo4YxtgHDAdDgg4PYigCaiiqkmp6fFO0El9bJMrpG0bTKGDP9xSM9W7Dv2oAt0UUUAFQN/x/Rf9c3/mtT1A3/H9F/1zf+a1Mtio7nJ+Ozc3V94e0mK1F3BeXchntWl8uOcRxMypI2D+73bSww2QuMHOKn8EpBZtrGmR2H9mzW90HksIphJbQ70BBgO1cI2NxUgYYtwM87er6NBrEUG+Wa3uLaXzra5t2AkhfBXK5BByrMCCCCCcimaNocOjLcsLm5vLq6l824urplMkrYwM7QqgAAABQBx6kk0SVG8c+EUYq3inRFYHBB1CIEH/AL6pPFlhea74XeDSJoZGkeKXY0pWO6iDqzRF1yQrqCuRnIOOhNdBWfrOj2uuWP2W5MsZVxLDNC+2SGRfuuh9R75B6EEEigDgLLVNL8LXM2oXPhS78MX8Wlz3ElhbGE2l6I/mIDRZVpFxwSFIDnqDVy38earaKLnU7KW4tPsk1zOYdGvLUWhjiMmDJMNsgO0qG+Q52/Kd2B0aeE7eaWSTV9QvdZLQPbot8IgsaOMSALEiAlhgEkE4GARk5baeEo4FWG61jVdQskga3Szupk8oIy7SG2IrSfLx+8LevXmgDK1HW/FekeEr3X7n+xpkTT5LpYY4pUMEgUMqklz5q9QSPLPAOOeHeLPF+oaDJItrDbOF0O71EearH95F5e0cMPlO85HXpyK0I/BlubOSxvNW1a+09rV7RLSedQiRuu0jKKrOQvALliOuc81Um+HtpeecdQ1nV72SXTptN8yZ4gVhk25wFjA3DbwxBJyc5wMAGNrmqa7FuiuH0pdQm0G9vIryCzdZLYL5P7tW8wk/eOWBGSEO0YwZLTxdf+HdGEWrm2uNmgR39k8UTRmd1+VoiCzZbLQjjGd5/Dq73wvYX93HcTvOSlhNp+wMArRS7dxPGd3yDBB7nisDUvCEl5eeFtLZLy5stHmW5k1G4eIb0TOyAqm0sdyxH7gXCDJLUAdlZfavsFv9u8r7Z5S+f5QITfgbtoJJxnOOTU9FFABRRRQBBP8A662/66H/ANAasPxze3Vl4Yc2kz273FzbWrTocNEksyRswPY4Y4PY4Patyf8A11t/10P/AKA1N1DT7XVdPnsL2ETW06FJEJIyD6Ecg+hHIPIqVuynsjBk8J+GtIuLPULaK30eeKVUNxDsia53EL5UrEfvQ5xw2SWwQc1x/wDZg1fw1H8PWl8vy7+8gkxkFbeH95Efw821/Ou1h8Ixm8tJ9Q1jVNUjsm8y2t7x4/LjcY2udiKzsvYuW65681btvDtla+J73X42m+13kKRSKWGwBccgY4JAUE552L6VRJ5X4l1CTxX4ZuNRuEO7TfDgaaPHAup3CuvuV8hh/wADrudH0vRoNUhmj+HKaQ8eWW+a2sVEWAecxyswz04Hf0qyvgHSU0fXtMjlu0h1q4kuJ2DrujLnJWPK4Cg5IBB5Y1ftdE1C3uo5ZfFWr3KI2WhlitAj+x2wK2PoRQBTvbjwv4u09i2tWN7pthILm8jhu43gZQrYE/UbB97BwMoD2rlbDXrfwv4e1LUrRINN0zVb8R6FbXZ8iGMFADKVbHlxMyvLt4yOgywFdr4m8NQeKLK3tLm9u7aKGdZ9tuIyJGXoHWRGVlB5wRjIB7CrumWFzYJItzq97qJYghrpIVKew8qNB+eaAPJtJurOfwXqWmW2rx6zK3iLbJEs4aTUUZwdhK5AEgRzk4QhSCQuSOu8IRyQX+v2VhbR6KsdxBKmlzRbxbxsvzMFRgg8za2NjMoIJPzblrYl8HafJZXFuJ7uN5dQbUo50dRJBOTncnGMDkYYEEEg5zU1h4cWwe7uF1S/mv7t4jPezeUZGWP7sYAQIqYLDCqD87HOTmgDP+Iak+FoyB93UrAn/wACoqXxkCdS8IYGf+J4v/pNcVv6nptrq+mz2F4he3mXDBWKkc5BBHIIIBBHQisy08MCLULW91DV9R1WWz3G2F55IWFmG0sBHGmW25GWzjJxjJoA57SvFviCew0XV74aZ9i1HUDYtbRQyCRMu6LIJC5HVVyu3oT81aeh6x4g1q0t9bh/sv8Asq5diloySLMsQyFcy7ipY4BK7BgEjdxzdh8I6fDo+m6Ys1yYdPvBeRMWXczh2fDfLjGWPQD61DF4LtYf9HTU9TXSt7uNLWZVgG7OVyqiQplidhcr2xgAUAYOmeOb6fxPo9hJfaXqFrqMksLyafZTiKF1iaQBLlmMc+Nu07Qp74GCKtWvjW9fwp4Q1eeK2V9YnRLsKjbUUwyyEoN2QcxjrnjNXrTwJbW13pFxNrOrXZ0gj7Ek7xBI18toypCRruypHLZb5RgjJylv4CsraXTyNS1KW20y5a4srOSSPyochxs4Tcy4cgbixGBg9cgGdB4p8RvB4Y1SRNL/ALO166jQW6xSebbxyRtImX34dsKMnauD2PUZfg7Vdc0rwt4baR9OOm3121kkIhfzo9xkKyF9+G+ZeV2jg/e4qXTfDGrT6roEMljqlhp+k3RuRDdXlvNbRAI6rHB5f71+XGDLjaoI4JxXWweEdPt9I0nTUmuTDpdyt1CxZdzMCxAb5cEfMegHagCh8NpdRn8I+bqV4l1I17dhXEbKQBcSAglnbPIOOmBgc4yeurL0PQ4dAtZ7W2ubiW3kuJZ0jm2EQ+Y7OyqQoJXcxPzFjz1rUoAKKKKACiiigCC8/wCPG4/65t/Kp6gvP+PG4/65t/Kp6lfEyn8KCiiiqJCoG/4/ov8Arm/81qeqs8qQ3cLPnBjccKT3X0qZuy1Kgm3oWqKrfboPWT/v03+FH26D1k/79N/hRzx7hyS7HKeIvhjoviTV59Smu9Us5LtES9isrry47xVwFEq4OQAMcY4rr7a3hs7WG1t41ighQRxoo4VQMAD6Co/t0HrJ/wB+m/wo+3Qesn/fpv8ACjnj3Dkl2LNQL/x/S/8AXNP5tTft0HrJ/wB+m/wqJbyH7XI2XwY0H+rb1b296lzjdalKErPQ5TxtdRR+KvDdtdz6uljNFdmWLTHuQ7soj2ki3+cgZPsM1PFqNtomiXmqaLYa5fRxSIbuLUZb0SrEM7niW5BLEAk7V27sYzkAVa12wuNQ1nS9V03UorS4sEnQLc6fJOjiQJnhXQgjZ696gv7DWNY0ybTtR162W3uGVZjZaVNC7Q870DNK+CwwN2OBnjJBFc8e5PJLsNh8dPe2kd1YaWJob+9FnpDSTmP7Z8pZ5WBTMcYCPg/MWC5wMgFNW8bz6DDbQavYWFjqN1M8cIudTWO0ZFAYyecVyByBgpu3dsfNVdPCcNpGItO1NreGzvRe6VE1kzrZsVYSRnkb4m3thRtK7jhumLM+k6jcy22oS+IAdYtZXaCUaYwt1jdQrR+Vu3FTtByZM7hkED5aOePcOSXYpwfEj7eLKDS9Otr++uL97Blgv1aBXWLzd6yhTuj28k7Qw5+XIwYdU8Xa5LfaRZW1jBaXia4LHUYGuyVYeS0qbH8skoy4bdhSCu0ggkh2saXr91qHh2dNX8+6tb+a4muvsGyG3QwuqqIt25lJIU/OzfMTkDGLEnhhpBDeHV92rjVF1OW5awcxOyxNCEEYYFVCHA+cnIySaOePcOSXYfp3i6Sfy7DStMM2oXF5fARXV+/lrHBMUeRpCrMAWKhUCnG7AwBmlXx1eXF1Yafa6IrancT3FrPDLd7I7eWFVY5cISyEMCCFzyOOoEVv4W/s+WC807V/K1GC5vJVlmsHkieK4kMjRsgZScHaQwYcr6Eip9N8NQWOp6fqUmpSz3cM1zcXTm0ZRcSzKqkgD7iqFAA54Ayc8k549w5JdiC5+In2a0tfOs7G0u5Lu4tJjf6iILWF4fvDzthyWyCo2DI3ZxjB7DTri4utOgnu7Q2lw6AyQeYsgRu4DLww9DxkYyAeByp0K5ggvYrLWIRHe3lxcXFveaUZ4JUmxlGXcrHGOoYAgnKnjGp4Z0+z8NaFDpkUrSBHkkYpbGNAzuXYIgGEQFjhecDAyetHPHuHJLsdBRVb7dB6yf8Afpv8KPt0HrJ/36b/AAo549w5JdizRVb7dB6yf9+m/wAKPt0HrJ/36b/Cjnj3Dkl2LNFVvt0HrJ/36b/Cj7dB6yf9+m/wo549w5JdizRVb7dB6yf9+m/wo+3Qesn/AH6b/Cjnj3Dkl2LNQN/x/Rf9c3/mtN+3Qesn/fpv8Kia8h+1xtl8CNx/q29V9vaplONtyowlfYusAy4NUJrWRZDJE+1j1yMg1P8AboPWT/v03+FH26D1k/79N/hWGIo0a6956+o4e0jsiCKG4LZkdWGOirgUmsQ2z+H9Qhu7wWdvJbSJLdFwnkqVILbjwMZzk1Y+3Qesn/fpv8KZLc2c8LwzIZIpFKujwsVYHgggjkUsPRpUdpXfqEueXQ4PZq+g2uh2fiXStK1DSrS/t4LK/wBNleGS26Rwu0JGOWIDBXxhyNpA5ZpuveMNWMer2VlqcsUl6VFriyFmLdZCjDcX8/eFBOT/ABj7u3iuls/D3h6wngkhivWW2IMEM1zcywwkDA2ROxRcDgYAwOmKG8OeGn1B7xrS4LST/aXg8yf7O0vHzmDPllsgNnbnd83Xmurnj3I5JdjEi8R6x9sg8NtdM2sJq7xzTiJNzWSATb9uNvzI8ceQPvMe9VvDmveMNYg0fWEstTlgv5UeeKQWQs4rdzyYyr+fuUEHLZzhvlGQF7JbLRk199dW1I1N7YWrXHlvkxBt23HTr3xngegqjD4c8NQXyXUdpODHObiOAyTmCOUknesJPlq2STkLnJJ60c8e4ckuxzWm6z4gbw9omr3GuTSyalq8dq8PkQiNIvNdMLhN2SFGSSeemKp+GL2+8N2Vrez6rPPpUuvX9perNHFhC00gjkyqAjMigHnGZOBgADuY9K0KLT7OxS1kFtZ3AuYExL8kgYsGz1PLE4PFY2v+GrK+0O+0bToFjtdVuRJfGeWciMFw7tFHhhuJzwCgyc89KOePcOSXY2fCl/fX3heHVdSd2ku990kflYMcLMWjTaoySE2+pJrQ0zVrbVkke2ivUEZAP2qymtifoJVUn8KfHdWsMSRRh1jRQqqImwAOg6U77dB6yf8Afpv8KOePcOSXY8x0bVk8K6hr2qSKWgvb/UYzGOr3EMjPGqjuzq0g/wCAL+FTT7vVPDMmq6bZCWXUL/XoLeea3WMyb2sklldBKwTexVsbjgbs4OMH0J9F8PSQeRJZF4vt39o7WWQ/6Ru37/z7dO2MUXOjeH7tL5Z7R2+3TpczsBKGMqKqq6kcowCLgrjGM9aOePcOSXY5v+1/FlvJBpl0l9Zx3+oQ21rqF6lq1wqGOR5ciFmj3Dy8KSoHzjKttOc5brVNC8XavGNUe6lk1XSbZ7iSKMO8Um4FWCqFzg4yoHGO/NdePDnhoWVxbPaTyi4kSWWaaSeSdnT7jecxMgK/wkN8vbFNtvDHhi0Z3js7hpJLiK6eSWWeR3liJKMzMSWIz3PPAOcUc8e4ckuxjDxLq48GQ37XeLtvEH2IuY05i+3GLbjGPucZxnvnPNUX1nxKbWTUk1+Rc+JX0mO2+ywmIQG6MIJ+XeXUHIIYD5VBB5J6abwt4XnvGupLO4ZzdC88vzbgRCcMG8wR52K+RkkAE5bOdxzb/snQfs32f7LJ5X27+0duJf8Aj48zzd//AH3zjp2xjijnj3Dkl2IPDV5ff21r2kXt/LfiwlhMNxPHGshWSIMVby1VTg5wQo4Pet5v+P6L/rm/81qnbpptrf3l9DHItxeFDO+yQ79i7V4PAwPSpWvIftcbZfAjcf6tvVfb2qZTjbcqMJX2Oc+Ic2qR2Wix6PdyW15NqiIhR9oc+VKwV/VCyrkGsnxd4puL/TNDk0a6mto5pLK9uGjbawjkuI41ibuN26TI/wCmZB6kV1OtWkGrzaVJ9pkh+wXyXmPs7N5m1HXb2x9/OeenSsH/AIQ2yW01KCPUZx9s1KG9RntmbyY45hKIR6ru8zB7b+nHNc8e5PJLsJP47i0sSqttbwtJqtza+dqeqNFbqYxkkysrbC38MYGODyMVrP4l1N5dP0+10WE6xcwPczW898FhgjUhd3mojltzEbcLyMk7SMVT/sO5t7e8isNYiVby+uLmeG70szwSxyjmNl3Kxx6hgDkgqeMVdO8JLoSWc+i6nHbX8KzJKZNNZraRJX8xkWFWUoFfG3DcDIO7OQc8e4ckuxqN4n1ae8XTbDQY21SK0W5vILq+ESQ7mZVVXVH3lijEcAYGTgnFVLXxzd6xe2tpoeipPJPYm8Y3d35CxFZTG0bbUf5gykcZBwenUqdG1GC8XU7LxDjVZbQW15Nc6WZI5sMzIyxoybCpdgOW+U/NuI3VLoXh2x0DUoLq3vJ5EisPsZSSBtzsZWlaQsBjJZjwB/hRzx7hyS7HOaj4jv8AXdZ8OXcEEkelzaZc38lumqS2zl4zGGDGJfm25IAJ2tuOcYGduy8YXl1p0P8AY2ii7W202C7uhcagQ6eZHvWNGKsZZNoOS5QcrluTiKy8IwWcGmx/2nI/2LT7uyz9jYb/AD2Vt3Xjbt6c5z1FVBoV/pVrcwaLeTxMNKgtJ3ksA4u2jjKK0P7weXJjgmQMvKcHBo549w5Jdjf8NeMP+EhurWH7D9n8/R7bVM+dv2+azjZ90Zxs6989BWfovju/1+60uGx0OEC70yLUpnmvSBCjOyFRiMl24yOADzyMDNXRfDl7pthoktrqa2N7Do0Gm3ySWTTghOcxsGXawZpME7gcjjjm34b8L2/h82v/ABMpp/I0iPTMravGTsdm8wHJwfm6dsdaOePcOSXYT/hO7qDxFZaNeadpsF1eyNHHbLq6yXMJ2M6edEqYQEAZKs4BIxurN8PeL7tdK0W88Qx5kmGoTNcQ3jlVjiySWjCqrHqAMHAUEHJIEmm+CnsBoMP9sQLZ6LcCeKG20hojcHYULTNvO6Qg/eAXksSDkYntPB0EcNja3upfabKzF5GkS2TozxXAwVZtx+YZPzADORwMcnPHuHJLsX4/GV9CbCXVNFS0tdTjdrJ47vzX3CMyKkq7AEZkVj8pcAqRnplNE8Z32pSaA99o0Vnaa7AZLR0vPNkVxH5m102KACocghj0GQM8V4vDc8xsItU1w3drpsbrZImntE+5kMavK24hyqMw+UICSSR0xatNAgtbfwlF9vkb/hHowmfsrD7R/o7Q5/2fvbu/THvRzx7hyS7HTz/662/66H/0Bq534i3Utn4Gvp4Z7mBhLbgyWzusgUzxhgpT5skEjjnmtua8hMtuQX+WQk/u2/ut7Vm+J7OPxD4fn0yO7a1kkeJ1ma1eQKUkVxlflyDtx1HWpU43epThKy0M7SF0g3+/Sl8TPexxu0SapLqkdux2kYYzgp37gkdQCRUNn8RUuY7mWTSpraLS7WWbWjK5Bs5EBxEny4lY4YggqNu09WArRjfxJubzdc0plKsBs0OdSGwdp5uDwDgkY5AxkdaxbfwNp9vHLF/aVzJFqNpJb6yHt23X7PuPm5H+rcMzYOCNpC44BFc8e5PJLsalx4t1HR9Jn1XXtDjs7FLcTI8F8spDEgLHIGVAjEsOQWXg5YcZx2+KlrDaag0sel3Vza2D3yR6Xqq3SOqEBkZwilG+YY+UgjODwa0ZdFvtS02TTtY8QtPa+SI4xaaaYX3qVZJXZi+XUqCNoRc5yCMAUfEum+IdS8Ia3Zz6tHqNxPYNBb2trpxtUdz/ABOXZyW6AYZVHOQeMHPHuHJLsP8AEPjDXdO0TVI5dJh07UjpM9/YSC781R5YG8P+7wJEDKwXDKx43Ac0qeMG0t5vt9jK99HptkwWG9eRJpJpHjjRVYKqksBl8A888KKlufDcmrRXQ1vWmupH02fTrd4LBoREsoAeRgWbfIcLyNo4OFGaim8IJe/aJL7VmNzJZWtvHLbWLR+VJbyPJHKAxbPLLlTkfKfXAOePcOSXYsan45vdBg1BNV0WNb+2gS5hhtbzzUuI2kWM4dkUhlZhkFccjB5ONfS9dvbjXbjR9U06GzuktkuozBdeejxsxXklEIYEcjBHI5rCv/C8utLezatrKy308MdvFJb6c8UUMSyrIQELsSzMoyS3YYAwc7otIB4sbXPtMnNiLPyfs7dnL7t344xj8aOePcOSXY3qKrfboPWT/v03+FH26D1k/wC/Tf4Uc8e4ckuxZoqt9ug9ZP8Av03+FH26D1k/79N/hRzx7hyS7Fmiq326D1k/79N/hR9ug9ZP+/Tf4Uc8e4ckuxZoqt9ug9ZP+/Tf4UfboPWT/v03+FHPHuHJLsWaKrfboPWT/v03+FH26D1k/wC/Tf4Uc8e4ckuxZoqt9ug9ZP8Av03+FH26D1k/79N/hRzx7hyS7Fmiq326D1k/79N/hR9ug9ZP+/Tf4Uc8e4ckuw68/wCPG4/65t/Kp6o3V5C1pMoL5MbAZjYdvpV6lGScnYck1FXCiiirICqV5/x8w/7j/wA1q7VK8/4+Yf8Acf8AmtZ1fhNKXxEVFFFYmwUUUUAFRj/j5f8A3F/m1SVGP+Pl/wDcX+bUnuhrZmNq2oXVt4p8P2UMu23u2uBOm0Hftj3LyRkYPpVTSvHFnqv9nSppupQWmouY7a6njjEbyAMdmA5YH5W5K4OOCcjOhqWkz3niLRNQjeMQ2DTmVWJ3HfHtG3j19cVjWfhO/t/DnhfTmmtvO0m7SedgzFWULIPl4yT846471ehGpoab4uh1OJLmLStTSxlhee3vHjQxTIvPG1yyZHIDhc/XinjxXaPZaJcw2l3MdZiMlpEoQOf3JmCtlgASq464yRzjmsKw8HXya8l69ppeloVdb2TSp5VW/wAq6rvgKhF5kL7iXYEAZ5zT9L8NeIILjwrDdnTVs9ADR74ZnaS5XyGiVtpQBCMglctnJ5GMMaBdmBovirxJqMnhxbg6wial51xNKiWO0qm35Y85IjG4ltw3njBNdbYeMIZtN037DZ6rq1xcWKXhVUhWVYm4DyZZEBJBGF64OBgVW0jwjf6fF4ZSWa2Y6XaXME+xm+ZpNu3b8vI+U5ziodD8L654ZhsZbEadd3I0uCxuop7h4kDRbiro4jYkfOwIKjscjpTdhK5pf8JdYRT6jIx1FzDFbFLRrdVZnl3BEjXAfexGCHwBjsAxouvG9lp9rdSajp+o2lxbNCHtHjR5Ssr7EddjsrLuyDhiRg8dM5epeCdR1Z9Sub2TTJ7icWUscbxMYJJYN+5ZEbOEbdjqxGc44wUk8GXU9jNHBo3hzR2a5tZAlghyyxTLIxaQRpnIXAXZwf4ueFoPUn13xvcWei6m1tpF7b6pZeQXt7kREqkrbVkBWQqRww4YkEDIxWr4r1S80/wfPqFrvtboeSQHCM0e6RAQeqk4JHGR6Gs3xF4Tv9WvtauLeW2UXljawQiRmHzxTPId2AcKdwGRk9ePXV8S6Xf674SmsYltor6VYmKtKxiVldWI37ckcEA7fwFGgamlqepWukabPf3jlIIVyxVSxOTgAAckkkADuTWP/wAJlZ2/2pdTsr7TJ7eD7T5NyiM0se4LlPLZwx3FV25zll45FRanp2veItJudOv7TTbBWCSwzwXr3BEsciugZDEny5XnDZ7d8jH8R6HfajbXeteIZrLTxZ2YSAWhluURhLHMZZDsVtoaJPlA4G4k+gkgbZs/8JxZwXdxa6lpupabNBaNeMLmNGzGGVRtMbvklmwFHPHOMjNe98bwQx39readrOl3MGmTagS0cDOIk2glCHdC2W4U+nIHGeUvrhvFGpapf3d5pyWNppG03OmSPfQwyCZJVLOqqWOY8lAOFGSeeJpRqPjjWdUSCfSJFbw9cWKy2F01zbpLK6Y3y7BydhOwKSAAcncKdhXZ1dz44tbWbUIl0zVLpdMjSS8nijj2xI0YcNy4LfKTkKCeDx0zLqPjO0sDeNFYahfQWMSy3k9qiFYAV3gHcyljtw2FBwCM4zVY+F702niqLzbfdq9ssUHzNhSLcRfNxwNwzxnj8q5XWLk+G7XxDo1rf6W1zfWse+2uJZEuBKYFixBHsP2gNtXGCMNkH0CSQ22j0xL0XGjrf26gCS3E0YlIXquRuPb3rjvh34kv/EgkuTfy31mLeMXEksUaCG86yRRlANyAFTk7uo+Y5ONu90GXVPAa6G0ogmezjiLMu4BlC8MM8qSMEZ6E1g/8IhrVz40sfEs1vpFo0BjWezgnlkSfCsnnFtqjeiMQgKHjILDjArWB3ud/UZ/4+U/3G/mtSVGf+PlP9xv5rUS2LW5JRRSnav32C59aU5xgryEJRTIZ4LlFeCZJFdQykHqD0NPpQqRn8LAKKKKsAooooAKKKKACiiigAooooAKKKKACiiigAqM/8fKf7jfzWpKjP/Hyn+4381pS2Gtytqk1/BYO2mWkd1eEhY0ll8tBk4LMcE4A54BJxgVyFj4h1e+8I+Gt90keqaxdeRLcRxr+7UCR3ZFIxnbHtGQeoJB795XHW/hTUbTwrolrFNanVNIuftMe5m8qQ/OrIWxkApIwzg4ODg4qkSzS8P3l4NS1bR7+8a9lsZI3iuXRVd4pFyocIAu4EOMgDIA4zmt+sTQtMvra71LUtTNuL2/kUmK3cvHDGi7UUMyqWP3mJwOWxjjJR/CenO7ObnWQWOTt1q8A/IS4FADfGOo3eleHHu7KXypxdWsYbaG+V7iNGGCCOVYj8aq3njmzs59TU6bqUlvpcwivbqNI/LhBVW38uGZQGydoJGDkdM3fEmizar4cGmWkiq6zWzq08jH5Ypkc5bkk4Q8nqep71lX3hS+udG8Y2aS2wk1uR3tizNhAYEj+fjjlD0zximrCdzTPiiJtSntbfS9RuYra5W1uLqCNGjikIU4K7vMIAdSSEIGevBwSeLLCLSL3UmiufJs702UihV3FxKIsjnG3cR3zjt2rD1fwjqOo6r9phtNJtrkSIYtYtppYLqNAFBVkVcS8AgbnC4I+XjluoeFdelsdU0m0OmixvNSF+txJM4kAMqSshQIR1VsNu6Y4HUFkF2Y2reLvEiXutmCDVYo4dUt9OhWJbMpErmHJG5ixlbc2CcoA4yAQcdTZ+KIbW0lif+1dQvlvvsKW8kcAmklEauwXZtj2hcsWYgdefuiq934Sv5/7V2zWw+163a6jHlm4ji8ncDx97922B05HIpP+EU1O21GbVrSS0kvI9WlvYIZZGWOSKSJY2RmCko3G4EBhwB3yDQWpoHxRbC+sheJqOms0d00sFxHGEURBSxducgBgVKMQcnPThYvGFuxiN1puo2UdxE8tq9zGgFwEUuQoVyVbaC21wpwD6HFHUfDOr+Ip7eTWHsYIzbX1rLHaO7GNJ0RFwzAbyNrEnCdQMHGTU0/wZcW6rG2geFLN47aSI3tpAfOmYoUBA8tfKznJ+Z+475o0Hqadp42hvYrWSLSNTjW+tWubFpViAudqB9q/vPlbByN+0HBwaueDdYu9f8Jabql7bmG4uYVkcfKFbIzlQCcKe2efWqMPhm8SHwkjSwf8SeAxXBDH5ibcxfJxzyc844rQ8I6Ze6L4W0/Sr8W/nWcSwBoJC6uqjAblVwT6c49TQ7ArmvJ/rIf9/wD9lNZnibV5NE0SS6t40kunlit7dHztMkjqilsdgWyfYGtOT/WQ/wC//wCymqOv6QuuaNNY+cYJGKSQzBd3lyIwdGxxnDKDjIyOM1Ed2XLYpR6b4gs7u1mTXXv42bbdwXUMUaBT1aIogYMD0DFgQSCc4Nc9LrniG58FQ2llc48SPdz2XnmJD88BkJYrjbhljA6f8tBjtW21p4o1O4s4r57HT7SCVZp5LC6keS5KkEJgovlox+98z8fL3JpLHw1Pa+Nr7WHliNjIhe3hUnckrrGspI6YIhTHuz+tWQc74l8ZajLpUd/ol39mhXQzqcrbEYgyMixD5gcYxKf+A81t6Pf6bdapDFa/EJtUlJJFmJ7FvMABJ4jiDcdeCOlZcfgLUYvDfibThcWjT6g5isSSwWO3VmaNHO3qC7jgHjFdRb3HiSSdEu9J0qK3Y4keHVJXdR6gGBcn8R9aHYFfqXNTtZrq2Ai1W607YdzS26xEkY6HzEYY79B061zHhqLWdZ0F9SuPEupw291L51k5gtVlW2GQpbMO35x8/TgbR650tS8Mk+GdW03Srm6W4vrdoRJe3084TIIyDIzFeCentVvWtLnufCd7pOmPHBNLZtbQM5IVMrtB4BPA9qQzkbXVtdj8I3OttrN1JZ3l1GLa4ubaEvaWe7a1wQiKCSMv8wIUbSRw2dvw1rN1dLqQjuZdcsoLiOO1vo1iUzKwG/5hsjcIScsvYYwWHNvW9AludJ02300wK+mXEM8ENxny5PLGAjEAkcHIIBwQDg4qPStM1a11PVdYuILBbvUGt0NrDO/lokYILmQoCzkMf4BwqLnjNPQWpN4x1G60rwzPeWUvlTrNAofaGwGmRW4II5BIqpeeObOzn1NTpupSW+lzCK9uo0j8uEFVbfy4ZlAbJ2gkYOR0zf8AFOkz634fmsLZ40leWFwZCQuElRz0B7KayL7wpfXOjeMbNJbYSa3I72xZmwgMCR/Pxxyh6Z4xQrA7mk/iiL+07izt9M1G6jtZ0t7m5t40ZIZGCnBXd5hADqSVUgA5zwcLL4rsYdJ1HUWiuTDYXZtJVCruLh1TK84xlh1IrD1vwjqOp6kZ4LTSbe4DJ5GsQTSwXcC7QrBlVf3vG7ALhTkZXjlup+FdemsdY0qyOm/Y7+/F6txLM4kXLo7IUCEdVbDbuhHy0WQXZj614u8RxX2vG3g1SKK21C3sIRGtmY4g5iy3zMWMjbzt6oNy7gMHHUWXiiG1tZ4pDq1/fJfCxS2ljg86SbyUkKrs2pgKSxZiACG5xtFV7/wlf3X9tbJrYfbtWtL6LczcJF5O4Hj7x8psYyORyOyHwpqUGp3GrWslo94mrvf28MrssckT26QsjsFJVuCQQG6D1OHoLU0B4ntzqFkl3HqWmuyXJkt7iOMIoiCFmdgWyMMCpRiDk55GA638YW0jQG403UbOG6R3tJrmNAtxtUvhQHLKSoLAOFOAe4IqjfeHNY1+9tZtXawgiFveW0kVo7sUSZEVcMyjeflYk4XGQMHGTU0rwZcWhhjbQPCtq0EDxm/tYMzzNt2qQNi+UTnJO5/TvkLQepp6f42t9RWxeLSNUjj1C3aexeVYgLkqm8xr+8+VsZxv2qdpw2ME2fBetXfiHwjp+q31uYLi5j3sMKFOecqAxwvpk545qnZ+GL23tvBcTy25bQ4wlzhm+c/Zmi+Tjn5iDzjj8qv+D9KvdD8LWOk332cyWcYhV4JCwkUdGOVG0n05x6mh2BXNyiiipKCiiigCO4/49pf9w/yrWrJuP+PaX/cP8q1q0pbszq7IKKKK2MQqlef8fMP+4/8ANau1SvP+PmH/AHH/AJrWdX4TSl8RFRRRWJsebeIvHniCz1/XYNHsdMew8PQwz6gLyR1lnV13kRY4Hy8ZYHnHXpXoNheRajp1rfQ58q5iSZM/3WAI/nXl/wARPBmreIfEEzW3hTS79bi3WG31M3TQPaMflZpV3YlxnIwuR74xXpul2K6XpFlp6MXS1gSBWI5IVQuf0qnaxKvct1GP+Pl/9xf5tUlRj/j5f/cX+bVD3Ra2ZzniXxNcaDruiWywxSWd2ZTdM2d8aqY1DKemB5mTkdAaXWvE09h4r0TRrWGKRbubbdu+cxqySMm0DuTE3J6AdOeDxDoUus+INLLweZp4tL23um3DgSqigYzk5w3SsSx8Oa/IdEvdUjD6guqme9dJVwkSW7wow56H5WwMkGQ+9XoRqdRb+K9Fur9LKG7cySSNFFIYJFhldc7lSUrsdhg8KxPB9DUVn4y0K/uLeG2u5G+0SNDDI1tKsTyDdlBIVC7vlb5c546Vzlhoetf2LoHhqbTDDHpN1BJJqPnRmKVIGDLsUNv3PgAhlAGW5OBmez8PapB4T8PWRtdtxaaqtxOgkX5Y/Ndic5weGBwOeaLILsvW/jOGTWdG0xC15/aC3Lm7hs5kRfLfYFAIPfIJLYG0EgB1rTsvFei6jfx2Vtdu0su/yGaCRI59n3vKkZQkmOT8pPAJ6AmuT0/w1q9sNAWayk2xJqdvcGOSMmEXEoZHOWGRgZO3J6cVasNK1q4tPDOjXWkmzj0SSN5r0zxtFN5KGNREqsX+fIPzKu0ZHJxksguzXtPGWk6s2nPpt+3kXc4jjeWwnC3GUdtsbkKuRsJJ5xtIIBIqbTvGeg6rNbRWd5I/2okW8jW0qRysASVWRlClhg5UHIweODWBpXhzVbXw/wCBbWW02TaXOr3i+Yn7oeRKpOQcN8zAcZ60th4c1WDwp4PsWtjHcafepLdKsi5jTZKCc5weWHTPWiyC7N4eM9BN5Dai8k3zz/Z4ZPs0vlSybtpVJNuxiCCDgnGDnoa3q8rje7h0fwbov2NJYbfU4Fj1GO5ikhuVj3YaPaxckqCTlQBhuTxn1Sk1YadwooopDCiiigAooooAKKKKACoz/wAfKf7jfzWpKjP/AB8p/uN/NaUthrcmX71UNQuo7Cxnv5VaUjCooxnJO0Adhkkc1eU4NQXCIySQXFuJraQYYbdwOeoI9K4MXZTjKewK+yMrw/ufQ0s5YjDeacBbyfMGw6qDkEdQQRW0r+ZDHJjG5Qar2VvaW9sbSyt/IhweETaMnr+NGpC6GlXKabsF4IHFvv8Au+ZtO3PtnFTh7Tr+0hs9w1SsyzRXmujahDHe6XDeXfiPRdaNysEy6sZpbe+cLl1QljANxB2lNpyBtGDg3h8T9PN997TfsJuxajGpp9rPzbN/2fb9zdz97dt+bb2r1LMjmR3lFcsnjHdY25NiF1CTUzpr2nnfcdWJZt23lRGDJ05GB3rM0/4n6df3djtbTfst/cLbwLHqSPdqWO1GkgwNoJx0YsNwyBzhWY7o7yiuIg8W3epafp2oT6OsFndajHbW5TUXEhbeyFnVUA25U/KSdwxkCovC3irVne2h1q2hK32p3tpHcx3Bby3jZysZXy1GNqMAc5O0EjJOCzC6O8orM0DV/wC3dLGoLB5MMksiw/Pu8yNXKq/TjcBnHPBHNadIYUVwPhjXp7TVdeXVb2R7M3V7NA0z7vKEEpEignooVoyB7NiqGleMbnRoNZudan3XNxqkMNvDd3IhitzJbxybC5yERBuyQCTjoWPNWZPMem0VxNp8Q4L0SWttDZXeqC5ito47O/Wa3kMiswbzgoIUKjlspkbTgHIzQi1/UIvEmpx6rayow1DTrZLeG/fyozJkb1YBdynglSozjBFKzHdHotFcsPGOfD8eq/YPv6p/Z3led0/0nyN+dv8AwLGPbPeqb+ONQUSXC6CjWSaq+lB/toEryiUxKwTZjYW25ywIyeCACSzC6O1qM/8AHyn+4381rL0TWbjUbrUbK+s4rW9sJESRYZzNGwdA6srFVPcggqOR3rUP/Hyn+4381qZFRMrXtWn0ubR0gSNhe6glrJvBOEKOxIwRzlR61e1HU7PSbT7Tey+XGXVFCozs7E4CqqgszE9AATWP4utL64XRbixsZb1rPU47mWKJ41bYEkBI3so6sO9VNVGq6tJpmow6DewS6Vei4NrcywBrhGjeNthSRlDKHyNxUHpnuKJuaqeKtGfTpL77WyxRTCB43gkWYSkgCPyiu/ecjC7cnIxnNRReMtBmgu5VvHX7IyJPHJbSpIjvwieWyhixxwoGTxxyK5i903UW1lfEtxai1mfUrZoNMmuYhLMscUsZGd2zzCJGZV3Y+QZIycUC11f+J9U1Q2q201rqtiyWM1zGrzssLqYtwYp5hWTcF3HouSOzshXZ2I8Y6Td5S01DyZorq3gmjubKYOplfaqFCFKs2DgngZBIIxmWLxnoM94ttHeSFjcm08z7NKIhOGK+WZNuwNkYAJycjGcjPG/ZtS1/xPrE0emtbvFqekO8Dyxl40icu5cqxXdtIbaGJwR3OK0z4c1UeEJrFbXF02vfbAgkXmL7aJd2c4+5zjr2xniiyC7N+68Z6DZXLwT3kilJ1tmkW2laLzSQBGJApQtk8qDkc5xg4s+JNUl0Xw5f6lBB50ltCZAuCQMdWIHJAHJxzgGvPtTa7tPCS6HHaLdQHXIxHqMVxE8cm69Em0ANv80ElWXbgbWOe1dr4w0y71TTbNLe3+2Qw3kc13Y7wv2qEZzH8xCnkq21iFbbgnBosguw8Ka3ca3b3rzS2t1DBceVBfWcbJDcrtUkqCzfdYlSQxGVPuB0NcB4T0bXNK8USyfYbqz8OSpItpYPeo32JiVZi0akrtYg7QrNt54Abjv6TGtgooopDCiiigCOT/WQ/wC//wCymsrxTq0+ieH5r+2SN5UlhQCQErh5UQ9COzGtWT/WQ/7/AP7KaxPGtheal4Vubawt2uLkywOsSsqlgkyMcFiB0U9SKUdwlsbF7e22m2U15eTJBbwrukkc4Cis2HxVo01veTtdtbrZIJLlbuCS3eND0YpIqttODg4wSCKytdGq+I9HktYdBvbKeCWG7i+2yweXM0Uqv5eY5HILbcZIwKyPEWm6jrMt3rVxajSI7a3higiv7mJfPdbiOXDsjMqqSgQck5Y8DjNpEts6iHxjoU0tzE15JbyW0BuZ0u7aW3aOIEDcRIqkDJ/Ht0qrceN9GNrfLDqDWlzbWrXT/bNPnUxxggeYY2CMy5YdCM846HHJ+IGutc8R6kZrVdJa30qFgL65jXJF0sih2RmVVcoVHJPXik8Rxar4n1rWLSHR5bW6bw7LDHbzzRGRmeVSCSjMiqdrAZbJ2twO7shXZ2134z0GxvLq1uLyRZLR1S6K20rJblgCDI4UqikMPmYgdeeDh2qeL9E0aa4jvruRDbIJLh47aWRIQRkb2RSqkjoCQTkYHIrD1Dw/qc+lePYY7XMuq7vsY8xR5v8AoyIO/HzAjnFYuuvd6P4W8bWaWi30d1G8j3MdzFi2d7dEaOVS28ONoKhQ2QydKSSHdnp8UiTRJLGco6hlOOoPSn1XsEaLTrWNxhliRSPQgCrFSUFFFFABRRRQAUUUUAFFFFABRRRQAUUUUAFFFFAEdx/x7S/7h/lWtWTcf8e0v+4f5VrVpS3ZnV2QUUUVsYhVK8/4+Yf9x/5rV2qV5/x8w/7j/wA1rOr8JpS+IiooorE2CiiigAqMf8fL/wC4v82qSox/x8v/ALi/zak90NbMkooopiCiiigAooooAKKKKAM+10HR7K/kv7TSbG3vJd3mXEVsiSPuOTlgMnJ5NaFFFABRRRQAUUUUAFFFFABRRRQAVGf+PlP9xv5rUlRn/j5T/cb+a0pbDW5JShiKSihpPcQpYmq97ai9sZ7VppoRNGU82CQpImRjKsOhHY1PRQklsBzTeHtWvltbbWNZtruytpopsRWJimleNgyF38xl+8ATtRc44wOKLLw7qumN9ksdcSHSRcGZITZhp0Vm3GMSltu3cTjMZIU4zkBq6WiquKxzqeE4F8ayeIjcMUeAqLMp8omIVWlznqURUxjpn1pmk+HdV0iO0sLfXUGkWjfuofsY88xjO2JpSxUqOBkIGwBznmuloouFjmIPCHk6FpOmfbs/2ffLeeZ5P+sxIz7cbuPvYzk9OlYviDw1dWnha90m1nmuLm81I3WnPBZvutpXm8wmRwSu0bj8x2jGRya9BoouwsipZadbWGk2+mRRqbaCBYFQgYKgYwR9Kbp2j6Xo6SJpmm2dikhBdbaBYgxHc7QM1dopDOQuvAkV3YtbSX7jdqsuoMyx43JIx3wkZ5BViufoccVNc+DmlvL6+h1Ew3kuox6hbSeTuELrCISrDd86sobPK/e4wQDXU0U7sVkc1c+HdU1CFJb3W421C3uUubOSGyCQwMqlSNhYswYMwbL9+NuKpr4KvJr+e+v9ZSe5nvrS7by7Ty0XyCcIo3kgEY5JOOTzXY0UXYWRxk3gm9eP7FHrUcelrqY1KOD7HmQN53nFDJvwU3bsYUEfLycEG3/wh/8AxLvsn27/AJjf9rbvJ/6ePO8vG7/gO78cdq6iii7CyMyx0j7Freral5+/+0DEfL2Y8vYm3rnnPXoKvn/j5T/cb+a1JUZ/4+U/3G/mtTLYqJi+KvEqeF7K0u5LVriOa6EMmx8GNNjuzgY+bAQ8cZo8S+J4vD1vYuLc3Ul5cxQoiOFCq7qhkJ54BdfqWA75EPiy0lvJvDwjt3nSPVo3mCoWCp5cgJb0HIGTxzXIT6NrE2lyR3Njcu2l3llp1n8hdpII7lHaYHqQUEWT6xn0NWkiG2d7qN34evbn+wtTuNLnnmwf7PuXjZpO4/dtyemenaqhfwdFbr4dZtCSGSTyxphMIVnDA7fK6E7sHGM5rk76zvP+Ef17w6dMvZNYvtSmntrlbVmibfJuimM2Ni7FCjBIYeXgA/Lma90i6/4RPxisenTG6udWaaJRAS8oDRFWUYyQNuQR6UWC5uP4h0DwqLXTgulWMdxqBtIIbSaNVQ7d7NIuF2EZAIGeXTn5uN3+2tKGqjSjqdl/aR6Wn2hfO+7u+5nPTnp05rhJrK9tr/7XJY3hhi8Wm6Yx2zufJNqUDhVBJXcQMgH9DUbWd3/wjzeGjpd6dbOrm4W7+yv5OftHnC48/G3iP335G3FFgudLLP4Tg1l7uzHhw64soEkjyxRzjLiJssAW3ZJXHdsLkZrX/wCEg0X7elh/a9h9sdii2/2lPMZgSCAuckggjHsa4d9IvF8JalEmn3Anm8UG5KCFtzp9uU+ZjGSuwA56YGelLNo90vhDxAsWnTfa5vEJuUUQHe4F0hEgGMkbRnPoKLBdnb3XiDRbG8+x3er2FvdBd/kS3KI+312k5xWjXlHiMGw8IeINKvtNu5b241R7lJ/srGKRXmVkkMuNgIXamCQ3y4AxjPq9JoaYUUUUhhRRRQBHJ/rIf9//ANlNSVHJ/rIf9/8A9lNSUluxvZBUdxbw3dvJb3MMc0EqlJI5FDK6nqCDwRUlFMRn2uhaRY2M9jaaVY29pcAiaCK3RI5MjB3KBg5HHPapNO0jTdIieLTNOtLKN23MltAsYY+pCgZNXKKYgrPn0HR7rUY9RuNJsZr6MqUuZLdGlUjphiMjHbmtCikMKKKKACiiigAooooAKKKKACiiigAooooAKKKKACiiigCO4/49pf8AcP8AKtasm4/49pf9w/yrWrSluzOrsgooorYxCqs8STXcKvnAjc8MR3X0q1UDf8f0X/XN/wCa1M1dalQbT0G/YYPST/v63+NH2GD0k/7+t/jVmijkj2Dnl3K32GD0k/7+t/jR9hg9JP8Av63+NWaKOSPYOeXcrfYYPST/AL+t/jUS2cP2uRcPgRof9Y3q3v7VeqBf+P6X/rmn82qXCN1oUpys9TNurmwtNa0/SpI7gz3ySvEyyHaBHt3Z+bP8QxgHvWh9hg9JP+/rf41yninU7DSfHnhW61K+trO3EF8pluZVjTJEWBliBmszxhr/AId1eXSYhP4evbORpit/qV0sthA67AQUB2yS7XO1SykDcQeTmuSPYnnl3O++wwekn/f1v8az3ubBPEUOiGO5+0zWkl2rCQ7AiOiEE7s5y47evNeWeHpbJtN0qHXDbf8ACMw6pqUcy3ERhtUfeDbh43JEaYZyquSAdvfFTa1are65axeCJj9iXSrxmihLqLiEXMBkht3P3A3IVkyo6LgYIOSPYOeXc9d+wwekn/f1v8abLa2sMLyyeYqIpZj5j8Ade9c1c3EV18KbmfwQgjV9PkOnpaKFKNg/KoHRwcjHXcD3rmFg8K3mpW0PhKGymspNMuP7Xjt0DI0ez919oHTzd+cb/n+/70ckewc8u53egXdt4g0e31SOxvbSC5RZIRcyjdJGyhlcbHbAIPQkH1ArT+wwekn/AH9b/GuV8KWVrb/CDTI4A9ik2ixySS2UR8xXaAFpFCDLPnngEk+pritK1DS9GtNYjsLLRtWtBpLSSXnhuWS13RoEwtyiFhG5LSkSBi+1WwBzRyR7Bzy7nr/2GD0k/wC/rf41HPaxQ28sqQTzuiFlijmIZyB90bmAyenJA9SK8NvpLKGfXl019AFvceF78SJoMJW3DqUIQyBts0iq3XapAblRuFdD4p0yx0OG4j0y1jthe+EtSN2Y1wbhkSMq8h/jcbm+Y5PzHnmjkj2Dnl3PQ/tli91e2dvb3c97ZxxSTWySYYeZnaAWYKT8pJ5rS+wwekn/AH9b/GvHNattLtW8WnyLOLUJ9J06SI7FWWRCxEjL3IyE3Edwue1at7L4D1zx5J9ofw5ZRaXdhp5ZWgiuL67BztycPsQ4yf4246KdxyR7Bzy7np32GD0k/wC/rf41nW91Y3rzLZQ3Vz5F2bScpIVETBQWJ3MMqMgcZOTwCOa8k1m/06bUIdRtotGsr+LXIhJHh59UwLrY8k0uQYIyMAIQy4ZVDfMoGpaW2l2Wum2tILOC8XxkpliiRVkEZgkMe4Dnby5XPHJx3o5I9g55dz1j7DB6Sf8Af1v8aPsMHpJ/39b/ABrybTDYfYtB+z+V/wAJ6NSi/tHb/wAfePM/0jzv4vK8vdjd8uNm3+GnabpljaeF9F1uG1iXVD4nMX2vb+9Eb38kTIG6hCrMCvTknHNHJHsHPLuer/YYPST/AL+t/jR9hg9JP+/rf41Zoo5I9g55dyt9hg9JP+/rf41E1nD9rjXD4Mbn/WN6r7+9Xqgb/j+i/wCub/zWplCNtiozlfcb9hg9JP8Av63+NH2GD0k/7+t/jVmmPLHH991X6nFV7OPYn2ku5D9hg9JP+/rf40fYYPST/v63+NTpIkgyjqw9jmnUezj2D2ku5W+wwekn/f1v8aPsMHpJ/wB/W/xqzRRyR7Bzy7lb7DB6Sf8Af1v8aPsMHpJ/39b/ABqzRRyR7Bzy7lb7DB6Sf9/W/wAaPsMHpJ/39b/GrNFHJHsHPLuVvsMHpJ/39b/Gj7DB6Sf9/W/xqzRRyR7Bzy7lb7DB6Sf9/W/xo+wwekn/AH9b/GrNFHJHsHPLuVvsMHpJ/wB/W/xo+wwekn/f1v8AGrNFHJHsHPLuVvsMHpJ/39b/ABo+wwekn/f1v8as0Uckewc8u5W+wwekn/f1v8aiazh+1xrh8GNz/rG9V9/er1QN/wAf0X/XN/5rUyhG2xUZyvuZms3VjotrFNLDdTyTzLbwW8DkyTSN0VcsAOASSSAACSQBSaNeWWsxXG22vLW5tZjBc2tzIRJC+AwB2sVIKsrAqSCGHPUVmePpUitdHa4l+yWY1JGm1IdbHCvtkyflGW2plwUw5DAg4pngOSKSfXntbv8AtO1kvBImrHk3beWob5h8jbNoQFAq8YxkEmuSPYnnl3Oo+wwekn/f1v8AGs/WrrT9CsFvLqO5eNp4YAIpCTukkWNTyw4ywz7VC134u3HboeiFc8E6xKCR/wCA1UPiAZD4TtjKqrIdS0/cqtuAP2mLIBwMj3wKOSPYOeXc6X7DB6Sf9/W/xo+wwekn/f1v8a8p1XTLEaB471trWJtTstYeS1umX95AyrAwKN1XnrjGe9S6y2m6d4zubxJNI1a+Ooxt9iuFkg1WFsRhRBIMtJEOW2hQhUsCxG6jkj2Dnl3PUfsMHpJ/39b/ABo+wwekn/f1v8a8gjto5r+7bUtd0iw8Rrqj436ZJLqgHm/uxEyzBmjMZUDamzYTkcMa3NKPhoajdN4j8hfFQ1eUx53fbQvmnyfK2/vDF5ez7vyY3bv4qOSPYOeXc7k+HdHMTxGwhMbzfaGQjhpc7t5HdsgHPXIzVr7DB6Sf9/W/xryiDVLGHw5oGhNdRnVbfxMgmtAf3sQ+2OwZl6qpBXDHg7hjqKgTSYYvh9FqUENrCbnWrhdVvJbYy/6KLmYYk2srGIFY9y7gMZzxmjkj2Dnl3PXvsMHpJ/39b/Gj7DB6Sf8Af1v8a5DwDBZxXuqtpms6Xe2TCJTBo9i0FnDIAclD5joXIK7gpGMKSOcnuKOSPYOeXcrfYYPST/v63+NH2GD0k/7+t/jVmijkj2Dnl3KM1nCJbcAP80hB/eN/db3rP8Sajpvhfw/dazfRXUltbbd6wOWc7mCjALAdWHetef8A11t/10P/AKA1c58Rv+RIuv8Ar5tP/SmKpUI3ehTnKy1LU+raPFZaVeRtNcW2qTxw20kMjEEyAlWOWHGB9faruptp+k6Xd6jdtIltawtNKwlbhVGT368V57rlpc+GvFOg6RFCzaHfa5FdWRUfLaSYcyxeysW3qB0+cdAK3fGd+dcOl+HtGa0vpby6MtzG1xtj8m2cGRXdVcrmTYhGD1YeuK5I9ieeXc3NAvtO8RaRHqNrFdQqzvG8Nw7LJE6MVZWAY4IIPetP7DB6Sf8Af1v8a4jRdRuvDvjXWbXX0sdOtdTg/tSEx3hkhRowEny7omCR5bEYx1OeeO/BBAIOQehFHJHsHPLuV/sMHpJ/39b/ABo+wwekn/f1v8as0Uckewc8u5W+wwekn/f1v8aPsMHpJ/39b/GrNFHJHsHPLuVvsMHpJ/39b/Gj7DB6Sf8Af1v8as0Uckewc8u5W+wwekn/AH9b/Gj7DB6Sf9/W/wAas0Uckewc8u5W+wwekn/f1v8AGj7DB6Sf9/W/xqzRRyR7Bzy7lb7DB6Sf9/W/xo+wwekn/f1v8as0Uckewc8u5W+wwekn/f1v8aPsMHpJ/wB/W/xqzRRyR7Bzy7lb7DB6Sf8Af1v8aPsMHpJ/39b/ABqzRRyR7Bzy7lb7DB6Sf9/W/wAaPsMHpJ/39b/GrNFHJHsHPLuUbqzhW0mYB8iNiMyMe31q9UF5/wAeNx/1zb+VT0oxSk7DlJuKuFFFFWQFQN/x/Rf9c3/mtT1A3/H9F/1zf+a1Mtio7k9FFUdY0uHW9JuNNuJZ4oLhQkjQSFHK5BK7h0BHB9iaokqWfizQr+x1K9t9Sha102Z4LuY5VInQAsMkAEDI5GRUfhrxn4e8YRTyaDqSXgt2CygI6MmemVYA4PPOMcH0rxSTTfsfwg+Jen6XEY4LXxDLGkaknbCkkXGTzgKO/YGu78OX+n6x8adSvtDube505NBhimltiGTzTLlRkcZCDGPbHagD02oF/wCP6X/rmn82qeoF/wCP6X/rmn82qXuilsyeqmp6laaPplzqN/L5NpbRmSWTaW2qOpwASfwFcl421W+8P6ra3tvcSeXqFpNp8MLORH9sOGgPoCfnGcZPHXArjNevdRvPCuvaRcXt1KPD2j3MF48khzcytJthZ/7x8qMvz3lBqiT2uivMfEV1qPg++1CLStQvp2fQZrt2vLl5wkscsa+cA+4JhZXYhRt+UfLgYqnqq67oehapNHqcFtDJodzKiDxDPfTyuqApPEZI1KYyclDg7hxkCgD1qiuI01J9I8a6PaJqF/cxajpU81yt1dPMGlRocOoYkIf3j5CbV5HHAqS//wCJp431DTtQ1K7sbSy02K5tltrxrfcWeQSSsVI3BNiDDZUbuRzQB0ema1Y6xBBPYSSzQzw+dHL5DqjLnH3iAM5H3evfGK0K8W8NXV+/hqxs7XWlsFfw1G0cs85iiEjXJXOf4GYfLuA3DIxyBVrWNVutJ0PV9OmuNX0S+hurGWR5NW+2RxQvciPzIpnJcBlUkrIAP9nBOQD1TUdStNJsjeX0vlQCSOMvtLfM7hFGACeWYD8at15P4rRtMk1PRrW+vLqxUaXcyR3Vy9w1vK19Go+dyWAdVztJx8pIAyag8U6xdRw32uadNqUa2+qx24u7nV3hVpFnEbQw2qZR1AVgfMCkglvm60Aev1Fb3CXURkjWVVDMmJYmjOVJB4YA444PQjkZBrzyS/1FPFTeDftl15s2qJqCTeewcWGDKy7s7seahiwP4WxwKoaTLfa1q+gWV3q2pi2mn1szpDeSRmUR3KCNSysGAXPGCMAY6EggHq9FeX6PeXmp6npvh++1G/Fgl3qsIlW7eOa4NvMEijaVSHOELMectsyc4NdD8P53udJ1eN9RuL+OHVrmCKeaYyN5asAo3ew7j60AdRa3ltfRNLaTxzRq7Rl42yNykqwz6ggg+4qevGNJjvrbTNJ0rTpJvI1DV9TEwm1ae38xo5n8uMTAO6kjcxC4LFDk8nOlqN1rukaKZodVin1mz1UQ6bp1tqMl55odV3Ws5YIXIBZwzjcgAO7rkA9OlvLaG5gtpZ0We4LCGMn5n2jLYHsOv4etT15ZpdpbX+teBNROqX9/NcR3c8s73cqgygKWXy92EAbKlOmF2nOK9ToAKgb/AI/ov+ub/wA1qeoG/wCP6L/rm/8ANamWxUdxl/dfZbfcv324WvPRNrmutJdLdnSrIsREDCHnlAP3m3cID2GCcV2niKBp7BlX+JGTpnkiuIuRPqsdtZ21rGyWjKbkTk+SWC48vj7xB544GK9TCyjTpcyScn31/A5ql3KxNFqWreHr+2GoXSXljPIIku1jEbxOfuhwOCpPGRjnqK9EtpxcW6yDgnqPQ15xf6NdN4TGlRFZZy0fzZwqjzAxxnso6fQV2E2qW/h/wve6veiQ29rE87hFyzBR0A9TjuRTxvLOlGpZKWzt8v6+QUnrY3KK5601rXFvbGPU9BhitrwlVnsLxrryW2lh5o8pNqkAjcCw3YHfNaKa9o8mpyaamrWLX8QJktRcIZUAGSSmcjj2rzDc0KKqrqdg9rb3S31sbe5KrBKJV2SlvuhTnDE9sdaittc0i91GbTrTVbGe+gz51tFcI0seCAdyg5GCQDkdTQBforD/AOEs0WeWJbHWdGuFLgTH+0EBRSjOCoGdxIUnBI+UMc8U3w14v0fxTZpPp17btI/mH7OJ0aVVRtpJVScdVP8AwNfUUAb1FRW91b3kRltZ4p4wzIXicMNykhhkdwQQR2IqWgAorJ8O61/b+lve/Z/I23U9vs37v9VK0ec4HXbnHbPep/7c0g6udIGq2P8AaY62f2hPO+7u+5nd93np05oAv0VUi1TT50tHivrWRLzP2VkmUifALHZz83AJ47AmpobmC5DmCaOURuY38tw21h1U46EdxQBLRRRQAVA3/H9F/wBc3/mtT1A3/H9F/wBc3/mtTLYqO5V1jXLDQoIZr95VWeYQRLDbyTO7kEhQsasx4U9u1M0zxDpurXMttbSTpcxIJGt7q2lt5dhJAYJIqsVyCNwGMjFZPjT/AI+/Cv8A2HIv/RUtVPFd1JH4t0ttNjE2p2dhe3LRqMkRGPCBgOzSBcDuVOOhqiTtaK8t0I64sGi6q2t2NtDfRs091c69Lci6DRMxKQSRLGjK2GwhUAKwPHSsmq6x4a024aUXsuqzaPNPZ3MWrHULO+eONXMqpJh4yCcgKoQhsZPy0Aet1E9wkdzFAVlLyhipWJioxjOWAwvXjJGecZwa8vI1vTdO+2JqttFb3WlXMu4+IZ7yS8xCWWWFZIlCEHDExlRhunC4sC5k0D/hG7mXVtUaKfSLy9vpJLmScu6wxNvCOSuRliFAwM8CgD0meaO2t5J5W2xxqXdsZwAMmq9hqlpqcccto0rxSwR3EchhdUdHGVIYgAnA5HUcZAyK8qa8vrPXdNgBv7e31LTL4tBe6095NMixhlkkiO6OI5XIMbHhiOOQLGh6lbQae6ate366dB4d0l44bW6ljcyMJABH5bBt7EKMA/NwDQB6zUF3eW1jCJbqeOGNnWMM7YyzEKqj3JIAHvXnxsrvQfDgfUbjXpb3WL5Fh0621N3eL5WZLcTSvlOFJdwwJOQvG0VzF59ovE1rSb65uDHY69pQSKLWLi6EJkdFdRM21z0zg/dYkjBGaAPaobhJ2mVFlBhk8tt8TICcA/KWA3DkcjIzkZyDUteXjUL2bXZ9IuNSvItNuPEslpJKty6OqLZxyRwrJncgZx/CQTyAfmOYbue9/tiLQLbWNROmReJIrUTrduZSj2kkktu02dzANjkksuRggquAD1aiuV8JPLBq/iXSTc3M9tYXsa25uZ2mdFeCOQrvcliNzNjJPXHauqoAgn/11t/10P8A6A1T1BP/AK62/wCuh/8AQGqepW7KeyCiiiqJCiiigAooooAKKKKACiiigAooooAKKKKACiiigAooooAKKKKACiiigCC8/wCPG4/65t/Kp6gvP+PG4/65t/Kp6lfEyn8KCiiiqJCoG/4/ov8Arm/81qeoG/4/ov8Arm/81qZbFR3J6KKKokq2+m2FotyttZW0K3UjS3AjiVfNdvvM2B8xPcnrTNN0fTNGheHS9OtLGJ23slrAsSs3TJCgZPFXaKACoF/4/pf+uafzap6gX/j+l/65p/Nql7opbMq6vcaLbR2z61NYRRi4U27XrIo84ZK7N38fXGOaml0rTplu1lsLWRb3H2oPCpE+AFG/j5uABzngYrlvFFpPP8QPCDx6jc2677n5IljI4jyfvIT8w+U89OmDzWLouseIrvQfDDXGvTm78QzGOSYW8AW1REkkPlrs++wQLl9wySQB0qiT0k2tubtbswRG5WMxLMUG8ISCVDdcEgHHsKz7Twx4fsILmCz0LTLeG6Ty7iOG0jRZl5+VwB8w5PB9a4q+1vxBa6p/wj0esu0qavb239oNbxGVoJoZHKlQoTepXhgoH3cqeQ0dxq/iGxsPEV23iC4mGg6hHDGjW0A+1RkROwlwg5xIVBTZjGTmgD0j7Ham4iuDbQ+fChjjk2DcinGVB6gHaMgeg9KzNUTw1qFs13q66TcwafIQ012I3W2cYzlm4Rvu+h6VqTXVvbyQxzzxRPO/lxK7hTI2Cdqg9TgE4HYGvNk0ufUl1EWOoWdrqlv4muLuwivRuiuZEixtZQQxAyTlclcZxxQB2elx+F9WspDpKaPeWgiNm5tBFJH5Z5MR25G35s7enPTmsS70zwdqlrL4W0W90KyuBeRTz2dkIdxaGVWZWiUg5+Tac9PwxWF4g1HUba115NT0mGw159GVnv8ATbppI5rdXCysAVUoU3sRkEgHhuK6Xxhp2lW3w2v44IIIbextGmsDEoHkyopMTR46Nuxgjrn3oA1rHTPDcUV1o+n2OlJHDKktzZW8MYCSHayM6AcN8qkEjPAI6CmroXhjUrq6vV0rSLq4kZobmcW8TuzA4ZHbGSQQAQfSvPYor/TvGHiXxdbxSyXllNax6jaJn9/btaQF8L/fQ/Ovrhh3rrPh1dW99pGrXdrMk1vPrN5JFIhyrqZCQQfpQBr22hunim6127uIppmtxaWyxwbPJh3FyCSxLMTjJ4HyjjqTeh0vT7eWOWGwtY5IjIY2SFQU8w7nwQONxAJ9SOat0UAc7r3hcanbxW9n/ZcNuJnmntb3TEuoJ3bkuyZUhw2TuDc7jkHjFvw1oMfh3SBZJKJXaV5pXWMRqXc5O1BwijoF5wABk9a16KAM2Tw9ok0F1BLo+nvFdyedcxtaoVmfOdzjHzNnueafa6JpNj9l+yaXZW/2QOtv5VuieSHOXCYHyhjycde9X6KAM9tB0d3V20mxZluftasbZMif/nqOPv8AA+brx1rQoooAKgb/AI/ov+ub/wA1qeoG/wCP6L/rm/8ANamWxUdySWNZo2jcZU9a5fVvCJv5o5I7y8gaMEK1tcGM4PqOh/Kuroroo150XeDM5RUtzm9G8KppqMpmncO292mmaR2P1PT8K1dWEqaLdLb6bHqLeWVFk7qizKeCmWG3kZ68Hocdav0UqtadWXNNhGKjseaaRplha6xpX/CG2ev6ZH9paa/tLmC6gtPJYfPlJgE352hRHz/wEEij4f0SeKz0XRtUn8UvfWV8kzwRWEK2wlVyxm+0GEAo3JP7wuwYrgkkV6zRWRR5rYeH9VbxLNopglg0nRnubzTrlgfLeS4B8oKf+mW+cY5x8ntVfwxpJVPDdjdt4o+2aW4LWr6fBHbW0ioyufP8lQ6HJHySMzBgSDzj1KigDzHQdHvbXwp8Nrf+zriJ7S6El1GYWBhzbzZLjHy/Mw69z71nynUNA8CaXrdvY3S6roV3cW7281uyGVbh2QKu4AMN7QtuUkfL35r16qN/pFlqc9pLeRvIbSUTRJ5zqm8EEMyAhWIIBG4HBGRg0AVtD0iTRPCtnpVvKguLe2CedIm4GXHLsARnLEkjIznqKtabFqcULjVLy0upS2Va1tWgUL6ENI+T75H0q7RQBwng7V4tH0ybTb6x1iK5OpXbADSLpkIe4kZTvWMrghgc5xzWOLK8PhuPwv8A2Vff26msi4N2bV/Jz9p843P2jGzmPP8AFvyduOtep0UAeSyaNq9leai8Om3UkXhi4a70tVjJF0s0wmkSPuxWMNEPQviu+8H6bPpXhTT7e7/4/GjM91xj9/ITJJ/4+zVuUUAFFFFABUDf8f0X/XN/5rU9QN/x/Rf9c3/mtTLYqO5HqOladrFsLbU7C1vYAwcRXMKyKGGQDhgRnk8+9M03RtK0WN49K0yzsY5DudbWBYgx9SFAyavUVRJnWmgaNYahLqFnpFhbXs27zbmG2RJH3HJywGTk8nPejT9A0bSJpZtM0mwspZhiR7a2SNn78lQM1o0UAZlr4b0Kxa4a00XTrdrpSk5itUQyqeobA+YH0NWjp9kWgY2dvut0McJ8oZjQgAqvHAIABA9BVmigDJtfC3h6xx9j0HS7fBLDybONMEqVJ4HdSR9CRTrjw3oV3D5NzommzRBEj2SWqMu1M7Bgjou5sDtk461qUUAY0fhDwzDaz2sXh3SEt7jb50S2UYSTacruG3BwemelSr4b0JbOWzXRdOFrMiRywi1TY6oSVVlxggEkgHpk1qUUAUH0TSZLK4sn0uya1uGDzwNboUlYAAFlxgnCr1/uj0p0GjaXa2trbW+m2cNvaSGW3ijgVUhc5yyADCn5m5H94+tXaKAIorW3hmnmigijlnYNM6IA0hACgse5AAHPYCpaKKAIJ/8AXW3/AF0P/oDVPUE/+utv+uh/9Aap6lbsp7IKKKKokKKKKACiiigAooooAKKKKACiiigAooooAKKKKACiiigAooooAKKKKAILz/jxuP8Arm38qnqC8/48bj/rm38qnqV8TKfwoKKKKokKqXEvk3cLbGfKOMLj1X1NW6pXn/HzD/uP/Naio7RLp6yHfbh/z7zf+O/40fbh/wA+83/jv+NQUVlzy7mvJHsT/bh/z7zf+O/40fbh/wA+83/jv+NQUUc8u4ckexP9uH/PvN/47/jUS3o+1yN5EvKKMfL6t7+9NqMf8fL/AO4v82pOUrrUajGz0FuEs7q/s76ayma4sy5gfcBs3rtbgNg5HrVFtF0VtCt9F/suYWNsVaBFlIeJlOVZJA+9WB7g5rO1m5ni8YeGYI5pEhma582NXIV8RZG4d8Hnmsiy8dare2+j3C+HoUi1gtHZ51D5hIFLfvB5eFTCNyCxwB8uTgVzS7k8sex09voWiWsMEcemXB8m7+2rJJOzyNPgrvd2cs5wSPmJ4wOwqSbSdIuLbUreXTJmi1KUTXa+bjzHAUA/f44RemOn1rCHiy9bSpbgabZxTWt1Lb3rXOoiK2t9h+8ZdhYhsrj5B1OcY5r6d47fWLOzXT7C3n1K5uLiBYheg2+IT88gmCElCCmCEyS44A5ovPuFodjrNVtrDW7VLa/srh0SRZY2jl8p43XoyujhlPXkEcEjoaqPoeiPpMemNpc32eOb7QjecfNWbJJlEu/eJCScvu3HJ55Ncu/xGFvaut7Y2ljfjUHsRHd6gscGY0V3dpSvC/NgYUk5XgZON3wx4mt/EttdNCbczWk3kTfZrgTwk7QwKSADcpDDsCCCCOKLz7hyw7Gjp2nabpbzSW9neSSzKEkmurlrmRkGcJvldm2gknbnGSTjk1Tg8M6BbzxSJpd0Ugk82G2kune3hfOQUhaQxoRnjao29sVV8HXFxc2OptczSysmr3saGRixVFnYKoz0AGAB6Vz3hbxRq8ulaFpltYjUb64043clzd3pjUAOVO5tjsT0xgH8MZo5pdw5Y9jv7aOzs729vILKZJ76RZLh9wO9lQIDgtgfKoHGOlRaPZaZ4fsms9K02S1tmleYxowIDMcnGW4Gew4HauH/AOE1jOs2+sT/AGu3sYdFvJbmy3bis0VxFGy7QdrMDuUH37A1uQ+I9Tgv47HVtEWC5ubZ57NLS7E/msmN0RLKgR/mXHVTz8wxyXl3C0ex1n24f8+83/jv+NH24f8APvN/47/jXn6/EWKz1G6s9Xh0+NrazmupRp+oi6aIxEbo3UohV/m4HOcGpBquuS+OPD9vqFkNPhntrqTyoLwyrJgR4Eg2rhlz/tDk4PWi8+4Wh2O8+3D/AJ95v/Hf8aPtw/595v8Ax3/GoKKXPLuPkj2J/tw/595v/Hf8aPtw/wCfeb/x3/GoKKOeXcOSPYn+3D/n3m/8d/xo+3D/AJ95v/Hf8agoo55dw5I9if7cP+feb/x3/GomvR9rjbyJeEYY+X1X39qbUZ/4+U/3G/mtKUpW3HGEb7Fv7cP+feb/AMd/xo+3D/n3m/8AHf8AGoKKfPLuLkj2J/tw/wCfeb/x3/Gj7cP+feb/AMd/xqCijnl3Dkj2J/tw/wCfeb/x3/Gj7cP+feb/AMd/xqCijnl3Dkj2J/tw/wCfeb/x3/Gj7cP+feb/AMd/xqCijnl3Dkj2J/tw/wCfeb/x3/Gj7cP+feb/AMd/xqCijnl3Dkj2J/tw/wCfeb/x3/Gj7cP+feb/AMd/xqCijnl3Dkj2J/tw/wCfeb/x3/Gj7cP+feb/AMd/xqCijnl3Dkj2J/tw/wCfeb/x3/Gj7cP+feb/AMd/xqCijnl3Dkj2J/tw/wCfeb/x3/Gj7cP+feb/AMd/xqCijnl3Dkj2J/tw/wCfeb/x3/GomvR9rjbyJeEYY+X1X39qbUZ/4+U/3G/mtKUpW3HGEb7Fv7cP+feb/wAd/wAaPtw/595v/Hf8a4j4hHVTZaLBo2oNY3s+qxokoJ2n93IwVwOqEqMioLTxHJrOveGXRprZ2+2Q39nvP7ueNFyjDodpOQfQgjrVc0u5PLHsd99uH/PvN/47/jR9uH/PvN/47/jXKeL57iWHT9Esria3utUuliM0DlXihQb5XDDodq7QfVxUng3Ubi+0BYL6Qyahp8jWN4zdWlj43/8AAhtf/gVHNK24csb7HT/bh/z7zf8Ajv8AjR9uH/PvN/47/jUFFLnl3HyR7E/24f8APvN/47/jR9uH/PvN/wCO/wCNQUUc8u4ckexP9uH/AD7zf+O/40fbh/z7zf8Ajv8AjUFFHPLuHJHsT/bh/wA+83/jv+NH24f8+83/AI7/AI1BRRzy7hyR7E/24f8APvN/47/jR9uH/PvN/wCO/wCNQUUc8u4ckew6W9BkgPkSja5P8PPyt71L9uH/AD7zf+O/41Uk/wBZD/v/APsprH8W6ndaXoDS2TBLqeeG1ikK7hG0six78d8bs49QKUZSu9RuMbLQ6P7cP+feb/x3/Gj7cP8An3m/8d/xrmY/DUlnd2t1Y6vqQkRsXK3d1LcJcIfvDYzbY2zghkC46YwcVyrS6vqPhKLw1b6lcxax9tubNrsTsJVSAuyuW6/MBCD6iTnrVc0u5PLHseofbh/z7zf+O/40fbh/z7zf+O/415F4j8SX2s6GdQsby5tEttAF5OtvKyMJpmCqDtxyvly/ia6nR00N9UhFofFHngkr9tbUxFwD97zvk/767+9F5dwtHsdp9uH/AD7zf+O/40fbh/z7zf8Ajv8AjWLrmrf2Rp4kji8+7ncQWlvnHnTNnauew4JJ7KGPauX8N2+r6p4avLbUNbuDPDq86XU8IYPLGjndHGQd0YOMDbyBwOeQc0u4csex6F9uH/PvN/47/jR9uH/PvN/47/jXnui+ITp2n60d15dRQ3ywaZZ3jP8AbGLopCP5n7wBnLlS/ITk/KBVrwVPrZ0zVkvrmPUNQh1aSJ2kkaONV+TcE4YhQCdq457kZJo5pdw5Y9juPtw/595v/Hf8aPtw/wCfeb/x3/GuV8b3Fxa+Ho5baaWF/t9mpeJip2tcRqwyOxBIPrmjxTcz29/4ZWCeSJZtXWOUI5UOnkTHa2OoyAcH0FHNLuHLHsdV9uH/AD7zf+O/40fbh/z7zf8Ajv8AjXD6d41vbyDTL6fRo7fTr+7NmkgvN0qvudQxTYBtJTGd2eRxVf8A4WDLFoa6vd6daWlrcXTWdoZtQCb5VdlJkJQLGnyOc5Y4HCkkAl59wtDsegfbh/z7zf8Ajv8AjR9uH/PvN/47/jXno+Jdp9juyF02W5tpoInkg1JZLNRLna7ThcqBtYHKZBxxgg07VPEWvSWnh+e0tLKL7ZqiwuY78SRTx7GZSkixklGxknCkFcYIOaLz7haHY9A+3D/n3m/8d/xo+3D/AJ95v/Hf8a8/k8X3d3ZPdzaOI7CPVlsEePUXSV5BcrFu2qg+TqSC3OCpBBzWrB4i1PUJpptN0aO502K6e1M5vNkrMjbHdY9hBQMCM7wxCkhTwCc0u4csex1f24f8+83/AI7/AI0fbh/z7zf+O/415jpfjy8sPDdnLrJ0/wC33t9dxQPc6gIYdkczhi7mMbQvCgBWLfKeMnbqWPj5NVSK20y1tbvVHuXt/Ljvg1v8iK7SCZVJKbWXGEzk4IHJBefcLQ7Hdfbh/wA+83/jv+NH24f8+83/AI7/AI1x3gm+v79/ETaiskc0WrvEIWmMqxAQw/Kh/uZJI4H3skAkiuqpOUu41GPYn+3D/n3m/wDHf8aPtw/595v/AB3/ABqCijnl3Dkj2HXN6GtJl8iUZRhk7eOPrWhWTcf8e0v+4f5VrVdNtt3IqJJKwUUUVqZBVK8/4+Yf9x/5rV2qV5/x8w/7j/zWs6vwmlL4iKiiqWrX02m6VcXdvYz300ajy7aDG6RiQAOegyeT2GT2rE2LtFeeeCvFuv3+geJb7V7OS7v7DU5beOwtVQlNoUCIEcEBifmOeOat/DfxBrevxa8ddCx3Npqb2626bSLcBR+73KPmwSRnnNOxNzuKjH/Hy/8AuL/NqkqMf8fL/wC4v82qXui1syhfaR9t1vSdS8/Z/Z5lPl7M+ZvTb1zxjr0NZVj4P+xWPhq2+37/AOxJWk3eTjzsxumMbvl+/nv0q54r1K50/SEjsH2ahfXEdnatgHa7nlsHIO1Qzcg/dqhpHigw+FHudXZ5tRsbg6fcpDGN89yGCKFUYGZMow6Ab+wGRetiNLlefwLL/ai6lb39qbhL6e8jS8sjPEhkCYIUSKd6mMYcEfePFZ8/h6fwv9lu0vr25vmv7mcXseltcqnnKC6SxRNvKkrkMmACFB469G/iuOC3JutI1O2uzOlvDZyRoZJ3YErsZXMZGFYk7xt2nOKH8Vxxxxo+kaouoSymKPTzGglcgbiwbf5ZQA53b8ds7uKLsLI57w94Z1SezfVWvJLTVTqc15BNcWvDxuqoweHcCqsFyFLBlwuTkEHs9Mtr+3gk/tLUFvZ3ctmOAQxoOyquScf7zMck8gYAxpvHFjCLeP8As/UXvZrtrI2SRoZY5gm/a3zbcFcHcGK4IOcZIpah43m83SorDS7vzptV+wX0EojEkBEbPt5k25YBWDAsu3dyDijVhojROgataXF8NH1m3tbS8lad4p7IzPFI33zGwkUDJ5wytg5PIOKxx4c1HTfF2mwaFP8AZbWy0b7MJrq1a4jfEg+VsMnz9G4Yd+MGt7T/ABRFqV1Glvpeomzkmkgjv/LQws6FlbIDF1GUYZZQMjryMu8Wanc6ZoMhsGA1G6kS0s8qDiWRgqtg8ELksc9lNGoaGQPh5ZNEsE97NLC2n3NnOSoEkjzyrK8u4cA7lJAxjkdhin3ng2/1qKUa5rguJBYy2du9pa/Z/LMgw8jDe25iABgbVA3cc8UpfEmqQ+Cbpnusazp2pw2F1L5a/Pm5jXdtxj54nB4HG7jGK3/DGoXWoJqxupfM+z6nPbxfKBtjUjaOBzj1PNGoaGK/w+e+mh/tLULU2cdjPYCzsLAW0Sxy4yyje218jOeRwMAck6Fp4b1X+39N1TVNcivDp8EsMccdl5W/eFBdjvbLfKM4AHoBXP6LrseqCZb/AOIL2N+b+4gWxSSxVlCzMiKFeItkgL1JzmtS58RzDW7K1tLy58v+3WsbsTxx42i1Mu1CBnbnacn5s5GcYFGoaHZ0Vztp4wtLuS1f7DfxWF5J5VpfyInkzsc7cAMXUNg4LKoPHPIzL4qivk0a8v7HWLywktLWWUJBHCyyMqkjd5kbHt2IpWHc3aK5bStQm0yz0aXVNT1G/bWPLjR5Y4BHBIYy+P3aIQGwQM7ucdM5p9142sbedYY7HULmSS/fT4VgjQ+bKibmxlhhRgrk4AKnOAM0WC501Fc4vjKze2+Syvm1AXRszpgRPtAlA3Efe2bdnz7t+3BHOSBSHxlaYjhXT79tSe5Nr/Zu2MTCQR+YckuI8bPmBD4I4GTxRZhdHSVGf+PlP9xv5rUGnX39oWS3Btbm1YllaG5j2OhBIOeSCOOCCQRyCRU5/wCPlP8Acb+a1MiojyQqkk4ArnNU8V29lefYoY57m8K7vs9rHvcL6t2UfUity8JEHHc81xf2iHSNDm1CJYlurubdIzZ+Z2bbyMknaP4Qe1ergaNLkdWqr26HHXqSUuWJqWHi6Ka9js7u3urK5k/1cV3Fs8z/AHWGVJ9s5rpkcOgZehrgL+T+1vCGpSXZT/RxJJBcopQEoNyyKDyOf5Guu0KeS40u3mlGHkiR2HoSMmrxuHpOiq9NW1s0KhUlzcrNOiiivIOwKKKKACiiigAooooAKKKKACiiigAooooAKjP/AB8p/uN/NakqM/8AHyn+4381pS2GtzP1jR/7Wl0t/P8AK+w3q3eNm7ftVl29Rj73XnpWdN4PgPjm38UW9y0EiQvHPbhMpMxUKH6jDADBODkADjFdLRVXJsc3P4St9W1iPUPEAstUEVotvFbyWY8qNy26SQK7Ny2FHsF6nJpdN8KroWrX9zoklrZWd55JeyW0/doyEhmUKygFlwOnBAPPSujoouwsgooopDCiiigAooooAKKKKACiiigCOT/WQ/7/AP7KaravpVvrWlT6fdFxFMB88ZwyMCGVlP8AeVgCODyBVmT/AFkP+/8A+ymsbxjqN1pXhme8spfKnWaBQ+0NgNMitwQRyCRSjuOWxXbw7qmoXFmNb1mG7s7SVZ1gt7LyGmkQgo0rF2BAIzhQoJx2GKsWnhqO18X32vfaC32mIKtvswInIRXcHPJYRRDp/B70eJdQutPfRRay+X9p1OK3l+UHdGwbI5HHQcjmqdr47sboxy/2dqUVi92bL7dLGgiWYOUCnDlsFgAGC7ckAkHOL1I0KifD9Y9B8Q6YmpH/AIm0zvHI0Ofs0ZYssYG75gpZ+4+97Vt29r4j89Ptmq6TNbZ/eRx6XIjMvcBjOwH5GsXRPF0zabElzDc6nqdxeXqRW9qkav5UU7ruO4ogVRsGSckkdTWpH4riubG3nsdK1K8mlkeJ7WKNFkgZPviQuyopBwPvc5yuRzRqCsSDwd4XELQjw3o4iZg5T7DFtLDIBxt68n8zWbYeBotHsriPR7qPT7mTUGvUlt7cIhGW2wyIpHmRgMRjI9RtIFWYvGdpc2ls9tYX815cTzQLYKiCZXhJEm4lwgCkdd2OQBkkCl8Hazda3b6rPc+avk6lLBHFLGEeJFC/IQO4JPOT9SKNQ0C38I2lxLeXPiGOy1i6u3jZ/Ns1EKBAQgSNi+Mbm5JJJY9sAGh+Erfw2uoHSVsbeS8vPPLLZhQkWR+6wrDOBuwc4BbOOxIvGdlJNC32K+XTp7j7LDqTInkSSZKgDDbwCwKhioUnHPIzW8F6tqmtT6zc6gl7DHFeyW8MEwg8uMIxGF8sliwwNxYkZPy5FGoaG7rOlRa1pM1hNI8SybWWSPG6N1YMrDIIyGUHn0rOi0LU7rUbG71vVLa7WwcywRWtm1uDIVKb33SPuwrNgDA+Y9eMczpuvRX93qUeofEBtOuo9UubaKyWSyQqiysqAK8RY8AdSc1p33iGePV4LOzvLpmTXIbG6E8cW0q1uZCqYGcH5SSec5A4wKLMLouQeEPJ0LSdM+3Z/s++W88zyf8AWYkZ9uN3H3sZyenSkj8HmHw7ZadFqBS7sbt7y2uvJyFkZ3blM8rtkZSMjIJwQek0HjC0nkgf7DfJp9zOLe31F0TyJXJ2qAA28Bm4DFQp4weRnTudXt7TWLLTZlkWS8jleKTA2ZjwSpOcg4ORxjAPNGo9Cj/ZviI20rN4ihF40qNH5enqLdFXqpQuXO7JyfMHIXGMENjweAmtbRTa3tnb3i6kmojyLDy7ZWVDHtWEPkAryTvyTz7VYl8d6VP4ag1SD7csV4lwY/KjTzYxEjsz4Y7eNnGc5LLxg1iax421WG28SrawTwxWGl211bXjpESGfdlmG453AcALxtbOOMiuJ2N//hDv+JH/AGb9v/5i39peZ5P/AE8efsxu/wCA5z747VNa+HdS06eWHTtZS30yW6a6aE2geZS7b3RZC20KWJ6oSAxAPQi1pniFNQ1KTT5dOvrC5EAuI0u1QebGTt3DYzYwcZDYYZHFbNK7HZHIW3g28sYbc2erxR3Nld3E1nK9oWAjncu8cq+YN/J4ZSn3R75tTeHdVn+yXsmuRtrFrM7xTmyHkKjgBovKDbtuADzIW3DOcfLXS0UXYWRieG9CuNDTUmutQF7cX9615JIIfKCkoi7QMngbOOc4IBzjJ26KKBhRRRSAjuP+PaX/AHD/ACrWrJuP+PaX/cP8q1q0pbszq7IKKKK2MQqlef8AHzD/ALj/AM1q7VK8/wCPmH/cf+a1nV+E0pfERUUUVibHMeDvDl54el8QvdyQONS1ee+h8pidsb4wGyBhuOcZHvR4R8OXmgXfiKW6kgddS1SW8hETElUbGA2QMHjtn6109FO4rBUY/wCPl/8AcX+bVJUY/wCPl/8AcX+bVL3RS2Zgax4bfXPEllc3kzrptlA5hS2uZYZvtDnBYshUgBMgYbne2R64tz4Du7fVby40m7UW8jW97El7cSzMbuFv4mbc2x0wpOSVwCAcYrvaKq7JsjlL3S/EWqSWl/cJpcF5p12s9paxzSSI42MjiSUoCNwc4xH8pUH5s4FbWPDeq689lf6nYaDdXFnK/l6dPukgaJ1UMGkZCd+VDBhGMfdwfvV2lFFwsea32lX+kap4WWx0vQbG8k1OeRLWzRo4Nv2aQYaQLlmKg/PsGMgbTjJ1JvC2sSzxaqzWTakdXTUJbfzmWFUWBoRGsmwkkKQ24qMnIwK7aii4rHEp4U1A+JodSW00rT5UuTJcX2nzSxveRbi2ySAAKScjLM79CQOeNTW/Dkmva7p8l3Ky6ZZRvIqQXEkMzXDYUNuQggBN/Q87jXRUUXHY4DUvAV2L2+/sm5H2K/FpJOt9dzTSedBcI+4M+4kGMFevVV7dOn8P6TPpK6mJ3jb7VqE10nlknCOQQDkDmtiii4WMbwvpFxomkPaXLxPI13czgxkkbZJndeoHOGGfesNvB96+rm5eW38ltdfUSAzbvKa08nH3fvbufTHftXa0UXCxwWg+B30d9Ot/7C8MFbJx/wATT7Pm5lRfunZsG2T7uX8xuQTjnA7DWbOTUND1CyhKrJcW0kKFzgAspAz7c1doouFjjvFcMWm/DcW91cQx3lrBF9kO7793EA0ap0LEugAA5IzWTd6XqGiDwHZWot5NTju5pJvOYqksrW8ry5YAkZJfnBxkcGvR6KLhY4K+8D3moynV7230q81J777S9hcgvaGPyxF5e8oTuCqGD7PvDG3ByJ28KTnSGtv+Ea8JeVLceZJpywske3YVBEwT/WAnO7yhwSox96u2oouwsjE8LaRd6Lo5tbubeTKzxxCeSZbeM/djWST5mAA6kDr0ArXP/Hyn+4381qSoz/x8p/uN/NamRURZYxLGVPfpXJajp11Y3a3llp8d5MCQIpJhEIlPUx8YyT1J/OuwpCARggH6114fEui9VddjCpSU9epy1h/aeoecmpaZBbwsAqxed5zN67uNuPzrpbeEQRBeM98VIFC9AB9BS1WJxbraJWXYVKioO5xni7SNQudasr9dCtvEWmpF5MmmzyovlOWBMyrINjELlcEg+h5NZdt4mtdH00WOiWt/bXE+qSwNZ3tm8/8AZ2EDsqww5LR4wVCtt/eZ3ADA6/UPD8d5qS6lbX95p195XkvPaFCZIwSQrLIrKcEkg4yMnBwTVZ/B9k9uv+l3i6gLkXY1JXT7R5u3Zu+7sxs+Tbt27eMVy3RrZmTaeLtWWS1N7Z4tBqCWc909jPa+asq/upESXlcSFUYHd1BBHSq9x45v3lijtoo0jvbu5WznWxnusW8G1GcxxHcxaRjjlQFwST0PRyeGYbnRb/Tb3UdRvPto/eXE0w8xDj5SgVQiFcAjao5GTk01/CVium6VaWc9zYvpUYjtLm3ZfMRdoUg7lKsGAGQVOTz1ANGgamDH4s8QXk2mWEFrDa3N1ezWpubywnjR0SLzBKkTlHAP3dpJwQeSOaz59Q1W41jTIraWwswviSa2nENqwW4KwM29wJBknB6552nPy4PYweGYIrqwup9Q1C7ubOeWdZbiUMXaRChyAAqqAeFQKOM45OYZfB9k7iSO7vIZl1JtSSWNkJWVkKEAMpG0qSMEE89aLoLMz9N8WX97NpemvFajVHvbi3v1CttjjgzudRkkbsxYyT/rB1ror/XNJ0qWKLUdUsrOSb/VpcXCRl/oGIzWLoehunjHW/EM9nJaNchLeGOR0YsFA3yYUkDdtQdc4jGQOldTSdhq5zHjL7/h3/sNQf8AoL1d8Ratc6aun21kkRvNRu1tYXmBKR/Kzs7AEFsKh4BGTgZHUTa5okeuW9tG93c2j21wtzFNb7NyuoIH31YEcnqKqTeFzeWvlX2t6ndyJKk9tO4gSS2kXOGQxxKOQxBDBgRxjBOQDJ/4SrV7HXU0rUEspTDeW8NzcQRtGrR3CuImVSx2sJECkEtkEEYzxHpnje81M20KW9utzdaoI4BtYhrIp5yzdepjBGem7sRwdWXwXY3Wk6lZXd3e3M2pFDcXsjoJsoQYyu1Qq7SMjCgA89STVm38Laba69baxEsi3FvYixjTI2BAcg4x94DIz6EinoLU26KKKkoKjP8Ax8p/uN/NakqM/wDHyn+4381pS2GtySiiimIKKKKACiiigAooooAKKKKACiiigAooooAjk/1kP+//AOymqWvaV/beiXWn+d5DSqCku3dsdSGU4yMgEDjIzV2T/WQ/7/8A7KayPFmq3Wi+G7i+shCblJIkTzkLIN8qoSQCCcBj3FKO45bFNtO17Wb3S21mDTbS3sJxdMLO5edppApVR80abFBYt/EeAPU1zfhnTNY1rwvHp7/Yo9IOrTztOJGM+2O7d/L2bdvLr97dwD93PNdNJqOt6LqGnpq01heWd7P9m820tXgaCQglCQ0j7lYgr1GCR1ycWV8X6I17Fai5m3Szm2jmNrL5DygkbBNt8snIIwG6gjrV6kaGHp3hTWNFntdRsmsbi9ikvUkgmmeOOSGefzVw4QlXUhP4SDyPQ1BL4M1crDLP9h1ETzz3V/pst1LBbPLIUK8qjeYqBNu11w2c4HSuhg8Z6Dc3cdvFdyM0lw1qJDayiLzgSpjMhXYGypwCcnjGcjKXHjTQbS7a2mvJAy3C2vmC2laIzEgeWJAuwvk4Kg5GDnGDg1CyOd0TwVrHh8Wt3a/2VJe21zdkW6l4YHgnZW2rhWMZUoMDDDAx3yOi8K6TqOlW2onU3tmuLy/ku8WxYoocL8uWAPGMZ79fappfFWjQ37Wcl04dJRA8ogkMKSHGEaYL5atyBgsDkgdSKZ/wl+h+bfIbtwtgXW6lNvIIomU4KmTbt3dMLnJyMA5FGrDRGHD4T1hdMsfDsj2I0azu45lulkczyRxyeYkZj27VO4KC288A/KCeN/w7pM+kQ6glw8bG51C4uk8sk4SRywByBzjrTU8XaK1tdTvcywi02efHcWssMiBzhT5bqGwScA4x19DVm/1/S9MmmhvLoRSQ24uXUox/dltoxgcktwFGSSQAOaWo9CDw3pM+j2l9FcPGzT6jdXS+WSQEklZ1ByBzgjP9axpfCd++uy3wmtvKfW4dRALNu8tLbyiOn3t3OOmO/aui0vWrHWPPFo83mQMFlint5IJEJGRlJFVsEdDjBwfQ1g65f+JtP1vS7W2v9I8jUrt4I/M06RmhURvICSJwGPyY6L1z7U9bi0sZ2i+A20eSytU0HwxJDaTArqclvuumjU5HybBiToN/mHkbsH7tbnjPw/d+IdIii064jtr6GbfFNISAqsjRydAedkj47ZxmrkWt2trb36ajfwtcaXEJL+RIHiRFKlgwUluMA9GbkEdRiqtx438P2tzLby3kokhVXnC2szCBWVWDSELiNcMOWwOvocGtw0sY9z4FnbUNekt5oFtbrTpbbT4GJxbySxqkhPHCnyozxk8tUWpeDdXuINXt7d7Ex6jpVrab5JXUxywl+wQ5Uh+uQRjpXS33inR9OuGhnunLJGJZWht5JkhQ5w8jIpWNSATliBgE9Aa10dJI1kjZWRgCrKcgg9xRdhZGQ+kzt4zh1kPH9nTT3tSuTv3tIjA4xjGFPetmiipKCiiigAooooAKKKKAI7j/AI9pf9w/yrWrJuP+PaX/AHD/ACrWrSluzOrsgooorYxCqV5/x8w/7j/zWrtMkhilx5kaPjpuUHFTOLkrIqEuV3ZQoq39jtf+faH/AL4FH2O1/wCfaH/vgVl7ORr7SJUoq39jtf8An2h/74FH2O1/59of++BR7OQe0iVKjH/Hy/8AuL/Nqv8A2O1/59of++BR9jtf+faH/vgUezkHtIlSirf2O1/59of++BR9jtf+faH/AL4FHs5B7SJUoq39jtf+faH/AL4FH2O1/wCfaH/vgUezkHtIlSirf2O1/wCfaH/vgUfY7X/n2h/74FHs5B7SJUoq39jtf+faH/vgUfY7X/n2h/74FHs5B7SJUoq39jtf+faH/vgUfY7X/n2h/wC+BR7OQe0iVKKt/Y7X/n2h/wC+BR9jtf8An2h/74FHs5B7SJUoq39jtf8An2h/74FH2O1/59of++BR7OQe0iVKKt/Y7X/n2h/74FH2O1/59of++BR7OQe0iVKKt/Y7X/n2h/74FH2O1/59of8AvgUezkHtIlSoz/x8p/uN/Nav/Y7X/n2h/wC+BR9jtf8An2h/74FDpSYKpFFSirf2O1/59of++BR9jtf+faH/AL4FHs5B7SJUoq39jtf+faH/AL4FH2O1/wCfaH/vgUezkHtIlSirf2O1/wCfaH/vgUfY7X/n2h/74FHs5B7SJUoq39jtf+faH/vgUfY7X/n2h/74FHs5B7SJUoq39jtf+faH/vgUfY7X/n2h/wC+BR7OQe0iVKKt/Y7X/n2h/wC+BR9jtf8An2h/74FHs5B7SJUoq39jtf8An2h/74FH2O1/59of++BR7OQe0iVKKt/Y7X/n2h/74FH2O1/59of++BR7OQe0iVKKt/Y7X/n2h/74FH2O1/59of8AvgUezkHtIlSoz/x8p/uN/Nav/Y7X/n2h/wC+BR9jtf8An2h/74FDpSYKpFFSirf2O1/59of++BR9jtf+faH/AL4FHs5B7SJUoq39jtf+faH/AL4FH2O1/wCfaH/vgUezkHtIlSirf2O1/wCfaH/vgUfY7X/n2h/74FHs5B7SJUoq39jtf+faH/vgUfY7X/n2h/74FHs5B7SJUoq39jtf+faH/vgUfY7X/n2h/wC+BR7OQe0iVKKt/Y7X/n2h/wC+BR9jtf8An2h/74FHs5B7SJUoq39jtf8An2h/74FH2O1/59of++BR7OQe0iUJP9ZD/v8A/sprE8a2F5qXhW5trC3a4uTLA6xKyqWCTIxwWIHRT1Irqvsdr/z7Q/8AfAo+x2v/AD7Q/wDfAoVOSdwdSLVji7pdU8RX+mRyaPc6ZZWl0t3PJdyws0hTOxEEbv8AxHJJIwFwM545i70PxRqFzp0l3ZalNd2urQzzTNfxR2ggjmBxDCjgH5ecyKGxnknAr1v7Ha/8+0P/AHwKPsdr/wA+0P8A3wKfJIXPE83Tw7qyeEIbIWuLpdeF4UEi8RfbfN3Zzj7nOOvbrxWNfvd2vhiy0SO0W5txrsKx6lFcxPFMDdh8ABi/mDkMpUAbXO44GfYfsdr/AM+0P/fAo+x2v/PtD/3wKfLIXNE8sTwncQC90250TUtQSe9llSePW5ILR45JDJ+8jEuVZdxBCxsCVBzycXpvDWqS+HtZhjgjW6fWzqVvG8gCzqkqSKCRnbuCY56cZFei/Y7X/n2h/wC+BR9jtf8An2h/74FHLIOaJ5pruiaz4mk1K/XS5LFlsBbW1tdTx753EqykkxsyqPkCjJzknIA6v1DT9V1nWr+/ufDMrWb6WlulpPeRxyyus284aNmCsBypyOQMleo9I+x2v/PtD/3wKPsdr/z7Q/8AfApckg54nF+E7TWLS6vxdnUo9LO37Jb6pcRz3EblnZ8OhYmPDIBvdm+U9B1ta9p13e654buLeLfFZ3ryztuA2KYJEB5PPzMBx611X2O1/wCfaH/vgUfY7X/n2h/74FHJIfPE828Z6TPd+LNJgtSBDrC/ZNQQHBaGFxNn8vMQ/wDXQVEZ9THivxpaWGjNffavIjWUTRokbG3UfvAxB2c5+UMeDx0z6d9jtf8An2h/74FH2O1/59of++BT5JC54nlMXg+70We7ifTtV1eK4ggEcljqz2i7kgSIrKvmoMHYCGAY4YjHAz6DplqthpVnZpCsKQQJEsSSNIECqBtDMAWAxjJGTWr9jtf+faH/AL4FH2O1/wCfaH/vgUnCTGpxRUoq39jtf+faH/vgUfY7X/n2h/74FL2ch+0iVKKt/Y7X/n2h/wC+BR9jtf8An2h/74FHs5B7SJUoq39jtf8An2h/74FH2O1/59of++BR7OQe0iVKKt/Y7X/n2h/74FH2O1/59of++BR7OQe0iULj/j2l/wBw/wAq1qg+x2v/AD7Q/wDfAqerhFxbbInNSSsFFFFaGZ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37" y="1852612"/>
            <a:ext cx="89249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028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Source Web Application Vulnerability </a:t>
            </a:r>
            <a:r>
              <a:rPr lang="en-US"/>
              <a:t>Scanning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265" indent="-342265"/>
            <a:r>
              <a:rPr lang="en-US" sz="2800" b="0" dirty="0"/>
              <a:t>There are also many </a:t>
            </a:r>
            <a:r>
              <a:rPr lang="en-US" sz="2800" b="0"/>
              <a:t>open-source</a:t>
            </a:r>
            <a:r>
              <a:rPr lang="en-US" sz="2800" b="0" dirty="0"/>
              <a:t> scanners available and some of them are as follows:</a:t>
            </a:r>
            <a:br>
              <a:rPr lang="en-US" sz="2800" b="0" dirty="0"/>
            </a:br>
            <a:endParaRPr lang="en-US" sz="2800" b="0" dirty="0"/>
          </a:p>
          <a:p>
            <a:pPr marL="742315" lvl="1" indent="-285115"/>
            <a:r>
              <a:rPr lang="en-US" sz="2400" dirty="0" err="1"/>
              <a:t>Skipfish</a:t>
            </a:r>
            <a:endParaRPr lang="en-US" sz="2400" dirty="0"/>
          </a:p>
          <a:p>
            <a:pPr marL="742315" lvl="1" indent="-285115"/>
            <a:r>
              <a:rPr lang="en-US" sz="2400" dirty="0"/>
              <a:t>Zap</a:t>
            </a:r>
            <a:endParaRPr lang="en-US" sz="2400"/>
          </a:p>
          <a:p>
            <a:pPr marL="742315" lvl="1" indent="-285115"/>
            <a:r>
              <a:rPr lang="en-US" sz="2400" b="0" dirty="0"/>
              <a:t>Commix</a:t>
            </a:r>
          </a:p>
          <a:p>
            <a:pPr marL="742315" lvl="1" indent="-285115"/>
            <a:r>
              <a:rPr lang="en-US" sz="2400" b="0" dirty="0" err="1"/>
              <a:t>Wfuzz</a:t>
            </a:r>
            <a:endParaRPr lang="en-US" sz="2400" b="0" dirty="0"/>
          </a:p>
          <a:p>
            <a:pPr marL="742315" lvl="1" indent="-285115"/>
            <a:r>
              <a:rPr lang="en-US" sz="2400" b="0" dirty="0"/>
              <a:t>w3af </a:t>
            </a:r>
          </a:p>
          <a:p>
            <a:pPr marL="742315" lvl="1" indent="-285115"/>
            <a:r>
              <a:rPr lang="en-US" sz="2400" b="0" dirty="0"/>
              <a:t>…</a:t>
            </a:r>
          </a:p>
          <a:p>
            <a:pPr marL="342265" indent="-342265"/>
            <a:r>
              <a:rPr lang="en-US" sz="2800" b="0" dirty="0"/>
              <a:t>We will make use of the first two for illustration purpose in this session.</a:t>
            </a:r>
          </a:p>
        </p:txBody>
      </p:sp>
    </p:spTree>
    <p:extLst>
      <p:ext uri="{BB962C8B-B14F-4D97-AF65-F5344CB8AC3E}">
        <p14:creationId xmlns:p14="http://schemas.microsoft.com/office/powerpoint/2010/main" val="25331532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 Severity Metric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925" y="1755538"/>
            <a:ext cx="9886950" cy="376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6504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4" y="802437"/>
            <a:ext cx="9761537" cy="537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9792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1F0F0-0F9A-4A40-93BB-D0398B6DD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A7B7C-DC92-45AF-BCEE-28D247F38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265" indent="-342265"/>
            <a:r>
              <a:rPr lang="en-US" sz="2800" dirty="0"/>
              <a:t>We have gone through the following:</a:t>
            </a:r>
            <a:br>
              <a:rPr lang="en-US" sz="2800" dirty="0"/>
            </a:br>
            <a:endParaRPr lang="en-US" sz="2800" dirty="0"/>
          </a:p>
          <a:p>
            <a:pPr marL="742315" lvl="1" indent="-285115"/>
            <a:r>
              <a:rPr lang="en-US" sz="2400" dirty="0"/>
              <a:t>Concept of Vulnerability Assessment</a:t>
            </a:r>
          </a:p>
          <a:p>
            <a:pPr marL="742315" lvl="1" indent="-285115"/>
            <a:r>
              <a:rPr lang="en-US" sz="2400" dirty="0"/>
              <a:t>Concept of Vulnerability Scanning</a:t>
            </a:r>
          </a:p>
          <a:p>
            <a:pPr marL="742315" lvl="1" indent="-285115"/>
            <a:r>
              <a:rPr lang="en-US" sz="2400" dirty="0"/>
              <a:t>Scanning for System Vulnerabilities in Server OS</a:t>
            </a:r>
          </a:p>
          <a:p>
            <a:pPr marL="1142365" lvl="2" indent="-227965"/>
            <a:r>
              <a:rPr lang="en-US" sz="1800"/>
              <a:t>Nesses, </a:t>
            </a:r>
            <a:r>
              <a:rPr lang="en-US" sz="1800" err="1"/>
              <a:t>Skipfish</a:t>
            </a:r>
            <a:endParaRPr lang="en-US" sz="1800"/>
          </a:p>
          <a:p>
            <a:pPr marL="742315" lvl="1" indent="-285115"/>
            <a:r>
              <a:rPr lang="en-US" sz="2400" dirty="0"/>
              <a:t>Scanning for Configuration Issues in Server OS</a:t>
            </a:r>
          </a:p>
          <a:p>
            <a:pPr marL="1142365" lvl="2" indent="-227965"/>
            <a:r>
              <a:rPr lang="en-US" sz="1800" err="1"/>
              <a:t>Nikto</a:t>
            </a:r>
            <a:r>
              <a:rPr lang="en-US" sz="1800" dirty="0"/>
              <a:t>, </a:t>
            </a:r>
            <a:r>
              <a:rPr lang="en-US" sz="1800" err="1"/>
              <a:t>Nexpose</a:t>
            </a:r>
            <a:endParaRPr lang="en-US" sz="1800"/>
          </a:p>
          <a:p>
            <a:pPr marL="742315" lvl="1" indent="-285115"/>
            <a:r>
              <a:rPr lang="en-US" sz="2400" dirty="0"/>
              <a:t>Vulnerability Findings Severity Table and Vulnerability Severity Metric</a:t>
            </a:r>
          </a:p>
          <a:p>
            <a:pPr marL="1142365" lvl="2" indent="-227965"/>
            <a:endParaRPr lang="en-US" sz="1800" dirty="0"/>
          </a:p>
          <a:p>
            <a:pPr marL="1142365" lvl="2" indent="-227965"/>
            <a:endParaRPr lang="en-US" sz="1800" dirty="0"/>
          </a:p>
          <a:p>
            <a:pPr marL="742315" lvl="1" indent="-285115"/>
            <a:endParaRPr lang="en-US" sz="2400" dirty="0"/>
          </a:p>
          <a:p>
            <a:pPr marL="1142365" lvl="2" indent="-227965"/>
            <a:endParaRPr lang="en-SG" dirty="0"/>
          </a:p>
          <a:p>
            <a:pPr marL="742315" lvl="1" indent="-285115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7541956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4F35425-EEE9-4003-B9D4-F07E91500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5488" y="2232839"/>
            <a:ext cx="7618819" cy="2895600"/>
          </a:xfrm>
        </p:spPr>
        <p:txBody>
          <a:bodyPr/>
          <a:lstStyle/>
          <a:p>
            <a:pPr algn="ctr"/>
            <a:r>
              <a:rPr lang="en-SG" sz="4000" b="0" dirty="0"/>
              <a:t>End of Session 4.2</a:t>
            </a:r>
          </a:p>
        </p:txBody>
      </p:sp>
    </p:spTree>
    <p:extLst>
      <p:ext uri="{BB962C8B-B14F-4D97-AF65-F5344CB8AC3E}">
        <p14:creationId xmlns:p14="http://schemas.microsoft.com/office/powerpoint/2010/main" val="31002806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next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 5 – White Space Week</a:t>
            </a:r>
          </a:p>
          <a:p>
            <a:pPr lvl="1"/>
            <a:r>
              <a:rPr lang="en-US" dirty="0"/>
              <a:t>Start of </a:t>
            </a:r>
            <a:r>
              <a:rPr lang="en-US"/>
              <a:t>Assignment…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650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4F35425-EEE9-4003-B9D4-F07E91500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5488" y="2232839"/>
            <a:ext cx="7618819" cy="2895600"/>
          </a:xfrm>
        </p:spPr>
        <p:txBody>
          <a:bodyPr/>
          <a:lstStyle/>
          <a:p>
            <a:pPr algn="ctr"/>
            <a:r>
              <a:rPr lang="en-SG" sz="4000" b="0" dirty="0"/>
              <a:t>Use “</a:t>
            </a:r>
            <a:r>
              <a:rPr lang="en-SG" sz="4000" b="0" dirty="0" err="1"/>
              <a:t>nexpose</a:t>
            </a:r>
            <a:r>
              <a:rPr lang="en-SG" sz="4000" b="0" dirty="0"/>
              <a:t>” to scan for vulnerability in target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2786952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E4C7E-4BA5-4622-B823-43A0969D19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992" y="-135381"/>
            <a:ext cx="10515600" cy="1325559"/>
          </a:xfrm>
        </p:spPr>
        <p:txBody>
          <a:bodyPr/>
          <a:lstStyle/>
          <a:p>
            <a:r>
              <a:rPr lang="en-US"/>
              <a:t>Activity 4.2.1 – Hands-on</a:t>
            </a:r>
            <a:r>
              <a:rPr lang="en-US">
                <a:cs typeface="Calibri Light"/>
              </a:rPr>
              <a:t/>
            </a:r>
            <a:br>
              <a:rPr lang="en-US">
                <a:cs typeface="Calibri Light"/>
              </a:rPr>
            </a:br>
            <a:endParaRPr lang="en-US" sz="2400">
              <a:cs typeface="Calibri Light"/>
            </a:endParaRP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FE8FB300-61B9-474F-B7A5-DB4740977E8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8000" y="1084730"/>
            <a:ext cx="10871200" cy="5181600"/>
          </a:xfrm>
        </p:spPr>
        <p:txBody>
          <a:bodyPr>
            <a:normAutofit/>
          </a:bodyPr>
          <a:lstStyle/>
          <a:p>
            <a:r>
              <a:rPr lang="en-US" sz="2800" b="0" dirty="0">
                <a:cs typeface="Calibri"/>
              </a:rPr>
              <a:t>In this activity, we will use “</a:t>
            </a:r>
            <a:r>
              <a:rPr lang="en-US" sz="2800" b="0" dirty="0" err="1">
                <a:cs typeface="Calibri"/>
              </a:rPr>
              <a:t>nexpose</a:t>
            </a:r>
            <a:r>
              <a:rPr lang="en-US" sz="2800" b="0" dirty="0">
                <a:cs typeface="Calibri"/>
              </a:rPr>
              <a:t>” to learn how to scan for vulnerabilities in a web application. </a:t>
            </a:r>
            <a:endParaRPr lang="en-US" sz="2800" b="0" dirty="0"/>
          </a:p>
          <a:p>
            <a:r>
              <a:rPr lang="en-US" sz="2800" b="0" dirty="0">
                <a:solidFill>
                  <a:srgbClr val="FF0000"/>
                </a:solidFill>
                <a:cs typeface="Calibri"/>
              </a:rPr>
              <a:t>Important Notice</a:t>
            </a:r>
            <a:endParaRPr lang="en-US" sz="2800" b="0" dirty="0">
              <a:cs typeface="Calibri"/>
            </a:endParaRPr>
          </a:p>
          <a:p>
            <a:pPr lvl="1"/>
            <a:r>
              <a:rPr lang="en-US" sz="2400" b="0" dirty="0">
                <a:cs typeface="Calibri"/>
              </a:rPr>
              <a:t>The scanning can take up to few minutes.</a:t>
            </a:r>
          </a:p>
          <a:p>
            <a:pPr lvl="1"/>
            <a:endParaRPr lang="en-US" sz="2400" b="0" dirty="0">
              <a:cs typeface="Calibri"/>
            </a:endParaRPr>
          </a:p>
          <a:p>
            <a:r>
              <a:rPr lang="en-US" sz="2800" b="0" dirty="0"/>
              <a:t>Instructions</a:t>
            </a:r>
          </a:p>
          <a:p>
            <a:pPr lvl="1"/>
            <a:r>
              <a:rPr lang="en-US" sz="2400" b="0" dirty="0">
                <a:cs typeface="Calibri"/>
              </a:rPr>
              <a:t>Login to Kali-Linux with network setting set to NAT</a:t>
            </a:r>
          </a:p>
          <a:p>
            <a:pPr lvl="1"/>
            <a:r>
              <a:rPr lang="en-US" sz="2400" b="0" dirty="0">
                <a:cs typeface="Calibri"/>
              </a:rPr>
              <a:t>Start “</a:t>
            </a:r>
            <a:r>
              <a:rPr lang="en-US" sz="2400" b="0" dirty="0" err="1">
                <a:cs typeface="Calibri"/>
              </a:rPr>
              <a:t>nexpose</a:t>
            </a:r>
            <a:r>
              <a:rPr lang="en-US" sz="2400" b="0" dirty="0">
                <a:cs typeface="Calibri"/>
              </a:rPr>
              <a:t>” and login to the landing page.</a:t>
            </a:r>
          </a:p>
          <a:p>
            <a:pPr lvl="1"/>
            <a:r>
              <a:rPr lang="en-US" sz="2400" b="0" dirty="0">
                <a:cs typeface="Calibri"/>
              </a:rPr>
              <a:t>Follow the next few slides to scan for web vulnerability in demo.testfire.net</a:t>
            </a:r>
          </a:p>
          <a:p>
            <a:pPr lvl="1"/>
            <a:r>
              <a:rPr lang="en-US" sz="2400" b="0" dirty="0">
                <a:cs typeface="Calibri"/>
              </a:rPr>
              <a:t>No submission needed.</a:t>
            </a:r>
          </a:p>
          <a:p>
            <a:pPr lvl="1"/>
            <a:endParaRPr lang="en-US" sz="2400" dirty="0">
              <a:cs typeface="Calibri"/>
            </a:endParaRPr>
          </a:p>
          <a:p>
            <a:pPr lvl="1"/>
            <a:endParaRPr lang="en-US" sz="2400" dirty="0">
              <a:cs typeface="Calibri"/>
            </a:endParaRPr>
          </a:p>
          <a:p>
            <a:pPr lvl="1"/>
            <a:endParaRPr lang="en-US" sz="2400" b="0" dirty="0">
              <a:cs typeface="Calibri"/>
            </a:endParaRPr>
          </a:p>
          <a:p>
            <a:endParaRPr lang="en-US" sz="2800" b="0" dirty="0">
              <a:cs typeface="Calibri"/>
            </a:endParaRPr>
          </a:p>
          <a:p>
            <a:endParaRPr lang="en-US" sz="2800" b="0" dirty="0">
              <a:cs typeface="Calibri"/>
            </a:endParaRP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D1A9927-BA32-4C89-8889-FDAFB6AA419F}"/>
              </a:ext>
            </a:extLst>
          </p:cNvPr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60F3C28-F196-4CDE-8523-D5143AD24836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11/16/2021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Calibri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849907-76FA-4DCB-A0CD-BF5FBBD7926E}"/>
              </a:ext>
            </a:extLst>
          </p:cNvPr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2ED8289-FBF4-44A5-9406-53A81023090E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11/16/2021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4300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85AA47-8670-46BA-87A6-8220400E6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299" y="2089348"/>
            <a:ext cx="9354193" cy="415905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5D8320-07DF-4471-8C01-2EB48C18563A}"/>
              </a:ext>
            </a:extLst>
          </p:cNvPr>
          <p:cNvSpPr/>
          <p:nvPr/>
        </p:nvSpPr>
        <p:spPr bwMode="auto">
          <a:xfrm>
            <a:off x="3921188" y="5456795"/>
            <a:ext cx="2178908" cy="29656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Verdana" pitchFamily="34" charset="0"/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918772EC-8585-4B5B-9F15-C4811AA429E5}"/>
              </a:ext>
            </a:extLst>
          </p:cNvPr>
          <p:cNvSpPr txBox="1">
            <a:spLocks/>
          </p:cNvSpPr>
          <p:nvPr/>
        </p:nvSpPr>
        <p:spPr>
          <a:xfrm>
            <a:off x="507998" y="1066800"/>
            <a:ext cx="11836402" cy="5181600"/>
          </a:xfrm>
          <a:prstGeom prst="rect">
            <a:avLst/>
          </a:prstGeom>
        </p:spPr>
        <p:txBody>
          <a:bodyPr/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uFillTx/>
                <a:latin typeface="+mn-lt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uFillTx/>
                <a:latin typeface="+mn-lt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uFillTx/>
                <a:latin typeface="+mn-lt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5pPr>
            <a:lvl6pPr marL="2514537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6pPr>
            <a:lvl7pPr marL="2971726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7pPr>
            <a:lvl8pPr marL="3428914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8pPr>
            <a:lvl9pPr marL="3886103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9pPr>
          </a:lstStyle>
          <a:p>
            <a:r>
              <a:rPr lang="en-US" sz="2400" b="0" kern="0" dirty="0"/>
              <a:t>Create a site for </a:t>
            </a:r>
            <a:r>
              <a:rPr lang="en-US" sz="2400" b="0" kern="0" dirty="0">
                <a:hlinkClick r:id="rId3"/>
              </a:rPr>
              <a:t>www.testfire.net</a:t>
            </a:r>
            <a:r>
              <a:rPr lang="en-US" sz="2400" b="0" kern="0" dirty="0"/>
              <a:t>, fill out the IP under [ASSET], then choose a [Full Audit] under [TEMPLATE].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267D4A-668E-4BCC-9155-725526DA102C}"/>
              </a:ext>
            </a:extLst>
          </p:cNvPr>
          <p:cNvSpPr/>
          <p:nvPr/>
        </p:nvSpPr>
        <p:spPr bwMode="auto">
          <a:xfrm>
            <a:off x="6100096" y="2562483"/>
            <a:ext cx="1408670" cy="663404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975670"/>
      </p:ext>
    </p:extLst>
  </p:cSld>
  <p:clrMapOvr>
    <a:masterClrMapping/>
  </p:clrMapOvr>
</p:sld>
</file>

<file path=ppt/theme/theme1.xml><?xml version="1.0" encoding="utf-8"?>
<a:theme xmlns:a="http://schemas.openxmlformats.org/drawingml/2006/main" name="Contport">
  <a:themeElements>
    <a:clrScheme name="Contpor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port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FontTx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uFillTx/>
            <a:latin typeface="Verdana" pitchFamily="34" charset="0"/>
          </a:defRPr>
        </a:defPPr>
      </a:lstStyle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FontTx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uFillTx/>
            <a:latin typeface="Verdana" pitchFamily="34" charset="0"/>
          </a:defRPr>
        </a:defPPr>
      </a:lstStyle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>
    <a:extraClrScheme>
      <a:clrScheme name="Contpor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75A340FFDC2E42933B39FF72D74234" ma:contentTypeVersion="9" ma:contentTypeDescription="Create a new document." ma:contentTypeScope="" ma:versionID="d6184b740041db098f88d493b4007f1f">
  <xsd:schema xmlns:xsd="http://www.w3.org/2001/XMLSchema" xmlns:xs="http://www.w3.org/2001/XMLSchema" xmlns:p="http://schemas.microsoft.com/office/2006/metadata/properties" xmlns:ns1="http://schemas.microsoft.com/sharepoint/v3" xmlns:ns2="9b962b54-ae34-45a2-8b95-f68042cd9a56" xmlns:ns3="ffd8f815-88b9-4c59-a97c-62b35b622469" targetNamespace="http://schemas.microsoft.com/office/2006/metadata/properties" ma:root="true" ma:fieldsID="ed976b5682905a352d23daf110d0e6f8" ns1:_="" ns2:_="" ns3:_="">
    <xsd:import namespace="http://schemas.microsoft.com/sharepoint/v3"/>
    <xsd:import namespace="9b962b54-ae34-45a2-8b95-f68042cd9a56"/>
    <xsd:import namespace="ffd8f815-88b9-4c59-a97c-62b35b6224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962b54-ae34-45a2-8b95-f68042cd9a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d8f815-88b9-4c59-a97c-62b35b62246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524D22-793F-4E77-923A-3C7F506C202D}">
  <ds:schemaRefs>
    <ds:schemaRef ds:uri="http://purl.org/dc/dcmitype/"/>
    <ds:schemaRef ds:uri="http://schemas.microsoft.com/office/infopath/2007/PartnerControls"/>
    <ds:schemaRef ds:uri="9b962b54-ae34-45a2-8b95-f68042cd9a56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2360207-51F8-4752-A9F7-0CCEB7AD7D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15D52D-AB83-4F16-BD66-13F8601DD5F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1149</TotalTime>
  <Words>1452</Words>
  <Application>Microsoft Office PowerPoint</Application>
  <PresentationFormat>Widescreen</PresentationFormat>
  <Paragraphs>212</Paragraphs>
  <Slides>64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2" baseType="lpstr">
      <vt:lpstr>Arial</vt:lpstr>
      <vt:lpstr>Arial Narrow</vt:lpstr>
      <vt:lpstr>Calibri</vt:lpstr>
      <vt:lpstr>Calibri Light</vt:lpstr>
      <vt:lpstr>Tahoma</vt:lpstr>
      <vt:lpstr>Verdana</vt:lpstr>
      <vt:lpstr>Wingdings</vt:lpstr>
      <vt:lpstr>Contport</vt:lpstr>
      <vt:lpstr>PowerPoint Presentation</vt:lpstr>
      <vt:lpstr>Learning Outcomes</vt:lpstr>
      <vt:lpstr>Contents</vt:lpstr>
      <vt:lpstr>PowerPoint Presentation</vt:lpstr>
      <vt:lpstr>Commercial Web Application Vulnerability Scanning Tools</vt:lpstr>
      <vt:lpstr>Open Source Web Application Vulnerability Scanning Tools</vt:lpstr>
      <vt:lpstr>PowerPoint Presentation</vt:lpstr>
      <vt:lpstr>Activity 4.2.1 – Hands-on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Activity 4.2.2 – Hands-on</vt:lpstr>
      <vt:lpstr>PowerPoint Presentation</vt:lpstr>
      <vt:lpstr>Activity 4.2.3 – Hands-on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Activity 4.2.4 – Hands-on</vt:lpstr>
      <vt:lpstr>PowerPoint Presentation</vt:lpstr>
      <vt:lpstr>Activity 4.2.5 – Hands-on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Activity 4.2.6 – Hands-on</vt:lpstr>
      <vt:lpstr>PowerPoint Presentation</vt:lpstr>
      <vt:lpstr>Activity 4.2.7 – Hands-on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Activity 4.2.8 – Hands-on</vt:lpstr>
      <vt:lpstr>PowerPoint Presentation</vt:lpstr>
      <vt:lpstr>Example of Vulnerability Findings Severity Table</vt:lpstr>
      <vt:lpstr>PowerPoint Presentation</vt:lpstr>
      <vt:lpstr>Vulnerability Severity Metric</vt:lpstr>
      <vt:lpstr>PowerPoint Presentation</vt:lpstr>
      <vt:lpstr>Summary</vt:lpstr>
      <vt:lpstr>PowerPoint Presentation</vt:lpstr>
      <vt:lpstr>What’s next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2.1 Web Application Fundamentals -Part 1</dc:title>
  <dc:creator>Hock Guan TAN (NP)</dc:creator>
  <cp:lastModifiedBy>Hock Guan TAN (NP)</cp:lastModifiedBy>
  <cp:revision>75</cp:revision>
  <dcterms:created xsi:type="dcterms:W3CDTF">2021-09-09T04:03:04Z</dcterms:created>
  <dcterms:modified xsi:type="dcterms:W3CDTF">2021-11-15T18:58:00Z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576bca3-5650-4758-abba-bb5d9cf9724e_Enabled">
    <vt:lpwstr>true</vt:lpwstr>
  </property>
  <property fmtid="{D5CDD505-2E9C-101B-9397-08002B2CF9AE}" pid="3" name="MSIP_Label_6576bca3-5650-4758-abba-bb5d9cf9724e_SetDate">
    <vt:lpwstr>2021-09-09T04:03:04Z</vt:lpwstr>
  </property>
  <property fmtid="{D5CDD505-2E9C-101B-9397-08002B2CF9AE}" pid="4" name="MSIP_Label_6576bca3-5650-4758-abba-bb5d9cf9724e_Method">
    <vt:lpwstr>Standard</vt:lpwstr>
  </property>
  <property fmtid="{D5CDD505-2E9C-101B-9397-08002B2CF9AE}" pid="5" name="MSIP_Label_6576bca3-5650-4758-abba-bb5d9cf9724e_Name">
    <vt:lpwstr>6576bca3-5650-4758-abba-bb5d9cf9724e</vt:lpwstr>
  </property>
  <property fmtid="{D5CDD505-2E9C-101B-9397-08002B2CF9AE}" pid="6" name="MSIP_Label_6576bca3-5650-4758-abba-bb5d9cf9724e_SiteId">
    <vt:lpwstr>cba9e115-3016-4462-a1ab-a565cba0cdf1</vt:lpwstr>
  </property>
  <property fmtid="{D5CDD505-2E9C-101B-9397-08002B2CF9AE}" pid="7" name="MSIP_Label_6576bca3-5650-4758-abba-bb5d9cf9724e_ActionId">
    <vt:lpwstr>a87a4472-9b3f-4d63-a6a9-40a81daf237f</vt:lpwstr>
  </property>
  <property fmtid="{D5CDD505-2E9C-101B-9397-08002B2CF9AE}" pid="8" name="MSIP_Label_6576bca3-5650-4758-abba-bb5d9cf9724e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                    Official (Closed) - Sensitive Normal</vt:lpwstr>
  </property>
  <property fmtid="{D5CDD505-2E9C-101B-9397-08002B2CF9AE}" pid="11" name="ContentTypeId">
    <vt:lpwstr>0x0101009075A340FFDC2E42933B39FF72D74234</vt:lpwstr>
  </property>
</Properties>
</file>