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2" r:id="rId3"/>
    <p:sldId id="260" r:id="rId4"/>
    <p:sldId id="300" r:id="rId5"/>
    <p:sldId id="270" r:id="rId6"/>
    <p:sldId id="301" r:id="rId7"/>
    <p:sldId id="297" r:id="rId8"/>
    <p:sldId id="305" r:id="rId9"/>
    <p:sldId id="259" r:id="rId10"/>
    <p:sldId id="298" r:id="rId11"/>
    <p:sldId id="299" r:id="rId12"/>
    <p:sldId id="302" r:id="rId13"/>
    <p:sldId id="304" r:id="rId14"/>
    <p:sldId id="275" r:id="rId15"/>
    <p:sldId id="266" r:id="rId16"/>
    <p:sldId id="306" r:id="rId17"/>
    <p:sldId id="256" r:id="rId18"/>
    <p:sldId id="294" r:id="rId19"/>
    <p:sldId id="295" r:id="rId20"/>
    <p:sldId id="263" r:id="rId21"/>
    <p:sldId id="269" r:id="rId22"/>
    <p:sldId id="292" r:id="rId23"/>
    <p:sldId id="2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bin8568@gmail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AD0"/>
    <a:srgbClr val="91E3A1"/>
    <a:srgbClr val="E9E9E9"/>
    <a:srgbClr val="F9EAE7"/>
    <a:srgbClr val="38CC54"/>
    <a:srgbClr val="70DA84"/>
    <a:srgbClr val="6C9CC2"/>
    <a:srgbClr val="D1CCC5"/>
    <a:srgbClr val="B2AA9F"/>
    <a:srgbClr val="A2978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6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AC663-CC33-4E87-A0E4-6BEF6F536B5C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8835-3230-40EB-975E-632767EF4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88E6-3EF4-497A-BDF4-8FE3F5EC40D3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099A-2E09-4901-B208-FF0093C6DC41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DD25-580F-407B-80C6-2C4D22779F27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FFA2-98DA-4236-8B83-4E080474753A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5692-3D21-44FE-A676-89208EF7782B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1535-317B-4C43-8A7D-0AA02E858440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414B-7CB4-4B0C-ADB0-E435F25794F4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45E-AE08-4210-AC0E-2633EE20A2EF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B105-D390-4BE0-AFF6-B18B78CF9967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ACD4-86CF-4AB8-B44F-218DDCB41B7F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C493-1864-4CF4-9714-1D2863351314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7AED-8706-496B-9A1E-A3C94F26332A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021F-BFA0-40ED-9CC8-C988C06FBC55}" type="datetime1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21784" y="1045786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ai</a:t>
            </a:r>
            <a:r>
              <a:rPr lang="ko-KR" altLang="en-US" sz="360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이미지 분류기술을 활용한 </a:t>
            </a:r>
            <a:endParaRPr lang="en-US" altLang="ko-KR" sz="3600" i="0" u="none" strike="noStrike" dirty="0">
              <a:solidFill>
                <a:schemeClr val="bg1">
                  <a:lumMod val="9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알약 판별 및 복용 케어 서비스 </a:t>
            </a:r>
            <a:endParaRPr lang="ko-KR" altLang="en-US" sz="287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2627737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71C3A4-93F8-4A9F-883F-B49E030932B7}"/>
              </a:ext>
            </a:extLst>
          </p:cNvPr>
          <p:cNvSpPr txBox="1"/>
          <p:nvPr/>
        </p:nvSpPr>
        <p:spPr>
          <a:xfrm>
            <a:off x="8873758" y="3009360"/>
            <a:ext cx="2701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201935232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김우진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0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202035238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조은주 </a:t>
            </a:r>
            <a:endParaRPr lang="ko-KR" altLang="ko-KR" sz="1800" b="0" i="0" u="none" strike="noStrike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201533767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ko-KR" sz="1800" b="0" i="0" u="none" strike="noStrike" kern="1200" dirty="0" err="1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배태선</a:t>
            </a:r>
            <a:r>
              <a:rPr lang="ko-KR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ko-KR" altLang="ko-KR" sz="1800" b="0" i="0" u="none" strike="noStrike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201935215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ko-KR" sz="1800" b="0" i="0" u="none" strike="noStrike" kern="1200" dirty="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</a:rPr>
              <a:t>김동현 </a:t>
            </a:r>
            <a:endParaRPr lang="ko-KR" altLang="ko-KR" sz="1800" b="0" i="0" u="none" strike="noStrike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8A0353-F421-49DF-B6C7-1C2D5E92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347D9A-8B7D-49FD-A6C8-ACC01809B78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4A38B-B0EC-4667-9546-0F43C3467787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F902E-01E5-4C78-A6F1-EC88735720E8}"/>
              </a:ext>
            </a:extLst>
          </p:cNvPr>
          <p:cNvSpPr txBox="1"/>
          <p:nvPr/>
        </p:nvSpPr>
        <p:spPr>
          <a:xfrm>
            <a:off x="1176688" y="38338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pic>
        <p:nvPicPr>
          <p:cNvPr id="1026" name="Picture 2" descr="NIA AI Hub - YouTube">
            <a:extLst>
              <a:ext uri="{FF2B5EF4-FFF2-40B4-BE49-F238E27FC236}">
                <a16:creationId xmlns:a16="http://schemas.microsoft.com/office/drawing/2014/main" id="{9CD160D1-39F0-451A-BC11-2EC7BA62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8" y="752713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78D81-A373-43EE-B499-CB265316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0" y="2197385"/>
            <a:ext cx="10630660" cy="280040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8BCFF-4CFD-47DB-B3D7-40EF44FB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6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ADFC4-7024-4F06-902B-1A30BACF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19" y="1230111"/>
            <a:ext cx="9369711" cy="3354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AB943-6A00-4FA7-A989-54BE98613CCF}"/>
              </a:ext>
            </a:extLst>
          </p:cNvPr>
          <p:cNvSpPr txBox="1"/>
          <p:nvPr/>
        </p:nvSpPr>
        <p:spPr>
          <a:xfrm>
            <a:off x="3265738" y="5061755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전제 데이터</a:t>
            </a:r>
            <a:r>
              <a:rPr lang="en-US" altLang="ko-KR" dirty="0"/>
              <a:t>(3.65TB) </a:t>
            </a:r>
            <a:r>
              <a:rPr lang="ko-KR" altLang="en-US" dirty="0"/>
              <a:t>중 단일 경구약제 데이터만 사용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7C1AA-07D2-45BD-8D6C-AA037BA67021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B5A09-E453-4D69-9CA1-85B2029B95E7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4BB8B-A0C6-40A2-9C3C-4F64BA567C53}"/>
              </a:ext>
            </a:extLst>
          </p:cNvPr>
          <p:cNvSpPr txBox="1"/>
          <p:nvPr/>
        </p:nvSpPr>
        <p:spPr>
          <a:xfrm>
            <a:off x="1176688" y="38338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24583-A269-42DE-98BB-5FB51A02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4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DEEDF4-E772-49A1-8E3A-3AEE182230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28" y="2203667"/>
            <a:ext cx="1647000" cy="21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5A3252-D83B-4994-B597-05D9EAAA04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7" y="2203667"/>
            <a:ext cx="1647000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C4D1CC-3A3D-45B5-956E-D409E8C7AE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86" y="2203667"/>
            <a:ext cx="1647000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AD28F4-0FC0-4332-9A25-D724887053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2203667"/>
            <a:ext cx="1647000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0086F-FB26-44ED-966D-5E3D7D656C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570" y="2203667"/>
            <a:ext cx="1647000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868D7B-F19B-4C9F-9821-D94DDAD27FD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99" y="2203667"/>
            <a:ext cx="1647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78962-7978-49D3-B69B-6E949C7977CB}"/>
              </a:ext>
            </a:extLst>
          </p:cNvPr>
          <p:cNvSpPr txBox="1"/>
          <p:nvPr/>
        </p:nvSpPr>
        <p:spPr>
          <a:xfrm rot="6037128">
            <a:off x="751655" y="4691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F9AAF-A07B-4612-84DF-8B9024BAFD1A}"/>
              </a:ext>
            </a:extLst>
          </p:cNvPr>
          <p:cNvSpPr txBox="1"/>
          <p:nvPr/>
        </p:nvSpPr>
        <p:spPr>
          <a:xfrm rot="16606705">
            <a:off x="2783597" y="4612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B4CDF-64B1-4E1D-AA53-810BA6CD6705}"/>
              </a:ext>
            </a:extLst>
          </p:cNvPr>
          <p:cNvSpPr txBox="1"/>
          <p:nvPr/>
        </p:nvSpPr>
        <p:spPr>
          <a:xfrm rot="13970986">
            <a:off x="4782112" y="4673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8A7F7-AE17-492F-B02C-89DD59742E26}"/>
              </a:ext>
            </a:extLst>
          </p:cNvPr>
          <p:cNvSpPr txBox="1"/>
          <p:nvPr/>
        </p:nvSpPr>
        <p:spPr>
          <a:xfrm rot="9060803">
            <a:off x="6786763" y="4636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286DF-E48F-4D4E-872E-9FDF4CCBA3AE}"/>
              </a:ext>
            </a:extLst>
          </p:cNvPr>
          <p:cNvSpPr txBox="1"/>
          <p:nvPr/>
        </p:nvSpPr>
        <p:spPr>
          <a:xfrm>
            <a:off x="8772228" y="4612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9E091-1C57-482F-9A4D-C79D2E0C1F07}"/>
              </a:ext>
            </a:extLst>
          </p:cNvPr>
          <p:cNvSpPr txBox="1"/>
          <p:nvPr/>
        </p:nvSpPr>
        <p:spPr>
          <a:xfrm rot="20384059">
            <a:off x="10795904" y="4622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BB7F7F-0E5F-49C6-927F-6DE1E99E62C7}"/>
              </a:ext>
            </a:extLst>
          </p:cNvPr>
          <p:cNvCxnSpPr>
            <a:cxnSpLocks/>
          </p:cNvCxnSpPr>
          <p:nvPr/>
        </p:nvCxnSpPr>
        <p:spPr>
          <a:xfrm>
            <a:off x="272715" y="1845321"/>
            <a:ext cx="116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03EE13-1B7B-445D-BDAD-910F2828E570}"/>
              </a:ext>
            </a:extLst>
          </p:cNvPr>
          <p:cNvCxnSpPr>
            <a:cxnSpLocks/>
          </p:cNvCxnSpPr>
          <p:nvPr/>
        </p:nvCxnSpPr>
        <p:spPr>
          <a:xfrm>
            <a:off x="8143882" y="921380"/>
            <a:ext cx="0" cy="521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415F7E-0F5C-4F69-B3A6-8C0E226B1DE0}"/>
              </a:ext>
            </a:extLst>
          </p:cNvPr>
          <p:cNvSpPr txBox="1"/>
          <p:nvPr/>
        </p:nvSpPr>
        <p:spPr>
          <a:xfrm>
            <a:off x="3342344" y="13201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주황빛 조명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C6E255-AE98-4F8D-9912-EE5F72274B88}"/>
              </a:ext>
            </a:extLst>
          </p:cNvPr>
          <p:cNvSpPr txBox="1"/>
          <p:nvPr/>
        </p:nvSpPr>
        <p:spPr>
          <a:xfrm>
            <a:off x="9418559" y="13201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햐얀빛</a:t>
            </a:r>
            <a:r>
              <a:rPr lang="ko-KR" altLang="en-US" dirty="0"/>
              <a:t> 조명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7F8E50-986D-48A9-A474-EB7E69AB2AB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5DECCF-6246-46F9-9864-6E923E51A46E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C7DB2E-3FA4-45C9-B420-6AE64C8E6F51}"/>
              </a:ext>
            </a:extLst>
          </p:cNvPr>
          <p:cNvSpPr txBox="1"/>
          <p:nvPr/>
        </p:nvSpPr>
        <p:spPr>
          <a:xfrm>
            <a:off x="1176688" y="38338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4D418-51A1-4C05-8156-3CF8DE8C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E156A9-07FD-4FCD-9B56-EAABCD47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7" y="3016455"/>
            <a:ext cx="6116748" cy="3555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68E13A-7309-4564-9DBA-B28A8FEF5C60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705FB-C65E-46D4-AAE4-6C7A87A1CFAB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1DE62-EBFF-47F1-9DD6-6D4A085B5553}"/>
              </a:ext>
            </a:extLst>
          </p:cNvPr>
          <p:cNvSpPr txBox="1"/>
          <p:nvPr/>
        </p:nvSpPr>
        <p:spPr>
          <a:xfrm>
            <a:off x="1176688" y="38338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F62B21-460B-468D-9752-FC56F730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7" y="1404899"/>
            <a:ext cx="2825542" cy="95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ACE818-7DC5-40B2-9656-0D8C182A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28" y="914400"/>
            <a:ext cx="7248865" cy="30672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EFA0A8-4BB4-46F4-9E11-C05CFA29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021" y="4322309"/>
            <a:ext cx="4346296" cy="1077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EEF1E-2468-4727-A688-819F6DB06E69}"/>
              </a:ext>
            </a:extLst>
          </p:cNvPr>
          <p:cNvSpPr txBox="1"/>
          <p:nvPr/>
        </p:nvSpPr>
        <p:spPr>
          <a:xfrm>
            <a:off x="6879489" y="6264452"/>
            <a:ext cx="482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업데이트 주기가 일정하지 않아 수동으로 업데이트 진행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C8364-A6AB-495A-BC10-A30104A9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117" y="6418340"/>
            <a:ext cx="2743200" cy="365125"/>
          </a:xfrm>
        </p:spPr>
        <p:txBody>
          <a:bodyPr/>
          <a:lstStyle/>
          <a:p>
            <a:fld id="{DACF39CB-7778-48FC-80BF-AB553563CAA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4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알약의 특징을 정확히 인식해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환경의 노이즈에서도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확실히 대응할 수 있는 알고리즘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 사용층을 고려해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UX/UI</a:t>
            </a:r>
            <a:r>
              <a:rPr lang="ko-KR" altLang="en-US">
                <a:solidFill>
                  <a:schemeClr val="tx1"/>
                </a:solidFill>
              </a:rPr>
              <a:t>가 단순 명료해야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94148" y="54288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141871" y="542886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강건한 알고리즘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C7285D-7F72-4D7F-B312-0B067FF9DDC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4B411-D2CC-4A7F-ACDD-17A44C5FC1D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4E868-47F1-4246-B045-E6A4F3BEFA8F}"/>
              </a:ext>
            </a:extLst>
          </p:cNvPr>
          <p:cNvSpPr txBox="1"/>
          <p:nvPr/>
        </p:nvSpPr>
        <p:spPr>
          <a:xfrm>
            <a:off x="1176688" y="38338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핵심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8EBD4-830B-4F93-B384-9120BA8E83FC}"/>
              </a:ext>
            </a:extLst>
          </p:cNvPr>
          <p:cNvSpPr txBox="1"/>
          <p:nvPr/>
        </p:nvSpPr>
        <p:spPr>
          <a:xfrm>
            <a:off x="8462910" y="5428860"/>
            <a:ext cx="279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접근성 높은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UX/UI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8C7E6C-5E28-4E05-8C1D-25BB4C94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698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537725" y="343843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5C296-178C-493E-926E-C6B666A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530C48-9043-48F3-958D-EBD09AE286D1}"/>
              </a:ext>
            </a:extLst>
          </p:cNvPr>
          <p:cNvGrpSpPr/>
          <p:nvPr/>
        </p:nvGrpSpPr>
        <p:grpSpPr>
          <a:xfrm>
            <a:off x="264656" y="244325"/>
            <a:ext cx="11725334" cy="6463955"/>
            <a:chOff x="348478" y="218714"/>
            <a:chExt cx="11725334" cy="64639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6C742D-B6D1-CEC3-C373-BCADDA9DFD41}"/>
                </a:ext>
              </a:extLst>
            </p:cNvPr>
            <p:cNvSpPr txBox="1"/>
            <p:nvPr/>
          </p:nvSpPr>
          <p:spPr>
            <a:xfrm>
              <a:off x="2291889" y="21871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326A99-CB2C-B5BB-7B07-5C80B92DDAC6}"/>
                </a:ext>
              </a:extLst>
            </p:cNvPr>
            <p:cNvSpPr txBox="1"/>
            <p:nvPr/>
          </p:nvSpPr>
          <p:spPr>
            <a:xfrm>
              <a:off x="2290504" y="2960710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AI </a:t>
              </a:r>
              <a:r>
                <a:rPr lang="ko-KR" altLang="en-US" b="1" dirty="0"/>
                <a:t>학습 모델 개발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CE05D9-0C62-5CE1-B5A6-C99608C7C9CB}"/>
                </a:ext>
              </a:extLst>
            </p:cNvPr>
            <p:cNvSpPr txBox="1"/>
            <p:nvPr/>
          </p:nvSpPr>
          <p:spPr>
            <a:xfrm>
              <a:off x="8568707" y="238965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AI</a:t>
              </a:r>
              <a:r>
                <a:rPr lang="ko-KR" altLang="en-US" b="1" dirty="0"/>
                <a:t> 서비스 개발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153693-1F47-1987-497A-653AFD42A8B7}"/>
                </a:ext>
              </a:extLst>
            </p:cNvPr>
            <p:cNvSpPr/>
            <p:nvPr/>
          </p:nvSpPr>
          <p:spPr>
            <a:xfrm>
              <a:off x="2291889" y="608297"/>
              <a:ext cx="4936157" cy="2100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87A669-05B2-9490-38EA-62CFC617C7DC}"/>
                </a:ext>
              </a:extLst>
            </p:cNvPr>
            <p:cNvSpPr/>
            <p:nvPr/>
          </p:nvSpPr>
          <p:spPr>
            <a:xfrm>
              <a:off x="2444290" y="760697"/>
              <a:ext cx="571269" cy="18040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4F90391-68F0-41AD-AEC6-7A057CFF4D8C}"/>
                </a:ext>
              </a:extLst>
            </p:cNvPr>
            <p:cNvGrpSpPr/>
            <p:nvPr/>
          </p:nvGrpSpPr>
          <p:grpSpPr>
            <a:xfrm>
              <a:off x="3307556" y="756343"/>
              <a:ext cx="1725827" cy="1808440"/>
              <a:chOff x="3220550" y="1593787"/>
              <a:chExt cx="996778" cy="1808440"/>
            </a:xfrm>
            <a:noFill/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8BEB97-B7DF-44F5-6AC8-F4FDFC2D167F}"/>
                  </a:ext>
                </a:extLst>
              </p:cNvPr>
              <p:cNvSpPr/>
              <p:nvPr/>
            </p:nvSpPr>
            <p:spPr>
              <a:xfrm>
                <a:off x="3220550" y="1598141"/>
                <a:ext cx="996778" cy="18040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 표준화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 필터링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분석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49D79B8-9C87-9427-DBB2-B4E1214464D9}"/>
                  </a:ext>
                </a:extLst>
              </p:cNvPr>
              <p:cNvSpPr/>
              <p:nvPr/>
            </p:nvSpPr>
            <p:spPr>
              <a:xfrm>
                <a:off x="3220550" y="1593787"/>
                <a:ext cx="996778" cy="47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데이터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전처리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87C857-71C9-8530-2E1F-BE057AA6885E}"/>
                </a:ext>
              </a:extLst>
            </p:cNvPr>
            <p:cNvGrpSpPr/>
            <p:nvPr/>
          </p:nvGrpSpPr>
          <p:grpSpPr>
            <a:xfrm flipH="1">
              <a:off x="5325111" y="756343"/>
              <a:ext cx="1725828" cy="1808440"/>
              <a:chOff x="4946377" y="1593787"/>
              <a:chExt cx="996778" cy="1808440"/>
            </a:xfrm>
            <a:noFill/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B6D9A6-2DE7-F2F3-87A3-16B04AF73E12}"/>
                  </a:ext>
                </a:extLst>
              </p:cNvPr>
              <p:cNvSpPr/>
              <p:nvPr/>
            </p:nvSpPr>
            <p:spPr>
              <a:xfrm>
                <a:off x="4946377" y="1598141"/>
                <a:ext cx="996778" cy="18040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    평가분석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    추출변환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       특징분석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D5E087-62DD-44E8-2567-E7C4E4010253}"/>
                  </a:ext>
                </a:extLst>
              </p:cNvPr>
              <p:cNvSpPr/>
              <p:nvPr/>
            </p:nvSpPr>
            <p:spPr>
              <a:xfrm>
                <a:off x="4946377" y="1593787"/>
                <a:ext cx="996778" cy="4789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특징 추출</a:t>
                </a: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1D2DDFB-77B2-105F-6B6D-D615277863CD}"/>
                </a:ext>
              </a:extLst>
            </p:cNvPr>
            <p:cNvCxnSpPr>
              <a:cxnSpLocks/>
            </p:cNvCxnSpPr>
            <p:nvPr/>
          </p:nvCxnSpPr>
          <p:spPr>
            <a:xfrm>
              <a:off x="1999892" y="1097418"/>
              <a:ext cx="29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B37AB-48A5-A9A8-ABF9-F888C6BA2735}"/>
                </a:ext>
              </a:extLst>
            </p:cNvPr>
            <p:cNvSpPr txBox="1"/>
            <p:nvPr/>
          </p:nvSpPr>
          <p:spPr>
            <a:xfrm>
              <a:off x="821364" y="789868"/>
              <a:ext cx="11785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/>
                <a:t>AI Hub</a:t>
              </a:r>
            </a:p>
            <a:p>
              <a:pPr algn="r"/>
              <a:r>
                <a:rPr lang="en-US" altLang="ko-KR" dirty="0"/>
                <a:t>(</a:t>
              </a:r>
              <a:r>
                <a:rPr lang="ko-KR" altLang="en-US" dirty="0"/>
                <a:t>경구약제</a:t>
              </a:r>
              <a:endParaRPr lang="en-US" altLang="ko-KR" dirty="0"/>
            </a:p>
            <a:p>
              <a:pPr algn="r"/>
              <a:r>
                <a:rPr lang="ko-KR" altLang="en-US" dirty="0"/>
                <a:t>이미지</a:t>
              </a:r>
              <a:endParaRPr lang="en-US" altLang="ko-KR" dirty="0"/>
            </a:p>
            <a:p>
              <a:pPr algn="r"/>
              <a:r>
                <a:rPr lang="ko-KR" altLang="en-US" dirty="0"/>
                <a:t> 데이터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2CB914-B3FA-E9A6-D82C-1C1CA8FA23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5559" y="1641116"/>
              <a:ext cx="29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626DEC4-2E05-B9C9-949B-A32C4379F081}"/>
                </a:ext>
              </a:extLst>
            </p:cNvPr>
            <p:cNvCxnSpPr>
              <a:cxnSpLocks/>
            </p:cNvCxnSpPr>
            <p:nvPr/>
          </p:nvCxnSpPr>
          <p:spPr>
            <a:xfrm>
              <a:off x="5033383" y="1641116"/>
              <a:ext cx="29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1173BD5-6A61-A367-B56F-C442B3616D74}"/>
                </a:ext>
              </a:extLst>
            </p:cNvPr>
            <p:cNvSpPr/>
            <p:nvPr/>
          </p:nvSpPr>
          <p:spPr>
            <a:xfrm>
              <a:off x="2291889" y="3339830"/>
              <a:ext cx="4936157" cy="18535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FC8BBE7-9275-DD92-677A-4B1EF6AE319B}"/>
                </a:ext>
              </a:extLst>
            </p:cNvPr>
            <p:cNvCxnSpPr>
              <a:cxnSpLocks/>
            </p:cNvCxnSpPr>
            <p:nvPr/>
          </p:nvCxnSpPr>
          <p:spPr>
            <a:xfrm>
              <a:off x="1999892" y="3828951"/>
              <a:ext cx="291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91C38F-4514-BDB6-0C39-C35201F14275}"/>
                </a:ext>
              </a:extLst>
            </p:cNvPr>
            <p:cNvSpPr txBox="1"/>
            <p:nvPr/>
          </p:nvSpPr>
          <p:spPr>
            <a:xfrm>
              <a:off x="348478" y="3521401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/>
                <a:t>학습 파라미터</a:t>
              </a:r>
              <a:endParaRPr lang="en-US" altLang="ko-KR" dirty="0"/>
            </a:p>
            <a:p>
              <a:pPr algn="r"/>
              <a:r>
                <a:rPr lang="ko-KR" altLang="en-US" dirty="0"/>
                <a:t>학습 성능지표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FEBF6CA-24E3-E28C-2C36-0EA3ED1B109D}"/>
                </a:ext>
              </a:extLst>
            </p:cNvPr>
            <p:cNvCxnSpPr/>
            <p:nvPr/>
          </p:nvCxnSpPr>
          <p:spPr>
            <a:xfrm flipH="1">
              <a:off x="5033383" y="2044679"/>
              <a:ext cx="291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C685587-F4C4-106C-FF01-0325FF263786}"/>
                </a:ext>
              </a:extLst>
            </p:cNvPr>
            <p:cNvSpPr/>
            <p:nvPr/>
          </p:nvSpPr>
          <p:spPr>
            <a:xfrm>
              <a:off x="2370148" y="3487000"/>
              <a:ext cx="1499013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데이터 분할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AD641C2-E87C-CDC9-8737-15F505921656}"/>
                </a:ext>
              </a:extLst>
            </p:cNvPr>
            <p:cNvSpPr/>
            <p:nvPr/>
          </p:nvSpPr>
          <p:spPr>
            <a:xfrm>
              <a:off x="4299132" y="3487000"/>
              <a:ext cx="1303877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AI </a:t>
              </a:r>
              <a:r>
                <a:rPr lang="ko-KR" altLang="en-US" sz="1500" dirty="0">
                  <a:solidFill>
                    <a:schemeClr val="tx1"/>
                  </a:solidFill>
                </a:rPr>
                <a:t>학습</a:t>
              </a:r>
            </a:p>
          </p:txBody>
        </p:sp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179F22B6-8AE1-6FA9-58B3-DE0A82D15C92}"/>
                </a:ext>
              </a:extLst>
            </p:cNvPr>
            <p:cNvSpPr/>
            <p:nvPr/>
          </p:nvSpPr>
          <p:spPr>
            <a:xfrm>
              <a:off x="4204521" y="4323480"/>
              <a:ext cx="1495473" cy="836481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성능평가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B7CA895-6FD3-C13A-C503-2B69763A916A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3869161" y="3783732"/>
              <a:ext cx="4299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A6F4AB6C-362B-EE98-1F6A-82F3C2C24EDB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>
              <a:off x="4015159" y="3793521"/>
              <a:ext cx="189362" cy="948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7FA16C8-50E2-85EF-F937-4717ECCDA60D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4951071" y="4080464"/>
              <a:ext cx="1187" cy="243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54E9E03-2141-5119-AE34-5E975078F615}"/>
                </a:ext>
              </a:extLst>
            </p:cNvPr>
            <p:cNvCxnSpPr>
              <a:cxnSpLocks/>
              <a:stCxn id="58" idx="3"/>
              <a:endCxn id="74" idx="1"/>
            </p:cNvCxnSpPr>
            <p:nvPr/>
          </p:nvCxnSpPr>
          <p:spPr>
            <a:xfrm flipV="1">
              <a:off x="5699994" y="4741720"/>
              <a:ext cx="1815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8BCCC4A-761A-68D1-A209-99E2D674D85D}"/>
                </a:ext>
              </a:extLst>
            </p:cNvPr>
            <p:cNvSpPr/>
            <p:nvPr/>
          </p:nvSpPr>
          <p:spPr>
            <a:xfrm>
              <a:off x="5881524" y="4444988"/>
              <a:ext cx="1277784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학습모델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생성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배포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BB3DD7-50CF-1DF4-BAFE-DE1A4B808E09}"/>
                </a:ext>
              </a:extLst>
            </p:cNvPr>
            <p:cNvSpPr/>
            <p:nvPr/>
          </p:nvSpPr>
          <p:spPr>
            <a:xfrm>
              <a:off x="2291889" y="5311408"/>
              <a:ext cx="4936157" cy="1001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7F3EDC5-A1EF-EEEC-0E95-D7BB832B8952}"/>
                </a:ext>
              </a:extLst>
            </p:cNvPr>
            <p:cNvSpPr/>
            <p:nvPr/>
          </p:nvSpPr>
          <p:spPr>
            <a:xfrm>
              <a:off x="2412050" y="5521274"/>
              <a:ext cx="1499013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RESNET50</a:t>
              </a: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모델 선정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4AB67A2-E41D-8164-937F-26A8B243F1C8}"/>
                </a:ext>
              </a:extLst>
            </p:cNvPr>
            <p:cNvSpPr/>
            <p:nvPr/>
          </p:nvSpPr>
          <p:spPr>
            <a:xfrm>
              <a:off x="4320227" y="5515641"/>
              <a:ext cx="1200076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모델 포팅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A4B3D24-5FBD-7324-6652-C79FB6CCBB2F}"/>
                </a:ext>
              </a:extLst>
            </p:cNvPr>
            <p:cNvSpPr/>
            <p:nvPr/>
          </p:nvSpPr>
          <p:spPr>
            <a:xfrm>
              <a:off x="5923605" y="5521274"/>
              <a:ext cx="1200076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모델 활용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A9A05A-17A6-DBD6-6B38-E12AB9D938FA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5520303" y="5812373"/>
              <a:ext cx="403302" cy="5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26C47E6D-2184-DF52-13B8-68DB41130055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 flipV="1">
              <a:off x="3911063" y="5812373"/>
              <a:ext cx="409164" cy="5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38802AD-8509-5150-CDD2-14A0CDFDF0A7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46" y="1242568"/>
              <a:ext cx="403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357740E-96DE-3B2F-2050-8DDF0C469874}"/>
                </a:ext>
              </a:extLst>
            </p:cNvPr>
            <p:cNvCxnSpPr>
              <a:cxnSpLocks/>
            </p:cNvCxnSpPr>
            <p:nvPr/>
          </p:nvCxnSpPr>
          <p:spPr>
            <a:xfrm>
              <a:off x="7159308" y="4781921"/>
              <a:ext cx="472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16FBD68-1A14-317A-DA31-37611099C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046" y="4588586"/>
              <a:ext cx="403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A11D73C-77CD-11B0-636A-023BCBC80EBA}"/>
                </a:ext>
              </a:extLst>
            </p:cNvPr>
            <p:cNvCxnSpPr>
              <a:cxnSpLocks/>
              <a:stCxn id="104" idx="3"/>
              <a:endCxn id="110" idx="1"/>
            </p:cNvCxnSpPr>
            <p:nvPr/>
          </p:nvCxnSpPr>
          <p:spPr>
            <a:xfrm>
              <a:off x="9256384" y="3460817"/>
              <a:ext cx="3654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DF14122C-BE15-EEE9-D4CB-5AA5F982B1A1}"/>
                </a:ext>
              </a:extLst>
            </p:cNvPr>
            <p:cNvGrpSpPr/>
            <p:nvPr/>
          </p:nvGrpSpPr>
          <p:grpSpPr>
            <a:xfrm>
              <a:off x="7631348" y="608296"/>
              <a:ext cx="1627477" cy="5705041"/>
              <a:chOff x="8334728" y="824421"/>
              <a:chExt cx="1627477" cy="5705041"/>
            </a:xfrm>
            <a:noFill/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5DA2121-A53C-3D97-B063-709EA0DA132D}"/>
                  </a:ext>
                </a:extLst>
              </p:cNvPr>
              <p:cNvSpPr/>
              <p:nvPr/>
            </p:nvSpPr>
            <p:spPr>
              <a:xfrm>
                <a:off x="8334728" y="824421"/>
                <a:ext cx="1625036" cy="5705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5CD60156-A848-1496-F778-86C025DE3855}"/>
                  </a:ext>
                </a:extLst>
              </p:cNvPr>
              <p:cNvSpPr/>
              <p:nvPr/>
            </p:nvSpPr>
            <p:spPr>
              <a:xfrm>
                <a:off x="8337169" y="824422"/>
                <a:ext cx="1625036" cy="48912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Backend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3E47DFF3-057B-52AB-8774-899A8AC0D3A4}"/>
                </a:ext>
              </a:extLst>
            </p:cNvPr>
            <p:cNvGrpSpPr/>
            <p:nvPr/>
          </p:nvGrpSpPr>
          <p:grpSpPr>
            <a:xfrm>
              <a:off x="9619844" y="608296"/>
              <a:ext cx="1322625" cy="5705041"/>
              <a:chOff x="10323224" y="824421"/>
              <a:chExt cx="1627476" cy="5705041"/>
            </a:xfrm>
            <a:noFill/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F3B88A9-D749-87C1-F2F0-DE19693597B6}"/>
                  </a:ext>
                </a:extLst>
              </p:cNvPr>
              <p:cNvSpPr/>
              <p:nvPr/>
            </p:nvSpPr>
            <p:spPr>
              <a:xfrm>
                <a:off x="10325664" y="824421"/>
                <a:ext cx="1625036" cy="5705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C18FE41-6ED0-5D73-7F37-52C5EE0506D2}"/>
                  </a:ext>
                </a:extLst>
              </p:cNvPr>
              <p:cNvSpPr/>
              <p:nvPr/>
            </p:nvSpPr>
            <p:spPr>
              <a:xfrm>
                <a:off x="10323224" y="824422"/>
                <a:ext cx="1625036" cy="48912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Frontend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E818A98-5D37-0250-7F04-94372AFC7441}"/>
                </a:ext>
              </a:extLst>
            </p:cNvPr>
            <p:cNvSpPr/>
            <p:nvPr/>
          </p:nvSpPr>
          <p:spPr>
            <a:xfrm>
              <a:off x="7779810" y="2044679"/>
              <a:ext cx="1332305" cy="293514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AI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알약 이미지 분석 서비스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회원관리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복약관리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9" name="순서도: 자기 디스크 128">
              <a:extLst>
                <a:ext uri="{FF2B5EF4-FFF2-40B4-BE49-F238E27FC236}">
                  <a16:creationId xmlns:a16="http://schemas.microsoft.com/office/drawing/2014/main" id="{61E2F27D-3B0D-65D4-229C-096A4DA0A63A}"/>
                </a:ext>
              </a:extLst>
            </p:cNvPr>
            <p:cNvSpPr/>
            <p:nvPr/>
          </p:nvSpPr>
          <p:spPr>
            <a:xfrm>
              <a:off x="8436608" y="4470895"/>
              <a:ext cx="747642" cy="722438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622DCB-8D32-B98D-A1D8-075FD32842E5}"/>
                </a:ext>
              </a:extLst>
            </p:cNvPr>
            <p:cNvSpPr txBox="1"/>
            <p:nvPr/>
          </p:nvSpPr>
          <p:spPr>
            <a:xfrm>
              <a:off x="7783445" y="5504886"/>
              <a:ext cx="15103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AI </a:t>
              </a:r>
              <a:r>
                <a:rPr lang="ko-KR" altLang="en-US" sz="1500" dirty="0"/>
                <a:t>분석 서비스</a:t>
              </a:r>
              <a:endParaRPr lang="en-US" altLang="ko-KR" sz="1500" dirty="0"/>
            </a:p>
            <a:p>
              <a:r>
                <a:rPr lang="en-US" altLang="ko-KR" sz="1500" dirty="0"/>
                <a:t>AI </a:t>
              </a:r>
              <a:r>
                <a:rPr lang="ko-KR" altLang="en-US" sz="1500" dirty="0"/>
                <a:t>관리</a:t>
              </a:r>
              <a:r>
                <a:rPr lang="en-US" altLang="ko-KR" sz="1500" dirty="0"/>
                <a:t>(</a:t>
              </a:r>
              <a:r>
                <a:rPr lang="ko-KR" altLang="en-US" sz="1500" dirty="0" err="1"/>
                <a:t>재학습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21DB02EA-D136-CF12-3BB4-3C387E98C3F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46" y="5796141"/>
              <a:ext cx="403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029FE8-1177-347B-1EC6-138881B43F60}"/>
                </a:ext>
              </a:extLst>
            </p:cNvPr>
            <p:cNvSpPr txBox="1"/>
            <p:nvPr/>
          </p:nvSpPr>
          <p:spPr>
            <a:xfrm>
              <a:off x="7589785" y="6313337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Node.js</a:t>
              </a:r>
              <a:endParaRPr lang="ko-KR" altLang="en-US" dirty="0"/>
            </a:p>
          </p:txBody>
        </p:sp>
        <p:sp>
          <p:nvSpPr>
            <p:cNvPr id="139" name="사각형: 모서리가 접힌 도형 138">
              <a:extLst>
                <a:ext uri="{FF2B5EF4-FFF2-40B4-BE49-F238E27FC236}">
                  <a16:creationId xmlns:a16="http://schemas.microsoft.com/office/drawing/2014/main" id="{BB2A89B2-2A11-A61F-8A5D-5C85DC1DE0A2}"/>
                </a:ext>
              </a:extLst>
            </p:cNvPr>
            <p:cNvSpPr/>
            <p:nvPr/>
          </p:nvSpPr>
          <p:spPr>
            <a:xfrm>
              <a:off x="7779810" y="1232930"/>
              <a:ext cx="564694" cy="58860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ysClr val="windowText" lastClr="000000"/>
                  </a:solidFill>
                </a:rPr>
                <a:t>Files</a:t>
              </a:r>
              <a:endParaRPr lang="ko-KR" alt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6E86019-2679-8A74-F6CE-30B5730BB261}"/>
                </a:ext>
              </a:extLst>
            </p:cNvPr>
            <p:cNvSpPr txBox="1"/>
            <p:nvPr/>
          </p:nvSpPr>
          <p:spPr>
            <a:xfrm>
              <a:off x="9851781" y="2637994"/>
              <a:ext cx="461665" cy="164564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/>
                <a:t>데이터 시각화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CBC9B76-4E1F-40D1-3E9C-1288A8D4AD61}"/>
                </a:ext>
              </a:extLst>
            </p:cNvPr>
            <p:cNvSpPr txBox="1"/>
            <p:nvPr/>
          </p:nvSpPr>
          <p:spPr>
            <a:xfrm>
              <a:off x="10419457" y="1751481"/>
              <a:ext cx="461665" cy="12003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dirty="0"/>
                <a:t>관리자 </a:t>
              </a:r>
              <a:r>
                <a:rPr lang="en-US" altLang="ko-KR" dirty="0"/>
                <a:t>UI</a:t>
              </a:r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B11B9E-72D9-46FF-87AB-CC33292649C9}"/>
                </a:ext>
              </a:extLst>
            </p:cNvPr>
            <p:cNvSpPr txBox="1"/>
            <p:nvPr/>
          </p:nvSpPr>
          <p:spPr>
            <a:xfrm>
              <a:off x="10419457" y="4009292"/>
              <a:ext cx="461665" cy="12003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dirty="0"/>
                <a:t>사용자 </a:t>
              </a:r>
              <a:r>
                <a:rPr lang="en-US" altLang="ko-KR" dirty="0"/>
                <a:t>UI</a:t>
              </a:r>
              <a:endParaRPr lang="ko-KR" altLang="en-US" dirty="0"/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70B7C11D-1811-A6F4-597C-B9C0B18D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0951805" y="2351645"/>
              <a:ext cx="182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21D429A-5F3A-67CA-7318-4341E0402E32}"/>
                </a:ext>
              </a:extLst>
            </p:cNvPr>
            <p:cNvCxnSpPr>
              <a:cxnSpLocks/>
            </p:cNvCxnSpPr>
            <p:nvPr/>
          </p:nvCxnSpPr>
          <p:spPr>
            <a:xfrm>
              <a:off x="10951805" y="4583893"/>
              <a:ext cx="182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2F328F9-EBC5-C795-9994-2E1317387A86}"/>
                </a:ext>
              </a:extLst>
            </p:cNvPr>
            <p:cNvSpPr txBox="1"/>
            <p:nvPr/>
          </p:nvSpPr>
          <p:spPr>
            <a:xfrm>
              <a:off x="9878681" y="5603372"/>
              <a:ext cx="85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UI/UX</a:t>
              </a:r>
            </a:p>
            <a:p>
              <a:r>
                <a:rPr lang="en-US" altLang="ko-KR" dirty="0"/>
                <a:t>Flutter</a:t>
              </a:r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5CF7DF0-0024-6B11-5977-09740832C2F1}"/>
                </a:ext>
              </a:extLst>
            </p:cNvPr>
            <p:cNvSpPr/>
            <p:nvPr/>
          </p:nvSpPr>
          <p:spPr>
            <a:xfrm>
              <a:off x="11144091" y="2044530"/>
              <a:ext cx="929721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관리자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Web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1DB1DAB-C572-491B-DDA3-F1900884E49D}"/>
                </a:ext>
              </a:extLst>
            </p:cNvPr>
            <p:cNvSpPr/>
            <p:nvPr/>
          </p:nvSpPr>
          <p:spPr>
            <a:xfrm>
              <a:off x="11144091" y="4238273"/>
              <a:ext cx="929721" cy="593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사용자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App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3795BA4-C6AB-DCA6-0572-DB35FACABC91}"/>
                </a:ext>
              </a:extLst>
            </p:cNvPr>
            <p:cNvCxnSpPr/>
            <p:nvPr/>
          </p:nvCxnSpPr>
          <p:spPr>
            <a:xfrm>
              <a:off x="7228046" y="1418492"/>
              <a:ext cx="40330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01317927-2A79-3D7D-2849-53717E54BE98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rot="10800000" flipV="1">
              <a:off x="3119656" y="3294204"/>
              <a:ext cx="4338345" cy="192796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D3CD465-3BBE-EDCA-1291-C157B2848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891" y="1426087"/>
              <a:ext cx="2441" cy="18681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4B05A1-5BFB-43E6-A1A7-A73B587FC66B}"/>
                </a:ext>
              </a:extLst>
            </p:cNvPr>
            <p:cNvSpPr txBox="1"/>
            <p:nvPr/>
          </p:nvSpPr>
          <p:spPr>
            <a:xfrm>
              <a:off x="2307250" y="6269954"/>
              <a:ext cx="170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Tensorflow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AC656D-8CF4-407F-88D9-4E9CCBD4962F}"/>
                </a:ext>
              </a:extLst>
            </p:cNvPr>
            <p:cNvSpPr txBox="1"/>
            <p:nvPr/>
          </p:nvSpPr>
          <p:spPr>
            <a:xfrm>
              <a:off x="9642811" y="5295594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HTML/CSS/JS</a:t>
              </a:r>
              <a:endParaRPr lang="ko-KR" altLang="en-US" sz="14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35E9D6-F39E-41CB-BBA6-29ABB84B97B4}"/>
              </a:ext>
            </a:extLst>
          </p:cNvPr>
          <p:cNvSpPr txBox="1"/>
          <p:nvPr/>
        </p:nvSpPr>
        <p:spPr>
          <a:xfrm>
            <a:off x="0" y="-1896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A15723-3A6F-4AB1-9E0E-E8A1C88A44CE}"/>
              </a:ext>
            </a:extLst>
          </p:cNvPr>
          <p:cNvSpPr txBox="1"/>
          <p:nvPr/>
        </p:nvSpPr>
        <p:spPr>
          <a:xfrm>
            <a:off x="0" y="24432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트랙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46C9E14-09B2-4D93-90EA-33D46339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3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7AA343-95A9-9F10-5198-9D07A8E92ED6}"/>
              </a:ext>
            </a:extLst>
          </p:cNvPr>
          <p:cNvSpPr/>
          <p:nvPr/>
        </p:nvSpPr>
        <p:spPr>
          <a:xfrm>
            <a:off x="759330" y="1040189"/>
            <a:ext cx="2317589" cy="4833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B992BF-D6BA-0292-33AB-48EB178B1915}"/>
              </a:ext>
            </a:extLst>
          </p:cNvPr>
          <p:cNvSpPr/>
          <p:nvPr/>
        </p:nvSpPr>
        <p:spPr>
          <a:xfrm>
            <a:off x="1048058" y="3279447"/>
            <a:ext cx="1726773" cy="49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진단서</a:t>
            </a:r>
            <a:r>
              <a:rPr lang="en-US" altLang="ko-KR" sz="1000" dirty="0"/>
              <a:t>, </a:t>
            </a:r>
            <a:r>
              <a:rPr lang="ko-KR" altLang="en-US" sz="1000" dirty="0"/>
              <a:t>약 봉투 촬영 및</a:t>
            </a:r>
            <a:br>
              <a:rPr lang="en-US" altLang="ko-KR" sz="1000" dirty="0"/>
            </a:br>
            <a:r>
              <a:rPr lang="ko-KR" altLang="en-US" sz="1000" dirty="0"/>
              <a:t>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201B22-2D29-AD95-A870-488AFB779DFF}"/>
              </a:ext>
            </a:extLst>
          </p:cNvPr>
          <p:cNvCxnSpPr>
            <a:cxnSpLocks/>
          </p:cNvCxnSpPr>
          <p:nvPr/>
        </p:nvCxnSpPr>
        <p:spPr>
          <a:xfrm>
            <a:off x="3164647" y="3567357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F7D5E6-F9DB-01C5-53D5-C5CC19C6DA9B}"/>
              </a:ext>
            </a:extLst>
          </p:cNvPr>
          <p:cNvSpPr/>
          <p:nvPr/>
        </p:nvSpPr>
        <p:spPr>
          <a:xfrm>
            <a:off x="4698298" y="1040188"/>
            <a:ext cx="2319048" cy="4833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투약정보관리 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3B3B2D-8CA0-E157-D864-374E4F55765F}"/>
              </a:ext>
            </a:extLst>
          </p:cNvPr>
          <p:cNvSpPr/>
          <p:nvPr/>
        </p:nvSpPr>
        <p:spPr>
          <a:xfrm>
            <a:off x="8666626" y="1040188"/>
            <a:ext cx="2319048" cy="4833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관리자 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0E5404-F542-9CDC-4CA6-B739669B09EA}"/>
              </a:ext>
            </a:extLst>
          </p:cNvPr>
          <p:cNvSpPr/>
          <p:nvPr/>
        </p:nvSpPr>
        <p:spPr>
          <a:xfrm>
            <a:off x="1048058" y="1512059"/>
            <a:ext cx="1726773" cy="49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</a:t>
            </a:r>
            <a:r>
              <a:rPr lang="en-US" altLang="ko-KR" sz="1000" dirty="0"/>
              <a:t>,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CDB97-30ED-D959-FF16-14B93717BF6F}"/>
              </a:ext>
            </a:extLst>
          </p:cNvPr>
          <p:cNvSpPr/>
          <p:nvPr/>
        </p:nvSpPr>
        <p:spPr>
          <a:xfrm>
            <a:off x="1048058" y="5126408"/>
            <a:ext cx="1726773" cy="49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문진표</a:t>
            </a:r>
            <a:r>
              <a:rPr lang="ko-KR" altLang="en-US" sz="1000" dirty="0"/>
              <a:t> 기능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8DC188-6A1F-C501-A6B3-3D8A80FF7763}"/>
              </a:ext>
            </a:extLst>
          </p:cNvPr>
          <p:cNvGrpSpPr/>
          <p:nvPr/>
        </p:nvGrpSpPr>
        <p:grpSpPr>
          <a:xfrm>
            <a:off x="1048058" y="2306813"/>
            <a:ext cx="1733387" cy="676309"/>
            <a:chOff x="1054924" y="2377485"/>
            <a:chExt cx="1733387" cy="749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973B79-1530-BCD2-C925-ED18CA2733FD}"/>
                </a:ext>
              </a:extLst>
            </p:cNvPr>
            <p:cNvSpPr/>
            <p:nvPr/>
          </p:nvSpPr>
          <p:spPr>
            <a:xfrm>
              <a:off x="1054924" y="2377485"/>
              <a:ext cx="1726773" cy="55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알약 이미지 촬영 </a:t>
              </a:r>
              <a:r>
                <a:rPr lang="en-US" altLang="ko-KR" sz="1000" dirty="0"/>
                <a:t>or</a:t>
              </a:r>
            </a:p>
            <a:p>
              <a:pPr algn="ctr"/>
              <a:r>
                <a:rPr lang="ko-KR" altLang="en-US" sz="1000" dirty="0"/>
                <a:t>식별 정보 입력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C37B7F-0F3E-1C65-17DF-4311967ED7CA}"/>
                </a:ext>
              </a:extLst>
            </p:cNvPr>
            <p:cNvSpPr/>
            <p:nvPr/>
          </p:nvSpPr>
          <p:spPr>
            <a:xfrm>
              <a:off x="1061538" y="2933008"/>
              <a:ext cx="1726773" cy="19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피드백</a:t>
              </a:r>
              <a:endParaRPr lang="en-US" altLang="ko-KR" sz="1000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E5A342-C876-EDD1-F524-8263D25A72D8}"/>
              </a:ext>
            </a:extLst>
          </p:cNvPr>
          <p:cNvCxnSpPr>
            <a:cxnSpLocks/>
          </p:cNvCxnSpPr>
          <p:nvPr/>
        </p:nvCxnSpPr>
        <p:spPr>
          <a:xfrm>
            <a:off x="3176337" y="4334856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FBCE5F-AEC2-D89D-4227-8286C8A7FD33}"/>
              </a:ext>
            </a:extLst>
          </p:cNvPr>
          <p:cNvCxnSpPr>
            <a:cxnSpLocks/>
          </p:cNvCxnSpPr>
          <p:nvPr/>
        </p:nvCxnSpPr>
        <p:spPr>
          <a:xfrm>
            <a:off x="3176337" y="4545408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AA431B-2A78-DCC0-5FE8-CEE998053D7D}"/>
              </a:ext>
            </a:extLst>
          </p:cNvPr>
          <p:cNvCxnSpPr>
            <a:cxnSpLocks/>
          </p:cNvCxnSpPr>
          <p:nvPr/>
        </p:nvCxnSpPr>
        <p:spPr>
          <a:xfrm>
            <a:off x="3176337" y="5365564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FB6EFB-7891-95D3-D761-051E9AA93E92}"/>
              </a:ext>
            </a:extLst>
          </p:cNvPr>
          <p:cNvCxnSpPr>
            <a:cxnSpLocks/>
          </p:cNvCxnSpPr>
          <p:nvPr/>
        </p:nvCxnSpPr>
        <p:spPr>
          <a:xfrm>
            <a:off x="3242511" y="1672390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67E646-B51E-2423-59EC-9E70894A1A0B}"/>
              </a:ext>
            </a:extLst>
          </p:cNvPr>
          <p:cNvCxnSpPr>
            <a:cxnSpLocks/>
          </p:cNvCxnSpPr>
          <p:nvPr/>
        </p:nvCxnSpPr>
        <p:spPr>
          <a:xfrm>
            <a:off x="3242511" y="2510586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200C88-B965-F2BE-D444-1058F946AD13}"/>
              </a:ext>
            </a:extLst>
          </p:cNvPr>
          <p:cNvCxnSpPr>
            <a:cxnSpLocks/>
          </p:cNvCxnSpPr>
          <p:nvPr/>
        </p:nvCxnSpPr>
        <p:spPr>
          <a:xfrm>
            <a:off x="3242511" y="2897605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E84B29-27FD-27DB-2482-A2913EBDDBEF}"/>
              </a:ext>
            </a:extLst>
          </p:cNvPr>
          <p:cNvSpPr/>
          <p:nvPr/>
        </p:nvSpPr>
        <p:spPr>
          <a:xfrm>
            <a:off x="8962763" y="2775137"/>
            <a:ext cx="1726773" cy="49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/>
              <a:t>알약 정보 수동 다운로드</a:t>
            </a:r>
            <a:endParaRPr lang="en-US" altLang="ko-KR" sz="1000" dirty="0"/>
          </a:p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의약품안전나라 </a:t>
            </a:r>
            <a:r>
              <a:rPr lang="en-US" altLang="ko-KR" sz="900" dirty="0"/>
              <a:t>html </a:t>
            </a:r>
            <a:r>
              <a:rPr lang="ko-KR" altLang="en-US" sz="900" dirty="0"/>
              <a:t>데이터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7014D2-0D03-3C47-F4E9-90DE55D9A453}"/>
              </a:ext>
            </a:extLst>
          </p:cNvPr>
          <p:cNvGrpSpPr/>
          <p:nvPr/>
        </p:nvGrpSpPr>
        <p:grpSpPr>
          <a:xfrm>
            <a:off x="8959467" y="3863331"/>
            <a:ext cx="1726774" cy="585870"/>
            <a:chOff x="8962762" y="3660841"/>
            <a:chExt cx="1726774" cy="64907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0CE6513-4EA8-AB38-39F8-F12BDA660369}"/>
                </a:ext>
              </a:extLst>
            </p:cNvPr>
            <p:cNvSpPr/>
            <p:nvPr/>
          </p:nvSpPr>
          <p:spPr>
            <a:xfrm>
              <a:off x="8962763" y="3660841"/>
              <a:ext cx="1726773" cy="55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dirty="0"/>
                <a:t>AI</a:t>
              </a:r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algn="ctr"/>
              <a:endParaRPr lang="ko-KR" altLang="en-US" sz="10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C5CBB8-1822-2ACD-D790-B2277B556C87}"/>
                </a:ext>
              </a:extLst>
            </p:cNvPr>
            <p:cNvSpPr/>
            <p:nvPr/>
          </p:nvSpPr>
          <p:spPr>
            <a:xfrm>
              <a:off x="8962763" y="3936942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피드백 받은 이미지 관리</a:t>
              </a:r>
              <a:endParaRPr lang="en-US" altLang="ko-KR" sz="1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91EEC38-974C-C397-5BFE-9A061F7B428F}"/>
                </a:ext>
              </a:extLst>
            </p:cNvPr>
            <p:cNvSpPr/>
            <p:nvPr/>
          </p:nvSpPr>
          <p:spPr>
            <a:xfrm>
              <a:off x="8962762" y="4116168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AI </a:t>
              </a:r>
              <a:r>
                <a:rPr lang="ko-KR" altLang="en-US" sz="1000" dirty="0" err="1"/>
                <a:t>재학습</a:t>
              </a:r>
              <a:endParaRPr lang="en-US" altLang="ko-KR" sz="1000" dirty="0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BC0D0C1-110C-2FAA-9B62-7306E66F79E3}"/>
              </a:ext>
            </a:extLst>
          </p:cNvPr>
          <p:cNvCxnSpPr>
            <a:cxnSpLocks/>
          </p:cNvCxnSpPr>
          <p:nvPr/>
        </p:nvCxnSpPr>
        <p:spPr>
          <a:xfrm flipH="1">
            <a:off x="3242511" y="1939848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71B46E-B2B1-7625-A484-491B8ECBD77B}"/>
              </a:ext>
            </a:extLst>
          </p:cNvPr>
          <p:cNvCxnSpPr>
            <a:cxnSpLocks/>
          </p:cNvCxnSpPr>
          <p:nvPr/>
        </p:nvCxnSpPr>
        <p:spPr>
          <a:xfrm flipH="1">
            <a:off x="3209424" y="2597367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21A2D6-87B5-05AF-A946-70D6BEC9D958}"/>
              </a:ext>
            </a:extLst>
          </p:cNvPr>
          <p:cNvSpPr txBox="1"/>
          <p:nvPr/>
        </p:nvSpPr>
        <p:spPr>
          <a:xfrm>
            <a:off x="3393664" y="1461002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아이디</a:t>
            </a:r>
            <a:r>
              <a:rPr lang="en-US" altLang="ko-KR" sz="800" dirty="0"/>
              <a:t>, </a:t>
            </a:r>
            <a:r>
              <a:rPr lang="ko-KR" altLang="en-US" sz="800" dirty="0"/>
              <a:t>비밀번호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58F0D-8472-6560-6D35-9592C94AAD3E}"/>
              </a:ext>
            </a:extLst>
          </p:cNvPr>
          <p:cNvSpPr txBox="1"/>
          <p:nvPr/>
        </p:nvSpPr>
        <p:spPr>
          <a:xfrm>
            <a:off x="3463393" y="1956458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회원번호</a:t>
            </a:r>
            <a:r>
              <a:rPr lang="en-US" altLang="ko-KR" sz="800" dirty="0"/>
              <a:t>, </a:t>
            </a:r>
            <a:r>
              <a:rPr lang="ko-KR" altLang="en-US" sz="800" dirty="0"/>
              <a:t>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02D7B-1499-3310-6D0E-509569457DA5}"/>
              </a:ext>
            </a:extLst>
          </p:cNvPr>
          <p:cNvSpPr txBox="1"/>
          <p:nvPr/>
        </p:nvSpPr>
        <p:spPr>
          <a:xfrm>
            <a:off x="3234966" y="2304143"/>
            <a:ext cx="1316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 이미지</a:t>
            </a:r>
            <a:r>
              <a:rPr lang="en-US" altLang="ko-KR" sz="800" dirty="0"/>
              <a:t>or </a:t>
            </a:r>
            <a:r>
              <a:rPr lang="ko-KR" altLang="en-US" sz="800" dirty="0"/>
              <a:t>식별 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DFE7AB-4A3B-E10B-B201-4097AA686B86}"/>
              </a:ext>
            </a:extLst>
          </p:cNvPr>
          <p:cNvSpPr txBox="1"/>
          <p:nvPr/>
        </p:nvSpPr>
        <p:spPr>
          <a:xfrm>
            <a:off x="3577206" y="2623720"/>
            <a:ext cx="631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 정보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267D55-1391-FACD-AE95-647971513871}"/>
              </a:ext>
            </a:extLst>
          </p:cNvPr>
          <p:cNvSpPr txBox="1"/>
          <p:nvPr/>
        </p:nvSpPr>
        <p:spPr>
          <a:xfrm>
            <a:off x="3254205" y="2912686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 이미지</a:t>
            </a:r>
            <a:r>
              <a:rPr lang="en-US" altLang="ko-KR" sz="800" dirty="0"/>
              <a:t>, </a:t>
            </a:r>
            <a:r>
              <a:rPr lang="ko-KR" altLang="en-US" sz="800" dirty="0"/>
              <a:t>알약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03B8C6-F983-26CF-5970-4BB39A3EE678}"/>
              </a:ext>
            </a:extLst>
          </p:cNvPr>
          <p:cNvSpPr txBox="1"/>
          <p:nvPr/>
        </p:nvSpPr>
        <p:spPr>
          <a:xfrm>
            <a:off x="3188027" y="322225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회원번호</a:t>
            </a:r>
            <a:r>
              <a:rPr lang="en-US" altLang="ko-KR" sz="800" dirty="0"/>
              <a:t>, </a:t>
            </a:r>
            <a:r>
              <a:rPr lang="ko-KR" altLang="en-US" sz="800" dirty="0"/>
              <a:t>진단서</a:t>
            </a:r>
            <a:r>
              <a:rPr lang="en-US" altLang="ko-KR" sz="800" dirty="0"/>
              <a:t> </a:t>
            </a:r>
            <a:r>
              <a:rPr lang="ko-KR" altLang="en-US" sz="800" dirty="0"/>
              <a:t>이미지</a:t>
            </a:r>
            <a:r>
              <a:rPr lang="en-US" altLang="ko-KR" sz="800" dirty="0"/>
              <a:t>,</a:t>
            </a:r>
            <a:br>
              <a:rPr lang="en-US" altLang="ko-KR" sz="800" dirty="0"/>
            </a:br>
            <a:r>
              <a:rPr lang="en-US" altLang="ko-KR" sz="800" dirty="0"/>
              <a:t> </a:t>
            </a:r>
            <a:r>
              <a:rPr lang="ko-KR" altLang="en-US" sz="800" dirty="0"/>
              <a:t>약 봉투 이미지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F1BFC3-1CA8-CE1D-7FC4-4FBE5707E29A}"/>
              </a:ext>
            </a:extLst>
          </p:cNvPr>
          <p:cNvSpPr txBox="1"/>
          <p:nvPr/>
        </p:nvSpPr>
        <p:spPr>
          <a:xfrm>
            <a:off x="3121952" y="4135608"/>
            <a:ext cx="1542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회원번호</a:t>
            </a:r>
            <a:r>
              <a:rPr lang="en-US" altLang="ko-KR" sz="800" dirty="0"/>
              <a:t>, </a:t>
            </a:r>
            <a:r>
              <a:rPr lang="ko-KR" altLang="en-US" sz="800" dirty="0"/>
              <a:t>알람 시간</a:t>
            </a:r>
            <a:r>
              <a:rPr lang="en-US" altLang="ko-KR" sz="800" dirty="0"/>
              <a:t>, </a:t>
            </a:r>
            <a:r>
              <a:rPr lang="ko-KR" altLang="en-US" sz="800" dirty="0"/>
              <a:t>약 이름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12FC2E-CA22-D95D-BCC8-37C70E36A45C}"/>
              </a:ext>
            </a:extLst>
          </p:cNvPr>
          <p:cNvSpPr txBox="1"/>
          <p:nvPr/>
        </p:nvSpPr>
        <p:spPr>
          <a:xfrm>
            <a:off x="3109047" y="4577005"/>
            <a:ext cx="1542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회원번호</a:t>
            </a:r>
            <a:r>
              <a:rPr lang="en-US" altLang="ko-KR" sz="800" dirty="0"/>
              <a:t>, </a:t>
            </a:r>
            <a:r>
              <a:rPr lang="ko-KR" altLang="en-US" sz="800" dirty="0"/>
              <a:t>약 이름</a:t>
            </a:r>
            <a:r>
              <a:rPr lang="en-US" altLang="ko-KR" sz="800" dirty="0"/>
              <a:t>, </a:t>
            </a:r>
            <a:r>
              <a:rPr lang="ko-KR" altLang="en-US" sz="800" dirty="0"/>
              <a:t>남은 개수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644A6E-BAEB-7097-4104-13E279BF4831}"/>
              </a:ext>
            </a:extLst>
          </p:cNvPr>
          <p:cNvSpPr txBox="1"/>
          <p:nvPr/>
        </p:nvSpPr>
        <p:spPr>
          <a:xfrm>
            <a:off x="3078622" y="5372301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회원번호</a:t>
            </a:r>
            <a:r>
              <a:rPr lang="en-US" altLang="ko-KR" sz="800" dirty="0"/>
              <a:t>,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성별</a:t>
            </a:r>
            <a:r>
              <a:rPr lang="en-US" altLang="ko-KR" sz="800" dirty="0"/>
              <a:t>, </a:t>
            </a:r>
            <a:r>
              <a:rPr lang="ko-KR" altLang="en-US" sz="800" dirty="0"/>
              <a:t>나이</a:t>
            </a:r>
            <a:r>
              <a:rPr lang="en-US" altLang="ko-KR" sz="800" dirty="0"/>
              <a:t>, </a:t>
            </a:r>
            <a:r>
              <a:rPr lang="ko-KR" altLang="en-US" sz="800" dirty="0"/>
              <a:t>키</a:t>
            </a:r>
            <a:r>
              <a:rPr lang="en-US" altLang="ko-KR" sz="800" dirty="0"/>
              <a:t>,</a:t>
            </a:r>
            <a:br>
              <a:rPr lang="en-US" altLang="ko-KR" sz="800" dirty="0"/>
            </a:br>
            <a:r>
              <a:rPr lang="en-US" altLang="ko-KR" sz="800" dirty="0"/>
              <a:t> </a:t>
            </a:r>
            <a:r>
              <a:rPr lang="ko-KR" altLang="en-US" sz="800" dirty="0"/>
              <a:t>몸무게</a:t>
            </a:r>
            <a:r>
              <a:rPr lang="en-US" altLang="ko-KR" sz="800" dirty="0"/>
              <a:t>, </a:t>
            </a:r>
            <a:r>
              <a:rPr lang="ko-KR" altLang="en-US" sz="800" dirty="0"/>
              <a:t>혈액형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C147B9-3F13-7E3C-BEF6-7FF60D9B3E08}"/>
              </a:ext>
            </a:extLst>
          </p:cNvPr>
          <p:cNvCxnSpPr>
            <a:cxnSpLocks/>
          </p:cNvCxnSpPr>
          <p:nvPr/>
        </p:nvCxnSpPr>
        <p:spPr>
          <a:xfrm>
            <a:off x="7130714" y="1771896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7ABD77-A052-4D7E-A5D3-49B367378D1B}"/>
              </a:ext>
            </a:extLst>
          </p:cNvPr>
          <p:cNvSpPr txBox="1"/>
          <p:nvPr/>
        </p:nvSpPr>
        <p:spPr>
          <a:xfrm>
            <a:off x="7498499" y="1548831"/>
            <a:ext cx="631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회원 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C00462-C40D-E640-A158-2E4C1635904E}"/>
              </a:ext>
            </a:extLst>
          </p:cNvPr>
          <p:cNvCxnSpPr>
            <a:cxnSpLocks/>
          </p:cNvCxnSpPr>
          <p:nvPr/>
        </p:nvCxnSpPr>
        <p:spPr>
          <a:xfrm flipH="1">
            <a:off x="7196888" y="3012461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609DAA-FA7D-CF20-AFBB-B55E3F263FDD}"/>
              </a:ext>
            </a:extLst>
          </p:cNvPr>
          <p:cNvSpPr txBox="1"/>
          <p:nvPr/>
        </p:nvSpPr>
        <p:spPr>
          <a:xfrm>
            <a:off x="7640656" y="28056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명령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A49F9EF-EA8E-7131-EAE5-127D18DD7EC6}"/>
              </a:ext>
            </a:extLst>
          </p:cNvPr>
          <p:cNvCxnSpPr>
            <a:cxnSpLocks/>
          </p:cNvCxnSpPr>
          <p:nvPr/>
        </p:nvCxnSpPr>
        <p:spPr>
          <a:xfrm>
            <a:off x="7130714" y="4142595"/>
            <a:ext cx="136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23FE7A-2FA7-3E93-1479-711C33845A81}"/>
              </a:ext>
            </a:extLst>
          </p:cNvPr>
          <p:cNvSpPr txBox="1"/>
          <p:nvPr/>
        </p:nvSpPr>
        <p:spPr>
          <a:xfrm>
            <a:off x="7247921" y="3921812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 이미지</a:t>
            </a:r>
            <a:r>
              <a:rPr lang="en-US" altLang="ko-KR" sz="800" dirty="0"/>
              <a:t>, </a:t>
            </a:r>
            <a:r>
              <a:rPr lang="ko-KR" altLang="en-US" sz="800" dirty="0"/>
              <a:t>약 이름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AFACDA-7437-D021-D3C0-4198EF7C1B9D}"/>
              </a:ext>
            </a:extLst>
          </p:cNvPr>
          <p:cNvCxnSpPr>
            <a:cxnSpLocks/>
          </p:cNvCxnSpPr>
          <p:nvPr/>
        </p:nvCxnSpPr>
        <p:spPr>
          <a:xfrm flipH="1">
            <a:off x="7154627" y="4354729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0BB8EE7-16F2-9E7D-FA33-DA5DDE2E679E}"/>
              </a:ext>
            </a:extLst>
          </p:cNvPr>
          <p:cNvSpPr txBox="1"/>
          <p:nvPr/>
        </p:nvSpPr>
        <p:spPr>
          <a:xfrm>
            <a:off x="7598395" y="4369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명령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920146-5F4D-9D95-1C99-488B1DA730E3}"/>
              </a:ext>
            </a:extLst>
          </p:cNvPr>
          <p:cNvSpPr/>
          <p:nvPr/>
        </p:nvSpPr>
        <p:spPr>
          <a:xfrm>
            <a:off x="4729091" y="6242278"/>
            <a:ext cx="2317589" cy="598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/>
              <a:t>파이썬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A878418-A831-ACF7-1C79-3F55D3ADCB7F}"/>
              </a:ext>
            </a:extLst>
          </p:cNvPr>
          <p:cNvSpPr/>
          <p:nvPr/>
        </p:nvSpPr>
        <p:spPr>
          <a:xfrm>
            <a:off x="4794013" y="6443180"/>
            <a:ext cx="1070810" cy="29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AI</a:t>
            </a:r>
            <a:r>
              <a:rPr lang="ko-KR" altLang="en-US" sz="800" dirty="0"/>
              <a:t>모델 학습</a:t>
            </a:r>
            <a:r>
              <a:rPr lang="en-US" altLang="ko-KR" sz="800" dirty="0"/>
              <a:t>/</a:t>
            </a:r>
            <a:r>
              <a:rPr lang="ko-KR" altLang="en-US" sz="800" dirty="0" err="1"/>
              <a:t>재학습</a:t>
            </a:r>
            <a:endParaRPr lang="ko-KR" altLang="en-US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4B7188-940A-8057-21EB-033F0C13E31D}"/>
              </a:ext>
            </a:extLst>
          </p:cNvPr>
          <p:cNvSpPr/>
          <p:nvPr/>
        </p:nvSpPr>
        <p:spPr>
          <a:xfrm>
            <a:off x="5920346" y="6448195"/>
            <a:ext cx="1070810" cy="294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 분류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F6179B9-0E1F-6806-138E-AF2E3DBF023F}"/>
              </a:ext>
            </a:extLst>
          </p:cNvPr>
          <p:cNvCxnSpPr/>
          <p:nvPr/>
        </p:nvCxnSpPr>
        <p:spPr>
          <a:xfrm>
            <a:off x="5696958" y="5955632"/>
            <a:ext cx="0" cy="20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92660E-2836-3329-4052-D135457AECF1}"/>
              </a:ext>
            </a:extLst>
          </p:cNvPr>
          <p:cNvCxnSpPr>
            <a:cxnSpLocks/>
          </p:cNvCxnSpPr>
          <p:nvPr/>
        </p:nvCxnSpPr>
        <p:spPr>
          <a:xfrm flipV="1">
            <a:off x="5903500" y="5925929"/>
            <a:ext cx="0" cy="234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778337-2022-48E1-7293-8A7B9EBACA67}"/>
              </a:ext>
            </a:extLst>
          </p:cNvPr>
          <p:cNvSpPr txBox="1"/>
          <p:nvPr/>
        </p:nvSpPr>
        <p:spPr>
          <a:xfrm>
            <a:off x="5153233" y="591041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</a:t>
            </a:r>
            <a:br>
              <a:rPr lang="en-US" altLang="ko-KR" sz="800" dirty="0"/>
            </a:br>
            <a:r>
              <a:rPr lang="ko-KR" altLang="en-US" sz="800" dirty="0"/>
              <a:t>이미지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4B72E7-8A90-CBF6-C3A8-33BF50C43967}"/>
              </a:ext>
            </a:extLst>
          </p:cNvPr>
          <p:cNvSpPr txBox="1"/>
          <p:nvPr/>
        </p:nvSpPr>
        <p:spPr>
          <a:xfrm>
            <a:off x="5910530" y="58986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알약</a:t>
            </a:r>
            <a:br>
              <a:rPr lang="en-US" altLang="ko-KR" sz="800" dirty="0"/>
            </a:br>
            <a:r>
              <a:rPr lang="ko-KR" altLang="en-US" sz="800" dirty="0"/>
              <a:t>이름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6C40BA-005B-CC38-C89E-CA47A40318AC}"/>
              </a:ext>
            </a:extLst>
          </p:cNvPr>
          <p:cNvGrpSpPr/>
          <p:nvPr/>
        </p:nvGrpSpPr>
        <p:grpSpPr>
          <a:xfrm>
            <a:off x="1039171" y="4074201"/>
            <a:ext cx="1726773" cy="755884"/>
            <a:chOff x="1061538" y="4319337"/>
            <a:chExt cx="1726773" cy="83743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EF3B1B-4428-1155-A904-FE0B97C955E5}"/>
                </a:ext>
              </a:extLst>
            </p:cNvPr>
            <p:cNvSpPr/>
            <p:nvPr/>
          </p:nvSpPr>
          <p:spPr>
            <a:xfrm>
              <a:off x="1061538" y="4319337"/>
              <a:ext cx="1726773" cy="6436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/>
                <a:t>복약관리 기능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56530F-59A2-7839-0106-C1F9177B16B2}"/>
                </a:ext>
              </a:extLst>
            </p:cNvPr>
            <p:cNvSpPr/>
            <p:nvPr/>
          </p:nvSpPr>
          <p:spPr>
            <a:xfrm>
              <a:off x="1061538" y="4769269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남은 투약횟수</a:t>
              </a:r>
              <a:endParaRPr lang="en-US" altLang="ko-KR" sz="1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70008A-A044-7745-8795-934A07E36970}"/>
                </a:ext>
              </a:extLst>
            </p:cNvPr>
            <p:cNvSpPr/>
            <p:nvPr/>
          </p:nvSpPr>
          <p:spPr>
            <a:xfrm>
              <a:off x="1061538" y="4590803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알람 기능</a:t>
              </a:r>
              <a:endParaRPr lang="en-US" altLang="ko-KR" sz="10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1E74BB3-DBD1-4968-94FE-9920E0C296EE}"/>
                </a:ext>
              </a:extLst>
            </p:cNvPr>
            <p:cNvSpPr/>
            <p:nvPr/>
          </p:nvSpPr>
          <p:spPr>
            <a:xfrm>
              <a:off x="1061538" y="4963020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복용 일지 작성 기능</a:t>
              </a:r>
              <a:endParaRPr lang="en-US" altLang="ko-KR" sz="1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53EDB2D-7A0E-5597-611C-9006CE74F0E3}"/>
              </a:ext>
            </a:extLst>
          </p:cNvPr>
          <p:cNvGrpSpPr/>
          <p:nvPr/>
        </p:nvGrpSpPr>
        <p:grpSpPr>
          <a:xfrm>
            <a:off x="8946558" y="5038967"/>
            <a:ext cx="1726774" cy="585870"/>
            <a:chOff x="8969738" y="4870263"/>
            <a:chExt cx="1726774" cy="64907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FEA142A-C8F5-43B4-B629-AED7E2475A63}"/>
                </a:ext>
              </a:extLst>
            </p:cNvPr>
            <p:cNvSpPr/>
            <p:nvPr/>
          </p:nvSpPr>
          <p:spPr>
            <a:xfrm>
              <a:off x="8969739" y="4870263"/>
              <a:ext cx="1726773" cy="55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/>
                <a:t>로그 관리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71CEF8F-0A6C-487B-8C35-05AEC749CBFE}"/>
                </a:ext>
              </a:extLst>
            </p:cNvPr>
            <p:cNvSpPr/>
            <p:nvPr/>
          </p:nvSpPr>
          <p:spPr>
            <a:xfrm>
              <a:off x="8969739" y="5146364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알약 식별 로깅</a:t>
              </a:r>
              <a:endParaRPr lang="en-US" altLang="ko-KR" sz="10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A36FE03-58EB-4483-81A5-6A4370055F81}"/>
                </a:ext>
              </a:extLst>
            </p:cNvPr>
            <p:cNvSpPr/>
            <p:nvPr/>
          </p:nvSpPr>
          <p:spPr>
            <a:xfrm>
              <a:off x="8969738" y="5325590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관리자 활동 로깅</a:t>
              </a:r>
              <a:endParaRPr lang="en-US" altLang="ko-KR" sz="1000" dirty="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D24B40-EE10-4B8D-95D8-3DE8FC928654}"/>
              </a:ext>
            </a:extLst>
          </p:cNvPr>
          <p:cNvCxnSpPr>
            <a:cxnSpLocks/>
          </p:cNvCxnSpPr>
          <p:nvPr/>
        </p:nvCxnSpPr>
        <p:spPr>
          <a:xfrm>
            <a:off x="7109036" y="5354134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C1BA52-2C3F-4D9B-BA96-EF92CCDFC306}"/>
              </a:ext>
            </a:extLst>
          </p:cNvPr>
          <p:cNvSpPr txBox="1"/>
          <p:nvPr/>
        </p:nvSpPr>
        <p:spPr>
          <a:xfrm>
            <a:off x="7564759" y="5142746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로그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67E6EB-3C55-167A-3C03-7011BB97D99A}"/>
              </a:ext>
            </a:extLst>
          </p:cNvPr>
          <p:cNvGrpSpPr/>
          <p:nvPr/>
        </p:nvGrpSpPr>
        <p:grpSpPr>
          <a:xfrm>
            <a:off x="8959466" y="1512059"/>
            <a:ext cx="1726774" cy="673313"/>
            <a:chOff x="8962762" y="1581395"/>
            <a:chExt cx="1726774" cy="7459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01F24D-C098-8D13-AD84-067BDE8A4D1C}"/>
                </a:ext>
              </a:extLst>
            </p:cNvPr>
            <p:cNvSpPr/>
            <p:nvPr/>
          </p:nvSpPr>
          <p:spPr>
            <a:xfrm>
              <a:off x="8962763" y="1581395"/>
              <a:ext cx="1726773" cy="55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/>
                <a:t>회원관리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CF4E295-8CB7-8091-9FB2-0768A6A22A14}"/>
                </a:ext>
              </a:extLst>
            </p:cNvPr>
            <p:cNvSpPr/>
            <p:nvPr/>
          </p:nvSpPr>
          <p:spPr>
            <a:xfrm>
              <a:off x="8962763" y="1939847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 정보 변경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삭제</a:t>
              </a:r>
              <a:endParaRPr lang="en-US" altLang="ko-KR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FD2733-B4E1-4B80-A3BA-66F0B713C882}"/>
                </a:ext>
              </a:extLst>
            </p:cNvPr>
            <p:cNvSpPr/>
            <p:nvPr/>
          </p:nvSpPr>
          <p:spPr>
            <a:xfrm>
              <a:off x="8962762" y="2133598"/>
              <a:ext cx="1726773" cy="19375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팝업 알림 관리</a:t>
              </a:r>
              <a:endParaRPr lang="en-US" altLang="ko-KR" sz="1000" dirty="0"/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EA515FC-5D92-4751-B8CF-F2BF62437BED}"/>
              </a:ext>
            </a:extLst>
          </p:cNvPr>
          <p:cNvCxnSpPr>
            <a:cxnSpLocks/>
          </p:cNvCxnSpPr>
          <p:nvPr/>
        </p:nvCxnSpPr>
        <p:spPr>
          <a:xfrm flipH="1">
            <a:off x="7156901" y="2021377"/>
            <a:ext cx="1301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6AD315D-70C1-4EA4-9DD2-6326165E7654}"/>
              </a:ext>
            </a:extLst>
          </p:cNvPr>
          <p:cNvSpPr txBox="1"/>
          <p:nvPr/>
        </p:nvSpPr>
        <p:spPr>
          <a:xfrm>
            <a:off x="7600669" y="18145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명령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4655CE9-A7A6-46F1-ACCA-F4D247F4ECC7}"/>
              </a:ext>
            </a:extLst>
          </p:cNvPr>
          <p:cNvCxnSpPr>
            <a:cxnSpLocks/>
          </p:cNvCxnSpPr>
          <p:nvPr/>
        </p:nvCxnSpPr>
        <p:spPr>
          <a:xfrm>
            <a:off x="5810251" y="647578"/>
            <a:ext cx="0" cy="251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93612F3-0B9F-4F75-8318-1527989B11DF}"/>
              </a:ext>
            </a:extLst>
          </p:cNvPr>
          <p:cNvSpPr txBox="1"/>
          <p:nvPr/>
        </p:nvSpPr>
        <p:spPr>
          <a:xfrm>
            <a:off x="5888366" y="80684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데이터 저장 및 이동</a:t>
            </a:r>
            <a:endParaRPr lang="ko-KR" altLang="en-US" sz="8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E3C527-0347-48E6-8B07-6F21B3ED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13" y="43531"/>
            <a:ext cx="703050" cy="7762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5D9FDA-9EFE-4C1C-B633-B8FA1094B973}"/>
              </a:ext>
            </a:extLst>
          </p:cNvPr>
          <p:cNvSpPr txBox="1"/>
          <p:nvPr/>
        </p:nvSpPr>
        <p:spPr>
          <a:xfrm>
            <a:off x="4148505" y="183860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알약 이미지 데이터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5A19EF-0AD5-44A1-80B2-A4B0DE3D317A}"/>
              </a:ext>
            </a:extLst>
          </p:cNvPr>
          <p:cNvSpPr txBox="1"/>
          <p:nvPr/>
        </p:nvSpPr>
        <p:spPr>
          <a:xfrm>
            <a:off x="4148505" y="414606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알약 텍스트 데이터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FC89A4-6187-44EE-84B7-0524CE6F633A}"/>
              </a:ext>
            </a:extLst>
          </p:cNvPr>
          <p:cNvSpPr txBox="1"/>
          <p:nvPr/>
        </p:nvSpPr>
        <p:spPr>
          <a:xfrm>
            <a:off x="5262672" y="178023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피드백 데이터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85E887-296C-4919-AE3A-1423A2FA1D69}"/>
              </a:ext>
            </a:extLst>
          </p:cNvPr>
          <p:cNvSpPr txBox="1"/>
          <p:nvPr/>
        </p:nvSpPr>
        <p:spPr>
          <a:xfrm>
            <a:off x="5262672" y="408769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즐겨찾기 목록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7238BF-9D97-4CF6-BC64-22838BDCDB2D}"/>
              </a:ext>
            </a:extLst>
          </p:cNvPr>
          <p:cNvSpPr txBox="1"/>
          <p:nvPr/>
        </p:nvSpPr>
        <p:spPr>
          <a:xfrm>
            <a:off x="6117513" y="183860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복용 통계용 데이터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72A8E0-8C0A-4DAF-AB28-DBBF2222E2C7}"/>
              </a:ext>
            </a:extLst>
          </p:cNvPr>
          <p:cNvSpPr txBox="1"/>
          <p:nvPr/>
        </p:nvSpPr>
        <p:spPr>
          <a:xfrm>
            <a:off x="6117513" y="414606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복용한 알약 데이터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407C81-BCC4-456A-904B-9E61592075CE}"/>
              </a:ext>
            </a:extLst>
          </p:cNvPr>
          <p:cNvSpPr txBox="1"/>
          <p:nvPr/>
        </p:nvSpPr>
        <p:spPr>
          <a:xfrm>
            <a:off x="7217841" y="17257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회원 정보 데이터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C71823-351A-4588-86C6-8483ACEFE325}"/>
              </a:ext>
            </a:extLst>
          </p:cNvPr>
          <p:cNvSpPr txBox="1"/>
          <p:nvPr/>
        </p:nvSpPr>
        <p:spPr>
          <a:xfrm>
            <a:off x="7217841" y="40332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.</a:t>
            </a:r>
            <a:r>
              <a:rPr lang="ko-KR" altLang="en-US" sz="900" dirty="0"/>
              <a:t>가족 정보 데이터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276016-EA74-4F0C-9AA6-CD617B295CE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1B48B-25B2-40A5-859D-9C8A1FD35980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1D4BED-A638-4018-BA3A-61F834687CDE}"/>
              </a:ext>
            </a:extLst>
          </p:cNvPr>
          <p:cNvSpPr txBox="1"/>
          <p:nvPr/>
        </p:nvSpPr>
        <p:spPr>
          <a:xfrm>
            <a:off x="1176688" y="38338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기능도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1039-DEE5-4585-A7B9-63B7C7F4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6" name="Picture 2" descr="NIA AI Hub - YouTube">
            <a:extLst>
              <a:ext uri="{FF2B5EF4-FFF2-40B4-BE49-F238E27FC236}">
                <a16:creationId xmlns:a16="http://schemas.microsoft.com/office/drawing/2014/main" id="{8459AFAD-F5FC-F2BC-876E-C77D042CA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9292102" y="99155"/>
            <a:ext cx="942888" cy="3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1F4057-648D-CC47-D81D-0202C22676B9}"/>
              </a:ext>
            </a:extLst>
          </p:cNvPr>
          <p:cNvCxnSpPr>
            <a:cxnSpLocks/>
          </p:cNvCxnSpPr>
          <p:nvPr/>
        </p:nvCxnSpPr>
        <p:spPr>
          <a:xfrm flipH="1">
            <a:off x="8440495" y="397354"/>
            <a:ext cx="523315" cy="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593B3-5A08-0900-771E-6FE681A8AB9F}"/>
              </a:ext>
            </a:extLst>
          </p:cNvPr>
          <p:cNvSpPr txBox="1"/>
          <p:nvPr/>
        </p:nvSpPr>
        <p:spPr>
          <a:xfrm>
            <a:off x="8959466" y="43833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경구 약제 이미지 데이터</a:t>
            </a:r>
            <a:r>
              <a:rPr lang="en-US" altLang="ko-KR" sz="1000" dirty="0"/>
              <a:t>(</a:t>
            </a:r>
            <a:r>
              <a:rPr lang="ko-KR" altLang="en-US" sz="1000" dirty="0"/>
              <a:t>수동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239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3C4940-627E-465A-BC83-6B343939BC2E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CA64-9741-4106-A499-A00EE8D1341F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FB22-81F2-4129-8D39-CD89226E4C11}"/>
              </a:ext>
            </a:extLst>
          </p:cNvPr>
          <p:cNvSpPr txBox="1"/>
          <p:nvPr/>
        </p:nvSpPr>
        <p:spPr>
          <a:xfrm>
            <a:off x="1176688" y="38338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기능 아키텍처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7EA5-CB79-4008-83A4-F131DE0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4B95AD-EAF9-F0F5-79B3-68E09823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835"/>
            <a:ext cx="12192000" cy="46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1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07D41-AE22-4721-9E6D-0E855E50A822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42E91-8EF0-4174-B3EF-E85217752385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D333B-F907-4AA5-AB6C-AEEAF8116FB8}"/>
              </a:ext>
            </a:extLst>
          </p:cNvPr>
          <p:cNvSpPr txBox="1"/>
          <p:nvPr/>
        </p:nvSpPr>
        <p:spPr>
          <a:xfrm>
            <a:off x="1176688" y="38338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기능 아키텍처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9E0A4-6B0B-4903-9E4C-0E8AB73D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5D4B4B-5212-425D-2DE2-F41F3CF6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920"/>
            <a:ext cx="12192000" cy="48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30355" y="314674"/>
            <a:ext cx="1475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Index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328033" y="173216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199037" y="1809109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328033" y="380999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199037" y="3881378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기술 개요 및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7123787" y="1658003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7123787" y="3733054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8025248" y="1732165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시스템 아키텍처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7DB7F-2F64-413A-B2BC-F66A78786A21}"/>
              </a:ext>
            </a:extLst>
          </p:cNvPr>
          <p:cNvSpPr txBox="1"/>
          <p:nvPr/>
        </p:nvSpPr>
        <p:spPr>
          <a:xfrm>
            <a:off x="8028454" y="380999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팀 구성 및 일정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83076-4AB3-42D3-A0AE-E47FC53E6CA8}"/>
              </a:ext>
            </a:extLst>
          </p:cNvPr>
          <p:cNvSpPr txBox="1"/>
          <p:nvPr/>
        </p:nvSpPr>
        <p:spPr>
          <a:xfrm>
            <a:off x="2199037" y="2255385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배경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벤치마킹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E9C12-2A13-4729-B888-78CDDB77437B}"/>
              </a:ext>
            </a:extLst>
          </p:cNvPr>
          <p:cNvSpPr txBox="1"/>
          <p:nvPr/>
        </p:nvSpPr>
        <p:spPr>
          <a:xfrm>
            <a:off x="2248929" y="4455514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이미지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텍스트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기술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A0A00-6700-49C4-BA12-8426D19092E2}"/>
              </a:ext>
            </a:extLst>
          </p:cNvPr>
          <p:cNvSpPr txBox="1"/>
          <p:nvPr/>
        </p:nvSpPr>
        <p:spPr>
          <a:xfrm>
            <a:off x="8025248" y="2255385"/>
            <a:ext cx="2170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트랙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시스템 기능도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아키텍처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관리자 아키텍처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32658-BAD0-45B1-B4F0-2270C6A1FBFE}"/>
              </a:ext>
            </a:extLst>
          </p:cNvPr>
          <p:cNvSpPr txBox="1"/>
          <p:nvPr/>
        </p:nvSpPr>
        <p:spPr>
          <a:xfrm>
            <a:off x="8025247" y="4333218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 구성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BD080-7D18-4075-919C-123F422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4029574" y="3438435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팀 구성 및 일정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AD435-B3FE-419D-9D16-29767CE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20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A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B100709-A97C-979F-D1F8-A39007290130}"/>
              </a:ext>
            </a:extLst>
          </p:cNvPr>
          <p:cNvSpPr/>
          <p:nvPr/>
        </p:nvSpPr>
        <p:spPr>
          <a:xfrm>
            <a:off x="396847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AB82E34-2A06-C406-82E3-A0BAFA964E1A}"/>
              </a:ext>
            </a:extLst>
          </p:cNvPr>
          <p:cNvSpPr/>
          <p:nvPr/>
        </p:nvSpPr>
        <p:spPr>
          <a:xfrm>
            <a:off x="326214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</a:t>
            </a:r>
          </a:p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2B4C6B-5D1F-C8BC-B728-917421424ED5}"/>
              </a:ext>
            </a:extLst>
          </p:cNvPr>
          <p:cNvSpPr/>
          <p:nvPr/>
        </p:nvSpPr>
        <p:spPr>
          <a:xfrm>
            <a:off x="612743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79BD4-FC42-40FE-AFE7-91FADB396B79}"/>
              </a:ext>
            </a:extLst>
          </p:cNvPr>
          <p:cNvSpPr/>
          <p:nvPr/>
        </p:nvSpPr>
        <p:spPr>
          <a:xfrm>
            <a:off x="899273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BA1A1A-F272-49A1-AB9F-7AB95E7EAD4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CA2A0-2630-4955-A020-980843BC302E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1D6BA-1A84-40CA-B06B-F83D299F5058}"/>
              </a:ext>
            </a:extLst>
          </p:cNvPr>
          <p:cNvSpPr txBox="1"/>
          <p:nvPr/>
        </p:nvSpPr>
        <p:spPr>
          <a:xfrm>
            <a:off x="1176688" y="38338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89A53-31C9-4277-94C2-DEE79FFDFAAA}"/>
              </a:ext>
            </a:extLst>
          </p:cNvPr>
          <p:cNvSpPr txBox="1"/>
          <p:nvPr/>
        </p:nvSpPr>
        <p:spPr>
          <a:xfrm>
            <a:off x="1202115" y="25708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팀장 김우진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372FF-9782-4165-8B39-B72DBB3A01E8}"/>
              </a:ext>
            </a:extLst>
          </p:cNvPr>
          <p:cNvSpPr txBox="1"/>
          <p:nvPr/>
        </p:nvSpPr>
        <p:spPr>
          <a:xfrm>
            <a:off x="519999" y="3101361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벡엔드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일정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 </a:t>
            </a:r>
            <a:r>
              <a:rPr lang="en-US" altLang="ko-KR" dirty="0"/>
              <a:t>Web </a:t>
            </a:r>
            <a:r>
              <a:rPr lang="ko-KR" altLang="en-US" dirty="0"/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A3D68-B69E-4ED0-BBE2-6A42C1DB92E3}"/>
              </a:ext>
            </a:extLst>
          </p:cNvPr>
          <p:cNvSpPr txBox="1"/>
          <p:nvPr/>
        </p:nvSpPr>
        <p:spPr>
          <a:xfrm>
            <a:off x="9843614" y="25708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조은주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3C932-B1AC-43A7-96C3-53F9A9967B4C}"/>
              </a:ext>
            </a:extLst>
          </p:cNvPr>
          <p:cNvSpPr txBox="1"/>
          <p:nvPr/>
        </p:nvSpPr>
        <p:spPr>
          <a:xfrm>
            <a:off x="6978318" y="25708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김동현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7C5FA-6DB1-43B5-BE9C-857F91ECBACA}"/>
              </a:ext>
            </a:extLst>
          </p:cNvPr>
          <p:cNvSpPr txBox="1"/>
          <p:nvPr/>
        </p:nvSpPr>
        <p:spPr>
          <a:xfrm>
            <a:off x="4113022" y="25708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ko-KR" altLang="en-US" dirty="0" err="1"/>
              <a:t>배태선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B1BB1-D015-4E9B-A289-CDD47770EC78}"/>
              </a:ext>
            </a:extLst>
          </p:cNvPr>
          <p:cNvSpPr txBox="1"/>
          <p:nvPr/>
        </p:nvSpPr>
        <p:spPr>
          <a:xfrm>
            <a:off x="3411859" y="3101361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&lt;AI&gt;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딥 러닝 설계 및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2950D-97BE-4528-B233-88CE764A74D7}"/>
              </a:ext>
            </a:extLst>
          </p:cNvPr>
          <p:cNvSpPr txBox="1"/>
          <p:nvPr/>
        </p:nvSpPr>
        <p:spPr>
          <a:xfrm>
            <a:off x="6587909" y="3101360"/>
            <a:ext cx="2404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&lt;</a:t>
            </a:r>
            <a:r>
              <a:rPr lang="ko-KR" altLang="en-US" dirty="0" err="1"/>
              <a:t>프론트엔드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 로직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UI &amp; UX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   및 디자인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63EF3-EAB8-4FA6-87D2-FFC1EF52DAE2}"/>
              </a:ext>
            </a:extLst>
          </p:cNvPr>
          <p:cNvSpPr txBox="1"/>
          <p:nvPr/>
        </p:nvSpPr>
        <p:spPr>
          <a:xfrm>
            <a:off x="9318482" y="3101360"/>
            <a:ext cx="2877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&lt;</a:t>
            </a:r>
            <a:r>
              <a:rPr lang="ko-KR" altLang="en-US" dirty="0" err="1"/>
              <a:t>백엔드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설계 및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 </a:t>
            </a:r>
            <a:r>
              <a:rPr lang="ko-KR" altLang="en-US" dirty="0"/>
              <a:t>설계 및 구축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6C107-B140-4B33-A6C0-871267F8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72" y="6295173"/>
            <a:ext cx="2743200" cy="365125"/>
          </a:xfrm>
        </p:spPr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21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E2EC24-DC02-4658-BD9B-4FFA3062CAEA}"/>
              </a:ext>
            </a:extLst>
          </p:cNvPr>
          <p:cNvSpPr/>
          <p:nvPr/>
        </p:nvSpPr>
        <p:spPr>
          <a:xfrm>
            <a:off x="9786174" y="6585774"/>
            <a:ext cx="2328902" cy="272226"/>
          </a:xfrm>
          <a:prstGeom prst="rect">
            <a:avLst/>
          </a:prstGeom>
          <a:solidFill>
            <a:srgbClr val="91BAD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86CB2E-C19C-447F-881A-BC867D27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1523"/>
              </p:ext>
            </p:extLst>
          </p:nvPr>
        </p:nvGraphicFramePr>
        <p:xfrm>
          <a:off x="406400" y="1003503"/>
          <a:ext cx="11379200" cy="485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0844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10847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7666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1823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02484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46737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7662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689530"/>
                    </a:ext>
                  </a:extLst>
                </a:gridCol>
              </a:tblGrid>
              <a:tr h="408123"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`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`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E3A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최종결과물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제안서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 단계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최종결과물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단계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완료보고서 및 완료 발표회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최종결과물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진도표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졸업작품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최종결과물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진도표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졸업작품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최종결과물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진도표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졸업작품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단계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심사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801321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54FD13-FC0C-4D54-87C7-EE76A5DB0754}"/>
              </a:ext>
            </a:extLst>
          </p:cNvPr>
          <p:cNvCxnSpPr>
            <a:cxnSpLocks/>
          </p:cNvCxnSpPr>
          <p:nvPr/>
        </p:nvCxnSpPr>
        <p:spPr>
          <a:xfrm flipH="1">
            <a:off x="4639963" y="3000632"/>
            <a:ext cx="51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00501-35F9-4F95-BF06-AF90312CA400}"/>
              </a:ext>
            </a:extLst>
          </p:cNvPr>
          <p:cNvCxnSpPr>
            <a:cxnSpLocks/>
          </p:cNvCxnSpPr>
          <p:nvPr/>
        </p:nvCxnSpPr>
        <p:spPr>
          <a:xfrm flipH="1">
            <a:off x="2187147" y="2318951"/>
            <a:ext cx="51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F2499F-9A3D-4039-A639-65BB1CA8193A}"/>
              </a:ext>
            </a:extLst>
          </p:cNvPr>
          <p:cNvCxnSpPr>
            <a:cxnSpLocks/>
          </p:cNvCxnSpPr>
          <p:nvPr/>
        </p:nvCxnSpPr>
        <p:spPr>
          <a:xfrm>
            <a:off x="10167551" y="3898557"/>
            <a:ext cx="0" cy="21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4167B5B-B833-4533-9332-B5E25188FCF3}"/>
              </a:ext>
            </a:extLst>
          </p:cNvPr>
          <p:cNvCxnSpPr>
            <a:cxnSpLocks/>
          </p:cNvCxnSpPr>
          <p:nvPr/>
        </p:nvCxnSpPr>
        <p:spPr>
          <a:xfrm flipV="1">
            <a:off x="7488195" y="3954162"/>
            <a:ext cx="790832" cy="30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93BFB4-2072-4251-9A9C-4AB49A99E9E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43C07-0157-4700-B0DA-1F6A11EEB00A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DDE26-59F7-4270-A3AB-F03648E65718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750D-F822-4B19-AD56-8AF80926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9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9" y="-2596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DDF15-5ECC-4C46-A616-D907C035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23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268421" y="3438435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EF7BAF-720E-4392-8DA7-EB7C8460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634A96-22E7-455B-A767-289C106676F5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8ED29-F326-47FF-91C1-318847DA7F3F}"/>
              </a:ext>
            </a:extLst>
          </p:cNvPr>
          <p:cNvSpPr txBox="1"/>
          <p:nvPr/>
        </p:nvSpPr>
        <p:spPr>
          <a:xfrm>
            <a:off x="1176688" y="13716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251C1-20A7-4110-9D64-C127D574C020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0D969-55FC-4921-A65D-808DF8411353}"/>
              </a:ext>
            </a:extLst>
          </p:cNvPr>
          <p:cNvSpPr txBox="1"/>
          <p:nvPr/>
        </p:nvSpPr>
        <p:spPr>
          <a:xfrm>
            <a:off x="901824" y="3894706"/>
            <a:ext cx="10871076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많은 사람들이 알약을 구별하는 데 어려움을 겪고 있어 오남용 및 안전 문제 발생</a:t>
            </a:r>
            <a:endParaRPr lang="en-US" altLang="ko-KR" sz="18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가족이나 요양보호사 같이 타인은 장기간 복용 중인 알약의 효능이나 복용 시 주의 사항을 알기 어려움</a:t>
            </a:r>
            <a:endParaRPr lang="en-US" altLang="ko-KR" sz="18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현대 사회에서 의약품 다양성 증가로 알약 판별 어려움 증대</a:t>
            </a:r>
            <a:endParaRPr lang="en-US" altLang="ko-KR" sz="18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8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08CD7C-048D-4074-9DE9-E80DDFF4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63" y="1208385"/>
            <a:ext cx="7719334" cy="11057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3FE8DD-828D-46C1-A9DB-11E8BAF8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4" y="2130768"/>
            <a:ext cx="4808863" cy="13560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447A2-6083-4DEF-A792-82AE13C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A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0801E0-2C71-E242-FA84-38F6585BEB48}"/>
              </a:ext>
            </a:extLst>
          </p:cNvPr>
          <p:cNvSpPr/>
          <p:nvPr/>
        </p:nvSpPr>
        <p:spPr>
          <a:xfrm>
            <a:off x="1215189" y="1852035"/>
            <a:ext cx="9817769" cy="3117834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rial Black" panose="020B0A04020102020204" pitchFamily="34" charset="0"/>
              </a:rPr>
              <a:t>‘ </a:t>
            </a:r>
            <a:r>
              <a:rPr lang="ko-KR" alt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사진으로 간단하게 약을 검색할 수 있지 않을까</a:t>
            </a:r>
            <a:r>
              <a:rPr lang="en-US" altLang="ko-KR" sz="2800" dirty="0">
                <a:solidFill>
                  <a:schemeClr val="tx1"/>
                </a:solidFill>
                <a:latin typeface="Arial Black" panose="020B0A04020102020204" pitchFamily="34" charset="0"/>
              </a:rPr>
              <a:t>? ’</a:t>
            </a:r>
            <a:endParaRPr lang="ko-KR" alt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BC352-ED17-4B4C-BC71-383758A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17AA5D1-EB53-4A1A-9D59-5FAE83E2B109}"/>
              </a:ext>
            </a:extLst>
          </p:cNvPr>
          <p:cNvSpPr/>
          <p:nvPr/>
        </p:nvSpPr>
        <p:spPr>
          <a:xfrm>
            <a:off x="1471593" y="1221526"/>
            <a:ext cx="9248812" cy="2296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알약의 모양</a:t>
            </a:r>
            <a:r>
              <a:rPr lang="en-US" altLang="ko-K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색상</a:t>
            </a:r>
            <a:r>
              <a:rPr lang="en-US" altLang="ko-K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마크 등의 특징을 분석하여 사용자에게 알약에 대한 정보 제공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올바른 복용 및 안전한 사용을 돕는 서비스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AC2A9-D283-4BA3-A0D4-67C533F6311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FCC18-D4B6-48DF-ACD6-51091321436D}"/>
              </a:ext>
            </a:extLst>
          </p:cNvPr>
          <p:cNvSpPr txBox="1"/>
          <p:nvPr/>
        </p:nvSpPr>
        <p:spPr>
          <a:xfrm>
            <a:off x="1176688" y="13716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F44A9-13E9-441D-8A84-58B965BBFA8E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72889D-05F6-4339-8FFC-1B99158BCEB6}"/>
              </a:ext>
            </a:extLst>
          </p:cNvPr>
          <p:cNvSpPr/>
          <p:nvPr/>
        </p:nvSpPr>
        <p:spPr>
          <a:xfrm>
            <a:off x="1471594" y="4404475"/>
            <a:ext cx="9248812" cy="1532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약물 오남용을 사전에 방지하고 접근성 높은 </a:t>
            </a:r>
            <a:r>
              <a:rPr lang="ko-KR" altLang="en-US" sz="2400" b="1" dirty="0" err="1">
                <a:solidFill>
                  <a:schemeClr val="tx1"/>
                </a:solidFill>
              </a:rPr>
              <a:t>약복용</a:t>
            </a:r>
            <a:r>
              <a:rPr lang="ko-KR" altLang="en-US" sz="2400" b="1" dirty="0">
                <a:solidFill>
                  <a:schemeClr val="tx1"/>
                </a:solidFill>
              </a:rPr>
              <a:t> 시스템 구축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97ABE3B-261F-4974-A5C5-D613293ECD77}"/>
              </a:ext>
            </a:extLst>
          </p:cNvPr>
          <p:cNvSpPr/>
          <p:nvPr/>
        </p:nvSpPr>
        <p:spPr>
          <a:xfrm>
            <a:off x="5887758" y="3723760"/>
            <a:ext cx="416483" cy="4065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C97659-8962-4A08-9F79-77B6B37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96A1B7-94A6-4E62-AAE8-6440FF0FF3CD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AA2CD-6FE3-4F1D-B990-9CA503D9C343}"/>
              </a:ext>
            </a:extLst>
          </p:cNvPr>
          <p:cNvSpPr txBox="1"/>
          <p:nvPr/>
        </p:nvSpPr>
        <p:spPr>
          <a:xfrm>
            <a:off x="1176688" y="13716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B10C2-1463-4B8F-A665-E90CB0378CEF}"/>
              </a:ext>
            </a:extLst>
          </p:cNvPr>
          <p:cNvSpPr txBox="1"/>
          <p:nvPr/>
        </p:nvSpPr>
        <p:spPr>
          <a:xfrm>
            <a:off x="1176688" y="38338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벤치마킹 사례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FC7626-F50E-4D0C-A0F9-8E080AEBF6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6" y="1524000"/>
            <a:ext cx="802106" cy="80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FC097-2D3F-40FC-9AFE-A6BF7B39DD29}"/>
              </a:ext>
            </a:extLst>
          </p:cNvPr>
          <p:cNvSpPr txBox="1"/>
          <p:nvPr/>
        </p:nvSpPr>
        <p:spPr>
          <a:xfrm>
            <a:off x="1546917" y="1697282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의약품 검색 </a:t>
            </a:r>
            <a:r>
              <a:rPr lang="en-US" altLang="ko-KR" sz="2400" dirty="0"/>
              <a:t>- </a:t>
            </a:r>
            <a:r>
              <a:rPr lang="ko-KR" altLang="en-US" sz="2400" dirty="0"/>
              <a:t>약학정보원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8E1DEC-EB45-47E7-A112-BCB2A94D5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322" y="1493404"/>
            <a:ext cx="2551175" cy="38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365DF-AEAE-4583-AB7E-945204046D26}"/>
              </a:ext>
            </a:extLst>
          </p:cNvPr>
          <p:cNvSpPr txBox="1"/>
          <p:nvPr/>
        </p:nvSpPr>
        <p:spPr>
          <a:xfrm>
            <a:off x="558851" y="2732869"/>
            <a:ext cx="4512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장점 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한국에서 유통되는 모든 약을 검색할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회원가입 절차 없이 누구나 쉽게 이용 가능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E4C05-3C12-4893-82E6-7B4EC117A874}"/>
              </a:ext>
            </a:extLst>
          </p:cNvPr>
          <p:cNvSpPr txBox="1"/>
          <p:nvPr/>
        </p:nvSpPr>
        <p:spPr>
          <a:xfrm>
            <a:off x="628192" y="4011873"/>
            <a:ext cx="3958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단점 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검색할 약의 특징을 일일이 알아야한다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단순한 약 검색 기능만 존재한다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검색 시간이 느리다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512AF-2486-4A49-B9D5-825BC6D59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" t="721" r="-1"/>
          <a:stretch/>
        </p:blipFill>
        <p:spPr>
          <a:xfrm>
            <a:off x="9166532" y="1494596"/>
            <a:ext cx="2515528" cy="38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A947C-6AE4-4311-BF70-5BBB8C05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46E5D-4C03-4EBC-B2A3-3DD7BF65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949375"/>
            <a:ext cx="6021800" cy="1135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A09A82-1023-4FC4-AE70-B9AC330D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6" y="3507121"/>
            <a:ext cx="3762900" cy="666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4F79DC-9E70-4E5F-8526-B156EB89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" y="4596020"/>
            <a:ext cx="5668166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7CBE13-9428-46F3-BCF5-831AD3B98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881" y="943823"/>
            <a:ext cx="5422696" cy="48140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08C737-2D88-4359-9246-C475A46BC83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A29D6-F674-4ECC-967D-327A4A5170DB}"/>
              </a:ext>
            </a:extLst>
          </p:cNvPr>
          <p:cNvSpPr txBox="1"/>
          <p:nvPr/>
        </p:nvSpPr>
        <p:spPr>
          <a:xfrm>
            <a:off x="1176688" y="13716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CFFDE-C1B0-4EAD-AB1A-279F03CBD831}"/>
              </a:ext>
            </a:extLst>
          </p:cNvPr>
          <p:cNvSpPr txBox="1"/>
          <p:nvPr/>
        </p:nvSpPr>
        <p:spPr>
          <a:xfrm>
            <a:off x="1176688" y="38338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벤치마킹 사례</a:t>
            </a:r>
          </a:p>
        </p:txBody>
      </p:sp>
      <p:sp>
        <p:nvSpPr>
          <p:cNvPr id="16" name="화살표: 왼쪽/오른쪽/위쪽/아래쪽 15">
            <a:extLst>
              <a:ext uri="{FF2B5EF4-FFF2-40B4-BE49-F238E27FC236}">
                <a16:creationId xmlns:a16="http://schemas.microsoft.com/office/drawing/2014/main" id="{1055C209-0B2F-45FD-878D-DCCFCC5BDFDF}"/>
              </a:ext>
            </a:extLst>
          </p:cNvPr>
          <p:cNvSpPr/>
          <p:nvPr/>
        </p:nvSpPr>
        <p:spPr>
          <a:xfrm rot="2944196">
            <a:off x="6699639" y="1006493"/>
            <a:ext cx="4901983" cy="4901983"/>
          </a:xfrm>
          <a:prstGeom prst="quadArrow">
            <a:avLst>
              <a:gd name="adj1" fmla="val 7356"/>
              <a:gd name="adj2" fmla="val 1178"/>
              <a:gd name="adj3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CB322-8231-4452-ABA5-E4625D80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3571169" y="3518754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bg1"/>
                </a:solidFill>
              </a:rPr>
              <a:t>기술 개요 및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A96FB-0AD6-4540-A3D0-55597835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>
                <a:solidFill>
                  <a:schemeClr val="bg1"/>
                </a:solidFill>
              </a:r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  <a:effectLst>
          <a:softEdge rad="0"/>
        </a:effectLst>
      </a:spPr>
      <a:bodyPr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770</Words>
  <Application>Microsoft Office PowerPoint</Application>
  <PresentationFormat>와이드스크린</PresentationFormat>
  <Paragraphs>287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woobin8568@gmail.com</cp:lastModifiedBy>
  <cp:revision>38</cp:revision>
  <dcterms:created xsi:type="dcterms:W3CDTF">2022-12-21T02:15:26Z</dcterms:created>
  <dcterms:modified xsi:type="dcterms:W3CDTF">2024-03-20T12:04:53Z</dcterms:modified>
</cp:coreProperties>
</file>