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8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2C01-17DD-8156-A9D0-121E72F6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39020-87FB-7E33-F520-DE92ED98B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18B03-A136-5C41-1B61-4934FA17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2512-AE84-44EF-B8DC-A90B51E1C55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8D1C-9539-8610-5F68-3DEAF0CB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95004-1E8C-A3BC-1A42-4E8E1121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07CC-67D0-4212-9643-764FE79E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B79D-1EF4-9AC9-4494-12C36BD4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C7250-4424-43B4-273B-D621DC241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19CB-A3D2-D7A9-B984-DBD6D103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2512-AE84-44EF-B8DC-A90B51E1C55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429B-28B0-E5B1-41E8-9EF3004A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994D2-E865-9F40-6585-DCE0EFB0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07CC-67D0-4212-9643-764FE79E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0799F-F024-AB72-C69F-AC5D77E6F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05016-356F-13A3-2EB0-F8088EC6F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3EAAD-468D-8F4E-3D15-EE5BB711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2512-AE84-44EF-B8DC-A90B51E1C55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AC02-71F8-4976-7DFC-C84B4698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BD880-4723-B50C-44E8-7B0EA76F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07CC-67D0-4212-9643-764FE79E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8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E124-8F27-D030-5B22-10450D66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0DBC-C579-C0FC-BA4C-6D5E0BE45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F6B44-A6AC-DE4D-73FD-32DC0E89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2512-AE84-44EF-B8DC-A90B51E1C55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C629-B101-15FD-B18E-50F2637F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F2D4-31F1-2F00-4D70-1CC9359C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07CC-67D0-4212-9643-764FE79E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2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3EDE-8913-7744-C2D6-69093B7B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B2303-6A31-DE08-E0D5-4E8B22E13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5828E-09D0-9269-880E-4D8B8261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2512-AE84-44EF-B8DC-A90B51E1C55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2AB7B-4887-6737-CB33-5F46221E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52734-6658-37BE-C36A-6630BB49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07CC-67D0-4212-9643-764FE79E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2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D942-BB49-2634-2BAF-EB9427D3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6614-EE3A-D13A-7174-09294C0C8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D1D58-DCB1-063D-A028-DAB92E2BB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04B27-323F-DAAD-A567-08C60206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2512-AE84-44EF-B8DC-A90B51E1C55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AB6AD-E502-61D4-8693-27944D82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9451F-28B8-42A1-FAA5-17202689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07CC-67D0-4212-9643-764FE79E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7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5F94-C90F-2FC5-CCA0-C66801DB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53645-8E1E-38AA-25A0-44D3FA755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F3BFE-C4D3-D767-750B-7A5E1E3DE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86081-CD6D-5F12-2CC1-BDC9C160E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46919-176B-25C4-8F15-359AB377E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C1DA4-6C17-8469-7086-C8323BCB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2512-AE84-44EF-B8DC-A90B51E1C55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69873-62E7-D762-B363-B6F18C12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FE51C-EB7E-CE38-8207-89B52CF2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07CC-67D0-4212-9643-764FE79E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28B4-7718-8E24-F2D6-23A9A965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30443-8871-EC85-DB36-F2CB807A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2512-AE84-44EF-B8DC-A90B51E1C55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6A50B-F8DF-7F10-FABB-EB3913EC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63F4E-C99A-5A87-E44B-21048788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07CC-67D0-4212-9643-764FE79E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7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7B527-E165-595F-3A50-DB63CA17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2512-AE84-44EF-B8DC-A90B51E1C55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89E57-D07E-2F96-B445-8290B972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5DB84-3B3C-0803-DAB5-5846E309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07CC-67D0-4212-9643-764FE79E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2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7CA3-E7E4-F92A-4C26-75F060E4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3C89-00CD-35F8-32B4-A74B3DAC7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46F61-D4B4-4F4F-C87F-F2309406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CAAD8-0E09-3835-C04C-84060F16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2512-AE84-44EF-B8DC-A90B51E1C55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CD96A-B0A9-291A-A8BC-9BC6761E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E53B5-C7AF-B665-87B7-BCE5DBFA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07CC-67D0-4212-9643-764FE79E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121E-92FD-33E9-A8A2-F3997D68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A9748-FE47-6303-154B-50DC44FD8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A6189-C522-2E89-F6C7-3A7FA3A1C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C15CA-4980-B370-D17A-5C830157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2512-AE84-44EF-B8DC-A90B51E1C55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5EF7D-F585-49C8-B033-E56B3D01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7C792-AD7D-E12D-9154-067F58FB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607CC-67D0-4212-9643-764FE79E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1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2C1E3-4722-F930-7EC5-F4E50823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3E561-60F3-AEFE-CA7B-0FB9D8C21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FBE14-85DA-3114-7AF3-F26039CC3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F2512-AE84-44EF-B8DC-A90B51E1C55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BFB58-BD1F-E493-DB29-A2C3E4C25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8C0CF-F205-23B0-E93A-1CBAD3B57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607CC-67D0-4212-9643-764FE79E5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1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5E35-2EA7-2693-B0F5-1389D45E7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FBAED-120B-2DC1-76C2-258C312F5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61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CA2D57-0885-EF6E-93B1-A1F3F9488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58" y="329454"/>
            <a:ext cx="7385469" cy="61990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F471C2-1625-4594-0E3A-D705429BE6A2}"/>
              </a:ext>
            </a:extLst>
          </p:cNvPr>
          <p:cNvSpPr txBox="1"/>
          <p:nvPr/>
        </p:nvSpPr>
        <p:spPr>
          <a:xfrm>
            <a:off x="7775713" y="636199"/>
            <a:ext cx="5025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</a:t>
            </a:r>
            <a:r>
              <a:rPr lang="en-US" dirty="0" err="1"/>
              <a:t>imporessions</a:t>
            </a:r>
            <a:endParaRPr lang="en-US" dirty="0"/>
          </a:p>
          <a:p>
            <a:r>
              <a:rPr lang="en-US" dirty="0"/>
              <a:t>We got two objects but we have 4 </a:t>
            </a:r>
            <a:r>
              <a:rPr lang="en-US" dirty="0" err="1"/>
              <a:t>trk</a:t>
            </a:r>
            <a:r>
              <a:rPr lang="en-US" dirty="0"/>
              <a:t> ids.</a:t>
            </a:r>
          </a:p>
          <a:p>
            <a:r>
              <a:rPr lang="en-US" dirty="0"/>
              <a:t>Two </a:t>
            </a:r>
            <a:r>
              <a:rPr lang="en-US" dirty="0" err="1"/>
              <a:t>trk</a:t>
            </a:r>
            <a:r>
              <a:rPr lang="en-US" dirty="0"/>
              <a:t> id run for first 300msec and new </a:t>
            </a:r>
            <a:r>
              <a:rPr lang="en-US" dirty="0" err="1"/>
              <a:t>trk</a:t>
            </a:r>
            <a:r>
              <a:rPr lang="en-US" dirty="0"/>
              <a:t> id runs for the remaining playback.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EE5CE-1BBA-72DF-A34C-92A3606EF696}"/>
              </a:ext>
            </a:extLst>
          </p:cNvPr>
          <p:cNvSpPr txBox="1"/>
          <p:nvPr/>
        </p:nvSpPr>
        <p:spPr>
          <a:xfrm>
            <a:off x="7900001" y="3122919"/>
            <a:ext cx="391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different track-ID’s to two objects  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504624-9489-A7A9-FF0E-960703C46B25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057095" y="1056443"/>
            <a:ext cx="3842906" cy="225114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852026-97DC-8B9B-EE89-DE597D113CA1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157926" y="2533771"/>
            <a:ext cx="2742075" cy="77381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82D12B-CE3F-C0C3-8BFF-E06D180B36C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882066" y="3307585"/>
            <a:ext cx="6017935" cy="66073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41F204-E4C4-AB35-ACD6-7ED1643F807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069150" y="3307585"/>
            <a:ext cx="2830851" cy="201013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military vehicles driving on a dirt road&#10;&#10;Description automatically generated">
            <a:extLst>
              <a:ext uri="{FF2B5EF4-FFF2-40B4-BE49-F238E27FC236}">
                <a16:creationId xmlns:a16="http://schemas.microsoft.com/office/drawing/2014/main" id="{EF2B09DD-7DCB-F973-E49A-C58EA23E5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798" y="4004828"/>
            <a:ext cx="4197381" cy="2359184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B953FD2F-7417-9F93-3813-8F2B134D1BAC}"/>
              </a:ext>
            </a:extLst>
          </p:cNvPr>
          <p:cNvSpPr/>
          <p:nvPr/>
        </p:nvSpPr>
        <p:spPr>
          <a:xfrm>
            <a:off x="8229600" y="4901395"/>
            <a:ext cx="931030" cy="708370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D23227-685B-948C-706D-C44C0493E420}"/>
              </a:ext>
            </a:extLst>
          </p:cNvPr>
          <p:cNvSpPr/>
          <p:nvPr/>
        </p:nvSpPr>
        <p:spPr>
          <a:xfrm>
            <a:off x="9717488" y="4963539"/>
            <a:ext cx="931030" cy="708370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B393EE-2F43-C1DD-6ADE-962F6C66CC14}"/>
              </a:ext>
            </a:extLst>
          </p:cNvPr>
          <p:cNvCxnSpPr>
            <a:cxnSpLocks/>
          </p:cNvCxnSpPr>
          <p:nvPr/>
        </p:nvCxnSpPr>
        <p:spPr>
          <a:xfrm flipH="1">
            <a:off x="8912056" y="3550416"/>
            <a:ext cx="773460" cy="128883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BFE1BB-ADDD-6821-2988-16D6556B1A25}"/>
              </a:ext>
            </a:extLst>
          </p:cNvPr>
          <p:cNvCxnSpPr>
            <a:cxnSpLocks/>
          </p:cNvCxnSpPr>
          <p:nvPr/>
        </p:nvCxnSpPr>
        <p:spPr>
          <a:xfrm>
            <a:off x="9685516" y="3528761"/>
            <a:ext cx="390639" cy="137263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82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D362-6C4B-937D-17DE-F13A4F03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393017" cy="467088"/>
          </a:xfrm>
        </p:spPr>
        <p:txBody>
          <a:bodyPr>
            <a:noAutofit/>
          </a:bodyPr>
          <a:lstStyle/>
          <a:p>
            <a:pPr algn="ctr"/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38BD2-E619-4091-517D-01CEAE31C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43" y="641260"/>
            <a:ext cx="539415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E81816-BEF1-DAD5-CF8C-FBC20378F0F4}"/>
              </a:ext>
            </a:extLst>
          </p:cNvPr>
          <p:cNvSpPr txBox="1"/>
          <p:nvPr/>
        </p:nvSpPr>
        <p:spPr>
          <a:xfrm>
            <a:off x="5486401" y="724998"/>
            <a:ext cx="59631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Imporessions</a:t>
            </a:r>
            <a:endParaRPr lang="en-US" sz="2000" dirty="0"/>
          </a:p>
          <a:p>
            <a:r>
              <a:rPr lang="en-US" sz="2000" dirty="0"/>
              <a:t>This range is in </a:t>
            </a:r>
            <a:r>
              <a:rPr lang="en-US" sz="2000" dirty="0" err="1"/>
              <a:t>piexles</a:t>
            </a:r>
            <a:r>
              <a:rPr lang="en-US" sz="2000" dirty="0"/>
              <a:t> (not a geographical)</a:t>
            </a:r>
          </a:p>
          <a:p>
            <a:r>
              <a:rPr lang="en-US" sz="2000" dirty="0"/>
              <a:t>After some messy at the first 300msec there was a </a:t>
            </a:r>
            <a:r>
              <a:rPr lang="en-US" sz="2000" dirty="0" err="1"/>
              <a:t>satbiliziation</a:t>
            </a:r>
            <a:r>
              <a:rPr lang="en-US" sz="2000" dirty="0"/>
              <a:t> about two objects (which is pretty correct) </a:t>
            </a:r>
          </a:p>
          <a:p>
            <a:r>
              <a:rPr lang="en-US" sz="2000" dirty="0"/>
              <a:t>But as opposed to the upper track, the bottom track has no </a:t>
            </a:r>
            <a:r>
              <a:rPr lang="en-US" sz="2000" dirty="0" err="1"/>
              <a:t>detectons</a:t>
            </a:r>
            <a:r>
              <a:rPr lang="en-US" sz="2000" dirty="0"/>
              <a:t> on it (</a:t>
            </a:r>
            <a:r>
              <a:rPr lang="en-US" sz="2000" dirty="0" err="1"/>
              <a:t>fileed</a:t>
            </a:r>
            <a:r>
              <a:rPr lang="en-US" sz="2000" dirty="0"/>
              <a:t> dots) and is continuing only with its dynamical (linear) model as the Kalman predicts.</a:t>
            </a:r>
          </a:p>
          <a:p>
            <a:endParaRPr lang="en-US" sz="2000" dirty="0"/>
          </a:p>
          <a:p>
            <a:r>
              <a:rPr lang="en-US" sz="2000" dirty="0"/>
              <a:t>Why one object continued on prediction and 2 other not?  </a:t>
            </a:r>
          </a:p>
          <a:p>
            <a:endParaRPr lang="en-US" sz="2000" dirty="0"/>
          </a:p>
          <a:p>
            <a:r>
              <a:rPr lang="en-US" sz="2000" dirty="0"/>
              <a:t>This figure represents the (pixel) position of the objects. </a:t>
            </a:r>
          </a:p>
          <a:p>
            <a:r>
              <a:rPr lang="en-US" sz="2000" dirty="0"/>
              <a:t>It’s obvious that the confusion \ all the messy between the two objects occurred within the first 300msec. </a:t>
            </a:r>
          </a:p>
          <a:p>
            <a:endParaRPr lang="en-US" sz="20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543B799B-6534-2B1C-FBD6-9A97272E47CC}"/>
              </a:ext>
            </a:extLst>
          </p:cNvPr>
          <p:cNvSpPr/>
          <p:nvPr/>
        </p:nvSpPr>
        <p:spPr>
          <a:xfrm rot="16200000">
            <a:off x="992777" y="3561806"/>
            <a:ext cx="418012" cy="653143"/>
          </a:xfrm>
          <a:prstGeom prst="leftBrac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777D3-E52F-6DCC-642E-18D9D4EDAB36}"/>
              </a:ext>
            </a:extLst>
          </p:cNvPr>
          <p:cNvSpPr txBox="1"/>
          <p:nvPr/>
        </p:nvSpPr>
        <p:spPr>
          <a:xfrm>
            <a:off x="498566" y="5667326"/>
            <a:ext cx="6032863" cy="36933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dirty="0"/>
              <a:t>Stabilization time.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B4BC47-0F4A-C407-D27A-5B91D595E4F6}"/>
              </a:ext>
            </a:extLst>
          </p:cNvPr>
          <p:cNvCxnSpPr/>
          <p:nvPr/>
        </p:nvCxnSpPr>
        <p:spPr>
          <a:xfrm flipH="1">
            <a:off x="1062446" y="4097384"/>
            <a:ext cx="139337" cy="159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44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CA2D57-0885-EF6E-93B1-A1F3F9488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58" y="329454"/>
            <a:ext cx="7385469" cy="619909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FEE5CE-1BBA-72DF-A34C-92A3606EF696}"/>
              </a:ext>
            </a:extLst>
          </p:cNvPr>
          <p:cNvSpPr txBox="1"/>
          <p:nvPr/>
        </p:nvSpPr>
        <p:spPr>
          <a:xfrm>
            <a:off x="7618798" y="1494028"/>
            <a:ext cx="391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different track-ID’s to two objects  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504624-9489-A7A9-FF0E-960703C46B25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126974" y="1032363"/>
            <a:ext cx="5491824" cy="64633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852026-97DC-8B9B-EE89-DE597D113CA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138530" y="1678694"/>
            <a:ext cx="2480268" cy="64633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82D12B-CE3F-C0C3-8BFF-E06D180B36C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908313" y="1678694"/>
            <a:ext cx="5710485" cy="225114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41F204-E4C4-AB35-ACD6-7ED1643F807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412974" y="1678694"/>
            <a:ext cx="3205824" cy="358904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military vehicles driving on a dirt road&#10;&#10;Description automatically generated">
            <a:extLst>
              <a:ext uri="{FF2B5EF4-FFF2-40B4-BE49-F238E27FC236}">
                <a16:creationId xmlns:a16="http://schemas.microsoft.com/office/drawing/2014/main" id="{EF2B09DD-7DCB-F973-E49A-C58EA23E5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798" y="4004828"/>
            <a:ext cx="4197381" cy="2359184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B953FD2F-7417-9F93-3813-8F2B134D1BAC}"/>
              </a:ext>
            </a:extLst>
          </p:cNvPr>
          <p:cNvSpPr/>
          <p:nvPr/>
        </p:nvSpPr>
        <p:spPr>
          <a:xfrm>
            <a:off x="8229600" y="4901395"/>
            <a:ext cx="931030" cy="708370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D23227-685B-948C-706D-C44C0493E420}"/>
              </a:ext>
            </a:extLst>
          </p:cNvPr>
          <p:cNvSpPr/>
          <p:nvPr/>
        </p:nvSpPr>
        <p:spPr>
          <a:xfrm>
            <a:off x="9717488" y="4963539"/>
            <a:ext cx="931030" cy="708370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B393EE-2F43-C1DD-6ADE-962F6C66CC14}"/>
              </a:ext>
            </a:extLst>
          </p:cNvPr>
          <p:cNvCxnSpPr>
            <a:cxnSpLocks/>
          </p:cNvCxnSpPr>
          <p:nvPr/>
        </p:nvCxnSpPr>
        <p:spPr>
          <a:xfrm flipH="1">
            <a:off x="8912056" y="2020571"/>
            <a:ext cx="842271" cy="281868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BFE1BB-ADDD-6821-2988-16D6556B1A25}"/>
              </a:ext>
            </a:extLst>
          </p:cNvPr>
          <p:cNvCxnSpPr>
            <a:cxnSpLocks/>
          </p:cNvCxnSpPr>
          <p:nvPr/>
        </p:nvCxnSpPr>
        <p:spPr>
          <a:xfrm>
            <a:off x="9835987" y="2020571"/>
            <a:ext cx="240168" cy="288082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9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D362-6C4B-937D-17DE-F13A4F03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393017" cy="467088"/>
          </a:xfrm>
        </p:spPr>
        <p:txBody>
          <a:bodyPr>
            <a:noAutofit/>
          </a:bodyPr>
          <a:lstStyle/>
          <a:p>
            <a:pPr algn="ctr"/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38BD2-E619-4091-517D-01CEAE31C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43" y="641260"/>
            <a:ext cx="539415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E81816-BEF1-DAD5-CF8C-FBC20378F0F4}"/>
              </a:ext>
            </a:extLst>
          </p:cNvPr>
          <p:cNvSpPr txBox="1"/>
          <p:nvPr/>
        </p:nvSpPr>
        <p:spPr>
          <a:xfrm>
            <a:off x="6095999" y="641260"/>
            <a:ext cx="53535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positions figure. </a:t>
            </a:r>
          </a:p>
          <a:p>
            <a:r>
              <a:rPr lang="en-US" sz="2000" dirty="0"/>
              <a:t>After stabilization time, the system </a:t>
            </a:r>
            <a:r>
              <a:rPr lang="en-US" sz="2000" dirty="0" err="1"/>
              <a:t>destinction</a:t>
            </a:r>
            <a:r>
              <a:rPr lang="en-US" sz="2000" dirty="0"/>
              <a:t> correctly between two objects.</a:t>
            </a:r>
          </a:p>
          <a:p>
            <a:r>
              <a:rPr lang="en-US" sz="2000" dirty="0"/>
              <a:t>but, as opposed to track 2 (purple), track 0 (green) has no </a:t>
            </a:r>
            <a:r>
              <a:rPr lang="en-US" sz="2000" dirty="0" err="1"/>
              <a:t>detectons</a:t>
            </a:r>
            <a:r>
              <a:rPr lang="en-US" sz="2000" dirty="0"/>
              <a:t> on it (</a:t>
            </a:r>
            <a:r>
              <a:rPr lang="en-US" sz="2000" dirty="0" err="1"/>
              <a:t>fileed</a:t>
            </a:r>
            <a:r>
              <a:rPr lang="en-US" sz="2000" dirty="0"/>
              <a:t> dots).</a:t>
            </a:r>
          </a:p>
          <a:p>
            <a:r>
              <a:rPr lang="en-US" sz="2000" dirty="0"/>
              <a:t>This means that it continues only by the Kalman predictions as given by its dynamical (linear) model.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543B799B-6534-2B1C-FBD6-9A97272E47CC}"/>
              </a:ext>
            </a:extLst>
          </p:cNvPr>
          <p:cNvSpPr/>
          <p:nvPr/>
        </p:nvSpPr>
        <p:spPr>
          <a:xfrm rot="16200000">
            <a:off x="992777" y="3561806"/>
            <a:ext cx="418012" cy="653143"/>
          </a:xfrm>
          <a:prstGeom prst="leftBrac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777D3-E52F-6DCC-642E-18D9D4EDAB36}"/>
              </a:ext>
            </a:extLst>
          </p:cNvPr>
          <p:cNvSpPr txBox="1"/>
          <p:nvPr/>
        </p:nvSpPr>
        <p:spPr>
          <a:xfrm>
            <a:off x="498566" y="5667326"/>
            <a:ext cx="6032863" cy="36933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dirty="0"/>
              <a:t>Stabilization time.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B4BC47-0F4A-C407-D27A-5B91D595E4F6}"/>
              </a:ext>
            </a:extLst>
          </p:cNvPr>
          <p:cNvCxnSpPr/>
          <p:nvPr/>
        </p:nvCxnSpPr>
        <p:spPr>
          <a:xfrm flipH="1">
            <a:off x="1062446" y="4097384"/>
            <a:ext cx="139337" cy="159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22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D362-6C4B-937D-17DE-F13A4F03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393017" cy="467088"/>
          </a:xfrm>
        </p:spPr>
        <p:txBody>
          <a:bodyPr>
            <a:noAutofit/>
          </a:bodyPr>
          <a:lstStyle/>
          <a:p>
            <a:pPr algn="ctr"/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38BD2-E619-4091-517D-01CEAE31C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43" y="641260"/>
            <a:ext cx="539415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E81816-BEF1-DAD5-CF8C-FBC20378F0F4}"/>
              </a:ext>
            </a:extLst>
          </p:cNvPr>
          <p:cNvSpPr txBox="1"/>
          <p:nvPr/>
        </p:nvSpPr>
        <p:spPr>
          <a:xfrm>
            <a:off x="6095999" y="641260"/>
            <a:ext cx="53535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stabilization time</a:t>
            </a:r>
          </a:p>
          <a:p>
            <a:r>
              <a:rPr lang="en-US" sz="2000" dirty="0"/>
              <a:t>The messy association may related to one of two:</a:t>
            </a:r>
          </a:p>
          <a:p>
            <a:r>
              <a:rPr lang="en-US" sz="2000" dirty="0"/>
              <a:t>1 Bad association of the K-</a:t>
            </a:r>
            <a:r>
              <a:rPr lang="en-US" sz="2000" dirty="0" err="1"/>
              <a:t>neighbours</a:t>
            </a:r>
            <a:r>
              <a:rPr lang="en-US" sz="2000" dirty="0"/>
              <a:t> algorithm.</a:t>
            </a:r>
          </a:p>
          <a:p>
            <a:r>
              <a:rPr lang="en-US" sz="2000" dirty="0"/>
              <a:t>2 or,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543B799B-6534-2B1C-FBD6-9A97272E47CC}"/>
              </a:ext>
            </a:extLst>
          </p:cNvPr>
          <p:cNvSpPr/>
          <p:nvPr/>
        </p:nvSpPr>
        <p:spPr>
          <a:xfrm rot="16200000">
            <a:off x="992777" y="3561806"/>
            <a:ext cx="418012" cy="653143"/>
          </a:xfrm>
          <a:prstGeom prst="leftBrac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777D3-E52F-6DCC-642E-18D9D4EDAB36}"/>
              </a:ext>
            </a:extLst>
          </p:cNvPr>
          <p:cNvSpPr txBox="1"/>
          <p:nvPr/>
        </p:nvSpPr>
        <p:spPr>
          <a:xfrm>
            <a:off x="498566" y="5667326"/>
            <a:ext cx="6032863" cy="36933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dirty="0"/>
              <a:t>Stabilization time.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B4BC47-0F4A-C407-D27A-5B91D595E4F6}"/>
              </a:ext>
            </a:extLst>
          </p:cNvPr>
          <p:cNvCxnSpPr/>
          <p:nvPr/>
        </p:nvCxnSpPr>
        <p:spPr>
          <a:xfrm flipH="1">
            <a:off x="1062446" y="4097384"/>
            <a:ext cx="139337" cy="159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29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AFE1-D6E3-699D-E114-CC02052C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56883-2C68-3C76-F9BC-24D7D239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4D18-B770-2EA6-D79B-40D2ABEA739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61850" y="95793"/>
            <a:ext cx="10265229" cy="6540137"/>
          </a:xfrm>
        </p:spPr>
        <p:txBody>
          <a:bodyPr>
            <a:noAutofit/>
          </a:bodyPr>
          <a:lstStyle/>
          <a:p>
            <a:r>
              <a:rPr lang="en-US" sz="2000" dirty="0"/>
              <a:t>Title: Unleashing the Power of C4Dynamics: A Framework for Object Detection and Tracking</a:t>
            </a:r>
          </a:p>
          <a:p>
            <a:endParaRPr lang="en-US" sz="2000" dirty="0"/>
          </a:p>
          <a:p>
            <a:r>
              <a:rPr lang="en-US" sz="2000" dirty="0"/>
              <a:t>I. Introduction</a:t>
            </a:r>
          </a:p>
          <a:p>
            <a:r>
              <a:rPr lang="en-US" sz="2000" dirty="0"/>
              <a:t>   A. Brief overview of the importance of object detection and tracking systems</a:t>
            </a:r>
          </a:p>
          <a:p>
            <a:r>
              <a:rPr lang="en-US" sz="2000" dirty="0"/>
              <a:t>   B. Introduce C4Dynamics as a framework for developing, analyzing, and investigating algorithms for these systems</a:t>
            </a:r>
          </a:p>
          <a:p>
            <a:r>
              <a:rPr lang="en-US" sz="2000" dirty="0"/>
              <a:t>   C. Highlight the focus of the presentation on the capabilities of C4Dynamics using tank video as an example</a:t>
            </a:r>
          </a:p>
          <a:p>
            <a:r>
              <a:rPr lang="en-US" sz="2000" dirty="0"/>
              <a:t>II. C4Dynamics Framework</a:t>
            </a:r>
          </a:p>
          <a:p>
            <a:r>
              <a:rPr lang="en-US" sz="2000" dirty="0"/>
              <a:t>   A. Definition and core components</a:t>
            </a:r>
          </a:p>
          <a:p>
            <a:r>
              <a:rPr lang="en-US" sz="2000" dirty="0"/>
              <a:t>      1. Object detection</a:t>
            </a:r>
          </a:p>
          <a:p>
            <a:r>
              <a:rPr lang="en-US" sz="2000" dirty="0"/>
              <a:t>      2. Object tracking</a:t>
            </a:r>
          </a:p>
          <a:p>
            <a:r>
              <a:rPr lang="en-US" sz="2000" dirty="0"/>
              <a:t>      3. Algorithm analysis</a:t>
            </a:r>
          </a:p>
          <a:p>
            <a:r>
              <a:rPr lang="en-US" sz="2000" dirty="0"/>
              <a:t>   B. Flexibility and adaptability of the framework</a:t>
            </a:r>
          </a:p>
          <a:p>
            <a:r>
              <a:rPr lang="en-US" sz="2000" dirty="0"/>
              <a:t>      1. Compatibility with various data sources</a:t>
            </a:r>
          </a:p>
          <a:p>
            <a:r>
              <a:rPr lang="en-US" sz="2000" dirty="0"/>
              <a:t>      2. Support for real-time and offline processing</a:t>
            </a:r>
          </a:p>
          <a:p>
            <a:r>
              <a:rPr lang="en-US" sz="2000" dirty="0"/>
              <a:t>contact information for further inquiries or collaboration opportunities</a:t>
            </a:r>
          </a:p>
        </p:txBody>
      </p:sp>
    </p:spTree>
    <p:extLst>
      <p:ext uri="{BB962C8B-B14F-4D97-AF65-F5344CB8AC3E}">
        <p14:creationId xmlns:p14="http://schemas.microsoft.com/office/powerpoint/2010/main" val="26273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4D18-B770-2EA6-D79B-40D2ABEA739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0"/>
            <a:ext cx="10515600" cy="6923314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III. Object Detection Capabilities</a:t>
            </a:r>
          </a:p>
          <a:p>
            <a:r>
              <a:rPr lang="en-US" sz="2000" dirty="0"/>
              <a:t>   A. Overview of C4Dynamics' object detection features</a:t>
            </a:r>
          </a:p>
          <a:p>
            <a:r>
              <a:rPr lang="en-US" sz="2000" dirty="0"/>
              <a:t>   B. Demonstration of C4Dynamics' object detection performance</a:t>
            </a:r>
          </a:p>
          <a:p>
            <a:r>
              <a:rPr lang="en-US" sz="2000" dirty="0"/>
              <a:t>      1. Detection accuracy</a:t>
            </a:r>
          </a:p>
          <a:p>
            <a:r>
              <a:rPr lang="en-US" sz="2000" dirty="0"/>
              <a:t>      2. Speed and efficiency</a:t>
            </a:r>
          </a:p>
          <a:p>
            <a:r>
              <a:rPr lang="en-US" sz="2000" dirty="0"/>
              <a:t>   C. Use cases and applications</a:t>
            </a:r>
          </a:p>
          <a:p>
            <a:r>
              <a:rPr lang="en-US" sz="2000" dirty="0"/>
              <a:t>      1. Surveillance</a:t>
            </a:r>
          </a:p>
          <a:p>
            <a:r>
              <a:rPr lang="en-US" sz="2000" dirty="0"/>
              <a:t>      2. Autonomous vehicles</a:t>
            </a:r>
          </a:p>
          <a:p>
            <a:r>
              <a:rPr lang="en-US" sz="2000" dirty="0"/>
              <a:t>      3. Industrial automation</a:t>
            </a:r>
          </a:p>
          <a:p>
            <a:endParaRPr lang="en-US" sz="1050" dirty="0"/>
          </a:p>
          <a:p>
            <a:r>
              <a:rPr lang="en-US" sz="2000" dirty="0"/>
              <a:t>IV. Object Tracking Capabilities</a:t>
            </a:r>
          </a:p>
          <a:p>
            <a:r>
              <a:rPr lang="en-US" sz="2000" dirty="0"/>
              <a:t>   A. Introduction to C4Dynamics' object tracking capabilities</a:t>
            </a:r>
          </a:p>
          <a:p>
            <a:r>
              <a:rPr lang="en-US" sz="2000" dirty="0"/>
              <a:t>   B. Demonstrating C4Dynamics' object tracking performance</a:t>
            </a:r>
          </a:p>
          <a:p>
            <a:r>
              <a:rPr lang="en-US" sz="2000" dirty="0"/>
              <a:t>      1. Multiple object tracking</a:t>
            </a:r>
          </a:p>
          <a:p>
            <a:r>
              <a:rPr lang="en-US" sz="2000" dirty="0"/>
              <a:t>      2. Occlusion handling</a:t>
            </a:r>
          </a:p>
          <a:p>
            <a:r>
              <a:rPr lang="en-US" sz="2000" dirty="0"/>
              <a:t>      3. Long-term tracking</a:t>
            </a:r>
          </a:p>
        </p:txBody>
      </p:sp>
    </p:spTree>
    <p:extLst>
      <p:ext uri="{BB962C8B-B14F-4D97-AF65-F5344CB8AC3E}">
        <p14:creationId xmlns:p14="http://schemas.microsoft.com/office/powerpoint/2010/main" val="393294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4D18-B770-2EA6-D79B-40D2ABEA739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0"/>
            <a:ext cx="10515600" cy="6923314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C. Real-world applications</a:t>
            </a:r>
          </a:p>
          <a:p>
            <a:r>
              <a:rPr lang="en-US" sz="2000" dirty="0"/>
              <a:t>      1. Traffic management</a:t>
            </a:r>
          </a:p>
          <a:p>
            <a:r>
              <a:rPr lang="en-US" sz="2000" dirty="0"/>
              <a:t>      2. Sports analysis</a:t>
            </a:r>
          </a:p>
          <a:p>
            <a:r>
              <a:rPr lang="en-US" sz="2000" dirty="0"/>
              <a:t>      3. Crowd monitoring</a:t>
            </a:r>
          </a:p>
          <a:p>
            <a:endParaRPr lang="en-US" sz="2000" dirty="0"/>
          </a:p>
          <a:p>
            <a:r>
              <a:rPr lang="en-US" sz="2000" dirty="0"/>
              <a:t>V. Algorithm Analysis and Investigation</a:t>
            </a:r>
          </a:p>
          <a:p>
            <a:r>
              <a:rPr lang="en-US" sz="2000" dirty="0"/>
              <a:t>   A. Discuss C4Dynamics' tools for analyzing and fine-tuning tracking algorithms</a:t>
            </a:r>
          </a:p>
          <a:p>
            <a:r>
              <a:rPr lang="en-US" sz="2000" dirty="0"/>
              <a:t>   B. Highlight the importance of algorithm investigation for improving system performance</a:t>
            </a:r>
          </a:p>
          <a:p>
            <a:r>
              <a:rPr lang="en-US" sz="2000" dirty="0"/>
              <a:t>   C. Showcasing examples of algorithm improvements through C4Dynamics</a:t>
            </a:r>
          </a:p>
          <a:p>
            <a:endParaRPr lang="en-US" sz="2000" dirty="0"/>
          </a:p>
          <a:p>
            <a:r>
              <a:rPr lang="en-US" sz="2000" dirty="0"/>
              <a:t>VI. Using C4Dynamics with Tank Video</a:t>
            </a:r>
          </a:p>
          <a:p>
            <a:r>
              <a:rPr lang="en-US" sz="2000" dirty="0"/>
              <a:t>   A. Present the specific use case of analyzing tank video</a:t>
            </a:r>
          </a:p>
          <a:p>
            <a:r>
              <a:rPr lang="en-US" sz="2000" dirty="0"/>
              <a:t>   B. Showcase how C4Dynamics enhances object detection and tracking in this context</a:t>
            </a:r>
          </a:p>
          <a:p>
            <a:r>
              <a:rPr lang="en-US" sz="2000" dirty="0"/>
              <a:t>   C. Highlight the advantages and unique features when dealing with tank video</a:t>
            </a:r>
          </a:p>
        </p:txBody>
      </p:sp>
    </p:spTree>
    <p:extLst>
      <p:ext uri="{BB962C8B-B14F-4D97-AF65-F5344CB8AC3E}">
        <p14:creationId xmlns:p14="http://schemas.microsoft.com/office/powerpoint/2010/main" val="355369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4D18-B770-2EA6-D79B-40D2ABEA739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0"/>
            <a:ext cx="10515600" cy="6923314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VII. Case Studies and Success Stories</a:t>
            </a:r>
          </a:p>
          <a:p>
            <a:r>
              <a:rPr lang="en-US" sz="2000" dirty="0"/>
              <a:t>   A. Share real-world case studies or success stories using C4Dynamics</a:t>
            </a:r>
          </a:p>
          <a:p>
            <a:r>
              <a:rPr lang="en-US" sz="2000" dirty="0"/>
              <a:t>   B. Discuss the impact and benefits of the framework in these cases</a:t>
            </a:r>
          </a:p>
          <a:p>
            <a:r>
              <a:rPr lang="en-US" sz="2000" dirty="0"/>
              <a:t>   C. Include quantitative results and qualitative feedback from users</a:t>
            </a:r>
          </a:p>
          <a:p>
            <a:endParaRPr lang="en-US" sz="2000" dirty="0"/>
          </a:p>
          <a:p>
            <a:r>
              <a:rPr lang="en-US" sz="2000" dirty="0"/>
              <a:t>VIII. Future Developments and Roadmap</a:t>
            </a:r>
          </a:p>
          <a:p>
            <a:r>
              <a:rPr lang="en-US" sz="2000" dirty="0"/>
              <a:t>   A. Discuss future enhancements and updates planned for C4Dynamics</a:t>
            </a:r>
          </a:p>
          <a:p>
            <a:r>
              <a:rPr lang="en-US" sz="2000" dirty="0"/>
              <a:t>   B. Seek feedback and collaboration opportunities with the audience</a:t>
            </a:r>
          </a:p>
          <a:p>
            <a:endParaRPr lang="en-US" sz="2000" dirty="0"/>
          </a:p>
          <a:p>
            <a:r>
              <a:rPr lang="en-US" sz="2000" dirty="0"/>
              <a:t>IX. Conclusion</a:t>
            </a:r>
          </a:p>
          <a:p>
            <a:r>
              <a:rPr lang="en-US" sz="2000" dirty="0"/>
              <a:t>   A. Summarize the key takeaways from the presentation</a:t>
            </a:r>
          </a:p>
          <a:p>
            <a:r>
              <a:rPr lang="en-US" sz="2000" dirty="0"/>
              <a:t>   B. Reiterate the significance of C4Dynamics in object detection and tracking</a:t>
            </a:r>
          </a:p>
          <a:p>
            <a:r>
              <a:rPr lang="en-US" sz="2000" dirty="0"/>
              <a:t>   C. Open the floor for questions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33197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4D18-B770-2EA6-D79B-40D2ABEA739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0"/>
            <a:ext cx="10515600" cy="6923314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X. Q&amp;A Session</a:t>
            </a:r>
          </a:p>
          <a:p>
            <a:r>
              <a:rPr lang="en-US" sz="2000" dirty="0"/>
              <a:t>   A. Engage with the audience and address their questions and inquiries</a:t>
            </a:r>
          </a:p>
          <a:p>
            <a:endParaRPr lang="en-US" sz="2000" dirty="0"/>
          </a:p>
          <a:p>
            <a:r>
              <a:rPr lang="en-US" sz="2000" dirty="0"/>
              <a:t>XI. Thank You</a:t>
            </a:r>
          </a:p>
          <a:p>
            <a:r>
              <a:rPr lang="en-US" sz="2000" dirty="0"/>
              <a:t>   A. Express gratitude for the audience's time and participation</a:t>
            </a:r>
          </a:p>
          <a:p>
            <a:r>
              <a:rPr lang="en-US" sz="2000" dirty="0"/>
              <a:t>   B. Provide contact information for further inquiries or collaboration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59850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BA1C69-A8B5-0FC4-64EF-3A2D91E55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967784"/>
              </p:ext>
            </p:extLst>
          </p:nvPr>
        </p:nvGraphicFramePr>
        <p:xfrm>
          <a:off x="123986" y="0"/>
          <a:ext cx="12068015" cy="674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826">
                  <a:extLst>
                    <a:ext uri="{9D8B030D-6E8A-4147-A177-3AD203B41FA5}">
                      <a16:colId xmlns:a16="http://schemas.microsoft.com/office/drawing/2014/main" val="2061072604"/>
                    </a:ext>
                  </a:extLst>
                </a:gridCol>
                <a:gridCol w="866587">
                  <a:extLst>
                    <a:ext uri="{9D8B030D-6E8A-4147-A177-3AD203B41FA5}">
                      <a16:colId xmlns:a16="http://schemas.microsoft.com/office/drawing/2014/main" val="1410281383"/>
                    </a:ext>
                  </a:extLst>
                </a:gridCol>
                <a:gridCol w="910304">
                  <a:extLst>
                    <a:ext uri="{9D8B030D-6E8A-4147-A177-3AD203B41FA5}">
                      <a16:colId xmlns:a16="http://schemas.microsoft.com/office/drawing/2014/main" val="1319551483"/>
                    </a:ext>
                  </a:extLst>
                </a:gridCol>
                <a:gridCol w="9344298">
                  <a:extLst>
                    <a:ext uri="{9D8B030D-6E8A-4147-A177-3AD203B41FA5}">
                      <a16:colId xmlns:a16="http://schemas.microsoft.com/office/drawing/2014/main" val="618639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Track (right)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Tank (left)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25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19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How each of them was detected?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418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01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tank wasn’t detected? The tank detected but there was an error in reading its box. </a:t>
                      </a:r>
                    </a:p>
                    <a:p>
                      <a:r>
                        <a:rPr lang="en-US" sz="1200" dirty="0"/>
                        <a:t>the model detected the track with two different objects (which?) and didn’t detect the tank?</a:t>
                      </a:r>
                    </a:p>
                    <a:p>
                      <a:r>
                        <a:rPr lang="en-US" sz="1200" dirty="0"/>
                        <a:t>If it </a:t>
                      </a:r>
                      <a:r>
                        <a:rPr lang="en-US" sz="1200" dirty="0" err="1"/>
                        <a:t>wasnt</a:t>
                      </a:r>
                      <a:r>
                        <a:rPr lang="en-US" sz="1200" dirty="0"/>
                        <a:t> a </a:t>
                      </a:r>
                      <a:r>
                        <a:rPr lang="en-US" sz="1200" dirty="0" err="1"/>
                        <a:t>kneighbors</a:t>
                      </a:r>
                      <a:r>
                        <a:rPr lang="en-US" sz="1200" dirty="0"/>
                        <a:t> error then we should have seen two  new tracks on the </a:t>
                      </a:r>
                      <a:r>
                        <a:rPr lang="en-US" sz="1200" dirty="0" err="1"/>
                        <a:t>ocjects</a:t>
                      </a:r>
                      <a:r>
                        <a:rPr lang="en-US" sz="1200" dirty="0"/>
                        <a:t>. Then I knew that the detector correctly found the spots but the k didn’t assigned them correctly.</a:t>
                      </a:r>
                    </a:p>
                    <a:p>
                      <a:r>
                        <a:rPr lang="en-US" sz="1200" dirty="0"/>
                        <a:t> but what we see here is two known </a:t>
                      </a:r>
                      <a:r>
                        <a:rPr lang="en-US" sz="1200" dirty="0" err="1"/>
                        <a:t>traks</a:t>
                      </a:r>
                      <a:r>
                        <a:rPr lang="en-US" sz="1200" dirty="0"/>
                        <a:t> belonging to different objects. </a:t>
                      </a:r>
                      <a:r>
                        <a:rPr lang="en-US" sz="1200" dirty="0" err="1"/>
                        <a:t>Suspectious</a:t>
                      </a:r>
                      <a:r>
                        <a:rPr lang="en-US" sz="1200" dirty="0"/>
                        <a:t> to wrong k </a:t>
                      </a:r>
                      <a:r>
                        <a:rPr lang="en-US" sz="1200" dirty="0" err="1"/>
                        <a:t>neibhgoubs</a:t>
                      </a:r>
                      <a:r>
                        <a:rPr lang="en-US" sz="1200" dirty="0"/>
                        <a:t> association.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4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also, this switch of </a:t>
                      </a:r>
                      <a:r>
                        <a:rPr lang="en-US" sz="1200" dirty="0" err="1"/>
                        <a:t>trkid</a:t>
                      </a:r>
                      <a:r>
                        <a:rPr lang="en-US" sz="1200" dirty="0"/>
                        <a:t> 1 should be seen in the range plot.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1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7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0, 1, 3?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99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1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78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8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22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  <a:p>
                      <a:r>
                        <a:rPr lang="en-US" sz="1200" dirty="0"/>
                        <a:t>drifting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44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22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5B14-AD90-9512-D696-D524454E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2228760"/>
            <a:ext cx="10515600" cy="1325563"/>
          </a:xfrm>
        </p:spPr>
        <p:txBody>
          <a:bodyPr/>
          <a:lstStyle/>
          <a:p>
            <a:r>
              <a:rPr lang="en-US" dirty="0"/>
              <a:t>Now everything in the previous table should be presented with c4d graphs. </a:t>
            </a:r>
          </a:p>
        </p:txBody>
      </p:sp>
    </p:spTree>
    <p:extLst>
      <p:ext uri="{BB962C8B-B14F-4D97-AF65-F5344CB8AC3E}">
        <p14:creationId xmlns:p14="http://schemas.microsoft.com/office/powerpoint/2010/main" val="303643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B7E6-0883-50D9-EE33-9E86843E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431"/>
            <a:ext cx="10515600" cy="825623"/>
          </a:xfrm>
        </p:spPr>
        <p:txBody>
          <a:bodyPr/>
          <a:lstStyle/>
          <a:p>
            <a:pPr algn="ctr"/>
            <a:r>
              <a:rPr lang="en-US" dirty="0"/>
              <a:t>Imagine it in motion</a:t>
            </a:r>
          </a:p>
        </p:txBody>
      </p:sp>
      <p:pic>
        <p:nvPicPr>
          <p:cNvPr id="5" name="Content Placeholder 4" descr="A military vehicles driving on a dirt road&#10;&#10;Description automatically generated">
            <a:extLst>
              <a:ext uri="{FF2B5EF4-FFF2-40B4-BE49-F238E27FC236}">
                <a16:creationId xmlns:a16="http://schemas.microsoft.com/office/drawing/2014/main" id="{6CD2FEE4-B3D7-DDB6-9CED-DEF84F1D7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1" y="1791050"/>
            <a:ext cx="3253740" cy="1828800"/>
          </a:xfrm>
        </p:spPr>
      </p:pic>
      <p:pic>
        <p:nvPicPr>
          <p:cNvPr id="7" name="Picture 6" descr="A military vehicle on a dirt road&#10;&#10;Description automatically generated">
            <a:extLst>
              <a:ext uri="{FF2B5EF4-FFF2-40B4-BE49-F238E27FC236}">
                <a16:creationId xmlns:a16="http://schemas.microsoft.com/office/drawing/2014/main" id="{D6B65AB2-CD2B-141E-49D9-BDBA73224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9" y="1902446"/>
            <a:ext cx="3253740" cy="1828800"/>
          </a:xfrm>
          <a:prstGeom prst="rect">
            <a:avLst/>
          </a:prstGeom>
        </p:spPr>
      </p:pic>
      <p:pic>
        <p:nvPicPr>
          <p:cNvPr id="9" name="Picture 8" descr="A military vehicle driving on a dirt road&#10;&#10;Description automatically generated">
            <a:extLst>
              <a:ext uri="{FF2B5EF4-FFF2-40B4-BE49-F238E27FC236}">
                <a16:creationId xmlns:a16="http://schemas.microsoft.com/office/drawing/2014/main" id="{A84E9672-A05B-9B25-0EFC-DF0213424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23" y="2101167"/>
            <a:ext cx="3253740" cy="1828800"/>
          </a:xfrm>
          <a:prstGeom prst="rect">
            <a:avLst/>
          </a:prstGeom>
        </p:spPr>
      </p:pic>
      <p:pic>
        <p:nvPicPr>
          <p:cNvPr id="11" name="Picture 10" descr="A military vehicles driving on a dirt road&#10;&#10;Description automatically generated">
            <a:extLst>
              <a:ext uri="{FF2B5EF4-FFF2-40B4-BE49-F238E27FC236}">
                <a16:creationId xmlns:a16="http://schemas.microsoft.com/office/drawing/2014/main" id="{99A2DDC8-AE5E-322A-2979-28BDABA90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24" y="2327642"/>
            <a:ext cx="3253740" cy="1828800"/>
          </a:xfrm>
          <a:prstGeom prst="rect">
            <a:avLst/>
          </a:prstGeom>
        </p:spPr>
      </p:pic>
      <p:pic>
        <p:nvPicPr>
          <p:cNvPr id="13" name="Picture 12" descr="A military vehicle driving on a dirt road&#10;&#10;Description automatically generated">
            <a:extLst>
              <a:ext uri="{FF2B5EF4-FFF2-40B4-BE49-F238E27FC236}">
                <a16:creationId xmlns:a16="http://schemas.microsoft.com/office/drawing/2014/main" id="{E601E6B9-6E3F-E893-1BAF-19812F247A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239" y="2516904"/>
            <a:ext cx="3245540" cy="1824191"/>
          </a:xfrm>
          <a:prstGeom prst="rect">
            <a:avLst/>
          </a:prstGeom>
        </p:spPr>
      </p:pic>
      <p:pic>
        <p:nvPicPr>
          <p:cNvPr id="15" name="Picture 14" descr="A military vehicles driving on a dirt road&#10;&#10;Description automatically generated">
            <a:extLst>
              <a:ext uri="{FF2B5EF4-FFF2-40B4-BE49-F238E27FC236}">
                <a16:creationId xmlns:a16="http://schemas.microsoft.com/office/drawing/2014/main" id="{762FA5F0-C468-EE34-6F55-C4BA496C59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" y="3929967"/>
            <a:ext cx="3253740" cy="1828800"/>
          </a:xfrm>
          <a:prstGeom prst="rect">
            <a:avLst/>
          </a:prstGeom>
        </p:spPr>
      </p:pic>
      <p:pic>
        <p:nvPicPr>
          <p:cNvPr id="17" name="Picture 16" descr="A military vehicles driving on a dirt road&#10;&#10;Description automatically generated">
            <a:extLst>
              <a:ext uri="{FF2B5EF4-FFF2-40B4-BE49-F238E27FC236}">
                <a16:creationId xmlns:a16="http://schemas.microsoft.com/office/drawing/2014/main" id="{ADD47E75-2F53-F528-8104-C5E28314A4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18" y="4183353"/>
            <a:ext cx="3253741" cy="18288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8A7DC3-DF94-42D3-0948-E532B72B4311}"/>
              </a:ext>
            </a:extLst>
          </p:cNvPr>
          <p:cNvCxnSpPr/>
          <p:nvPr/>
        </p:nvCxnSpPr>
        <p:spPr>
          <a:xfrm>
            <a:off x="-71932" y="1321232"/>
            <a:ext cx="5575852" cy="42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C179B8-91F9-158A-BB9A-410669A85BF8}"/>
              </a:ext>
            </a:extLst>
          </p:cNvPr>
          <p:cNvCxnSpPr>
            <a:cxnSpLocks/>
          </p:cNvCxnSpPr>
          <p:nvPr/>
        </p:nvCxnSpPr>
        <p:spPr>
          <a:xfrm>
            <a:off x="1353982" y="3734972"/>
            <a:ext cx="3457430" cy="26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97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930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everything in the previous table should be presented with c4d graphs. </vt:lpstr>
      <vt:lpstr>Imagine it in motion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Ziv Meri</dc:creator>
  <cp:lastModifiedBy>Ziv Meri</cp:lastModifiedBy>
  <cp:revision>17</cp:revision>
  <dcterms:created xsi:type="dcterms:W3CDTF">2023-10-26T15:33:53Z</dcterms:created>
  <dcterms:modified xsi:type="dcterms:W3CDTF">2023-10-28T16:48:02Z</dcterms:modified>
</cp:coreProperties>
</file>