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sldIdLst>
    <p:sldId id="256" r:id="rId2"/>
    <p:sldId id="266" r:id="rId3"/>
    <p:sldId id="257" r:id="rId4"/>
    <p:sldId id="263" r:id="rId5"/>
    <p:sldId id="264" r:id="rId6"/>
    <p:sldId id="258" r:id="rId7"/>
    <p:sldId id="291" r:id="rId8"/>
    <p:sldId id="285" r:id="rId9"/>
    <p:sldId id="288" r:id="rId10"/>
    <p:sldId id="286" r:id="rId11"/>
    <p:sldId id="287" r:id="rId12"/>
    <p:sldId id="289" r:id="rId13"/>
    <p:sldId id="290" r:id="rId14"/>
    <p:sldId id="265" r:id="rId15"/>
    <p:sldId id="259" r:id="rId16"/>
    <p:sldId id="292" r:id="rId17"/>
    <p:sldId id="272" r:id="rId18"/>
    <p:sldId id="275" r:id="rId19"/>
    <p:sldId id="276" r:id="rId20"/>
    <p:sldId id="273" r:id="rId21"/>
    <p:sldId id="277" r:id="rId22"/>
    <p:sldId id="278" r:id="rId23"/>
    <p:sldId id="269" r:id="rId24"/>
    <p:sldId id="260" r:id="rId25"/>
    <p:sldId id="268" r:id="rId26"/>
    <p:sldId id="270" r:id="rId27"/>
    <p:sldId id="279" r:id="rId28"/>
    <p:sldId id="280" r:id="rId29"/>
    <p:sldId id="274" r:id="rId30"/>
    <p:sldId id="281" r:id="rId31"/>
    <p:sldId id="282" r:id="rId32"/>
    <p:sldId id="262"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09" autoAdjust="0"/>
    <p:restoredTop sz="93765" autoAdjust="0"/>
  </p:normalViewPr>
  <p:slideViewPr>
    <p:cSldViewPr snapToGrid="0">
      <p:cViewPr varScale="1">
        <p:scale>
          <a:sx n="103" d="100"/>
          <a:sy n="103" d="100"/>
        </p:scale>
        <p:origin x="13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422DC6CB-C24F-472C-88E2-9C10EC82BFD3}" type="datetimeFigureOut">
              <a:rPr lang="he-IL" smtClean="0"/>
              <a:t>ג'/ניסן/תשפ"ד</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4D988C1B-EA11-4347-A293-0FCE9FA0BEAC}" type="slidenum">
              <a:rPr lang="he-IL" smtClean="0"/>
              <a:t>‹#›</a:t>
            </a:fld>
            <a:endParaRPr lang="he-IL"/>
          </a:p>
        </p:txBody>
      </p:sp>
    </p:spTree>
    <p:extLst>
      <p:ext uri="{BB962C8B-B14F-4D97-AF65-F5344CB8AC3E}">
        <p14:creationId xmlns:p14="http://schemas.microsoft.com/office/powerpoint/2010/main" val="414514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4D988C1B-EA11-4347-A293-0FCE9FA0BEAC}" type="slidenum">
              <a:rPr lang="he-IL" smtClean="0"/>
              <a:t>1</a:t>
            </a:fld>
            <a:endParaRPr lang="he-IL"/>
          </a:p>
        </p:txBody>
      </p:sp>
    </p:spTree>
    <p:extLst>
      <p:ext uri="{BB962C8B-B14F-4D97-AF65-F5344CB8AC3E}">
        <p14:creationId xmlns:p14="http://schemas.microsoft.com/office/powerpoint/2010/main" val="21176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1: why </a:t>
            </a:r>
            <a:r>
              <a:rPr lang="en-US" dirty="0" err="1"/>
              <a:t>ekf</a:t>
            </a:r>
            <a:r>
              <a:rPr lang="en-US" dirty="0"/>
              <a:t>? The difference between linear and nonlinear.</a:t>
            </a:r>
          </a:p>
          <a:p>
            <a:r>
              <a:rPr lang="en-US" dirty="0"/>
              <a:t>What’s the punch? </a:t>
            </a:r>
          </a:p>
          <a:p>
            <a:r>
              <a:rPr lang="en-US" b="0" i="0" dirty="0">
                <a:solidFill>
                  <a:srgbClr val="ECECEC"/>
                </a:solidFill>
                <a:effectLst/>
                <a:latin typeface="Söhne"/>
              </a:rPr>
              <a:t>None of the following systems could be developed: .. </a:t>
            </a:r>
          </a:p>
          <a:p>
            <a:r>
              <a:rPr lang="en-US" b="0" i="0" dirty="0">
                <a:solidFill>
                  <a:srgbClr val="ECECEC"/>
                </a:solidFill>
                <a:effectLst/>
                <a:latin typeface="Söhne"/>
              </a:rPr>
              <a:t>Missile guidance, satellite navigation, autonomous driving, and much more could not have been developed without the support of extended Kalman filter estimation. </a:t>
            </a:r>
          </a:p>
          <a:p>
            <a:r>
              <a:rPr lang="en-US" b="0" i="0" dirty="0">
                <a:solidFill>
                  <a:srgbClr val="ECECEC"/>
                </a:solidFill>
                <a:effectLst/>
                <a:latin typeface="Söhne"/>
              </a:rPr>
              <a:t>While the Kalman filter excels in linear systems, the EKF boldly extends its prowess to tackle the complexities of nonlinear systems, making it a dynamic force in modern estimation algorithms</a:t>
            </a:r>
          </a:p>
          <a:p>
            <a:endParaRPr lang="he-IL" dirty="0"/>
          </a:p>
        </p:txBody>
      </p:sp>
      <p:sp>
        <p:nvSpPr>
          <p:cNvPr id="4" name="Slide Number Placeholder 3"/>
          <p:cNvSpPr>
            <a:spLocks noGrp="1"/>
          </p:cNvSpPr>
          <p:nvPr>
            <p:ph type="sldNum" sz="quarter" idx="5"/>
          </p:nvPr>
        </p:nvSpPr>
        <p:spPr/>
        <p:txBody>
          <a:bodyPr/>
          <a:lstStyle/>
          <a:p>
            <a:fld id="{4D988C1B-EA11-4347-A293-0FCE9FA0BEAC}" type="slidenum">
              <a:rPr lang="he-IL" smtClean="0"/>
              <a:t>2</a:t>
            </a:fld>
            <a:endParaRPr lang="he-IL"/>
          </a:p>
        </p:txBody>
      </p:sp>
    </p:spTree>
    <p:extLst>
      <p:ext uri="{BB962C8B-B14F-4D97-AF65-F5344CB8AC3E}">
        <p14:creationId xmlns:p14="http://schemas.microsoft.com/office/powerpoint/2010/main" val="193101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nonlinear part of the filter is manifested in the dynamic equations. These include the height velocity derivative which when expressed in terms of the ballistic coefficient</a:t>
                </a:r>
                <a:r>
                  <a:rPr lang="en-US" baseline="0" dirty="0"/>
                  <a:t> </a:t>
                </a:r>
                <a14:m>
                  <m:oMath xmlns:m="http://schemas.openxmlformats.org/officeDocument/2006/math">
                    <m:r>
                      <a:rPr lang="en-US" b="0" i="1" dirty="0" smtClean="0">
                        <a:latin typeface="Cambria Math" panose="02040503050406030204" pitchFamily="18" charset="0"/>
                      </a:rPr>
                      <m:t>𝛽</m:t>
                    </m:r>
                  </m:oMath>
                </a14:m>
                <a:r>
                  <a:rPr lang="en-US" dirty="0"/>
                  <a:t> is a nonlinear function of the height position </a:t>
                </a:r>
                <a14:m>
                  <m:oMath xmlns:m="http://schemas.openxmlformats.org/officeDocument/2006/math">
                    <m:r>
                      <a:rPr lang="en-US" b="0" i="1" smtClean="0">
                        <a:latin typeface="Cambria Math" panose="02040503050406030204" pitchFamily="18" charset="0"/>
                      </a:rPr>
                      <m:t>𝑧</m:t>
                    </m:r>
                  </m:oMath>
                </a14:m>
                <a:r>
                  <a:rPr lang="en-US" dirty="0"/>
                  <a:t>, the height velocity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𝑧</m:t>
                        </m:r>
                      </m:sub>
                    </m:sSub>
                  </m:oMath>
                </a14:m>
                <a:r>
                  <a:rPr lang="en-US" dirty="0"/>
                  <a:t>, and the ballistic</a:t>
                </a:r>
                <a:r>
                  <a:rPr lang="en-US" baseline="0" dirty="0"/>
                  <a:t> coefficient </a:t>
                </a:r>
                <a14:m>
                  <m:oMath xmlns:m="http://schemas.openxmlformats.org/officeDocument/2006/math">
                    <m:r>
                      <a:rPr lang="en-US" b="0" i="1" baseline="0" smtClean="0">
                        <a:latin typeface="Cambria Math" panose="02040503050406030204" pitchFamily="18" charset="0"/>
                      </a:rPr>
                      <m:t>𝛽</m:t>
                    </m:r>
                  </m:oMath>
                </a14:m>
                <a:r>
                  <a:rPr lang="en-US" baseline="0" dirty="0"/>
                  <a:t> itself.</a:t>
                </a:r>
              </a:p>
              <a:p>
                <a:r>
                  <a:rPr lang="en-US" dirty="0"/>
                  <a:t>When the process noise matrix </a:t>
                </a:r>
                <a14:m>
                  <m:oMath xmlns:m="http://schemas.openxmlformats.org/officeDocument/2006/math">
                    <m:r>
                      <a:rPr lang="en-US" b="0" i="1" smtClean="0">
                        <a:latin typeface="Cambria Math" panose="02040503050406030204" pitchFamily="18" charset="0"/>
                      </a:rPr>
                      <m:t>𝑄</m:t>
                    </m:r>
                  </m:oMath>
                </a14:m>
                <a:r>
                  <a:rPr lang="en-US" dirty="0"/>
                  <a:t> is time-varying, you can provide the predict function with it at each call.   </a:t>
                </a:r>
                <a:endParaRPr lang="he-IL" dirty="0"/>
              </a:p>
            </p:txBody>
          </p:sp>
        </mc:Choice>
        <mc:Fallback xmlns="">
          <p:sp>
            <p:nvSpPr>
              <p:cNvPr id="3" name="Notes Placeholder 2"/>
              <p:cNvSpPr>
                <a:spLocks noGrp="1"/>
              </p:cNvSpPr>
              <p:nvPr>
                <p:ph type="body" idx="1"/>
              </p:nvPr>
            </p:nvSpPr>
            <p:spPr/>
            <p:txBody>
              <a:bodyPr/>
              <a:lstStyle/>
              <a:p>
                <a:r>
                  <a:rPr lang="en-US" dirty="0"/>
                  <a:t>The nonlinear part of the filter is manifested in the dynamic equations. These include the height velocity derivative which when expressed in terms of the ballistic coefficient</a:t>
                </a:r>
                <a:r>
                  <a:rPr lang="en-US" baseline="0" dirty="0"/>
                  <a:t> </a:t>
                </a:r>
                <a:r>
                  <a:rPr lang="en-US" b="0" i="0" dirty="0">
                    <a:latin typeface="Cambria Math" panose="02040503050406030204" pitchFamily="18" charset="0"/>
                  </a:rPr>
                  <a:t>𝛽</a:t>
                </a:r>
                <a:r>
                  <a:rPr lang="en-US" dirty="0"/>
                  <a:t> is a nonlinear function of the height position </a:t>
                </a:r>
                <a:r>
                  <a:rPr lang="en-US" b="0" i="0">
                    <a:latin typeface="Cambria Math" panose="02040503050406030204" pitchFamily="18" charset="0"/>
                  </a:rPr>
                  <a:t>𝑧</a:t>
                </a:r>
                <a:r>
                  <a:rPr lang="en-US" dirty="0"/>
                  <a:t>, the height velocity </a:t>
                </a:r>
                <a:r>
                  <a:rPr lang="en-US" b="0" i="0">
                    <a:latin typeface="Cambria Math" panose="02040503050406030204" pitchFamily="18" charset="0"/>
                  </a:rPr>
                  <a:t>𝑣_𝑧</a:t>
                </a:r>
                <a:r>
                  <a:rPr lang="en-US" dirty="0"/>
                  <a:t>, and the ballistic</a:t>
                </a:r>
                <a:r>
                  <a:rPr lang="en-US" baseline="0" dirty="0"/>
                  <a:t> coefficient </a:t>
                </a:r>
                <a:r>
                  <a:rPr lang="en-US" b="0" i="0" baseline="0">
                    <a:latin typeface="Cambria Math" panose="02040503050406030204" pitchFamily="18" charset="0"/>
                  </a:rPr>
                  <a:t>𝛽</a:t>
                </a:r>
                <a:r>
                  <a:rPr lang="en-US" baseline="0" dirty="0"/>
                  <a:t> itself.</a:t>
                </a:r>
              </a:p>
              <a:p>
                <a:r>
                  <a:rPr lang="en-US" dirty="0"/>
                  <a:t>When the process noise matrix </a:t>
                </a:r>
                <a:r>
                  <a:rPr lang="en-US" b="0" i="0">
                    <a:latin typeface="Cambria Math" panose="02040503050406030204" pitchFamily="18" charset="0"/>
                  </a:rPr>
                  <a:t>𝑄</a:t>
                </a:r>
                <a:r>
                  <a:rPr lang="en-US" dirty="0"/>
                  <a:t> is time-varying, you can provide the predict function with it at each call.   </a:t>
                </a:r>
                <a:endParaRPr lang="he-IL" dirty="0"/>
              </a:p>
            </p:txBody>
          </p:sp>
        </mc:Fallback>
      </mc:AlternateContent>
      <p:sp>
        <p:nvSpPr>
          <p:cNvPr id="4" name="Slide Number Placeholder 3"/>
          <p:cNvSpPr>
            <a:spLocks noGrp="1"/>
          </p:cNvSpPr>
          <p:nvPr>
            <p:ph type="sldNum" sz="quarter" idx="5"/>
          </p:nvPr>
        </p:nvSpPr>
        <p:spPr/>
        <p:txBody>
          <a:bodyPr/>
          <a:lstStyle/>
          <a:p>
            <a:fld id="{4D988C1B-EA11-4347-A293-0FCE9FA0BEAC}" type="slidenum">
              <a:rPr lang="he-IL" smtClean="0"/>
              <a:t>3</a:t>
            </a:fld>
            <a:endParaRPr lang="he-IL"/>
          </a:p>
        </p:txBody>
      </p:sp>
    </p:spTree>
    <p:extLst>
      <p:ext uri="{BB962C8B-B14F-4D97-AF65-F5344CB8AC3E}">
        <p14:creationId xmlns:p14="http://schemas.microsoft.com/office/powerpoint/2010/main" val="2447508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nonlinearity may be manifested in different ways. </a:t>
            </a:r>
          </a:p>
          <a:p>
            <a:r>
              <a:rPr lang="en-US" dirty="0"/>
              <a:t>The system equations and the measure equations must be linearized even for the case of the extended Kalman filter, for the calculations of P and k. but as opposed to the regular Kalman filter, they are not linearized once about an equilibrium state, but rather they are linearized at each step about the estimated state.</a:t>
            </a:r>
          </a:p>
          <a:p>
            <a:r>
              <a:rPr lang="en-US" dirty="0"/>
              <a:t>In fact not always both the process equations and the measure equations are both nonlinear, and there may be mixed situations, i.e. either the process equations nonlinear or the measure equations nonlinear. But if both the process equations are linear and the measure equations are linear, then the selection in extended </a:t>
            </a:r>
            <a:r>
              <a:rPr lang="en-US" dirty="0" err="1"/>
              <a:t>klaman</a:t>
            </a:r>
            <a:r>
              <a:rPr lang="en-US" dirty="0"/>
              <a:t> filter is basically a </a:t>
            </a:r>
            <a:r>
              <a:rPr lang="en-US" dirty="0" err="1"/>
              <a:t>missunderstandning</a:t>
            </a:r>
            <a:r>
              <a:rPr lang="en-US" dirty="0"/>
              <a:t>, and the effort to calculate the linearized matrices at each step is total useless. </a:t>
            </a:r>
          </a:p>
          <a:p>
            <a:endParaRPr lang="en-US" dirty="0"/>
          </a:p>
          <a:p>
            <a:r>
              <a:rPr lang="en-US" dirty="0"/>
              <a:t>transition matrix F and the measure must be linearized for the calculation of P at the predict stage. </a:t>
            </a:r>
          </a:p>
          <a:p>
            <a:r>
              <a:rPr lang="en-US" dirty="0"/>
              <a:t>If the system equations are nonlinear, then the transition matrix F is linearized about the current estimated step at each step. </a:t>
            </a:r>
          </a:p>
          <a:p>
            <a:r>
              <a:rPr lang="en-US" dirty="0"/>
              <a:t>But </a:t>
            </a:r>
          </a:p>
          <a:p>
            <a:endParaRPr lang="he-IL" dirty="0"/>
          </a:p>
        </p:txBody>
      </p:sp>
      <p:sp>
        <p:nvSpPr>
          <p:cNvPr id="4" name="Slide Number Placeholder 3"/>
          <p:cNvSpPr>
            <a:spLocks noGrp="1"/>
          </p:cNvSpPr>
          <p:nvPr>
            <p:ph type="sldNum" sz="quarter" idx="5"/>
          </p:nvPr>
        </p:nvSpPr>
        <p:spPr/>
        <p:txBody>
          <a:bodyPr/>
          <a:lstStyle/>
          <a:p>
            <a:fld id="{4D988C1B-EA11-4347-A293-0FCE9FA0BEAC}" type="slidenum">
              <a:rPr lang="he-IL" smtClean="0"/>
              <a:t>4</a:t>
            </a:fld>
            <a:endParaRPr lang="he-IL"/>
          </a:p>
        </p:txBody>
      </p:sp>
    </p:spTree>
    <p:extLst>
      <p:ext uri="{BB962C8B-B14F-4D97-AF65-F5344CB8AC3E}">
        <p14:creationId xmlns:p14="http://schemas.microsoft.com/office/powerpoint/2010/main" val="2913844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4A1B39-6C7E-4CF5-ACB6-7827D88C547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288668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A1B39-6C7E-4CF5-ACB6-7827D88C547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647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A1B39-6C7E-4CF5-ACB6-7827D88C547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409261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A1B39-6C7E-4CF5-ACB6-7827D88C547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293641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A1B39-6C7E-4CF5-ACB6-7827D88C5472}" type="datetimeFigureOut">
              <a:rPr lang="en-US" smtClean="0"/>
              <a:t>4/11/2024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327294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4A1B39-6C7E-4CF5-ACB6-7827D88C5472}"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374749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4A1B39-6C7E-4CF5-ACB6-7827D88C5472}" type="datetimeFigureOut">
              <a:rPr lang="en-US" smtClean="0"/>
              <a:t>4/11/2024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238839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4A1B39-6C7E-4CF5-ACB6-7827D88C5472}" type="datetimeFigureOut">
              <a:rPr lang="en-US" smtClean="0"/>
              <a:t>4/11/2024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207212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4A1B39-6C7E-4CF5-ACB6-7827D88C5472}" type="datetimeFigureOut">
              <a:rPr lang="en-US" smtClean="0"/>
              <a:t>4/11/2024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349226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4A1B39-6C7E-4CF5-ACB6-7827D88C5472}"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276532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4A1B39-6C7E-4CF5-ACB6-7827D88C5472}" type="datetimeFigureOut">
              <a:rPr lang="en-US" smtClean="0"/>
              <a:t>4/11/2024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169960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6526"/>
            <a:ext cx="10515600" cy="106611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431235"/>
            <a:ext cx="10515600" cy="47457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4A1B39-6C7E-4CF5-ACB6-7827D88C5472}" type="datetimeFigureOut">
              <a:rPr lang="en-US" smtClean="0"/>
              <a:t>4/11/2024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6A32088-AF26-4B49-A5D3-BC70584132AA}" type="slidenum">
              <a:rPr lang="en-US" smtClean="0"/>
              <a:t>‹#›</a:t>
            </a:fld>
            <a:endParaRPr lang="en-US"/>
          </a:p>
        </p:txBody>
      </p:sp>
    </p:spTree>
    <p:extLst>
      <p:ext uri="{BB962C8B-B14F-4D97-AF65-F5344CB8AC3E}">
        <p14:creationId xmlns:p14="http://schemas.microsoft.com/office/powerpoint/2010/main" val="417758362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3046-7BEC-9FB8-3575-751209893DC8}"/>
              </a:ext>
            </a:extLst>
          </p:cNvPr>
          <p:cNvSpPr>
            <a:spLocks noGrp="1"/>
          </p:cNvSpPr>
          <p:nvPr>
            <p:ph type="ctrTitle"/>
          </p:nvPr>
        </p:nvSpPr>
        <p:spPr/>
        <p:txBody>
          <a:bodyPr>
            <a:normAutofit fontScale="90000"/>
          </a:bodyPr>
          <a:lstStyle/>
          <a:p>
            <a:r>
              <a:rPr lang="en-US" dirty="0"/>
              <a:t>Estimation of a nonlinear system with Extended Kalman Filter and C4dynamics </a:t>
            </a:r>
          </a:p>
        </p:txBody>
      </p:sp>
    </p:spTree>
    <p:extLst>
      <p:ext uri="{BB962C8B-B14F-4D97-AF65-F5344CB8AC3E}">
        <p14:creationId xmlns:p14="http://schemas.microsoft.com/office/powerpoint/2010/main" val="259877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C33F-5CFA-AD6B-7CB2-61CCFE55E312}"/>
              </a:ext>
            </a:extLst>
          </p:cNvPr>
          <p:cNvSpPr>
            <a:spLocks noGrp="1"/>
          </p:cNvSpPr>
          <p:nvPr>
            <p:ph type="title"/>
          </p:nvPr>
        </p:nvSpPr>
        <p:spPr/>
        <p:txBody>
          <a:bodyPr/>
          <a:lstStyle/>
          <a:p>
            <a:r>
              <a:rPr lang="en-US" dirty="0"/>
              <a:t>Radar simulation </a:t>
            </a:r>
            <a:endParaRPr lang="he-IL" dirty="0"/>
          </a:p>
        </p:txBody>
      </p:sp>
      <p:sp>
        <p:nvSpPr>
          <p:cNvPr id="3" name="Content Placeholder 2">
            <a:extLst>
              <a:ext uri="{FF2B5EF4-FFF2-40B4-BE49-F238E27FC236}">
                <a16:creationId xmlns:a16="http://schemas.microsoft.com/office/drawing/2014/main" id="{021B7C7A-A3B3-4B69-CFB8-8E96C2ED7803}"/>
              </a:ext>
            </a:extLst>
          </p:cNvPr>
          <p:cNvSpPr>
            <a:spLocks noGrp="1"/>
          </p:cNvSpPr>
          <p:nvPr>
            <p:ph idx="1"/>
          </p:nvPr>
        </p:nvSpPr>
        <p:spPr/>
        <p:txBody>
          <a:bodyPr>
            <a:normAutofit lnSpcReduction="10000"/>
          </a:bodyPr>
          <a:lstStyle/>
          <a:p>
            <a:pPr marL="0" indent="0">
              <a:buNone/>
            </a:pPr>
            <a:r>
              <a:rPr lang="en-US" b="0" dirty="0" err="1">
                <a:solidFill>
                  <a:srgbClr val="9CDCFE"/>
                </a:solidFill>
                <a:effectLst/>
                <a:latin typeface="Consolas" panose="020B0609020204030204" pitchFamily="49" charset="0"/>
              </a:rPr>
              <a:t>radar_noise</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c4d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sqrt</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500</a:t>
            </a: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1 sigma </a:t>
            </a:r>
            <a:endParaRPr lang="en-US" b="0" dirty="0">
              <a:solidFill>
                <a:srgbClr val="CCCCCC"/>
              </a:solidFill>
              <a:effectLst/>
              <a:latin typeface="Consolas" panose="020B0609020204030204" pitchFamily="49" charset="0"/>
            </a:endParaRPr>
          </a:p>
          <a:p>
            <a:pPr marL="0" indent="0">
              <a:buNone/>
            </a:pPr>
            <a:br>
              <a:rPr lang="en-US" b="0" dirty="0">
                <a:solidFill>
                  <a:srgbClr val="CCCCCC"/>
                </a:solidFill>
                <a:effectLst/>
                <a:latin typeface="Consolas" panose="020B0609020204030204" pitchFamily="49" charset="0"/>
              </a:rPr>
            </a:br>
            <a:r>
              <a:rPr lang="en-US" b="0" dirty="0">
                <a:solidFill>
                  <a:srgbClr val="CE9178"/>
                </a:solidFill>
                <a:effectLst/>
                <a:latin typeface="Consolas" panose="020B0609020204030204" pitchFamily="49" charset="0"/>
              </a:rPr>
              <a:t>''' altitude radar '''</a:t>
            </a:r>
            <a:endParaRPr lang="en-US" b="0" dirty="0">
              <a:solidFill>
                <a:srgbClr val="CCCCCC"/>
              </a:solidFill>
              <a:effectLst/>
              <a:latin typeface="Consolas" panose="020B0609020204030204" pitchFamily="49" charset="0"/>
            </a:endParaRPr>
          </a:p>
          <a:p>
            <a:pPr marL="1260000" indent="-1260000">
              <a:buNone/>
            </a:pPr>
            <a:r>
              <a:rPr lang="en-US" b="0" dirty="0" err="1">
                <a:solidFill>
                  <a:srgbClr val="9CDCFE"/>
                </a:solidFill>
                <a:effectLst/>
                <a:latin typeface="Consolas" panose="020B0609020204030204" pitchFamily="49" charset="0"/>
              </a:rPr>
              <a:t>rdr</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c4d</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sensors</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seeker</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dt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50e-3</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rng_noise_std</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radar_noise</a:t>
            </a:r>
            <a:r>
              <a:rPr lang="en-US" b="0" dirty="0">
                <a:solidFill>
                  <a:srgbClr val="CCCCCC"/>
                </a:solidFill>
                <a:effectLst/>
                <a:latin typeface="Consolas" panose="020B0609020204030204" pitchFamily="49" charset="0"/>
              </a:rPr>
              <a:t>)</a:t>
            </a:r>
          </a:p>
          <a:p>
            <a:pPr marL="0" indent="0">
              <a:buNone/>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main loop </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np</a:t>
            </a:r>
            <a:r>
              <a:rPr lang="en-US" b="0" dirty="0" err="1">
                <a:solidFill>
                  <a:srgbClr val="CCCCCC"/>
                </a:solidFill>
                <a:effectLst/>
                <a:latin typeface="Consolas" panose="020B0609020204030204" pitchFamily="49" charset="0"/>
              </a:rPr>
              <a:t>.arange</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dt</a:t>
            </a:r>
            <a:r>
              <a:rPr lang="en-US" b="0" dirty="0">
                <a:solidFill>
                  <a:srgbClr val="CCCCCC"/>
                </a:solidFill>
                <a:effectLst/>
                <a:latin typeface="Consolas" panose="020B0609020204030204" pitchFamily="49" charset="0"/>
              </a:rPr>
              <a:t>):</a:t>
            </a:r>
          </a:p>
          <a:p>
            <a:pPr marL="0" indent="0">
              <a:buNone/>
            </a:pPr>
            <a:endParaRPr lang="en-US" b="0" dirty="0">
              <a:solidFill>
                <a:srgbClr val="CCCCCC"/>
              </a:solidFill>
              <a:effectLst/>
              <a:latin typeface="Consolas" panose="020B0609020204030204" pitchFamily="49" charset="0"/>
            </a:endParaRPr>
          </a:p>
          <a:p>
            <a:pPr marL="0" indent="0">
              <a:buNone/>
            </a:pP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 measure ''' </a:t>
            </a:r>
            <a:endParaRPr lang="en-US" b="0" dirty="0">
              <a:solidFill>
                <a:srgbClr val="CCCCCC"/>
              </a:solidFill>
              <a:effectLst/>
              <a:latin typeface="Consolas" panose="020B0609020204030204" pitchFamily="49" charset="0"/>
            </a:endParaRPr>
          </a:p>
          <a:p>
            <a:pPr marL="0" indent="0">
              <a:buNone/>
            </a:pPr>
            <a:r>
              <a:rPr lang="en-US" b="0" dirty="0">
                <a:solidFill>
                  <a:srgbClr val="9CDCFE"/>
                </a:solidFill>
                <a:effectLst/>
                <a:latin typeface="Consolas" panose="020B0609020204030204" pitchFamily="49" charset="0"/>
              </a:rPr>
              <a:t>  </a:t>
            </a:r>
            <a:r>
              <a:rPr lang="en-US" b="0" dirty="0" err="1">
                <a:solidFill>
                  <a:srgbClr val="9CDCFE"/>
                </a:solidFill>
                <a:effectLst/>
                <a:latin typeface="Consolas" panose="020B0609020204030204" pitchFamily="49" charset="0"/>
              </a:rPr>
              <a:t>rdrout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rdr</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measure</a:t>
            </a:r>
            <a:r>
              <a:rPr lang="en-US" b="0" dirty="0">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tgt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a:t>
            </a:r>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2395993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C33F-5CFA-AD6B-7CB2-61CCFE55E312}"/>
              </a:ext>
            </a:extLst>
          </p:cNvPr>
          <p:cNvSpPr>
            <a:spLocks noGrp="1"/>
          </p:cNvSpPr>
          <p:nvPr>
            <p:ph type="title"/>
          </p:nvPr>
        </p:nvSpPr>
        <p:spPr/>
        <p:txBody>
          <a:bodyPr/>
          <a:lstStyle/>
          <a:p>
            <a:r>
              <a:rPr lang="en-US" dirty="0"/>
              <a:t>Radar simulation </a:t>
            </a:r>
            <a:endParaRPr lang="he-IL" dirty="0"/>
          </a:p>
        </p:txBody>
      </p:sp>
      <p:pic>
        <p:nvPicPr>
          <p:cNvPr id="5" name="Content Placeholder 4">
            <a:extLst>
              <a:ext uri="{FF2B5EF4-FFF2-40B4-BE49-F238E27FC236}">
                <a16:creationId xmlns:a16="http://schemas.microsoft.com/office/drawing/2014/main" id="{F3A6B3EF-F2DB-E720-CE15-5A97DCCB4A94}"/>
              </a:ext>
            </a:extLst>
          </p:cNvPr>
          <p:cNvPicPr>
            <a:picLocks noGrp="1" noChangeAspect="1"/>
          </p:cNvPicPr>
          <p:nvPr>
            <p:ph idx="1"/>
          </p:nvPr>
        </p:nvPicPr>
        <p:blipFill>
          <a:blip r:embed="rId2"/>
          <a:stretch>
            <a:fillRect/>
          </a:stretch>
        </p:blipFill>
        <p:spPr>
          <a:xfrm>
            <a:off x="838200" y="2132020"/>
            <a:ext cx="10515600" cy="3344847"/>
          </a:xfrm>
        </p:spPr>
      </p:pic>
    </p:spTree>
    <p:extLst>
      <p:ext uri="{BB962C8B-B14F-4D97-AF65-F5344CB8AC3E}">
        <p14:creationId xmlns:p14="http://schemas.microsoft.com/office/powerpoint/2010/main" val="4120845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C33F-5CFA-AD6B-7CB2-61CCFE55E312}"/>
              </a:ext>
            </a:extLst>
          </p:cNvPr>
          <p:cNvSpPr>
            <a:spLocks noGrp="1"/>
          </p:cNvSpPr>
          <p:nvPr>
            <p:ph type="title"/>
          </p:nvPr>
        </p:nvSpPr>
        <p:spPr/>
        <p:txBody>
          <a:bodyPr/>
          <a:lstStyle/>
          <a:p>
            <a:r>
              <a:rPr lang="en-US" dirty="0"/>
              <a:t>Kalman Predict</a:t>
            </a:r>
            <a:endParaRPr lang="he-IL"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708E9F3-0FEA-8700-E212-C537F87B913D}"/>
                  </a:ext>
                </a:extLst>
              </p:cNvPr>
              <p:cNvSpPr>
                <a:spLocks noGrp="1"/>
              </p:cNvSpPr>
              <p:nvPr>
                <p:ph idx="1"/>
              </p:nvPr>
            </p:nvSpPr>
            <p:spPr/>
            <p:txBody>
              <a:bodyPr/>
              <a:lstStyle/>
              <a:p>
                <a:r>
                  <a:rPr lang="en-US" b="0" dirty="0">
                    <a:latin typeface="Cambria Math" panose="02040503050406030204" pitchFamily="18" charset="0"/>
                  </a:rPr>
                  <a:t>Equations </a:t>
                </a:r>
              </a:p>
              <a:p>
                <a:pPr lvl="1"/>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r>
                      <a:rPr lang="en-US" sz="2800" b="0" i="1" smtClean="0">
                        <a:latin typeface="Cambria Math" panose="02040503050406030204" pitchFamily="18" charset="0"/>
                      </a:rPr>
                      <m:t>𝑑𝑡</m:t>
                    </m:r>
                  </m:oMath>
                </a14:m>
                <a:endParaRPr lang="en-US" sz="2800" b="0" dirty="0"/>
              </a:p>
              <a:p>
                <a:pPr lvl="1"/>
                <a14:m>
                  <m:oMath xmlns:m="http://schemas.openxmlformats.org/officeDocument/2006/math">
                    <m:r>
                      <a:rPr lang="en-US" sz="2800" b="0" i="1" smtClean="0">
                        <a:latin typeface="Cambria Math" panose="02040503050406030204" pitchFamily="18" charset="0"/>
                      </a:rPr>
                      <m:t>𝑃</m:t>
                    </m:r>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r>
                      <a:rPr lang="en-US" sz="2800" b="0" i="1" smtClean="0">
                        <a:latin typeface="Cambria Math" panose="02040503050406030204" pitchFamily="18" charset="0"/>
                      </a:rPr>
                      <m:t>𝑃</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𝐹</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a14:m>
                <a:endParaRPr lang="en-US" sz="2800" b="0" dirty="0"/>
              </a:p>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𝑣</m:t>
                                      </m:r>
                                    </m:e>
                                    <m:sub>
                                      <m:r>
                                        <a:rPr lang="en-US" b="0" i="1" smtClean="0">
                                          <a:latin typeface="Cambria Math" panose="02040503050406030204" pitchFamily="18" charset="0"/>
                                        </a:rPr>
                                        <m:t>𝑧</m:t>
                                      </m:r>
                                    </m:sub>
                                  </m:sSub>
                                </m:e>
                                <m:e>
                                  <m:f>
                                    <m:fPr>
                                      <m:ctrlPr>
                                        <a:rPr lang="en-US" b="0" i="1" smtClean="0">
                                          <a:latin typeface="Cambria Math" panose="02040503050406030204" pitchFamily="18" charset="0"/>
                                        </a:rPr>
                                      </m:ctrlPr>
                                    </m:fPr>
                                    <m:num>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0034</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𝑧</m:t>
                                              </m:r>
                                            </m:num>
                                            <m:den>
                                              <m:r>
                                                <a:rPr lang="en-US" b="0" i="1" smtClean="0">
                                                  <a:latin typeface="Cambria Math" panose="02040503050406030204" pitchFamily="18" charset="0"/>
                                                </a:rPr>
                                                <m:t>22000</m:t>
                                              </m:r>
                                            </m:den>
                                          </m:f>
                                        </m:sup>
                                      </m:sSup>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𝑧</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𝛽</m:t>
                                      </m:r>
                                    </m:den>
                                  </m:f>
                                  <m:r>
                                    <a:rPr lang="en-US" b="0" i="1" smtClean="0">
                                      <a:latin typeface="Cambria Math" panose="02040503050406030204" pitchFamily="18" charset="0"/>
                                    </a:rPr>
                                    <m:t>−</m:t>
                                  </m:r>
                                  <m:r>
                                    <a:rPr lang="en-US" b="0" i="1" smtClean="0">
                                      <a:latin typeface="Cambria Math" panose="02040503050406030204" pitchFamily="18" charset="0"/>
                                    </a:rPr>
                                    <m:t>𝑔</m:t>
                                  </m:r>
                                </m:e>
                                <m:e>
                                  <m:r>
                                    <a:rPr lang="en-US" b="0" i="1" smtClean="0">
                                      <a:latin typeface="Cambria Math" panose="02040503050406030204" pitchFamily="18" charset="0"/>
                                    </a:rPr>
                                    <m:t>0</m:t>
                                  </m:r>
                                </m:e>
                              </m:mr>
                            </m:m>
                          </m:e>
                        </m:d>
                      </m:e>
                      <m:sup>
                        <m:r>
                          <a:rPr lang="en-US" b="0" i="1" smtClean="0">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𝑓</m:t>
                        </m:r>
                      </m:num>
                      <m:den>
                        <m:r>
                          <a:rPr lang="en-US" b="0" i="1" smtClean="0">
                            <a:latin typeface="Cambria Math" panose="02040503050406030204" pitchFamily="18" charset="0"/>
                          </a:rPr>
                          <m:t>𝜕</m:t>
                        </m:r>
                        <m:r>
                          <a:rPr lang="en-US" b="0" i="1" smtClean="0">
                            <a:latin typeface="Cambria Math" panose="02040503050406030204" pitchFamily="18" charset="0"/>
                          </a:rPr>
                          <m:t>𝑥</m:t>
                        </m:r>
                      </m:den>
                    </m:f>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a:latin typeface="Cambria Math" panose="02040503050406030204" pitchFamily="18" charset="0"/>
                              </a:rPr>
                              <m:t>​</m:t>
                            </m:r>
                          </m:e>
                        </m:d>
                      </m:e>
                      <m:sub>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ub>
                    </m:sSub>
                    <m:r>
                      <a:rPr lang="en-US" b="0" i="1" smtClean="0">
                        <a:latin typeface="Cambria Math" panose="02040503050406030204" pitchFamily="18" charset="0"/>
                      </a:rPr>
                      <m:t>⋅</m:t>
                    </m:r>
                    <m:r>
                      <a:rPr lang="en-US" b="0" i="1" smtClean="0">
                        <a:latin typeface="Cambria Math" panose="02040503050406030204" pitchFamily="18" charset="0"/>
                      </a:rPr>
                      <m:t>𝑑𝑡</m:t>
                    </m:r>
                  </m:oMath>
                </a14:m>
                <a:endParaRPr lang="en-US" b="0" dirty="0"/>
              </a:p>
              <a:p>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𝑧𝑒𝑟𝑜𝑠</m:t>
                    </m:r>
                    <m:d>
                      <m:dPr>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 </m:t>
                    </m:r>
                    <m:r>
                      <a:rPr lang="en-US" b="0" i="1" smtClean="0">
                        <a:latin typeface="Cambria Math" panose="02040503050406030204" pitchFamily="18" charset="0"/>
                      </a:rPr>
                      <m:t>𝑄</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𝑠</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𝑘</m:t>
                        </m:r>
                      </m:sub>
                    </m:sSub>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𝑑𝑡</m:t>
                        </m:r>
                      </m:sup>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𝜏</m:t>
                        </m:r>
                      </m:e>
                    </m:nary>
                  </m:oMath>
                </a14:m>
                <a:endParaRPr lang="en-US" b="0" dirty="0"/>
              </a:p>
            </p:txBody>
          </p:sp>
        </mc:Choice>
        <mc:Fallback xmlns="">
          <p:sp>
            <p:nvSpPr>
              <p:cNvPr id="4" name="Content Placeholder 3">
                <a:extLst>
                  <a:ext uri="{FF2B5EF4-FFF2-40B4-BE49-F238E27FC236}">
                    <a16:creationId xmlns:a16="http://schemas.microsoft.com/office/drawing/2014/main" id="{E708E9F3-0FEA-8700-E212-C537F87B913D}"/>
                  </a:ext>
                </a:extLst>
              </p:cNvPr>
              <p:cNvSpPr>
                <a:spLocks noGrp="1" noRot="1" noChangeAspect="1" noMove="1" noResize="1" noEditPoints="1" noAdjustHandles="1" noChangeArrowheads="1" noChangeShapeType="1" noTextEdit="1"/>
              </p:cNvSpPr>
              <p:nvPr>
                <p:ph idx="1"/>
              </p:nvPr>
            </p:nvSpPr>
            <p:spPr>
              <a:blipFill>
                <a:blip r:embed="rId2"/>
                <a:stretch>
                  <a:fillRect l="-1043" t="-2314"/>
                </a:stretch>
              </a:blipFill>
            </p:spPr>
            <p:txBody>
              <a:bodyPr/>
              <a:lstStyle/>
              <a:p>
                <a:r>
                  <a:rPr lang="he-IL">
                    <a:noFill/>
                  </a:rPr>
                  <a:t> </a:t>
                </a:r>
              </a:p>
            </p:txBody>
          </p:sp>
        </mc:Fallback>
      </mc:AlternateContent>
    </p:spTree>
    <p:extLst>
      <p:ext uri="{BB962C8B-B14F-4D97-AF65-F5344CB8AC3E}">
        <p14:creationId xmlns:p14="http://schemas.microsoft.com/office/powerpoint/2010/main" val="746283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C33F-5CFA-AD6B-7CB2-61CCFE55E312}"/>
              </a:ext>
            </a:extLst>
          </p:cNvPr>
          <p:cNvSpPr>
            <a:spLocks noGrp="1"/>
          </p:cNvSpPr>
          <p:nvPr>
            <p:ph type="title"/>
          </p:nvPr>
        </p:nvSpPr>
        <p:spPr/>
        <p:txBody>
          <a:bodyPr/>
          <a:lstStyle/>
          <a:p>
            <a:r>
              <a:rPr lang="en-US" dirty="0"/>
              <a:t>Kalman Predict</a:t>
            </a:r>
            <a:endParaRPr lang="he-IL" dirty="0"/>
          </a:p>
        </p:txBody>
      </p:sp>
      <p:sp>
        <p:nvSpPr>
          <p:cNvPr id="4" name="Content Placeholder 3">
            <a:extLst>
              <a:ext uri="{FF2B5EF4-FFF2-40B4-BE49-F238E27FC236}">
                <a16:creationId xmlns:a16="http://schemas.microsoft.com/office/drawing/2014/main" id="{E708E9F3-0FEA-8700-E212-C537F87B913D}"/>
              </a:ext>
            </a:extLst>
          </p:cNvPr>
          <p:cNvSpPr>
            <a:spLocks noGrp="1"/>
          </p:cNvSpPr>
          <p:nvPr>
            <p:ph idx="1"/>
          </p:nvPr>
        </p:nvSpPr>
        <p:spPr>
          <a:xfrm>
            <a:off x="368300" y="1431235"/>
            <a:ext cx="11760200" cy="4745728"/>
          </a:xfrm>
        </p:spPr>
        <p:txBody>
          <a:bodyPr>
            <a:normAutofit/>
          </a:bodyPr>
          <a:lstStyle/>
          <a:p>
            <a:pPr marL="0" indent="0">
              <a:buNone/>
            </a:pPr>
            <a:r>
              <a:rPr lang="en-US" b="0" dirty="0">
                <a:solidFill>
                  <a:srgbClr val="6A9955"/>
                </a:solidFill>
                <a:effectLst/>
                <a:latin typeface="Consolas" panose="020B0609020204030204" pitchFamily="49" charset="0"/>
              </a:rPr>
              <a:t># nonlinear derivatives for x </a:t>
            </a:r>
            <a:endParaRPr lang="en-US" b="0" dirty="0">
              <a:solidFill>
                <a:srgbClr val="CCCCCC"/>
              </a:solidFill>
              <a:effectLst/>
              <a:latin typeface="Consolas" panose="020B0609020204030204" pitchFamily="49" charset="0"/>
            </a:endParaRPr>
          </a:p>
          <a:p>
            <a:pPr marL="1260000" indent="-1260000">
              <a:buNone/>
            </a:pPr>
            <a:r>
              <a:rPr lang="en-US" b="0" dirty="0" err="1">
                <a:solidFill>
                  <a:srgbClr val="9CDCFE"/>
                </a:solidFill>
                <a:effectLst/>
                <a:latin typeface="Consolas" panose="020B0609020204030204" pitchFamily="49" charset="0"/>
              </a:rPr>
              <a:t>fx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tgt_trk</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vz</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rgvzb</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tgt_trk</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vz</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c4d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g_fts2</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a:t>
            </a:r>
          </a:p>
          <a:p>
            <a:pPr marL="0" indent="0">
              <a:buNone/>
            </a:pP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tgt_trk</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z</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tgt_trk</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vz</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tgt_trk</a:t>
            </a:r>
            <a:r>
              <a:rPr lang="en-US" b="0" dirty="0" err="1">
                <a:solidFill>
                  <a:srgbClr val="CCCCCC"/>
                </a:solidFill>
                <a:effectLst/>
                <a:latin typeface="Consolas" panose="020B0609020204030204" pitchFamily="49" charset="0"/>
              </a:rPr>
              <a:t>.beta</a:t>
            </a:r>
            <a:r>
              <a:rPr lang="en-US" b="0" dirty="0">
                <a:solidFill>
                  <a:srgbClr val="CCCCCC"/>
                </a:solidFill>
                <a:effectLst/>
                <a:latin typeface="Consolas" panose="020B0609020204030204" pitchFamily="49" charset="0"/>
              </a:rPr>
              <a:t>]</a:t>
            </a:r>
          </a:p>
          <a:p>
            <a:pPr marL="1260000" indent="-1260000">
              <a:buNone/>
            </a:pPr>
            <a:endParaRPr lang="en-US" b="0" dirty="0">
              <a:solidFill>
                <a:srgbClr val="CCCCCC"/>
              </a:solidFill>
              <a:effectLst/>
              <a:latin typeface="Consolas" panose="020B0609020204030204" pitchFamily="49" charset="0"/>
            </a:endParaRPr>
          </a:p>
          <a:p>
            <a:pPr marL="1260000" indent="-1260000">
              <a:buNone/>
            </a:pPr>
            <a:r>
              <a:rPr lang="en-US" b="0" dirty="0" err="1">
                <a:solidFill>
                  <a:srgbClr val="9CDCFE"/>
                </a:solidFill>
                <a:effectLst/>
                <a:latin typeface="Consolas" panose="020B0609020204030204" pitchFamily="49" charset="0"/>
              </a:rPr>
              <a:t>xout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tgt_trk</a:t>
            </a:r>
            <a:r>
              <a:rPr lang="en-US" b="0" dirty="0" err="1">
                <a:solidFill>
                  <a:srgbClr val="CCCCCC"/>
                </a:solidFill>
                <a:effectLst/>
                <a:latin typeface="Consolas" panose="020B0609020204030204" pitchFamily="49" charset="0"/>
              </a:rPr>
              <a:t>.kalman.</a:t>
            </a:r>
            <a:r>
              <a:rPr lang="en-US" b="0" dirty="0" err="1">
                <a:solidFill>
                  <a:srgbClr val="DCDCAA"/>
                </a:solidFill>
                <a:effectLst/>
                <a:latin typeface="Consolas" panose="020B0609020204030204" pitchFamily="49" charset="0"/>
              </a:rPr>
              <a:t>predict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fx</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fx</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F</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Phi</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Q</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FC1FF"/>
                </a:solidFill>
                <a:effectLst/>
                <a:latin typeface="Consolas" panose="020B0609020204030204" pitchFamily="49" charset="0"/>
              </a:rPr>
              <a:t>Q</a:t>
            </a:r>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4159513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7704-8961-D4E1-4B73-8C65CF6214D1}"/>
              </a:ext>
            </a:extLst>
          </p:cNvPr>
          <p:cNvSpPr>
            <a:spLocks noGrp="1"/>
          </p:cNvSpPr>
          <p:nvPr>
            <p:ph type="title"/>
          </p:nvPr>
        </p:nvSpPr>
        <p:spPr/>
        <p:txBody>
          <a:bodyPr/>
          <a:lstStyle/>
          <a:p>
            <a:r>
              <a:rPr lang="en-US" dirty="0"/>
              <a:t>Implementation  </a:t>
            </a:r>
          </a:p>
        </p:txBody>
      </p:sp>
      <p:sp>
        <p:nvSpPr>
          <p:cNvPr id="3" name="Content Placeholder 2">
            <a:extLst>
              <a:ext uri="{FF2B5EF4-FFF2-40B4-BE49-F238E27FC236}">
                <a16:creationId xmlns:a16="http://schemas.microsoft.com/office/drawing/2014/main" id="{BBBC14D2-9AC3-9BA0-6350-7A88FC432631}"/>
              </a:ext>
            </a:extLst>
          </p:cNvPr>
          <p:cNvSpPr>
            <a:spLocks noGrp="1"/>
          </p:cNvSpPr>
          <p:nvPr>
            <p:ph idx="1"/>
          </p:nvPr>
        </p:nvSpPr>
        <p:spPr/>
        <p:txBody>
          <a:bodyPr>
            <a:normAutofit fontScale="70000" lnSpcReduction="20000"/>
          </a:bodyPr>
          <a:lstStyle/>
          <a:p>
            <a:pPr marL="0" indent="0">
              <a:buNone/>
            </a:pPr>
            <a:r>
              <a:rPr lang="en-US" b="0" dirty="0">
                <a:solidFill>
                  <a:srgbClr val="E6DB74"/>
                </a:solidFill>
                <a:effectLst/>
                <a:latin typeface="Consolas" panose="020B0609020204030204" pitchFamily="49" charset="0"/>
              </a:rPr>
              <a:t>''' true target '''</a:t>
            </a:r>
            <a:endParaRPr lang="en-US" b="0" dirty="0">
              <a:solidFill>
                <a:srgbClr val="F8F8F2"/>
              </a:solidFill>
              <a:effectLst/>
              <a:latin typeface="Consolas" panose="020B0609020204030204" pitchFamily="49" charset="0"/>
            </a:endParaRPr>
          </a:p>
          <a:p>
            <a:pPr marL="0" indent="0">
              <a:buNone/>
            </a:pPr>
            <a:r>
              <a:rPr lang="en-US" b="0" dirty="0" err="1">
                <a:solidFill>
                  <a:srgbClr val="F8F8F2"/>
                </a:solidFill>
                <a:effectLst/>
                <a:latin typeface="Consolas" panose="020B0609020204030204" pitchFamily="49" charset="0"/>
              </a:rPr>
              <a:t>tgt</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u="sng" dirty="0">
                <a:solidFill>
                  <a:srgbClr val="A6E22E"/>
                </a:solidFill>
                <a:effectLst/>
                <a:latin typeface="Consolas" panose="020B0609020204030204" pitchFamily="49" charset="0"/>
              </a:rPr>
              <a:t>c4d</a:t>
            </a:r>
            <a:r>
              <a:rPr lang="en-US" b="0" dirty="0">
                <a:solidFill>
                  <a:srgbClr val="F8F8F2"/>
                </a:solidFill>
                <a:effectLst/>
                <a:latin typeface="Consolas" panose="020B0609020204030204" pitchFamily="49" charset="0"/>
              </a:rPr>
              <a:t>.</a:t>
            </a:r>
            <a:r>
              <a:rPr lang="en-US" b="0" u="sng" dirty="0">
                <a:solidFill>
                  <a:srgbClr val="A6E22E"/>
                </a:solidFill>
                <a:effectLst/>
                <a:latin typeface="Consolas" panose="020B0609020204030204" pitchFamily="49" charset="0"/>
              </a:rPr>
              <a:t>datapoint</a:t>
            </a:r>
            <a:r>
              <a:rPr lang="en-US" b="0" dirty="0">
                <a:solidFill>
                  <a:srgbClr val="F8F8F2"/>
                </a:solidFill>
                <a:effectLst/>
                <a:latin typeface="Consolas" panose="020B0609020204030204" pitchFamily="49" charset="0"/>
              </a:rPr>
              <a:t>(</a:t>
            </a:r>
            <a:r>
              <a:rPr lang="en-US" b="0" i="1" dirty="0">
                <a:solidFill>
                  <a:srgbClr val="FD971F"/>
                </a:solidFill>
                <a:effectLst/>
                <a:latin typeface="Consolas" panose="020B0609020204030204" pitchFamily="49" charset="0"/>
              </a:rPr>
              <a:t>z</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z0, </a:t>
            </a:r>
            <a:r>
              <a:rPr lang="en-US" b="0" i="1" dirty="0" err="1">
                <a:solidFill>
                  <a:srgbClr val="FD971F"/>
                </a:solidFill>
                <a:effectLst/>
                <a:latin typeface="Consolas" panose="020B0609020204030204" pitchFamily="49" charset="0"/>
              </a:rPr>
              <a:t>vz</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vz0)</a:t>
            </a:r>
          </a:p>
          <a:p>
            <a:pPr marL="0" indent="0">
              <a:buNone/>
            </a:pPr>
            <a:r>
              <a:rPr lang="en-US" b="0" dirty="0" err="1">
                <a:solidFill>
                  <a:srgbClr val="F8F8F2"/>
                </a:solidFill>
                <a:effectLst/>
                <a:latin typeface="Consolas" panose="020B0609020204030204" pitchFamily="49" charset="0"/>
              </a:rPr>
              <a:t>tgt.beta</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beta0 </a:t>
            </a:r>
            <a:r>
              <a:rPr lang="en-US" b="0" dirty="0">
                <a:solidFill>
                  <a:srgbClr val="88846F"/>
                </a:solidFill>
                <a:effectLst/>
                <a:latin typeface="Consolas" panose="020B0609020204030204" pitchFamily="49" charset="0"/>
              </a:rPr>
              <a:t># </a:t>
            </a:r>
            <a:r>
              <a:rPr lang="en-US" b="0" dirty="0" err="1">
                <a:solidFill>
                  <a:srgbClr val="88846F"/>
                </a:solidFill>
                <a:effectLst/>
                <a:latin typeface="Consolas" panose="020B0609020204030204" pitchFamily="49" charset="0"/>
              </a:rPr>
              <a:t>balistic</a:t>
            </a:r>
            <a:r>
              <a:rPr lang="en-US" b="0" dirty="0">
                <a:solidFill>
                  <a:srgbClr val="88846F"/>
                </a:solidFill>
                <a:effectLst/>
                <a:latin typeface="Consolas" panose="020B0609020204030204" pitchFamily="49" charset="0"/>
              </a:rPr>
              <a:t> coefficient </a:t>
            </a:r>
            <a:endParaRPr lang="en-US" b="0" dirty="0">
              <a:solidFill>
                <a:srgbClr val="F8F8F2"/>
              </a:solidFill>
              <a:effectLst/>
              <a:latin typeface="Consolas" panose="020B0609020204030204" pitchFamily="49" charset="0"/>
            </a:endParaRPr>
          </a:p>
          <a:p>
            <a:pPr marL="0" indent="0">
              <a:buNone/>
            </a:pPr>
            <a:br>
              <a:rPr lang="en-US" b="0" dirty="0">
                <a:solidFill>
                  <a:srgbClr val="F8F8F2"/>
                </a:solidFill>
                <a:effectLst/>
                <a:latin typeface="Consolas" panose="020B0609020204030204" pitchFamily="49" charset="0"/>
              </a:rPr>
            </a:br>
            <a:br>
              <a:rPr lang="en-US" b="0" dirty="0">
                <a:solidFill>
                  <a:srgbClr val="F8F8F2"/>
                </a:solidFill>
                <a:effectLst/>
                <a:latin typeface="Consolas" panose="020B0609020204030204" pitchFamily="49" charset="0"/>
              </a:rPr>
            </a:br>
            <a:r>
              <a:rPr lang="en-US" b="0" dirty="0">
                <a:solidFill>
                  <a:srgbClr val="E6DB74"/>
                </a:solidFill>
                <a:effectLst/>
                <a:latin typeface="Consolas" panose="020B0609020204030204" pitchFamily="49" charset="0"/>
              </a:rPr>
              <a:t>''' measured target '''</a:t>
            </a:r>
            <a:endParaRPr lang="en-US" b="0" dirty="0">
              <a:solidFill>
                <a:srgbClr val="F8F8F2"/>
              </a:solidFill>
              <a:effectLst/>
              <a:latin typeface="Consolas" panose="020B0609020204030204" pitchFamily="49" charset="0"/>
            </a:endParaRPr>
          </a:p>
          <a:p>
            <a:pPr marL="0" indent="0">
              <a:buNone/>
            </a:pPr>
            <a:r>
              <a:rPr lang="en-US" b="0" dirty="0" err="1">
                <a:solidFill>
                  <a:srgbClr val="F8F8F2"/>
                </a:solidFill>
                <a:effectLst/>
                <a:latin typeface="Consolas" panose="020B0609020204030204" pitchFamily="49" charset="0"/>
              </a:rPr>
              <a:t>tgt_trk</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u="sng" dirty="0">
                <a:solidFill>
                  <a:srgbClr val="A6E22E"/>
                </a:solidFill>
                <a:effectLst/>
                <a:latin typeface="Consolas" panose="020B0609020204030204" pitchFamily="49" charset="0"/>
              </a:rPr>
              <a:t>c4d</a:t>
            </a:r>
            <a:r>
              <a:rPr lang="en-US" b="0" dirty="0">
                <a:solidFill>
                  <a:srgbClr val="F8F8F2"/>
                </a:solidFill>
                <a:effectLst/>
                <a:latin typeface="Consolas" panose="020B0609020204030204" pitchFamily="49" charset="0"/>
              </a:rPr>
              <a:t>.</a:t>
            </a:r>
            <a:r>
              <a:rPr lang="en-US" b="0" u="sng" dirty="0">
                <a:solidFill>
                  <a:srgbClr val="A6E22E"/>
                </a:solidFill>
                <a:effectLst/>
                <a:latin typeface="Consolas" panose="020B0609020204030204" pitchFamily="49" charset="0"/>
              </a:rPr>
              <a:t>datapoint</a:t>
            </a:r>
            <a:r>
              <a:rPr lang="en-US" b="0" dirty="0">
                <a:solidFill>
                  <a:srgbClr val="F8F8F2"/>
                </a:solidFill>
                <a:effectLst/>
                <a:latin typeface="Consolas" panose="020B0609020204030204" pitchFamily="49" charset="0"/>
              </a:rPr>
              <a:t>(</a:t>
            </a:r>
            <a:r>
              <a:rPr lang="en-US" b="0" i="1" dirty="0">
                <a:solidFill>
                  <a:srgbClr val="FD971F"/>
                </a:solidFill>
                <a:effectLst/>
                <a:latin typeface="Consolas" panose="020B0609020204030204" pitchFamily="49" charset="0"/>
              </a:rPr>
              <a:t>z</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tgt.z0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E81FF"/>
                </a:solidFill>
                <a:effectLst/>
                <a:latin typeface="Consolas" panose="020B0609020204030204" pitchFamily="49" charset="0"/>
              </a:rPr>
              <a:t>25</a:t>
            </a:r>
            <a:r>
              <a:rPr lang="en-US" b="0" dirty="0">
                <a:solidFill>
                  <a:srgbClr val="F8F8F2"/>
                </a:solidFill>
                <a:effectLst/>
                <a:latin typeface="Consolas" panose="020B0609020204030204" pitchFamily="49" charset="0"/>
              </a:rPr>
              <a:t>, </a:t>
            </a:r>
            <a:r>
              <a:rPr lang="en-US" b="0" i="1" dirty="0" err="1">
                <a:solidFill>
                  <a:srgbClr val="FD971F"/>
                </a:solidFill>
                <a:effectLst/>
                <a:latin typeface="Consolas" panose="020B0609020204030204" pitchFamily="49" charset="0"/>
              </a:rPr>
              <a:t>vz</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tgt.vz</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AE81FF"/>
                </a:solidFill>
                <a:effectLst/>
                <a:latin typeface="Consolas" panose="020B0609020204030204" pitchFamily="49" charset="0"/>
              </a:rPr>
              <a:t>150</a:t>
            </a:r>
            <a:r>
              <a:rPr lang="en-US" b="0" dirty="0">
                <a:solidFill>
                  <a:srgbClr val="F8F8F2"/>
                </a:solidFill>
                <a:effectLst/>
                <a:latin typeface="Consolas" panose="020B0609020204030204" pitchFamily="49" charset="0"/>
              </a:rPr>
              <a:t>)</a:t>
            </a:r>
          </a:p>
          <a:p>
            <a:pPr marL="0" indent="0">
              <a:buNone/>
            </a:pPr>
            <a:r>
              <a:rPr lang="en-US" b="0" dirty="0" err="1">
                <a:solidFill>
                  <a:srgbClr val="F8F8F2"/>
                </a:solidFill>
                <a:effectLst/>
                <a:latin typeface="Consolas" panose="020B0609020204030204" pitchFamily="49" charset="0"/>
              </a:rPr>
              <a:t>tgt_trk.beta</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tgt.beta</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betaerr0 </a:t>
            </a:r>
          </a:p>
          <a:p>
            <a:pPr marL="0" indent="0">
              <a:buNone/>
            </a:pPr>
            <a:br>
              <a:rPr lang="en-US" b="0" dirty="0">
                <a:solidFill>
                  <a:srgbClr val="F8F8F2"/>
                </a:solidFill>
                <a:effectLst/>
                <a:latin typeface="Consolas" panose="020B0609020204030204" pitchFamily="49" charset="0"/>
              </a:rPr>
            </a:br>
            <a:r>
              <a:rPr lang="en-US" b="0" dirty="0">
                <a:solidFill>
                  <a:srgbClr val="E6DB74"/>
                </a:solidFill>
                <a:effectLst/>
                <a:latin typeface="Consolas" panose="020B0609020204030204" pitchFamily="49" charset="0"/>
              </a:rPr>
              <a:t>''' </a:t>
            </a:r>
            <a:r>
              <a:rPr lang="en-US" b="0" dirty="0" err="1">
                <a:solidFill>
                  <a:srgbClr val="E6DB74"/>
                </a:solidFill>
                <a:effectLst/>
                <a:latin typeface="Consolas" panose="020B0609020204030204" pitchFamily="49" charset="0"/>
              </a:rPr>
              <a:t>kalman</a:t>
            </a:r>
            <a:r>
              <a:rPr lang="en-US" b="0" dirty="0">
                <a:solidFill>
                  <a:srgbClr val="F8F8F2"/>
                </a:solidFill>
                <a:effectLst/>
                <a:latin typeface="Consolas" panose="020B0609020204030204" pitchFamily="49" charset="0"/>
              </a:rPr>
              <a:t> </a:t>
            </a:r>
            <a:r>
              <a:rPr lang="en-US" b="0" dirty="0">
                <a:solidFill>
                  <a:srgbClr val="E6DB74"/>
                </a:solidFill>
                <a:effectLst/>
                <a:latin typeface="Consolas" panose="020B0609020204030204" pitchFamily="49" charset="0"/>
              </a:rPr>
              <a:t>'''</a:t>
            </a:r>
            <a:endParaRPr lang="en-US" b="0" dirty="0">
              <a:solidFill>
                <a:srgbClr val="F8F8F2"/>
              </a:solidFill>
              <a:effectLst/>
              <a:latin typeface="Consolas" panose="020B0609020204030204" pitchFamily="49" charset="0"/>
            </a:endParaRPr>
          </a:p>
          <a:p>
            <a:pPr marL="0" indent="0">
              <a:buNone/>
            </a:pPr>
            <a:r>
              <a:rPr lang="en-US" b="0" dirty="0" err="1">
                <a:solidFill>
                  <a:srgbClr val="F8F8F2"/>
                </a:solidFill>
                <a:effectLst/>
                <a:latin typeface="Consolas" panose="020B0609020204030204" pitchFamily="49" charset="0"/>
              </a:rPr>
              <a:t>tgt_trk.kalman</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u="sng" dirty="0">
                <a:solidFill>
                  <a:srgbClr val="A6E22E"/>
                </a:solidFill>
                <a:effectLst/>
                <a:latin typeface="Consolas" panose="020B0609020204030204" pitchFamily="49" charset="0"/>
              </a:rPr>
              <a:t>c4d</a:t>
            </a:r>
            <a:r>
              <a:rPr lang="en-US" b="0" dirty="0">
                <a:solidFill>
                  <a:srgbClr val="F8F8F2"/>
                </a:solidFill>
                <a:effectLst/>
                <a:latin typeface="Consolas" panose="020B0609020204030204" pitchFamily="49" charset="0"/>
              </a:rPr>
              <a:t>.</a:t>
            </a:r>
            <a:r>
              <a:rPr lang="en-US" b="0" u="sng" dirty="0">
                <a:solidFill>
                  <a:srgbClr val="A6E22E"/>
                </a:solidFill>
                <a:effectLst/>
                <a:latin typeface="Consolas" panose="020B0609020204030204" pitchFamily="49" charset="0"/>
              </a:rPr>
              <a:t>filters</a:t>
            </a:r>
            <a:r>
              <a:rPr lang="en-US" b="0" dirty="0">
                <a:solidFill>
                  <a:srgbClr val="F8F8F2"/>
                </a:solidFill>
                <a:effectLst/>
                <a:latin typeface="Consolas" panose="020B0609020204030204" pitchFamily="49" charset="0"/>
              </a:rPr>
              <a:t>.</a:t>
            </a:r>
            <a:r>
              <a:rPr lang="en-US" b="0" u="sng" dirty="0">
                <a:solidFill>
                  <a:srgbClr val="A6E22E"/>
                </a:solidFill>
                <a:effectLst/>
                <a:latin typeface="Consolas" panose="020B0609020204030204" pitchFamily="49" charset="0"/>
              </a:rPr>
              <a:t>e_kalman</a:t>
            </a:r>
            <a:r>
              <a:rPr lang="en-US" b="0" dirty="0">
                <a:solidFill>
                  <a:srgbClr val="F8F8F2"/>
                </a:solidFill>
                <a:effectLst/>
                <a:latin typeface="Consolas" panose="020B0609020204030204" pitchFamily="49" charset="0"/>
              </a:rPr>
              <a:t>(p0, </a:t>
            </a:r>
            <a:r>
              <a:rPr lang="en-US" b="0" i="1" dirty="0">
                <a:solidFill>
                  <a:srgbClr val="FD971F"/>
                </a:solidFill>
                <a:effectLst/>
                <a:latin typeface="Consolas" panose="020B0609020204030204" pitchFamily="49" charset="0"/>
              </a:rPr>
              <a:t>dt</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dt, </a:t>
            </a:r>
            <a:r>
              <a:rPr lang="en-US" b="0" i="1" dirty="0">
                <a:solidFill>
                  <a:srgbClr val="FD971F"/>
                </a:solidFill>
                <a:effectLst/>
                <a:latin typeface="Consolas" panose="020B0609020204030204" pitchFamily="49" charset="0"/>
              </a:rPr>
              <a:t>H</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H, </a:t>
            </a:r>
            <a:r>
              <a:rPr lang="en-US" b="0" i="1" dirty="0">
                <a:solidFill>
                  <a:srgbClr val="FD971F"/>
                </a:solidFill>
                <a:effectLst/>
                <a:latin typeface="Consolas" panose="020B0609020204030204" pitchFamily="49" charset="0"/>
              </a:rPr>
              <a:t>Q</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Q, </a:t>
            </a:r>
            <a:r>
              <a:rPr lang="en-US" b="0" i="1" dirty="0">
                <a:solidFill>
                  <a:srgbClr val="FD971F"/>
                </a:solidFill>
                <a:effectLst/>
                <a:latin typeface="Consolas" panose="020B0609020204030204" pitchFamily="49" charset="0"/>
              </a:rPr>
              <a:t>R</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R)</a:t>
            </a:r>
          </a:p>
          <a:p>
            <a:pPr marL="0" indent="0">
              <a:buNone/>
            </a:pPr>
            <a:endParaRPr lang="en-US" b="0" dirty="0">
              <a:solidFill>
                <a:srgbClr val="F8F8F2"/>
              </a:solidFill>
              <a:effectLst/>
              <a:latin typeface="Consolas" panose="020B0609020204030204" pitchFamily="49" charset="0"/>
            </a:endParaRPr>
          </a:p>
          <a:p>
            <a:pPr marL="0" indent="0">
              <a:buNone/>
            </a:pPr>
            <a:r>
              <a:rPr lang="en-US" b="0" dirty="0">
                <a:solidFill>
                  <a:srgbClr val="E6DB74"/>
                </a:solidFill>
                <a:effectLst/>
                <a:latin typeface="Consolas" panose="020B0609020204030204" pitchFamily="49" charset="0"/>
              </a:rPr>
              <a:t>''' altitude radar '''</a:t>
            </a:r>
            <a:endParaRPr lang="en-US" b="0" dirty="0">
              <a:solidFill>
                <a:srgbClr val="F8F8F2"/>
              </a:solidFill>
              <a:effectLst/>
              <a:latin typeface="Consolas" panose="020B0609020204030204" pitchFamily="49" charset="0"/>
            </a:endParaRPr>
          </a:p>
          <a:p>
            <a:pPr marL="0" indent="0">
              <a:buNone/>
            </a:pPr>
            <a:r>
              <a:rPr lang="en-US" b="0" dirty="0" err="1">
                <a:solidFill>
                  <a:srgbClr val="F8F8F2"/>
                </a:solidFill>
                <a:effectLst/>
                <a:latin typeface="Consolas" panose="020B0609020204030204" pitchFamily="49" charset="0"/>
              </a:rPr>
              <a:t>rdr</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u="sng" dirty="0">
                <a:solidFill>
                  <a:srgbClr val="A6E22E"/>
                </a:solidFill>
                <a:effectLst/>
                <a:latin typeface="Consolas" panose="020B0609020204030204" pitchFamily="49" charset="0"/>
              </a:rPr>
              <a:t>c4d</a:t>
            </a:r>
            <a:r>
              <a:rPr lang="en-US" b="0" dirty="0">
                <a:solidFill>
                  <a:srgbClr val="F8F8F2"/>
                </a:solidFill>
                <a:effectLst/>
                <a:latin typeface="Consolas" panose="020B0609020204030204" pitchFamily="49" charset="0"/>
              </a:rPr>
              <a:t>.</a:t>
            </a:r>
            <a:r>
              <a:rPr lang="en-US" b="0" u="sng" dirty="0">
                <a:solidFill>
                  <a:srgbClr val="A6E22E"/>
                </a:solidFill>
                <a:effectLst/>
                <a:latin typeface="Consolas" panose="020B0609020204030204" pitchFamily="49" charset="0"/>
              </a:rPr>
              <a:t>sensors</a:t>
            </a:r>
            <a:r>
              <a:rPr lang="en-US" b="0" dirty="0">
                <a:solidFill>
                  <a:srgbClr val="F8F8F2"/>
                </a:solidFill>
                <a:effectLst/>
                <a:latin typeface="Consolas" panose="020B0609020204030204" pitchFamily="49" charset="0"/>
              </a:rPr>
              <a:t>.</a:t>
            </a:r>
            <a:r>
              <a:rPr lang="en-US" b="0" u="sng" dirty="0">
                <a:solidFill>
                  <a:srgbClr val="A6E22E"/>
                </a:solidFill>
                <a:effectLst/>
                <a:latin typeface="Consolas" panose="020B0609020204030204" pitchFamily="49" charset="0"/>
              </a:rPr>
              <a:t>seeker</a:t>
            </a:r>
            <a:r>
              <a:rPr lang="en-US" b="0" dirty="0">
                <a:solidFill>
                  <a:srgbClr val="F8F8F2"/>
                </a:solidFill>
                <a:effectLst/>
                <a:latin typeface="Consolas" panose="020B0609020204030204" pitchFamily="49" charset="0"/>
              </a:rPr>
              <a:t>(</a:t>
            </a:r>
            <a:r>
              <a:rPr lang="en-US" b="0" i="1" dirty="0" err="1">
                <a:solidFill>
                  <a:srgbClr val="FD971F"/>
                </a:solidFill>
                <a:effectLst/>
                <a:latin typeface="Consolas" panose="020B0609020204030204" pitchFamily="49" charset="0"/>
              </a:rPr>
              <a:t>isideal</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E81FF"/>
                </a:solidFill>
                <a:effectLst/>
                <a:latin typeface="Consolas" panose="020B0609020204030204" pitchFamily="49" charset="0"/>
              </a:rPr>
              <a:t>True</a:t>
            </a:r>
            <a:r>
              <a:rPr lang="en-US" b="0" dirty="0">
                <a:solidFill>
                  <a:srgbClr val="F8F8F2"/>
                </a:solidFill>
                <a:effectLst/>
                <a:latin typeface="Consolas" panose="020B0609020204030204" pitchFamily="49" charset="0"/>
              </a:rPr>
              <a:t>, </a:t>
            </a:r>
            <a:r>
              <a:rPr lang="en-US" b="0" i="1" dirty="0">
                <a:solidFill>
                  <a:srgbClr val="FD971F"/>
                </a:solidFill>
                <a:effectLst/>
                <a:latin typeface="Consolas" panose="020B0609020204030204" pitchFamily="49" charset="0"/>
              </a:rPr>
              <a:t>dt</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a:solidFill>
                  <a:srgbClr val="AE81FF"/>
                </a:solidFill>
                <a:effectLst/>
                <a:latin typeface="Consolas" panose="020B0609020204030204" pitchFamily="49" charset="0"/>
              </a:rPr>
              <a:t>50e-3</a:t>
            </a:r>
            <a:r>
              <a:rPr lang="en-US" b="0" dirty="0">
                <a:solidFill>
                  <a:srgbClr val="F8F8F2"/>
                </a:solidFill>
                <a:effectLst/>
                <a:latin typeface="Consolas" panose="020B0609020204030204" pitchFamily="49" charset="0"/>
              </a:rPr>
              <a:t>, </a:t>
            </a:r>
            <a:r>
              <a:rPr lang="en-US" b="0" i="1" dirty="0" err="1">
                <a:solidFill>
                  <a:srgbClr val="FD971F"/>
                </a:solidFill>
                <a:effectLst/>
                <a:latin typeface="Consolas" panose="020B0609020204030204" pitchFamily="49" charset="0"/>
              </a:rPr>
              <a:t>rng_noise_std</a:t>
            </a:r>
            <a:r>
              <a:rPr lang="en-US" b="0" dirty="0">
                <a:solidFill>
                  <a:srgbClr val="F8F8F2"/>
                </a:solidFill>
                <a:effectLst/>
                <a:latin typeface="Consolas" panose="020B0609020204030204" pitchFamily="49" charset="0"/>
              </a:rPr>
              <a:t> </a:t>
            </a:r>
            <a:r>
              <a:rPr lang="en-US" b="0" dirty="0">
                <a:solidFill>
                  <a:srgbClr val="F92672"/>
                </a:solidFill>
                <a:effectLst/>
                <a:latin typeface="Consolas" panose="020B0609020204030204" pitchFamily="49" charset="0"/>
              </a:rPr>
              <a:t>=</a:t>
            </a:r>
            <a:r>
              <a:rPr lang="en-US" b="0" dirty="0">
                <a:solidFill>
                  <a:srgbClr val="F8F8F2"/>
                </a:solidFill>
                <a:effectLst/>
                <a:latin typeface="Consolas" panose="020B0609020204030204" pitchFamily="49" charset="0"/>
              </a:rPr>
              <a:t> </a:t>
            </a:r>
            <a:r>
              <a:rPr lang="en-US" b="0" dirty="0" err="1">
                <a:solidFill>
                  <a:srgbClr val="F8F8F2"/>
                </a:solidFill>
                <a:effectLst/>
                <a:latin typeface="Consolas" panose="020B0609020204030204" pitchFamily="49" charset="0"/>
              </a:rPr>
              <a:t>radar_noise</a:t>
            </a:r>
            <a:r>
              <a:rPr lang="en-US" b="0" dirty="0">
                <a:solidFill>
                  <a:srgbClr val="F8F8F2"/>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349F25B8-F4F0-9E82-A563-3EA63038A332}"/>
              </a:ext>
            </a:extLst>
          </p:cNvPr>
          <p:cNvSpPr txBox="1"/>
          <p:nvPr/>
        </p:nvSpPr>
        <p:spPr>
          <a:xfrm>
            <a:off x="6096001" y="757989"/>
            <a:ext cx="6096000" cy="646331"/>
          </a:xfrm>
          <a:prstGeom prst="rect">
            <a:avLst/>
          </a:prstGeom>
          <a:noFill/>
        </p:spPr>
        <p:txBody>
          <a:bodyPr wrap="square" rtlCol="1">
            <a:spAutoFit/>
          </a:bodyPr>
          <a:lstStyle/>
          <a:p>
            <a:r>
              <a:rPr lang="en-US" dirty="0"/>
              <a:t>Both the true target (for reference) and the estimated target are simulated with c4dynamics’ datapoint </a:t>
            </a:r>
            <a:endParaRPr lang="he-IL" dirty="0"/>
          </a:p>
        </p:txBody>
      </p:sp>
      <p:cxnSp>
        <p:nvCxnSpPr>
          <p:cNvPr id="6" name="Straight Arrow Connector 5">
            <a:extLst>
              <a:ext uri="{FF2B5EF4-FFF2-40B4-BE49-F238E27FC236}">
                <a16:creationId xmlns:a16="http://schemas.microsoft.com/office/drawing/2014/main" id="{9B8A1564-0B36-EF1A-204B-38783DCE93B8}"/>
              </a:ext>
            </a:extLst>
          </p:cNvPr>
          <p:cNvCxnSpPr/>
          <p:nvPr/>
        </p:nvCxnSpPr>
        <p:spPr>
          <a:xfrm flipH="1">
            <a:off x="3753853" y="1202636"/>
            <a:ext cx="2021305" cy="529911"/>
          </a:xfrm>
          <a:prstGeom prst="straightConnector1">
            <a:avLst/>
          </a:prstGeom>
          <a:ln>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B1636BBF-418E-8F57-6A80-D0329AD8C5D3}"/>
              </a:ext>
            </a:extLst>
          </p:cNvPr>
          <p:cNvCxnSpPr>
            <a:cxnSpLocks/>
          </p:cNvCxnSpPr>
          <p:nvPr/>
        </p:nvCxnSpPr>
        <p:spPr>
          <a:xfrm flipH="1">
            <a:off x="4283242" y="1572761"/>
            <a:ext cx="3144254" cy="1579513"/>
          </a:xfrm>
          <a:prstGeom prst="straightConnector1">
            <a:avLst/>
          </a:prstGeom>
          <a:ln>
            <a:solidFill>
              <a:schemeClr val="tx1"/>
            </a:solidFill>
            <a:tailEnd type="stealth"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310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E7704-8961-D4E1-4B73-8C65CF6214D1}"/>
              </a:ext>
            </a:extLst>
          </p:cNvPr>
          <p:cNvSpPr>
            <a:spLocks noGrp="1"/>
          </p:cNvSpPr>
          <p:nvPr>
            <p:ph type="title"/>
          </p:nvPr>
        </p:nvSpPr>
        <p:spPr/>
        <p:txBody>
          <a:bodyPr/>
          <a:lstStyle/>
          <a:p>
            <a:r>
              <a:rPr lang="en-US" dirty="0"/>
              <a:t>Implementation  </a:t>
            </a:r>
          </a:p>
        </p:txBody>
      </p:sp>
      <p:sp>
        <p:nvSpPr>
          <p:cNvPr id="3" name="Content Placeholder 2">
            <a:extLst>
              <a:ext uri="{FF2B5EF4-FFF2-40B4-BE49-F238E27FC236}">
                <a16:creationId xmlns:a16="http://schemas.microsoft.com/office/drawing/2014/main" id="{BBBC14D2-9AC3-9BA0-6350-7A88FC432631}"/>
              </a:ext>
            </a:extLst>
          </p:cNvPr>
          <p:cNvSpPr>
            <a:spLocks noGrp="1"/>
          </p:cNvSpPr>
          <p:nvPr>
            <p:ph idx="1"/>
          </p:nvPr>
        </p:nvSpPr>
        <p:spPr>
          <a:xfrm>
            <a:off x="838199" y="1454332"/>
            <a:ext cx="12127173" cy="5199018"/>
          </a:xfrm>
        </p:spPr>
        <p:txBody>
          <a:bodyPr>
            <a:normAutofit fontScale="92500" lnSpcReduction="20000"/>
          </a:bodyPr>
          <a:lstStyle/>
          <a:p>
            <a:pPr marL="0" indent="0">
              <a:buNone/>
            </a:pPr>
            <a:r>
              <a:rPr lang="en-US" sz="2000" b="0" dirty="0">
                <a:solidFill>
                  <a:srgbClr val="F92672"/>
                </a:solidFill>
                <a:effectLst/>
                <a:latin typeface="Consolas" panose="020B0609020204030204" pitchFamily="49" charset="0"/>
              </a:rPr>
              <a:t>for</a:t>
            </a:r>
            <a:r>
              <a:rPr lang="en-US" sz="2000" b="0" dirty="0">
                <a:solidFill>
                  <a:srgbClr val="F8F8F2"/>
                </a:solidFill>
                <a:effectLst/>
                <a:latin typeface="Consolas" panose="020B0609020204030204" pitchFamily="49" charset="0"/>
              </a:rPr>
              <a:t> t </a:t>
            </a:r>
            <a:r>
              <a:rPr lang="en-US" sz="2000" b="0" dirty="0">
                <a:solidFill>
                  <a:srgbClr val="66D9EF"/>
                </a:solidFill>
                <a:effectLst/>
                <a:latin typeface="Consolas" panose="020B0609020204030204" pitchFamily="49" charset="0"/>
              </a:rPr>
              <a:t>in</a:t>
            </a:r>
            <a:r>
              <a:rPr lang="en-US" sz="2000" b="0" dirty="0">
                <a:solidFill>
                  <a:srgbClr val="F8F8F2"/>
                </a:solidFill>
                <a:effectLst/>
                <a:latin typeface="Consolas" panose="020B0609020204030204" pitchFamily="49" charset="0"/>
              </a:rPr>
              <a:t> </a:t>
            </a:r>
            <a:r>
              <a:rPr lang="en-US" sz="2000" b="0" u="sng" dirty="0" err="1">
                <a:solidFill>
                  <a:srgbClr val="A6E22E"/>
                </a:solidFill>
                <a:effectLst/>
                <a:latin typeface="Consolas" panose="020B0609020204030204" pitchFamily="49" charset="0"/>
              </a:rPr>
              <a:t>np</a:t>
            </a:r>
            <a:r>
              <a:rPr lang="en-US" sz="2000" b="0" dirty="0" err="1">
                <a:solidFill>
                  <a:srgbClr val="F8F8F2"/>
                </a:solidFill>
                <a:effectLst/>
                <a:latin typeface="Consolas" panose="020B0609020204030204" pitchFamily="49" charset="0"/>
              </a:rPr>
              <a:t>.</a:t>
            </a:r>
            <a:r>
              <a:rPr lang="en-US" sz="2000" b="0" dirty="0" err="1">
                <a:solidFill>
                  <a:srgbClr val="A6E22E"/>
                </a:solidFill>
                <a:effectLst/>
                <a:latin typeface="Consolas" panose="020B0609020204030204" pitchFamily="49" charset="0"/>
              </a:rPr>
              <a:t>arange</a:t>
            </a:r>
            <a:r>
              <a:rPr lang="en-US" sz="2000" b="0" dirty="0">
                <a:solidFill>
                  <a:srgbClr val="F8F8F2"/>
                </a:solidFill>
                <a:effectLst/>
                <a:latin typeface="Consolas" panose="020B0609020204030204" pitchFamily="49" charset="0"/>
              </a:rPr>
              <a:t>(</a:t>
            </a:r>
            <a:r>
              <a:rPr lang="en-US" sz="2000" b="0" dirty="0">
                <a:solidFill>
                  <a:srgbClr val="AE81FF"/>
                </a:solidFill>
                <a:effectLst/>
                <a:latin typeface="Consolas" panose="020B0609020204030204" pitchFamily="49" charset="0"/>
              </a:rPr>
              <a:t>0</a:t>
            </a: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tf</a:t>
            </a:r>
            <a:r>
              <a:rPr lang="en-US" sz="2000" b="0" dirty="0">
                <a:solidFill>
                  <a:srgbClr val="F8F8F2"/>
                </a:solidFill>
                <a:effectLst/>
                <a:latin typeface="Consolas" panose="020B0609020204030204" pitchFamily="49" charset="0"/>
              </a:rPr>
              <a:t>, dt):</a:t>
            </a:r>
          </a:p>
          <a:p>
            <a:pPr marL="0" indent="0">
              <a:buNone/>
            </a:pPr>
            <a:r>
              <a:rPr lang="en-US" sz="2000" b="0" dirty="0">
                <a:solidFill>
                  <a:srgbClr val="F8F8F2"/>
                </a:solidFill>
                <a:effectLst/>
                <a:latin typeface="Consolas" panose="020B0609020204030204" pitchFamily="49" charset="0"/>
              </a:rPr>
              <a:t>  </a:t>
            </a:r>
            <a:r>
              <a:rPr lang="en-US" sz="2000" b="0" dirty="0">
                <a:solidFill>
                  <a:srgbClr val="E6DB74"/>
                </a:solidFill>
                <a:effectLst/>
                <a:latin typeface="Consolas" panose="020B0609020204030204" pitchFamily="49" charset="0"/>
              </a:rPr>
              <a:t>''' true target motion '''</a:t>
            </a:r>
            <a:endParaRPr lang="en-US" sz="2000" b="0" dirty="0">
              <a:solidFill>
                <a:srgbClr val="F8F8F2"/>
              </a:solidFill>
              <a:effectLst/>
              <a:latin typeface="Consolas" panose="020B0609020204030204" pitchFamily="49" charset="0"/>
            </a:endParaRPr>
          </a:p>
          <a:p>
            <a:pPr marL="0" indent="0">
              <a:buNone/>
            </a:pP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tgt.</a:t>
            </a:r>
            <a:r>
              <a:rPr lang="en-US" sz="2000" b="0" dirty="0" err="1">
                <a:solidFill>
                  <a:srgbClr val="A6E22E"/>
                </a:solidFill>
                <a:effectLst/>
                <a:latin typeface="Consolas" panose="020B0609020204030204" pitchFamily="49" charset="0"/>
              </a:rPr>
              <a:t>inteqm</a:t>
            </a:r>
            <a:r>
              <a:rPr lang="en-US" sz="2000" b="0" dirty="0">
                <a:solidFill>
                  <a:srgbClr val="F8F8F2"/>
                </a:solidFill>
                <a:effectLst/>
                <a:latin typeface="Consolas" panose="020B0609020204030204" pitchFamily="49" charset="0"/>
              </a:rPr>
              <a:t>([</a:t>
            </a:r>
            <a:r>
              <a:rPr lang="en-US" sz="2000" b="0" dirty="0">
                <a:solidFill>
                  <a:srgbClr val="AE81FF"/>
                </a:solidFill>
                <a:effectLst/>
                <a:latin typeface="Consolas" panose="020B0609020204030204" pitchFamily="49" charset="0"/>
              </a:rPr>
              <a:t>0</a:t>
            </a:r>
            <a:r>
              <a:rPr lang="en-US" sz="2000" b="0" dirty="0">
                <a:solidFill>
                  <a:srgbClr val="F8F8F2"/>
                </a:solidFill>
                <a:effectLst/>
                <a:latin typeface="Consolas" panose="020B0609020204030204" pitchFamily="49" charset="0"/>
              </a:rPr>
              <a:t>, </a:t>
            </a:r>
            <a:r>
              <a:rPr lang="en-US" sz="2000" b="0" dirty="0">
                <a:solidFill>
                  <a:srgbClr val="AE81FF"/>
                </a:solidFill>
                <a:effectLst/>
                <a:latin typeface="Consolas" panose="020B0609020204030204" pitchFamily="49" charset="0"/>
              </a:rPr>
              <a:t>0</a:t>
            </a: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fz</a:t>
            </a:r>
            <a:r>
              <a:rPr lang="en-US" sz="2000" b="0" dirty="0">
                <a:solidFill>
                  <a:srgbClr val="F8F8F2"/>
                </a:solidFill>
                <a:effectLst/>
                <a:latin typeface="Consolas" panose="020B0609020204030204" pitchFamily="49" charset="0"/>
              </a:rPr>
              <a:t>], dt) 			</a:t>
            </a:r>
          </a:p>
          <a:p>
            <a:pPr marL="0" indent="0">
              <a:buNone/>
            </a:pP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tgt.</a:t>
            </a:r>
            <a:r>
              <a:rPr lang="en-US" sz="2000" b="0" dirty="0" err="1">
                <a:solidFill>
                  <a:srgbClr val="A6E22E"/>
                </a:solidFill>
                <a:effectLst/>
                <a:latin typeface="Consolas" panose="020B0609020204030204" pitchFamily="49" charset="0"/>
              </a:rPr>
              <a:t>store</a:t>
            </a:r>
            <a:r>
              <a:rPr lang="en-US" sz="2000" b="0" dirty="0">
                <a:solidFill>
                  <a:srgbClr val="F8F8F2"/>
                </a:solidFill>
                <a:effectLst/>
                <a:latin typeface="Consolas" panose="020B0609020204030204" pitchFamily="49" charset="0"/>
              </a:rPr>
              <a:t>(t)</a:t>
            </a:r>
          </a:p>
          <a:p>
            <a:pPr marL="0" indent="0">
              <a:buNone/>
            </a:pPr>
            <a:br>
              <a:rPr lang="en-US" sz="2000" b="0" dirty="0">
                <a:solidFill>
                  <a:srgbClr val="F8F8F2"/>
                </a:solidFill>
                <a:effectLst/>
                <a:latin typeface="Consolas" panose="020B0609020204030204" pitchFamily="49" charset="0"/>
              </a:rPr>
            </a:br>
            <a:r>
              <a:rPr lang="en-US" sz="2000" b="0" dirty="0">
                <a:solidFill>
                  <a:srgbClr val="F8F8F2"/>
                </a:solidFill>
                <a:effectLst/>
                <a:latin typeface="Consolas" panose="020B0609020204030204" pitchFamily="49" charset="0"/>
              </a:rPr>
              <a:t>  </a:t>
            </a:r>
            <a:r>
              <a:rPr lang="en-US" sz="2000" b="0" dirty="0">
                <a:solidFill>
                  <a:srgbClr val="F92672"/>
                </a:solidFill>
                <a:effectLst/>
                <a:latin typeface="Consolas" panose="020B0609020204030204" pitchFamily="49" charset="0"/>
              </a:rPr>
              <a:t>if</a:t>
            </a: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tgt.z</a:t>
            </a:r>
            <a:r>
              <a:rPr lang="en-US" sz="2000" b="0" dirty="0">
                <a:solidFill>
                  <a:srgbClr val="F8F8F2"/>
                </a:solidFill>
                <a:effectLst/>
                <a:latin typeface="Consolas" panose="020B0609020204030204" pitchFamily="49" charset="0"/>
              </a:rPr>
              <a:t> </a:t>
            </a:r>
            <a:r>
              <a:rPr lang="en-US" sz="2000" b="0" dirty="0">
                <a:solidFill>
                  <a:srgbClr val="F92672"/>
                </a:solidFill>
                <a:effectLst/>
                <a:latin typeface="Consolas" panose="020B0609020204030204" pitchFamily="49" charset="0"/>
              </a:rPr>
              <a:t>&lt;=</a:t>
            </a:r>
            <a:r>
              <a:rPr lang="en-US" sz="2000" b="0" dirty="0">
                <a:solidFill>
                  <a:srgbClr val="F8F8F2"/>
                </a:solidFill>
                <a:effectLst/>
                <a:latin typeface="Consolas" panose="020B0609020204030204" pitchFamily="49" charset="0"/>
              </a:rPr>
              <a:t> </a:t>
            </a:r>
            <a:r>
              <a:rPr lang="en-US" sz="2000" b="0" dirty="0">
                <a:solidFill>
                  <a:srgbClr val="AE81FF"/>
                </a:solidFill>
                <a:effectLst/>
                <a:latin typeface="Consolas" panose="020B0609020204030204" pitchFamily="49" charset="0"/>
              </a:rPr>
              <a:t>0</a:t>
            </a:r>
            <a:r>
              <a:rPr lang="en-US" sz="2000" b="0" dirty="0">
                <a:solidFill>
                  <a:srgbClr val="F8F8F2"/>
                </a:solidFill>
                <a:effectLst/>
                <a:latin typeface="Consolas" panose="020B0609020204030204" pitchFamily="49" charset="0"/>
              </a:rPr>
              <a:t>: </a:t>
            </a:r>
            <a:r>
              <a:rPr lang="en-US" sz="2000" b="0" dirty="0">
                <a:solidFill>
                  <a:srgbClr val="F92672"/>
                </a:solidFill>
                <a:effectLst/>
                <a:latin typeface="Consolas" panose="020B0609020204030204" pitchFamily="49" charset="0"/>
              </a:rPr>
              <a:t>break</a:t>
            </a:r>
            <a:r>
              <a:rPr lang="en-US" sz="2000" b="0" dirty="0">
                <a:solidFill>
                  <a:srgbClr val="F8F8F2"/>
                </a:solidFill>
                <a:effectLst/>
                <a:latin typeface="Consolas" panose="020B0609020204030204" pitchFamily="49" charset="0"/>
              </a:rPr>
              <a:t> </a:t>
            </a:r>
          </a:p>
          <a:p>
            <a:pPr marL="0" indent="0">
              <a:buNone/>
            </a:pPr>
            <a:r>
              <a:rPr lang="en-US" sz="2000" b="0" dirty="0">
                <a:solidFill>
                  <a:srgbClr val="F8F8F2"/>
                </a:solidFill>
                <a:effectLst/>
                <a:latin typeface="Consolas" panose="020B0609020204030204" pitchFamily="49" charset="0"/>
              </a:rPr>
              <a:t> </a:t>
            </a:r>
          </a:p>
          <a:p>
            <a:pPr marL="0" indent="0">
              <a:buNone/>
            </a:pPr>
            <a:r>
              <a:rPr lang="en-US" sz="2000" b="0" dirty="0">
                <a:solidFill>
                  <a:srgbClr val="E6DB74"/>
                </a:solidFill>
                <a:effectLst/>
                <a:latin typeface="Consolas" panose="020B0609020204030204" pitchFamily="49" charset="0"/>
              </a:rPr>
              <a:t>  ''' predict '''</a:t>
            </a:r>
            <a:endParaRPr lang="en-US" sz="2000" b="0" dirty="0">
              <a:solidFill>
                <a:srgbClr val="F8F8F2"/>
              </a:solidFill>
              <a:effectLst/>
              <a:latin typeface="Consolas" panose="020B0609020204030204" pitchFamily="49" charset="0"/>
            </a:endParaRPr>
          </a:p>
          <a:p>
            <a:pPr marL="0" indent="0">
              <a:buNone/>
            </a:pP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xout</a:t>
            </a:r>
            <a:r>
              <a:rPr lang="en-US" sz="2000" b="0" dirty="0">
                <a:solidFill>
                  <a:srgbClr val="F8F8F2"/>
                </a:solidFill>
                <a:effectLst/>
                <a:latin typeface="Consolas" panose="020B0609020204030204" pitchFamily="49" charset="0"/>
              </a:rPr>
              <a:t> </a:t>
            </a:r>
            <a:r>
              <a:rPr lang="en-US" sz="2000" b="0" dirty="0">
                <a:solidFill>
                  <a:srgbClr val="F92672"/>
                </a:solidFill>
                <a:effectLst/>
                <a:latin typeface="Consolas" panose="020B0609020204030204" pitchFamily="49" charset="0"/>
              </a:rPr>
              <a:t>=</a:t>
            </a: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tgt_trk.kalman.</a:t>
            </a:r>
            <a:r>
              <a:rPr lang="en-US" sz="2000" b="0" dirty="0" err="1">
                <a:solidFill>
                  <a:srgbClr val="A6E22E"/>
                </a:solidFill>
                <a:effectLst/>
                <a:latin typeface="Consolas" panose="020B0609020204030204" pitchFamily="49" charset="0"/>
              </a:rPr>
              <a:t>predict</a:t>
            </a:r>
            <a:r>
              <a:rPr lang="en-US" sz="2000" b="0" dirty="0">
                <a:solidFill>
                  <a:srgbClr val="F8F8F2"/>
                </a:solidFill>
                <a:effectLst/>
                <a:latin typeface="Consolas" panose="020B0609020204030204" pitchFamily="49" charset="0"/>
              </a:rPr>
              <a:t>(x, </a:t>
            </a:r>
            <a:r>
              <a:rPr lang="en-US" sz="2000" b="0" i="1" dirty="0" err="1">
                <a:solidFill>
                  <a:srgbClr val="FD971F"/>
                </a:solidFill>
                <a:effectLst/>
                <a:latin typeface="Consolas" panose="020B0609020204030204" pitchFamily="49" charset="0"/>
              </a:rPr>
              <a:t>fx</a:t>
            </a:r>
            <a:r>
              <a:rPr lang="en-US" sz="2000" b="0" dirty="0">
                <a:solidFill>
                  <a:srgbClr val="F8F8F2"/>
                </a:solidFill>
                <a:effectLst/>
                <a:latin typeface="Consolas" panose="020B0609020204030204" pitchFamily="49" charset="0"/>
              </a:rPr>
              <a:t> </a:t>
            </a:r>
            <a:r>
              <a:rPr lang="en-US" sz="2000" b="0" dirty="0">
                <a:solidFill>
                  <a:srgbClr val="F92672"/>
                </a:solidFill>
                <a:effectLst/>
                <a:latin typeface="Consolas" panose="020B0609020204030204" pitchFamily="49" charset="0"/>
              </a:rPr>
              <a:t>=</a:t>
            </a: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fx</a:t>
            </a:r>
            <a:r>
              <a:rPr lang="en-US" sz="2000" b="0" dirty="0">
                <a:solidFill>
                  <a:srgbClr val="F8F8F2"/>
                </a:solidFill>
                <a:effectLst/>
                <a:latin typeface="Consolas" panose="020B0609020204030204" pitchFamily="49" charset="0"/>
              </a:rPr>
              <a:t>, </a:t>
            </a:r>
            <a:r>
              <a:rPr lang="en-US" sz="2000" b="0" i="1" dirty="0">
                <a:solidFill>
                  <a:srgbClr val="FD971F"/>
                </a:solidFill>
                <a:effectLst/>
                <a:latin typeface="Consolas" panose="020B0609020204030204" pitchFamily="49" charset="0"/>
              </a:rPr>
              <a:t>F</a:t>
            </a:r>
            <a:r>
              <a:rPr lang="en-US" sz="2000" b="0" dirty="0">
                <a:solidFill>
                  <a:srgbClr val="F8F8F2"/>
                </a:solidFill>
                <a:effectLst/>
                <a:latin typeface="Consolas" panose="020B0609020204030204" pitchFamily="49" charset="0"/>
              </a:rPr>
              <a:t> </a:t>
            </a:r>
            <a:r>
              <a:rPr lang="en-US" sz="2000" b="0" dirty="0">
                <a:solidFill>
                  <a:srgbClr val="F92672"/>
                </a:solidFill>
                <a:effectLst/>
                <a:latin typeface="Consolas" panose="020B0609020204030204" pitchFamily="49" charset="0"/>
              </a:rPr>
              <a:t>=</a:t>
            </a: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Phi.</a:t>
            </a:r>
            <a:r>
              <a:rPr lang="en-US" sz="2000" b="0" dirty="0" err="1">
                <a:solidFill>
                  <a:srgbClr val="A6E22E"/>
                </a:solidFill>
                <a:effectLst/>
                <a:latin typeface="Consolas" panose="020B0609020204030204" pitchFamily="49" charset="0"/>
              </a:rPr>
              <a:t>tolist</a:t>
            </a:r>
            <a:r>
              <a:rPr lang="en-US" sz="2000" b="0" dirty="0">
                <a:solidFill>
                  <a:srgbClr val="F8F8F2"/>
                </a:solidFill>
                <a:effectLst/>
                <a:latin typeface="Consolas" panose="020B0609020204030204" pitchFamily="49" charset="0"/>
              </a:rPr>
              <a:t>(), </a:t>
            </a:r>
            <a:r>
              <a:rPr lang="en-US" sz="2000" b="0" i="1" dirty="0">
                <a:solidFill>
                  <a:srgbClr val="FD971F"/>
                </a:solidFill>
                <a:effectLst/>
                <a:latin typeface="Consolas" panose="020B0609020204030204" pitchFamily="49" charset="0"/>
              </a:rPr>
              <a:t>Q</a:t>
            </a:r>
            <a:r>
              <a:rPr lang="en-US" sz="2000" b="0" dirty="0">
                <a:solidFill>
                  <a:srgbClr val="F8F8F2"/>
                </a:solidFill>
                <a:effectLst/>
                <a:latin typeface="Consolas" panose="020B0609020204030204" pitchFamily="49" charset="0"/>
              </a:rPr>
              <a:t> </a:t>
            </a:r>
            <a:r>
              <a:rPr lang="en-US" sz="2000" b="0" dirty="0">
                <a:solidFill>
                  <a:srgbClr val="F92672"/>
                </a:solidFill>
                <a:effectLst/>
                <a:latin typeface="Consolas" panose="020B0609020204030204" pitchFamily="49" charset="0"/>
              </a:rPr>
              <a:t>=</a:t>
            </a:r>
            <a:r>
              <a:rPr lang="en-US" sz="2000" b="0" dirty="0">
                <a:solidFill>
                  <a:srgbClr val="F8F8F2"/>
                </a:solidFill>
                <a:effectLst/>
                <a:latin typeface="Consolas" panose="020B0609020204030204" pitchFamily="49" charset="0"/>
              </a:rPr>
              <a:t> Q)</a:t>
            </a:r>
          </a:p>
          <a:p>
            <a:pPr marL="0" indent="0">
              <a:buNone/>
            </a:pPr>
            <a:endParaRPr lang="en-US" sz="2000" b="0" dirty="0">
              <a:solidFill>
                <a:srgbClr val="F8F8F2"/>
              </a:solidFill>
              <a:effectLst/>
              <a:latin typeface="Consolas" panose="020B0609020204030204" pitchFamily="49" charset="0"/>
            </a:endParaRPr>
          </a:p>
          <a:p>
            <a:pPr marL="0" indent="0">
              <a:buNone/>
            </a:pPr>
            <a:r>
              <a:rPr lang="en-US" sz="2000" dirty="0">
                <a:solidFill>
                  <a:srgbClr val="E6DB74"/>
                </a:solidFill>
                <a:latin typeface="Consolas" panose="020B0609020204030204" pitchFamily="49" charset="0"/>
              </a:rPr>
              <a:t>  </a:t>
            </a:r>
            <a:r>
              <a:rPr lang="en-US" sz="2000" b="0" dirty="0">
                <a:solidFill>
                  <a:srgbClr val="E6DB74"/>
                </a:solidFill>
                <a:effectLst/>
                <a:latin typeface="Consolas" panose="020B0609020204030204" pitchFamily="49" charset="0"/>
              </a:rPr>
              <a:t>''' measure &amp; update '''</a:t>
            </a:r>
          </a:p>
          <a:p>
            <a:pPr marL="0" indent="0">
              <a:buNone/>
            </a:pP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rdrout</a:t>
            </a:r>
            <a:r>
              <a:rPr lang="en-US" sz="2000" b="0" dirty="0">
                <a:solidFill>
                  <a:srgbClr val="F8F8F2"/>
                </a:solidFill>
                <a:effectLst/>
                <a:latin typeface="Consolas" panose="020B0609020204030204" pitchFamily="49" charset="0"/>
              </a:rPr>
              <a:t> </a:t>
            </a:r>
            <a:r>
              <a:rPr lang="en-US" sz="2000" b="0" dirty="0">
                <a:solidFill>
                  <a:srgbClr val="F92672"/>
                </a:solidFill>
                <a:effectLst/>
                <a:latin typeface="Consolas" panose="020B0609020204030204" pitchFamily="49" charset="0"/>
              </a:rPr>
              <a:t>=</a:t>
            </a: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rdr.</a:t>
            </a:r>
            <a:r>
              <a:rPr lang="en-US" sz="2000" b="0" dirty="0" err="1">
                <a:solidFill>
                  <a:srgbClr val="A6E22E"/>
                </a:solidFill>
                <a:effectLst/>
                <a:latin typeface="Consolas" panose="020B0609020204030204" pitchFamily="49" charset="0"/>
              </a:rPr>
              <a:t>measure</a:t>
            </a:r>
            <a:r>
              <a:rPr lang="en-US" sz="2000" b="0" dirty="0">
                <a:solidFill>
                  <a:srgbClr val="F8F8F2"/>
                </a:solidFill>
                <a:effectLst/>
                <a:latin typeface="Consolas" panose="020B0609020204030204" pitchFamily="49" charset="0"/>
              </a:rPr>
              <a:t>(</a:t>
            </a:r>
            <a:r>
              <a:rPr lang="en-US" sz="2000" b="0" dirty="0" err="1">
                <a:solidFill>
                  <a:srgbClr val="F8F8F2"/>
                </a:solidFill>
                <a:effectLst/>
                <a:latin typeface="Consolas" panose="020B0609020204030204" pitchFamily="49" charset="0"/>
              </a:rPr>
              <a:t>tgt</a:t>
            </a:r>
            <a:r>
              <a:rPr lang="en-US" sz="2000" b="0" dirty="0">
                <a:solidFill>
                  <a:srgbClr val="F8F8F2"/>
                </a:solidFill>
                <a:effectLst/>
                <a:latin typeface="Consolas" panose="020B0609020204030204" pitchFamily="49" charset="0"/>
              </a:rPr>
              <a:t>, </a:t>
            </a:r>
            <a:r>
              <a:rPr lang="en-US" sz="2000" b="0" i="1" dirty="0">
                <a:solidFill>
                  <a:srgbClr val="FD971F"/>
                </a:solidFill>
                <a:effectLst/>
                <a:latin typeface="Consolas" panose="020B0609020204030204" pitchFamily="49" charset="0"/>
              </a:rPr>
              <a:t>t</a:t>
            </a:r>
            <a:r>
              <a:rPr lang="en-US" sz="2000" b="0" dirty="0">
                <a:solidFill>
                  <a:srgbClr val="F8F8F2"/>
                </a:solidFill>
                <a:effectLst/>
                <a:latin typeface="Consolas" panose="020B0609020204030204" pitchFamily="49" charset="0"/>
              </a:rPr>
              <a:t> </a:t>
            </a:r>
            <a:r>
              <a:rPr lang="en-US" sz="2000" b="0" dirty="0">
                <a:solidFill>
                  <a:srgbClr val="F92672"/>
                </a:solidFill>
                <a:effectLst/>
                <a:latin typeface="Consolas" panose="020B0609020204030204" pitchFamily="49" charset="0"/>
              </a:rPr>
              <a:t>=</a:t>
            </a:r>
            <a:r>
              <a:rPr lang="en-US" sz="2000" b="0" dirty="0">
                <a:solidFill>
                  <a:srgbClr val="F8F8F2"/>
                </a:solidFill>
                <a:effectLst/>
                <a:latin typeface="Consolas" panose="020B0609020204030204" pitchFamily="49" charset="0"/>
              </a:rPr>
              <a:t> t)	</a:t>
            </a:r>
            <a:r>
              <a:rPr lang="en-US" sz="2000" b="0" dirty="0">
                <a:solidFill>
                  <a:srgbClr val="E6DB74"/>
                </a:solidFill>
                <a:effectLst/>
                <a:latin typeface="Consolas" panose="020B0609020204030204" pitchFamily="49" charset="0"/>
              </a:rPr>
              <a:t> 			</a:t>
            </a:r>
            <a:endParaRPr lang="en-US" sz="2000" b="0" dirty="0">
              <a:solidFill>
                <a:srgbClr val="F8F8F2"/>
              </a:solidFill>
              <a:effectLst/>
              <a:latin typeface="Consolas" panose="020B0609020204030204" pitchFamily="49" charset="0"/>
            </a:endParaRPr>
          </a:p>
          <a:p>
            <a:pPr marL="0" indent="0">
              <a:buNone/>
            </a:pPr>
            <a:r>
              <a:rPr lang="en-US" sz="2000" b="0" dirty="0">
                <a:solidFill>
                  <a:srgbClr val="F8F8F2"/>
                </a:solidFill>
                <a:effectLst/>
                <a:latin typeface="Consolas" panose="020B0609020204030204" pitchFamily="49" charset="0"/>
              </a:rPr>
              <a:t>  </a:t>
            </a:r>
            <a:r>
              <a:rPr lang="en-US" sz="2000" b="0" dirty="0">
                <a:solidFill>
                  <a:srgbClr val="F92672"/>
                </a:solidFill>
                <a:effectLst/>
                <a:latin typeface="Consolas" panose="020B0609020204030204" pitchFamily="49" charset="0"/>
              </a:rPr>
              <a:t>if</a:t>
            </a: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rdrout</a:t>
            </a:r>
            <a:r>
              <a:rPr lang="en-US" sz="2000" b="0" dirty="0">
                <a:solidFill>
                  <a:srgbClr val="F8F8F2"/>
                </a:solidFill>
                <a:effectLst/>
                <a:latin typeface="Consolas" panose="020B0609020204030204" pitchFamily="49" charset="0"/>
              </a:rPr>
              <a:t> </a:t>
            </a:r>
            <a:r>
              <a:rPr lang="en-US" sz="2000" b="0" dirty="0">
                <a:solidFill>
                  <a:srgbClr val="F92672"/>
                </a:solidFill>
                <a:effectLst/>
                <a:latin typeface="Consolas" panose="020B0609020204030204" pitchFamily="49" charset="0"/>
              </a:rPr>
              <a:t>is</a:t>
            </a:r>
            <a:r>
              <a:rPr lang="en-US" sz="2000" b="0" dirty="0">
                <a:solidFill>
                  <a:srgbClr val="F8F8F2"/>
                </a:solidFill>
                <a:effectLst/>
                <a:latin typeface="Consolas" panose="020B0609020204030204" pitchFamily="49" charset="0"/>
              </a:rPr>
              <a:t> </a:t>
            </a:r>
            <a:r>
              <a:rPr lang="en-US" sz="2000" b="0" dirty="0">
                <a:solidFill>
                  <a:srgbClr val="F92672"/>
                </a:solidFill>
                <a:effectLst/>
                <a:latin typeface="Consolas" panose="020B0609020204030204" pitchFamily="49" charset="0"/>
              </a:rPr>
              <a:t>not</a:t>
            </a:r>
            <a:r>
              <a:rPr lang="en-US" sz="2000" b="0" dirty="0">
                <a:solidFill>
                  <a:srgbClr val="F8F8F2"/>
                </a:solidFill>
                <a:effectLst/>
                <a:latin typeface="Consolas" panose="020B0609020204030204" pitchFamily="49" charset="0"/>
              </a:rPr>
              <a:t> </a:t>
            </a:r>
            <a:r>
              <a:rPr lang="en-US" sz="2000" b="0" dirty="0">
                <a:solidFill>
                  <a:srgbClr val="AE81FF"/>
                </a:solidFill>
                <a:effectLst/>
                <a:latin typeface="Consolas" panose="020B0609020204030204" pitchFamily="49" charset="0"/>
              </a:rPr>
              <a:t>None</a:t>
            </a:r>
            <a:r>
              <a:rPr lang="en-US" sz="2000" b="0" dirty="0">
                <a:solidFill>
                  <a:srgbClr val="F8F8F2"/>
                </a:solidFill>
                <a:effectLst/>
                <a:latin typeface="Consolas" panose="020B0609020204030204" pitchFamily="49" charset="0"/>
              </a:rPr>
              <a:t>:</a:t>
            </a:r>
          </a:p>
          <a:p>
            <a:pPr marL="0" indent="0">
              <a:buNone/>
            </a:pP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xout</a:t>
            </a:r>
            <a:r>
              <a:rPr lang="en-US" sz="2000" b="0" dirty="0">
                <a:solidFill>
                  <a:srgbClr val="F8F8F2"/>
                </a:solidFill>
                <a:effectLst/>
                <a:latin typeface="Consolas" panose="020B0609020204030204" pitchFamily="49" charset="0"/>
              </a:rPr>
              <a:t> </a:t>
            </a:r>
            <a:r>
              <a:rPr lang="en-US" sz="2000" b="0" dirty="0">
                <a:solidFill>
                  <a:srgbClr val="F92672"/>
                </a:solidFill>
                <a:effectLst/>
                <a:latin typeface="Consolas" panose="020B0609020204030204" pitchFamily="49" charset="0"/>
              </a:rPr>
              <a:t>=</a:t>
            </a: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tgt_trk.kalman.</a:t>
            </a:r>
            <a:r>
              <a:rPr lang="en-US" sz="2000" b="0" dirty="0" err="1">
                <a:solidFill>
                  <a:srgbClr val="A6E22E"/>
                </a:solidFill>
                <a:effectLst/>
                <a:latin typeface="Consolas" panose="020B0609020204030204" pitchFamily="49" charset="0"/>
              </a:rPr>
              <a:t>update</a:t>
            </a:r>
            <a:r>
              <a:rPr lang="en-US" sz="2000" b="0" dirty="0">
                <a:solidFill>
                  <a:srgbClr val="F8F8F2"/>
                </a:solidFill>
                <a:effectLst/>
                <a:latin typeface="Consolas" panose="020B0609020204030204" pitchFamily="49" charset="0"/>
              </a:rPr>
              <a:t>(x, </a:t>
            </a:r>
            <a:r>
              <a:rPr lang="en-US" sz="2000" b="0" dirty="0" err="1">
                <a:solidFill>
                  <a:srgbClr val="F8F8F2"/>
                </a:solidFill>
                <a:effectLst/>
                <a:latin typeface="Consolas" panose="020B0609020204030204" pitchFamily="49" charset="0"/>
              </a:rPr>
              <a:t>rdrout</a:t>
            </a:r>
            <a:r>
              <a:rPr lang="en-US" sz="2000" b="0" dirty="0">
                <a:solidFill>
                  <a:srgbClr val="F8F8F2"/>
                </a:solidFill>
                <a:effectLst/>
                <a:latin typeface="Consolas" panose="020B0609020204030204" pitchFamily="49" charset="0"/>
              </a:rPr>
              <a:t>[</a:t>
            </a:r>
            <a:r>
              <a:rPr lang="en-US" sz="2000" b="0" dirty="0">
                <a:solidFill>
                  <a:srgbClr val="AE81FF"/>
                </a:solidFill>
                <a:effectLst/>
                <a:latin typeface="Consolas" panose="020B0609020204030204" pitchFamily="49" charset="0"/>
              </a:rPr>
              <a:t>2</a:t>
            </a:r>
            <a:r>
              <a:rPr lang="en-US" sz="2000" b="0" dirty="0">
                <a:solidFill>
                  <a:srgbClr val="F8F8F2"/>
                </a:solidFill>
                <a:effectLst/>
                <a:latin typeface="Consolas" panose="020B0609020204030204" pitchFamily="49" charset="0"/>
              </a:rPr>
              <a:t>])</a:t>
            </a:r>
          </a:p>
          <a:p>
            <a:pPr marL="0" indent="0">
              <a:buNone/>
            </a:pPr>
            <a:r>
              <a:rPr lang="en-US" sz="2000" b="0" dirty="0">
                <a:solidFill>
                  <a:srgbClr val="F8F8F2"/>
                </a:solidFill>
                <a:effectLst/>
                <a:latin typeface="Consolas" panose="020B0609020204030204" pitchFamily="49" charset="0"/>
              </a:rPr>
              <a:t>  </a:t>
            </a:r>
          </a:p>
          <a:p>
            <a:pPr marL="0" indent="0">
              <a:buNone/>
            </a:pPr>
            <a:r>
              <a:rPr lang="en-US" sz="2000" b="0" dirty="0">
                <a:solidFill>
                  <a:srgbClr val="F8F8F2"/>
                </a:solidFill>
                <a:effectLst/>
                <a:latin typeface="Consolas" panose="020B0609020204030204" pitchFamily="49" charset="0"/>
              </a:rPr>
              <a:t>  </a:t>
            </a:r>
            <a:r>
              <a:rPr lang="en-US" sz="2000" b="0" dirty="0" err="1">
                <a:solidFill>
                  <a:srgbClr val="F8F8F2"/>
                </a:solidFill>
                <a:effectLst/>
                <a:latin typeface="Consolas" panose="020B0609020204030204" pitchFamily="49" charset="0"/>
              </a:rPr>
              <a:t>tgt_trk.</a:t>
            </a:r>
            <a:r>
              <a:rPr lang="en-US" sz="2000" b="0" dirty="0" err="1">
                <a:solidFill>
                  <a:srgbClr val="A6E22E"/>
                </a:solidFill>
                <a:effectLst/>
                <a:latin typeface="Consolas" panose="020B0609020204030204" pitchFamily="49" charset="0"/>
              </a:rPr>
              <a:t>store</a:t>
            </a:r>
            <a:r>
              <a:rPr lang="en-US" sz="2000" b="0" dirty="0">
                <a:solidFill>
                  <a:srgbClr val="F8F8F2"/>
                </a:solidFill>
                <a:effectLst/>
                <a:latin typeface="Consolas" panose="020B0609020204030204" pitchFamily="49" charset="0"/>
              </a:rPr>
              <a:t>(t)</a:t>
            </a:r>
          </a:p>
        </p:txBody>
      </p:sp>
      <p:sp>
        <p:nvSpPr>
          <p:cNvPr id="4" name="TextBox 3">
            <a:extLst>
              <a:ext uri="{FF2B5EF4-FFF2-40B4-BE49-F238E27FC236}">
                <a16:creationId xmlns:a16="http://schemas.microsoft.com/office/drawing/2014/main" id="{D9BF96AD-09AA-59A5-FF50-1EB064749CF4}"/>
              </a:ext>
            </a:extLst>
          </p:cNvPr>
          <p:cNvSpPr txBox="1"/>
          <p:nvPr/>
        </p:nvSpPr>
        <p:spPr>
          <a:xfrm>
            <a:off x="6096001" y="757989"/>
            <a:ext cx="6096000" cy="923330"/>
          </a:xfrm>
          <a:prstGeom prst="rect">
            <a:avLst/>
          </a:prstGeom>
          <a:noFill/>
        </p:spPr>
        <p:txBody>
          <a:bodyPr wrap="square" rtlCol="1">
            <a:spAutoFit/>
          </a:bodyPr>
          <a:lstStyle/>
          <a:p>
            <a:r>
              <a:rPr lang="en-US" dirty="0"/>
              <a:t>With c4d The system matrices (Q, R) may be introduced once at initialization (for constant matrices) or at each call for predict() or update() (for time varying matrices) </a:t>
            </a:r>
            <a:endParaRPr lang="he-IL" dirty="0"/>
          </a:p>
        </p:txBody>
      </p:sp>
    </p:spTree>
    <p:extLst>
      <p:ext uri="{BB962C8B-B14F-4D97-AF65-F5344CB8AC3E}">
        <p14:creationId xmlns:p14="http://schemas.microsoft.com/office/powerpoint/2010/main" val="287175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73D2C34-334C-83E3-1E24-01316A86B021}"/>
                  </a:ext>
                </a:extLst>
              </p:cNvPr>
              <p:cNvSpPr>
                <a:spLocks noGrp="1"/>
              </p:cNvSpPr>
              <p:nvPr>
                <p:ph idx="1"/>
              </p:nvPr>
            </p:nvSpPr>
            <p:spPr>
              <a:xfrm>
                <a:off x="838200" y="692331"/>
                <a:ext cx="10515600" cy="5484632"/>
              </a:xfrm>
            </p:spPr>
            <p:txBody>
              <a:bodyPr>
                <a:normAutofit fontScale="62500" lnSpcReduction="20000"/>
              </a:bodyPr>
              <a:lstStyle/>
              <a:p>
                <a:r>
                  <a:rPr lang="en-US" b="0" dirty="0">
                    <a:latin typeface="Cambria Math" panose="02040503050406030204" pitchFamily="18" charset="0"/>
                  </a:rPr>
                  <a:t>Target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100000</m:t>
                    </m:r>
                    <m:r>
                      <a:rPr lang="en-US" b="0" i="1" smtClean="0">
                        <a:latin typeface="Cambria Math" panose="02040503050406030204" pitchFamily="18" charset="0"/>
                      </a:rPr>
                      <m:t> </m:t>
                    </m:r>
                    <m:r>
                      <m:rPr>
                        <m:lit/>
                      </m:rPr>
                      <a:rPr lang="en-US" b="0" i="1" smtClean="0">
                        <a:latin typeface="Cambria Math" panose="02040503050406030204" pitchFamily="18" charset="0"/>
                      </a:rPr>
                      <m:t> </m:t>
                    </m:r>
                    <m:r>
                      <a:rPr lang="en-US" b="0" i="1" smtClean="0">
                        <a:latin typeface="Cambria Math" panose="02040503050406030204" pitchFamily="18" charset="0"/>
                      </a:rPr>
                      <m:t>| </m:t>
                    </m:r>
                    <m:r>
                      <a:rPr lang="en-US" b="0" i="1" smtClean="0">
                        <a:latin typeface="Cambria Math" panose="02040503050406030204" pitchFamily="18" charset="0"/>
                      </a:rPr>
                      <m:t>200000</m:t>
                    </m:r>
                  </m:oMath>
                </a14:m>
                <a:endParaRPr lang="en-US" b="0"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0</m:t>
                            </m:r>
                          </m:sub>
                        </m:sSub>
                      </m:sub>
                    </m:sSub>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6000</m:t>
                    </m:r>
                  </m:oMath>
                </a14:m>
                <a:endParaRPr lang="en-US" b="0" dirty="0">
                  <a:latin typeface="Cambria Math" panose="02040503050406030204" pitchFamily="18" charset="0"/>
                </a:endParaRPr>
              </a:p>
              <a:p>
                <a:pPr lvl="1"/>
                <a14:m>
                  <m:oMath xmlns:m="http://schemas.openxmlformats.org/officeDocument/2006/math">
                    <m:r>
                      <a:rPr lang="en-US" b="0" i="1" smtClean="0">
                        <a:latin typeface="Cambria Math" panose="02040503050406030204" pitchFamily="18" charset="0"/>
                      </a:rPr>
                      <m:t>𝛽</m:t>
                    </m:r>
                    <m:r>
                      <a:rPr lang="en-US" b="0" i="1" smtClean="0">
                        <a:latin typeface="Cambria Math" panose="02040503050406030204" pitchFamily="18" charset="0"/>
                      </a:rPr>
                      <m:t>=</m:t>
                    </m:r>
                    <m:r>
                      <a:rPr lang="en-US" i="1">
                        <a:latin typeface="Cambria Math" panose="02040503050406030204" pitchFamily="18" charset="0"/>
                      </a:rPr>
                      <m:t>500</m:t>
                    </m:r>
                  </m:oMath>
                </a14:m>
                <a:endParaRPr lang="en-US" b="0" dirty="0">
                  <a:latin typeface="Cambria Math" panose="02040503050406030204" pitchFamily="18" charset="0"/>
                </a:endParaRPr>
              </a:p>
              <a:p>
                <a:endParaRPr lang="en-US"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𝑧</m:t>
                                  </m:r>
                                </m:e>
                                <m:sub>
                                  <m:r>
                                    <m:rPr>
                                      <m:brk m:alnAt="7"/>
                                    </m:rPr>
                                    <a:rPr lang="en-US" b="0" i="1" smtClean="0">
                                      <a:latin typeface="Cambria Math" panose="02040503050406030204" pitchFamily="18" charset="0"/>
                                    </a:rPr>
                                    <m:t>0</m:t>
                                  </m:r>
                                </m:sub>
                              </m:sSub>
                              <m:r>
                                <m:rPr>
                                  <m:brk m:alnAt="7"/>
                                </m:rP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𝑧</m:t>
                                  </m:r>
                                </m:e>
                                <m:sub>
                                  <m:r>
                                    <m:rPr>
                                      <m:brk m:alnAt="7"/>
                                    </m:rPr>
                                    <a:rPr lang="en-US" b="0" i="1" smtClean="0">
                                      <a:latin typeface="Cambria Math" panose="02040503050406030204" pitchFamily="18" charset="0"/>
                                    </a:rPr>
                                    <m:t>𝑒𝑟𝑟</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0</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𝑒𝑟𝑟</m:t>
                                  </m:r>
                                </m:sub>
                              </m:sSub>
                            </m:e>
                            <m:e>
                              <m:r>
                                <a:rPr lang="en-US" b="0" i="1" smtClean="0">
                                  <a:latin typeface="Cambria Math" panose="02040503050406030204" pitchFamily="18" charset="0"/>
                                </a:rPr>
                                <m:t>𝛽</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𝑒𝑟𝑟</m:t>
                                  </m:r>
                                </m:sub>
                              </m:sSub>
                            </m:e>
                          </m:mr>
                        </m:m>
                      </m:e>
                    </m:d>
                  </m:oMath>
                </a14:m>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𝑒𝑟𝑟</m:t>
                        </m:r>
                      </m:sub>
                    </m:sSub>
                    <m:r>
                      <a:rPr lang="en-US" b="0" i="1" smtClean="0">
                        <a:latin typeface="Cambria Math" panose="02040503050406030204" pitchFamily="18" charset="0"/>
                      </a:rPr>
                      <m:t>=</m:t>
                    </m:r>
                    <m:r>
                      <a:rPr lang="en-US" b="0" i="1" smtClean="0">
                        <a:latin typeface="Cambria Math" panose="02040503050406030204" pitchFamily="18" charset="0"/>
                      </a:rPr>
                      <m:t>25</m:t>
                    </m:r>
                  </m:oMath>
                </a14:m>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𝑒𝑟𝑟</m:t>
                        </m:r>
                      </m:sub>
                    </m:sSub>
                    <m:r>
                      <a:rPr lang="en-US" b="0" i="1" smtClean="0">
                        <a:latin typeface="Cambria Math" panose="02040503050406030204" pitchFamily="18" charset="0"/>
                      </a:rPr>
                      <m:t>=−</m:t>
                    </m:r>
                    <m:r>
                      <a:rPr lang="en-US" b="0" i="1" smtClean="0">
                        <a:latin typeface="Cambria Math" panose="02040503050406030204" pitchFamily="18" charset="0"/>
                      </a:rPr>
                      <m:t>150</m:t>
                    </m:r>
                  </m:oMath>
                </a14:m>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𝑒𝑟𝑟</m:t>
                        </m:r>
                      </m:sub>
                    </m:sSub>
                    <m:r>
                      <a:rPr lang="en-US" b="0" i="1" smtClean="0">
                        <a:latin typeface="Cambria Math" panose="02040503050406030204" pitchFamily="18" charset="0"/>
                      </a:rPr>
                      <m:t>=</m:t>
                    </m:r>
                    <m:r>
                      <a:rPr lang="en-US" b="0" i="1" smtClean="0">
                        <a:latin typeface="Cambria Math" panose="02040503050406030204" pitchFamily="18" charset="0"/>
                      </a:rPr>
                      <m:t>300</m:t>
                    </m:r>
                    <m:r>
                      <a:rPr lang="en-US" b="0" i="1" smtClean="0">
                        <a:latin typeface="Cambria Math" panose="02040503050406030204" pitchFamily="18" charset="0"/>
                      </a:rPr>
                      <m:t> | </m:t>
                    </m:r>
                    <m:r>
                      <a:rPr lang="en-US" b="0" i="1" smtClean="0">
                        <a:latin typeface="Cambria Math" panose="02040503050406030204" pitchFamily="18" charset="0"/>
                      </a:rPr>
                      <m:t>1000</m:t>
                    </m:r>
                  </m:oMath>
                </a14:m>
                <a:endParaRPr lang="en-US" b="0" i="1" dirty="0">
                  <a:latin typeface="Cambria Math" panose="02040503050406030204" pitchFamily="18" charset="0"/>
                </a:endParaRPr>
              </a:p>
              <a:p>
                <a:pPr marL="0" indent="0">
                  <a:buNone/>
                </a:pPr>
                <a:endParaRPr lang="en-US" b="0"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𝑑𝑖𝑎𝑔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m:t>
                    </m:r>
                    <m:m>
                      <m:mPr>
                        <m:mcs>
                          <m:mc>
                            <m:mcPr>
                              <m:count m:val="3"/>
                              <m:mcJc m:val="center"/>
                            </m:mcPr>
                          </m:mc>
                        </m:mcs>
                        <m:ctrlPr>
                          <a:rPr lang="en-US" i="1">
                            <a:latin typeface="Cambria Math" panose="02040503050406030204" pitchFamily="18" charset="0"/>
                          </a:rPr>
                        </m:ctrlPr>
                      </m:mP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e>
                        <m:e>
                          <m:sSup>
                            <m:sSupPr>
                              <m:ctrlPr>
                                <a:rPr lang="en-US" b="0" i="1" smtClean="0">
                                  <a:latin typeface="Cambria Math" panose="02040503050406030204" pitchFamily="18" charset="0"/>
                                </a:rPr>
                              </m:ctrlPr>
                            </m:sSupPr>
                            <m:e>
                              <m:r>
                                <a:rPr lang="en-US" b="0" i="1" smtClean="0">
                                  <a:latin typeface="Cambria Math" panose="02040503050406030204" pitchFamily="18" charset="0"/>
                                </a:rPr>
                                <m:t>140</m:t>
                              </m:r>
                            </m:e>
                            <m:sup>
                              <m:r>
                                <a:rPr lang="en-US" b="0" i="1" smtClean="0">
                                  <a:latin typeface="Cambria Math" panose="02040503050406030204" pitchFamily="18" charset="0"/>
                                </a:rPr>
                                <m:t>2</m:t>
                              </m:r>
                            </m:sup>
                          </m:sSup>
                        </m:e>
                        <m:e>
                          <m:sSubSup>
                            <m:sSubSupPr>
                              <m:ctrlPr>
                                <a:rPr lang="en-US" b="0" i="1" smtClean="0">
                                  <a:latin typeface="Cambria Math" panose="02040503050406030204" pitchFamily="18" charset="0"/>
                                </a:rPr>
                              </m:ctrlPr>
                            </m:sSubSupPr>
                            <m:e>
                              <m:r>
                                <a:rPr lang="en-US" i="1">
                                  <a:latin typeface="Cambria Math" panose="02040503050406030204" pitchFamily="18" charset="0"/>
                                </a:rPr>
                                <m:t>𝛽</m:t>
                              </m:r>
                            </m:e>
                            <m:sub>
                              <m:r>
                                <a:rPr lang="en-US" i="1">
                                  <a:latin typeface="Cambria Math" panose="02040503050406030204" pitchFamily="18" charset="0"/>
                                </a:rPr>
                                <m:t>𝑒𝑟𝑟</m:t>
                              </m:r>
                            </m:sub>
                            <m:sup>
                              <m:r>
                                <a:rPr lang="en-US" b="0" i="1" smtClean="0">
                                  <a:latin typeface="Cambria Math" panose="02040503050406030204" pitchFamily="18" charset="0"/>
                                </a:rPr>
                                <m:t>2</m:t>
                              </m:r>
                            </m:sup>
                          </m:sSubSup>
                        </m:e>
                      </m:mr>
                    </m:m>
                    <m:r>
                      <a:rPr lang="en-US" i="1">
                        <a:latin typeface="Cambria Math" panose="02040503050406030204" pitchFamily="18" charset="0"/>
                      </a:rPr>
                      <m:t>]</m:t>
                    </m:r>
                  </m:oMath>
                </a14:m>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22</m:t>
                    </m:r>
                  </m:oMath>
                </a14:m>
                <a:r>
                  <a:rPr lang="en-US" b="0" i="1" dirty="0">
                    <a:latin typeface="Cambria Math" panose="02040503050406030204" pitchFamily="18" charset="0"/>
                  </a:rPr>
                  <a:t> </a:t>
                </a:r>
                <a:r>
                  <a:rPr lang="en-US" b="0" dirty="0">
                    <a:latin typeface="Cambria Math" panose="02040503050406030204" pitchFamily="18" charset="0"/>
                  </a:rPr>
                  <a:t>radar error 1 std</a:t>
                </a:r>
              </a:p>
              <a:p>
                <a:pPr lvl="1"/>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𝑑𝑖𝑎𝑔</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e>
                    </m:d>
                    <m:r>
                      <a:rPr lang="en-US" i="1">
                        <a:latin typeface="Cambria Math" panose="02040503050406030204" pitchFamily="18" charset="0"/>
                      </a:rPr>
                      <m:t>=[</m:t>
                    </m:r>
                    <m:m>
                      <m:mPr>
                        <m:mcs>
                          <m:mc>
                            <m:mcPr>
                              <m:count m:val="3"/>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0</m:t>
                          </m:r>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𝜙</m:t>
                              </m:r>
                            </m:e>
                            <m:sub>
                              <m:r>
                                <a:rPr lang="en-US" b="0" i="1" smtClean="0">
                                  <a:latin typeface="Cambria Math" panose="02040503050406030204" pitchFamily="18" charset="0"/>
                                </a:rPr>
                                <m:t>𝑠</m:t>
                              </m:r>
                            </m:sub>
                            <m:sup>
                              <m:r>
                                <a:rPr lang="en-US" b="0" i="1" smtClean="0">
                                  <a:latin typeface="Cambria Math" panose="02040503050406030204" pitchFamily="18" charset="0"/>
                                </a:rPr>
                                <m:t>2</m:t>
                              </m:r>
                            </m:sup>
                          </m:sSubSup>
                        </m:e>
                      </m:mr>
                    </m:m>
                    <m:r>
                      <a:rPr lang="en-US" i="1">
                        <a:latin typeface="Cambria Math" panose="02040503050406030204" pitchFamily="18" charset="0"/>
                      </a:rPr>
                      <m:t>]</m:t>
                    </m:r>
                  </m:oMath>
                </a14:m>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𝑠</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 </m:t>
                        </m:r>
                        <m:r>
                          <a:rPr lang="en-US" b="0" i="1" smtClean="0">
                            <a:latin typeface="Cambria Math" panose="02040503050406030204" pitchFamily="18" charset="0"/>
                          </a:rPr>
                          <m:t>300</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1000</m:t>
                    </m:r>
                  </m:oMath>
                </a14:m>
                <a:endParaRPr lang="en-US" b="0" i="1" dirty="0">
                  <a:latin typeface="Cambria Math" panose="02040503050406030204" pitchFamily="18" charset="0"/>
                </a:endParaRPr>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𝑑𝑖𝑎𝑔</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i="1">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i="1">
                        <a:latin typeface="Cambria Math" panose="02040503050406030204" pitchFamily="18" charset="0"/>
                      </a:rPr>
                      <m:t>]</m:t>
                    </m:r>
                  </m:oMath>
                </a14:m>
                <a:endParaRPr lang="en-US" i="1"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E73D2C34-334C-83E3-1E24-01316A86B021}"/>
                  </a:ext>
                </a:extLst>
              </p:cNvPr>
              <p:cNvSpPr>
                <a:spLocks noGrp="1" noRot="1" noChangeAspect="1" noMove="1" noResize="1" noEditPoints="1" noAdjustHandles="1" noChangeArrowheads="1" noChangeShapeType="1" noTextEdit="1"/>
              </p:cNvSpPr>
              <p:nvPr>
                <p:ph idx="1"/>
              </p:nvPr>
            </p:nvSpPr>
            <p:spPr>
              <a:xfrm>
                <a:off x="838200" y="692331"/>
                <a:ext cx="10515600" cy="5484632"/>
              </a:xfrm>
              <a:blipFill>
                <a:blip r:embed="rId2"/>
                <a:stretch>
                  <a:fillRect l="-406" t="-2113"/>
                </a:stretch>
              </a:blipFill>
            </p:spPr>
            <p:txBody>
              <a:bodyPr/>
              <a:lstStyle/>
              <a:p>
                <a:r>
                  <a:rPr lang="en-US">
                    <a:noFill/>
                  </a:rPr>
                  <a:t> </a:t>
                </a:r>
              </a:p>
            </p:txBody>
          </p:sp>
        </mc:Fallback>
      </mc:AlternateContent>
    </p:spTree>
    <p:extLst>
      <p:ext uri="{BB962C8B-B14F-4D97-AF65-F5344CB8AC3E}">
        <p14:creationId xmlns:p14="http://schemas.microsoft.com/office/powerpoint/2010/main" val="404509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BF57-2693-2ACE-E236-9D0DDA973C0B}"/>
              </a:ext>
            </a:extLst>
          </p:cNvPr>
          <p:cNvSpPr>
            <a:spLocks noGrp="1"/>
          </p:cNvSpPr>
          <p:nvPr>
            <p:ph type="title"/>
          </p:nvPr>
        </p:nvSpPr>
        <p:spPr/>
        <p:txBody>
          <a:bodyPr/>
          <a:lstStyle/>
          <a:p>
            <a:r>
              <a:rPr lang="en-US" dirty="0"/>
              <a:t>Results </a:t>
            </a:r>
            <a:endParaRPr lang="he-IL" dirty="0"/>
          </a:p>
        </p:txBody>
      </p:sp>
      <p:sp>
        <p:nvSpPr>
          <p:cNvPr id="3" name="Content Placeholder 2">
            <a:extLst>
              <a:ext uri="{FF2B5EF4-FFF2-40B4-BE49-F238E27FC236}">
                <a16:creationId xmlns:a16="http://schemas.microsoft.com/office/drawing/2014/main" id="{281A8D82-7FFF-7047-3F91-935F959EA932}"/>
              </a:ext>
            </a:extLst>
          </p:cNvPr>
          <p:cNvSpPr>
            <a:spLocks noGrp="1"/>
          </p:cNvSpPr>
          <p:nvPr>
            <p:ph idx="1"/>
          </p:nvPr>
        </p:nvSpPr>
        <p:spPr/>
        <p:txBody>
          <a:bodyPr>
            <a:normAutofit/>
          </a:bodyPr>
          <a:lstStyle/>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 nominal '''</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z0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100000</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vz0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6000</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betaerr0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300</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Phis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 (Q = zeros)</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924999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FF8523-8AE5-2CEB-BDDF-F828FA5CCC5D}"/>
              </a:ext>
            </a:extLst>
          </p:cNvPr>
          <p:cNvPicPr>
            <a:picLocks noGrp="1" noChangeAspect="1"/>
          </p:cNvPicPr>
          <p:nvPr>
            <p:ph idx="1"/>
          </p:nvPr>
        </p:nvPicPr>
        <p:blipFill>
          <a:blip r:embed="rId2"/>
          <a:stretch>
            <a:fillRect/>
          </a:stretch>
        </p:blipFill>
        <p:spPr>
          <a:xfrm>
            <a:off x="1076325" y="1670844"/>
            <a:ext cx="10039350" cy="4267200"/>
          </a:xfrm>
        </p:spPr>
      </p:pic>
      <p:sp>
        <p:nvSpPr>
          <p:cNvPr id="7" name="TextBox 6">
            <a:extLst>
              <a:ext uri="{FF2B5EF4-FFF2-40B4-BE49-F238E27FC236}">
                <a16:creationId xmlns:a16="http://schemas.microsoft.com/office/drawing/2014/main" id="{E79554DA-1DA2-6D0F-C73F-0B2A7BA5FC1C}"/>
              </a:ext>
            </a:extLst>
          </p:cNvPr>
          <p:cNvSpPr txBox="1"/>
          <p:nvPr/>
        </p:nvSpPr>
        <p:spPr>
          <a:xfrm>
            <a:off x="869281" y="355346"/>
            <a:ext cx="6093994" cy="810671"/>
          </a:xfrm>
          <a:prstGeom prst="rect">
            <a:avLst/>
          </a:prstGeom>
          <a:noFill/>
        </p:spPr>
        <p:txBody>
          <a:bodyPr wrap="square">
            <a:spAutoFit/>
          </a:bodyPr>
          <a:lstStyle/>
          <a:p>
            <a:pPr marL="342900" lvl="0" indent="-342900" algn="l" rtl="0">
              <a:lnSpc>
                <a:spcPct val="115000"/>
              </a:lnSpc>
              <a:buFont typeface="Symbol" panose="05050102010706020507" pitchFamily="18" charset="2"/>
              <a:buChar char=""/>
            </a:pPr>
            <a:r>
              <a:rPr lang="en-US" sz="1800" kern="0" dirty="0">
                <a:effectLst/>
                <a:latin typeface="AdvOT1ef757c0"/>
                <a:ea typeface="Calibri" panose="020F0502020204030204" pitchFamily="34" charset="0"/>
                <a:cs typeface="AdvOT1ef757c0"/>
              </a:rPr>
              <a:t>improving as alt descends.</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15000"/>
              </a:lnSpc>
              <a:spcAft>
                <a:spcPts val="1000"/>
              </a:spcAft>
              <a:buFont typeface="Symbol" panose="05050102010706020507" pitchFamily="18" charset="2"/>
              <a:buChar char=""/>
            </a:pPr>
            <a:r>
              <a:rPr lang="en-US" sz="2400" kern="100" dirty="0">
                <a:effectLst/>
                <a:latin typeface="Calibri" panose="020F0502020204030204" pitchFamily="34" charset="0"/>
                <a:ea typeface="Times New Roman" panose="02020603050405020304" pitchFamily="18" charset="0"/>
                <a:cs typeface="Arial" panose="020B0604020202020204" pitchFamily="34" charset="0"/>
              </a:rPr>
              <a:t>High rate predicts don’t matter.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34101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FE82937-B627-D9B3-64FF-959589C186C2}"/>
              </a:ext>
            </a:extLst>
          </p:cNvPr>
          <p:cNvPicPr>
            <a:picLocks noGrp="1" noChangeAspect="1"/>
          </p:cNvPicPr>
          <p:nvPr>
            <p:ph idx="1"/>
          </p:nvPr>
        </p:nvPicPr>
        <p:blipFill>
          <a:blip r:embed="rId2"/>
          <a:stretch>
            <a:fillRect/>
          </a:stretch>
        </p:blipFill>
        <p:spPr>
          <a:xfrm>
            <a:off x="1028700" y="1670844"/>
            <a:ext cx="10134600" cy="4267200"/>
          </a:xfrm>
        </p:spPr>
      </p:pic>
      <p:sp>
        <p:nvSpPr>
          <p:cNvPr id="7" name="TextBox 6">
            <a:extLst>
              <a:ext uri="{FF2B5EF4-FFF2-40B4-BE49-F238E27FC236}">
                <a16:creationId xmlns:a16="http://schemas.microsoft.com/office/drawing/2014/main" id="{14EEF8B3-8D71-BF14-8771-E1A34D852596}"/>
              </a:ext>
            </a:extLst>
          </p:cNvPr>
          <p:cNvSpPr txBox="1"/>
          <p:nvPr/>
        </p:nvSpPr>
        <p:spPr>
          <a:xfrm>
            <a:off x="929439" y="622068"/>
            <a:ext cx="6093994" cy="392159"/>
          </a:xfrm>
          <a:prstGeom prst="rect">
            <a:avLst/>
          </a:prstGeom>
          <a:noFill/>
        </p:spPr>
        <p:txBody>
          <a:bodyPr wrap="square">
            <a:spAutoFit/>
          </a:bodyPr>
          <a:lstStyle/>
          <a:p>
            <a:pPr marL="342900" lvl="0" indent="-342900" algn="l" rtl="0">
              <a:lnSpc>
                <a:spcPct val="115000"/>
              </a:lnSpc>
              <a:buFont typeface="Symbol" panose="05050102010706020507" pitchFamily="18" charset="2"/>
              <a:buChar char=""/>
            </a:pPr>
            <a:r>
              <a:rPr lang="en-US" sz="1800" kern="0" dirty="0">
                <a:effectLst/>
                <a:latin typeface="AdvOT1ef757c0"/>
                <a:ea typeface="Calibri" panose="020F0502020204030204" pitchFamily="34" charset="0"/>
                <a:cs typeface="AdvOT1ef757c0"/>
              </a:rPr>
              <a:t>results agree with the covariance matrix.</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011029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E7B8-5BA4-CD44-0E1C-FD9B33972EB2}"/>
              </a:ext>
            </a:extLst>
          </p:cNvPr>
          <p:cNvSpPr>
            <a:spLocks noGrp="1"/>
          </p:cNvSpPr>
          <p:nvPr>
            <p:ph type="title"/>
          </p:nvPr>
        </p:nvSpPr>
        <p:spPr/>
        <p:txBody>
          <a:bodyPr/>
          <a:lstStyle/>
          <a:p>
            <a:r>
              <a:rPr lang="en-US" dirty="0"/>
              <a:t>The nonlinear system</a:t>
            </a:r>
            <a:endParaRPr lang="he-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B73CBC-D715-126C-1B70-FC898B681C00}"/>
                  </a:ext>
                </a:extLst>
              </p:cNvPr>
              <p:cNvSpPr>
                <a:spLocks noGrp="1"/>
              </p:cNvSpPr>
              <p:nvPr>
                <p:ph idx="1"/>
              </p:nvPr>
            </p:nvSpPr>
            <p:spPr/>
            <p:txBody>
              <a:bodyPr>
                <a:normAutofit fontScale="85000" lnSpcReduction="20000"/>
              </a:bodyPr>
              <a:lstStyle/>
              <a:p>
                <a:r>
                  <a:rPr lang="en-US" sz="3200" dirty="0"/>
                  <a:t>estimation of the ballistic coefficient (</a:t>
                </a:r>
                <a14:m>
                  <m:oMath xmlns:m="http://schemas.openxmlformats.org/officeDocument/2006/math">
                    <m:r>
                      <a:rPr lang="en-US" sz="3200" dirty="0">
                        <a:latin typeface="Cambria Math" panose="02040503050406030204" pitchFamily="18" charset="0"/>
                      </a:rPr>
                      <m:t>𝛽</m:t>
                    </m:r>
                  </m:oMath>
                </a14:m>
                <a:r>
                  <a:rPr lang="en-US" sz="3200" dirty="0"/>
                  <a:t>) of a target is necessary for accurate track of ballistic targets </a:t>
                </a:r>
              </a:p>
              <a:p>
                <a:r>
                  <a:rPr lang="en-US" sz="3200" dirty="0"/>
                  <a:t>ballistic coefficient (</a:t>
                </a:r>
                <a14:m>
                  <m:oMath xmlns:m="http://schemas.openxmlformats.org/officeDocument/2006/math">
                    <m:r>
                      <a:rPr lang="en-US" sz="3200" dirty="0">
                        <a:latin typeface="Cambria Math" panose="02040503050406030204" pitchFamily="18" charset="0"/>
                      </a:rPr>
                      <m:t>𝛽</m:t>
                    </m:r>
                  </m:oMath>
                </a14:m>
                <a:r>
                  <a:rPr lang="en-US" sz="3200" dirty="0"/>
                  <a:t>): The ability of a body to overcome air resistance in flight</a:t>
                </a:r>
              </a:p>
              <a:p>
                <a:r>
                  <a:rPr lang="en-US" sz="3200" dirty="0"/>
                  <a:t>high </a:t>
                </a:r>
                <a14:m>
                  <m:oMath xmlns:m="http://schemas.openxmlformats.org/officeDocument/2006/math">
                    <m:r>
                      <a:rPr lang="en-US" sz="3200" dirty="0">
                        <a:latin typeface="Cambria Math" panose="02040503050406030204" pitchFamily="18" charset="0"/>
                      </a:rPr>
                      <m:t>𝛽</m:t>
                    </m:r>
                  </m:oMath>
                </a14:m>
                <a:r>
                  <a:rPr lang="en-US" sz="3200" dirty="0"/>
                  <a:t> = small drag  </a:t>
                </a:r>
              </a:p>
              <a:p>
                <a14:m>
                  <m:oMath xmlns:m="http://schemas.openxmlformats.org/officeDocument/2006/math">
                    <m:r>
                      <a:rPr lang="en-US" sz="3200" i="1" dirty="0">
                        <a:latin typeface="Cambria Math" panose="02040503050406030204" pitchFamily="18" charset="0"/>
                      </a:rPr>
                      <m:t>𝛽</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𝑚</m:t>
                        </m:r>
                      </m:num>
                      <m:den>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𝑐</m:t>
                            </m:r>
                          </m:e>
                          <m:sub>
                            <m:r>
                              <a:rPr lang="en-US" sz="3200" b="0" i="1" smtClean="0">
                                <a:latin typeface="Cambria Math" panose="02040503050406030204" pitchFamily="18" charset="0"/>
                              </a:rPr>
                              <m:t>𝑑</m:t>
                            </m:r>
                          </m:sub>
                        </m:sSub>
                        <m:r>
                          <a:rPr lang="en-US" sz="3200" b="0" i="1" smtClean="0">
                            <a:latin typeface="Cambria Math" panose="02040503050406030204" pitchFamily="18" charset="0"/>
                          </a:rPr>
                          <m:t>⋅</m:t>
                        </m:r>
                        <m:r>
                          <a:rPr lang="en-US" sz="3200" b="0" i="1" smtClean="0">
                            <a:latin typeface="Cambria Math" panose="02040503050406030204" pitchFamily="18" charset="0"/>
                          </a:rPr>
                          <m:t>𝑠</m:t>
                        </m:r>
                      </m:den>
                    </m:f>
                    <m:r>
                      <a:rPr lang="en-US" sz="3200" b="0" i="1" smtClean="0">
                        <a:latin typeface="Cambria Math" panose="02040503050406030204" pitchFamily="18" charset="0"/>
                      </a:rPr>
                      <m:t> </m:t>
                    </m:r>
                    <m:d>
                      <m:dPr>
                        <m:ctrlPr>
                          <a:rPr lang="en-US" sz="3200" i="1" dirty="0" smtClean="0">
                            <a:latin typeface="Cambria Math" panose="02040503050406030204" pitchFamily="18" charset="0"/>
                          </a:rPr>
                        </m:ctrlPr>
                      </m:dPr>
                      <m:e>
                        <m:f>
                          <m:fPr>
                            <m:ctrlPr>
                              <a:rPr lang="en-US" sz="3200" i="1" dirty="0" smtClean="0">
                                <a:latin typeface="Cambria Math" panose="02040503050406030204" pitchFamily="18" charset="0"/>
                              </a:rPr>
                            </m:ctrlPr>
                          </m:fPr>
                          <m:num>
                            <m:r>
                              <a:rPr lang="en-US" sz="3200" i="1" dirty="0" smtClean="0">
                                <a:latin typeface="Cambria Math" panose="02040503050406030204" pitchFamily="18" charset="0"/>
                              </a:rPr>
                              <m:t>𝑘𝑔</m:t>
                            </m:r>
                          </m:num>
                          <m:den>
                            <m:sSup>
                              <m:sSupPr>
                                <m:ctrlPr>
                                  <a:rPr lang="en-US" sz="3200" i="1" dirty="0" smtClean="0">
                                    <a:latin typeface="Cambria Math" panose="02040503050406030204" pitchFamily="18" charset="0"/>
                                  </a:rPr>
                                </m:ctrlPr>
                              </m:sSupPr>
                              <m:e>
                                <m:r>
                                  <a:rPr lang="en-US" sz="3200" i="1" dirty="0" smtClean="0">
                                    <a:latin typeface="Cambria Math" panose="02040503050406030204" pitchFamily="18" charset="0"/>
                                  </a:rPr>
                                  <m:t>𝑚</m:t>
                                </m:r>
                              </m:e>
                              <m:sup>
                                <m:r>
                                  <a:rPr lang="en-US" sz="3200" i="1" dirty="0" smtClean="0">
                                    <a:latin typeface="Cambria Math" panose="02040503050406030204" pitchFamily="18" charset="0"/>
                                  </a:rPr>
                                  <m:t>2</m:t>
                                </m:r>
                              </m:sup>
                            </m:sSup>
                          </m:den>
                        </m:f>
                        <m:r>
                          <a:rPr lang="en-US" sz="3200" b="0" i="1" dirty="0" smtClean="0">
                            <a:latin typeface="Cambria Math" panose="02040503050406030204" pitchFamily="18" charset="0"/>
                          </a:rPr>
                          <m:t> </m:t>
                        </m:r>
                        <m:r>
                          <a:rPr lang="en-US" sz="3200" b="0" i="1" dirty="0" smtClean="0">
                            <a:latin typeface="Cambria Math" panose="02040503050406030204" pitchFamily="18" charset="0"/>
                          </a:rPr>
                          <m:t>𝑜𝑟</m:t>
                        </m:r>
                        <m:f>
                          <m:fPr>
                            <m:ctrlPr>
                              <a:rPr lang="en-US" sz="3200" b="0" i="1" dirty="0" smtClean="0">
                                <a:latin typeface="Cambria Math" panose="02040503050406030204" pitchFamily="18" charset="0"/>
                              </a:rPr>
                            </m:ctrlPr>
                          </m:fPr>
                          <m:num>
                            <m:r>
                              <a:rPr lang="en-US" sz="3200" i="1" dirty="0" err="1" smtClean="0">
                                <a:latin typeface="Cambria Math" panose="02040503050406030204" pitchFamily="18" charset="0"/>
                              </a:rPr>
                              <m:t>𝑙𝑏</m:t>
                            </m:r>
                          </m:num>
                          <m:den>
                            <m:r>
                              <a:rPr lang="en-US" sz="3200" i="1" dirty="0" smtClean="0">
                                <a:latin typeface="Cambria Math" panose="02040503050406030204" pitchFamily="18" charset="0"/>
                              </a:rPr>
                              <m:t>𝑓</m:t>
                            </m:r>
                            <m:sSup>
                              <m:sSupPr>
                                <m:ctrlPr>
                                  <a:rPr lang="en-US" sz="3200" i="1" dirty="0" smtClean="0">
                                    <a:latin typeface="Cambria Math" panose="02040503050406030204" pitchFamily="18" charset="0"/>
                                  </a:rPr>
                                </m:ctrlPr>
                              </m:sSupPr>
                              <m:e>
                                <m:r>
                                  <a:rPr lang="en-US" sz="3200" i="1" dirty="0" smtClean="0">
                                    <a:latin typeface="Cambria Math" panose="02040503050406030204" pitchFamily="18" charset="0"/>
                                  </a:rPr>
                                  <m:t>𝑡</m:t>
                                </m:r>
                              </m:e>
                              <m:sup>
                                <m:r>
                                  <a:rPr lang="en-US" sz="3200" i="1" dirty="0" smtClean="0">
                                    <a:latin typeface="Cambria Math" panose="02040503050406030204" pitchFamily="18" charset="0"/>
                                  </a:rPr>
                                  <m:t>2</m:t>
                                </m:r>
                              </m:sup>
                            </m:sSup>
                          </m:den>
                        </m:f>
                      </m:e>
                    </m:d>
                  </m:oMath>
                </a14:m>
                <a:endParaRPr lang="en-US" sz="3200" dirty="0"/>
              </a:p>
              <a:p>
                <a:pPr lvl="1"/>
                <a14:m>
                  <m:oMath xmlns:m="http://schemas.openxmlformats.org/officeDocument/2006/math">
                    <m:r>
                      <a:rPr lang="en-US" sz="2800" b="0" i="1" smtClean="0">
                        <a:latin typeface="Cambria Math" panose="02040503050406030204" pitchFamily="18" charset="0"/>
                      </a:rPr>
                      <m:t>𝑚</m:t>
                    </m:r>
                  </m:oMath>
                </a14:m>
                <a:r>
                  <a:rPr lang="en-US" sz="2800" dirty="0"/>
                  <a:t> mass </a:t>
                </a:r>
              </a:p>
              <a:p>
                <a:pPr lvl="1"/>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𝑑</m:t>
                        </m:r>
                      </m:sub>
                    </m:sSub>
                  </m:oMath>
                </a14:m>
                <a:r>
                  <a:rPr lang="en-US" sz="2800" dirty="0"/>
                  <a:t> aerodynamic coefficient of drag</a:t>
                </a:r>
              </a:p>
              <a:p>
                <a:pPr lvl="1"/>
                <a14:m>
                  <m:oMath xmlns:m="http://schemas.openxmlformats.org/officeDocument/2006/math">
                    <m:r>
                      <a:rPr lang="en-US" sz="2800" b="0" i="1" smtClean="0">
                        <a:latin typeface="Cambria Math" panose="02040503050406030204" pitchFamily="18" charset="0"/>
                      </a:rPr>
                      <m:t>𝑠</m:t>
                    </m:r>
                  </m:oMath>
                </a14:m>
                <a:r>
                  <a:rPr lang="en-US" sz="2800" dirty="0"/>
                  <a:t> reference surface area </a:t>
                </a:r>
              </a:p>
              <a:p>
                <a:r>
                  <a:rPr lang="en-US" sz="3200" dirty="0"/>
                  <a:t>The equation of motion in one dimension (height) is given by: </a:t>
                </a:r>
              </a:p>
              <a:p>
                <a:pPr lvl="1"/>
                <a14:m>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e>
                      <m:sub>
                        <m:r>
                          <a:rPr lang="en-US" sz="2800" b="0" i="1" smtClean="0">
                            <a:latin typeface="Cambria Math" panose="02040503050406030204" pitchFamily="18" charset="0"/>
                          </a:rPr>
                          <m:t>𝑧</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𝑑𝑟𝑎𝑔</m:t>
                            </m:r>
                          </m:sub>
                        </m:sSub>
                      </m:num>
                      <m:den>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𝑔</m:t>
                    </m:r>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0</m:t>
                        </m:r>
                        <m:r>
                          <a:rPr lang="en-US" sz="2800" i="1">
                            <a:latin typeface="Cambria Math" panose="02040503050406030204" pitchFamily="18" charset="0"/>
                          </a:rPr>
                          <m:t>.</m:t>
                        </m:r>
                        <m:r>
                          <a:rPr lang="en-US" sz="2800" i="1">
                            <a:latin typeface="Cambria Math" panose="02040503050406030204" pitchFamily="18" charset="0"/>
                          </a:rPr>
                          <m:t>0034</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𝑒</m:t>
                            </m:r>
                          </m:e>
                          <m: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𝑧</m:t>
                                </m:r>
                              </m:num>
                              <m:den>
                                <m:r>
                                  <a:rPr lang="en-US" sz="2800" i="1">
                                    <a:latin typeface="Cambria Math" panose="02040503050406030204" pitchFamily="18" charset="0"/>
                                  </a:rPr>
                                  <m:t>22000</m:t>
                                </m:r>
                              </m:den>
                            </m:f>
                          </m:sup>
                        </m:sSup>
                        <m:r>
                          <a:rPr lang="en-US" sz="2800" i="1">
                            <a:latin typeface="Cambria Math" panose="02040503050406030204" pitchFamily="18" charset="0"/>
                          </a:rPr>
                          <m:t>⋅</m:t>
                        </m:r>
                        <m:r>
                          <a:rPr lang="en-US" sz="2800" i="1">
                            <a:latin typeface="Cambria Math" panose="02040503050406030204" pitchFamily="18" charset="0"/>
                          </a:rPr>
                          <m:t>𝑔</m:t>
                        </m:r>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𝑣</m:t>
                            </m:r>
                          </m:e>
                          <m:sub>
                            <m:r>
                              <a:rPr lang="en-US" sz="2800" i="1">
                                <a:latin typeface="Cambria Math" panose="02040503050406030204" pitchFamily="18" charset="0"/>
                              </a:rPr>
                              <m:t>𝑧</m:t>
                            </m:r>
                          </m:sub>
                          <m:sup>
                            <m:r>
                              <a:rPr lang="en-US" sz="2800" i="1">
                                <a:latin typeface="Cambria Math" panose="02040503050406030204" pitchFamily="18" charset="0"/>
                              </a:rPr>
                              <m:t>2</m:t>
                            </m:r>
                          </m:sup>
                        </m:sSubSup>
                      </m:num>
                      <m:den>
                        <m:r>
                          <a:rPr lang="en-US" sz="2800" i="1">
                            <a:latin typeface="Cambria Math" panose="02040503050406030204" pitchFamily="18" charset="0"/>
                          </a:rPr>
                          <m:t>2</m:t>
                        </m:r>
                        <m:r>
                          <a:rPr lang="en-US" sz="2800" i="1">
                            <a:latin typeface="Cambria Math" panose="02040503050406030204" pitchFamily="18" charset="0"/>
                          </a:rPr>
                          <m:t>⋅</m:t>
                        </m:r>
                        <m:r>
                          <a:rPr lang="en-US" sz="2800" i="1">
                            <a:latin typeface="Cambria Math" panose="02040503050406030204" pitchFamily="18" charset="0"/>
                          </a:rPr>
                          <m:t>𝛽</m:t>
                        </m:r>
                      </m:den>
                    </m:f>
                    <m:r>
                      <a:rPr lang="en-US" sz="2800" i="1">
                        <a:latin typeface="Cambria Math" panose="02040503050406030204" pitchFamily="18" charset="0"/>
                      </a:rPr>
                      <m:t>−</m:t>
                    </m:r>
                    <m:r>
                      <a:rPr lang="en-US" sz="2800" i="1">
                        <a:latin typeface="Cambria Math" panose="02040503050406030204" pitchFamily="18" charset="0"/>
                      </a:rPr>
                      <m:t>𝑔</m:t>
                    </m:r>
                  </m:oMath>
                </a14:m>
                <a:endParaRPr lang="en-US" sz="2800" dirty="0"/>
              </a:p>
            </p:txBody>
          </p:sp>
        </mc:Choice>
        <mc:Fallback xmlns="">
          <p:sp>
            <p:nvSpPr>
              <p:cNvPr id="3" name="Content Placeholder 2">
                <a:extLst>
                  <a:ext uri="{FF2B5EF4-FFF2-40B4-BE49-F238E27FC236}">
                    <a16:creationId xmlns:a16="http://schemas.microsoft.com/office/drawing/2014/main" id="{3FB73CBC-D715-126C-1B70-FC898B681C00}"/>
                  </a:ext>
                </a:extLst>
              </p:cNvPr>
              <p:cNvSpPr>
                <a:spLocks noGrp="1" noRot="1" noChangeAspect="1" noMove="1" noResize="1" noEditPoints="1" noAdjustHandles="1" noChangeArrowheads="1" noChangeShapeType="1" noTextEdit="1"/>
              </p:cNvSpPr>
              <p:nvPr>
                <p:ph idx="1"/>
              </p:nvPr>
            </p:nvSpPr>
            <p:spPr>
              <a:blipFill>
                <a:blip r:embed="rId3"/>
                <a:stretch>
                  <a:fillRect l="-986" t="-3342"/>
                </a:stretch>
              </a:blipFill>
            </p:spPr>
            <p:txBody>
              <a:bodyPr/>
              <a:lstStyle/>
              <a:p>
                <a:r>
                  <a:rPr lang="he-IL">
                    <a:noFill/>
                  </a:rPr>
                  <a:t> </a:t>
                </a:r>
              </a:p>
            </p:txBody>
          </p:sp>
        </mc:Fallback>
      </mc:AlternateContent>
    </p:spTree>
    <p:extLst>
      <p:ext uri="{BB962C8B-B14F-4D97-AF65-F5344CB8AC3E}">
        <p14:creationId xmlns:p14="http://schemas.microsoft.com/office/powerpoint/2010/main" val="3632425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BF57-2693-2ACE-E236-9D0DDA973C0B}"/>
              </a:ext>
            </a:extLst>
          </p:cNvPr>
          <p:cNvSpPr>
            <a:spLocks noGrp="1"/>
          </p:cNvSpPr>
          <p:nvPr>
            <p:ph type="title"/>
          </p:nvPr>
        </p:nvSpPr>
        <p:spPr/>
        <p:txBody>
          <a:bodyPr/>
          <a:lstStyle/>
          <a:p>
            <a:r>
              <a:rPr lang="en-US" dirty="0"/>
              <a:t>Results </a:t>
            </a:r>
            <a:endParaRPr lang="he-IL" dirty="0"/>
          </a:p>
        </p:txBody>
      </p:sp>
      <p:sp>
        <p:nvSpPr>
          <p:cNvPr id="3" name="Content Placeholder 2">
            <a:extLst>
              <a:ext uri="{FF2B5EF4-FFF2-40B4-BE49-F238E27FC236}">
                <a16:creationId xmlns:a16="http://schemas.microsoft.com/office/drawing/2014/main" id="{281A8D82-7FFF-7047-3F91-935F959EA932}"/>
              </a:ext>
            </a:extLst>
          </p:cNvPr>
          <p:cNvSpPr>
            <a:spLocks noGrp="1"/>
          </p:cNvSpPr>
          <p:nvPr>
            <p:ph idx="1"/>
          </p:nvPr>
        </p:nvSpPr>
        <p:spPr/>
        <p:txBody>
          <a:bodyPr>
            <a:normAutofit/>
          </a:bodyPr>
          <a:lstStyle/>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 high alt '''</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z0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200000</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vz0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6000</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betaerr0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300</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Phis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279815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FE3DC92-B384-9CBB-8204-58DB1D7877C3}"/>
              </a:ext>
            </a:extLst>
          </p:cNvPr>
          <p:cNvPicPr>
            <a:picLocks noGrp="1" noChangeAspect="1"/>
          </p:cNvPicPr>
          <p:nvPr>
            <p:ph idx="1"/>
          </p:nvPr>
        </p:nvPicPr>
        <p:blipFill>
          <a:blip r:embed="rId2"/>
          <a:stretch>
            <a:fillRect/>
          </a:stretch>
        </p:blipFill>
        <p:spPr>
          <a:xfrm>
            <a:off x="1076325" y="1670844"/>
            <a:ext cx="10039350" cy="4267200"/>
          </a:xfrm>
        </p:spPr>
      </p:pic>
      <p:sp>
        <p:nvSpPr>
          <p:cNvPr id="7" name="TextBox 6">
            <a:extLst>
              <a:ext uri="{FF2B5EF4-FFF2-40B4-BE49-F238E27FC236}">
                <a16:creationId xmlns:a16="http://schemas.microsoft.com/office/drawing/2014/main" id="{4C84EC6E-3F8F-6C79-7660-938CB211B60C}"/>
              </a:ext>
            </a:extLst>
          </p:cNvPr>
          <p:cNvSpPr txBox="1"/>
          <p:nvPr/>
        </p:nvSpPr>
        <p:spPr>
          <a:xfrm>
            <a:off x="1386639" y="511895"/>
            <a:ext cx="6093994" cy="816121"/>
          </a:xfrm>
          <a:prstGeom prst="rect">
            <a:avLst/>
          </a:prstGeom>
          <a:noFill/>
        </p:spPr>
        <p:txBody>
          <a:bodyPr wrap="square">
            <a:spAutoFit/>
          </a:bodyPr>
          <a:lstStyle/>
          <a:p>
            <a:pPr marL="342900" lvl="0" indent="-342900" algn="l" rtl="0">
              <a:lnSpc>
                <a:spcPct val="115000"/>
              </a:lnSpc>
              <a:spcAft>
                <a:spcPts val="1000"/>
              </a:spcAft>
              <a:buFont typeface="Symbol" panose="05050102010706020507" pitchFamily="18" charset="2"/>
              <a:buChar char=""/>
            </a:pPr>
            <a:r>
              <a:rPr lang="en-US" sz="1800" kern="0" dirty="0">
                <a:effectLst/>
                <a:latin typeface="AdvOT1ef757c0"/>
                <a:ea typeface="Calibri" panose="020F0502020204030204" pitchFamily="34" charset="0"/>
                <a:cs typeface="AdvOT1ef757c0"/>
              </a:rPr>
              <a:t>not observable where no drag.</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r>
              <a:rPr lang="en-US" sz="1800" kern="0" dirty="0">
                <a:effectLst/>
                <a:latin typeface="AdvOT1ef757c0"/>
                <a:cs typeface="AdvOT1ef757c0"/>
              </a:rPr>
              <a:t>High rate predictions are slightly better</a:t>
            </a:r>
            <a:endParaRPr lang="he-IL" dirty="0"/>
          </a:p>
        </p:txBody>
      </p:sp>
    </p:spTree>
    <p:extLst>
      <p:ext uri="{BB962C8B-B14F-4D97-AF65-F5344CB8AC3E}">
        <p14:creationId xmlns:p14="http://schemas.microsoft.com/office/powerpoint/2010/main" val="3345224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A52FF7-AA63-0BD1-5EF3-89DDD5A3DC97}"/>
              </a:ext>
            </a:extLst>
          </p:cNvPr>
          <p:cNvPicPr>
            <a:picLocks noGrp="1" noChangeAspect="1"/>
          </p:cNvPicPr>
          <p:nvPr>
            <p:ph idx="1"/>
          </p:nvPr>
        </p:nvPicPr>
        <p:blipFill>
          <a:blip r:embed="rId2"/>
          <a:stretch>
            <a:fillRect/>
          </a:stretch>
        </p:blipFill>
        <p:spPr>
          <a:xfrm>
            <a:off x="1028700" y="1670844"/>
            <a:ext cx="10134600" cy="4267200"/>
          </a:xfrm>
        </p:spPr>
      </p:pic>
    </p:spTree>
    <p:extLst>
      <p:ext uri="{BB962C8B-B14F-4D97-AF65-F5344CB8AC3E}">
        <p14:creationId xmlns:p14="http://schemas.microsoft.com/office/powerpoint/2010/main" val="52012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BF57-2693-2ACE-E236-9D0DDA973C0B}"/>
              </a:ext>
            </a:extLst>
          </p:cNvPr>
          <p:cNvSpPr>
            <a:spLocks noGrp="1"/>
          </p:cNvSpPr>
          <p:nvPr>
            <p:ph type="title"/>
          </p:nvPr>
        </p:nvSpPr>
        <p:spPr/>
        <p:txBody>
          <a:bodyPr/>
          <a:lstStyle/>
          <a:p>
            <a:r>
              <a:rPr lang="en-US" dirty="0"/>
              <a:t>Results </a:t>
            </a:r>
            <a:endParaRPr lang="he-IL" dirty="0"/>
          </a:p>
        </p:txBody>
      </p:sp>
      <p:sp>
        <p:nvSpPr>
          <p:cNvPr id="3" name="Content Placeholder 2">
            <a:extLst>
              <a:ext uri="{FF2B5EF4-FFF2-40B4-BE49-F238E27FC236}">
                <a16:creationId xmlns:a16="http://schemas.microsoft.com/office/drawing/2014/main" id="{281A8D82-7FFF-7047-3F91-935F959EA932}"/>
              </a:ext>
            </a:extLst>
          </p:cNvPr>
          <p:cNvSpPr>
            <a:spLocks noGrp="1"/>
          </p:cNvSpPr>
          <p:nvPr>
            <p:ph idx="1"/>
          </p:nvPr>
        </p:nvSpPr>
        <p:spPr/>
        <p:txBody>
          <a:bodyPr>
            <a:normAutofit/>
          </a:bodyPr>
          <a:lstStyle/>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 high error '''</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z0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100000</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vz0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6000</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betaerr0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1000</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Phis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309603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1C7D4E8-F9A2-B588-75C3-78BAD705955F}"/>
              </a:ext>
            </a:extLst>
          </p:cNvPr>
          <p:cNvPicPr>
            <a:picLocks noGrp="1" noChangeAspect="1"/>
          </p:cNvPicPr>
          <p:nvPr>
            <p:ph idx="1"/>
          </p:nvPr>
        </p:nvPicPr>
        <p:blipFill>
          <a:blip r:embed="rId2"/>
          <a:stretch>
            <a:fillRect/>
          </a:stretch>
        </p:blipFill>
        <p:spPr>
          <a:xfrm>
            <a:off x="1033463" y="1671638"/>
            <a:ext cx="10125075" cy="4267200"/>
          </a:xfrm>
        </p:spPr>
      </p:pic>
      <p:sp>
        <p:nvSpPr>
          <p:cNvPr id="9" name="TextBox 8">
            <a:extLst>
              <a:ext uri="{FF2B5EF4-FFF2-40B4-BE49-F238E27FC236}">
                <a16:creationId xmlns:a16="http://schemas.microsoft.com/office/drawing/2014/main" id="{F8BB84EF-AB3F-199B-C4E0-43B961EC7B24}"/>
              </a:ext>
            </a:extLst>
          </p:cNvPr>
          <p:cNvSpPr txBox="1"/>
          <p:nvPr/>
        </p:nvSpPr>
        <p:spPr>
          <a:xfrm>
            <a:off x="520366" y="0"/>
            <a:ext cx="12052634" cy="1347805"/>
          </a:xfrm>
          <a:prstGeom prst="rect">
            <a:avLst/>
          </a:prstGeom>
          <a:noFill/>
        </p:spPr>
        <p:txBody>
          <a:bodyPr wrap="square">
            <a:spAutoFit/>
          </a:bodyPr>
          <a:lstStyle/>
          <a:p>
            <a:pPr marL="342900" lvl="0" indent="-342900" algn="l" rtl="0">
              <a:lnSpc>
                <a:spcPct val="115000"/>
              </a:lnSpc>
              <a:buFont typeface="Symbol" panose="05050102010706020507" pitchFamily="18" charset="2"/>
              <a:buChar char=""/>
            </a:pPr>
            <a:r>
              <a:rPr lang="en-US" sz="1800" kern="0" dirty="0">
                <a:effectLst/>
                <a:latin typeface="AdvOT1ef757c0"/>
                <a:ea typeface="Calibri" panose="020F0502020204030204" pitchFamily="34" charset="0"/>
                <a:cs typeface="AdvOT1ef757c0"/>
              </a:rPr>
              <a:t>Doesn</a:t>
            </a:r>
            <a:r>
              <a:rPr lang="en-US" sz="1800" kern="0" dirty="0">
                <a:effectLst/>
                <a:latin typeface="AdvOT1ef757c0"/>
                <a:ea typeface="AdvOT1ef757c0"/>
                <a:cs typeface="AdvOT1ef757c0"/>
              </a:rPr>
              <a:t>’</a:t>
            </a:r>
            <a:r>
              <a:rPr lang="en-US" sz="1800" kern="0" dirty="0">
                <a:effectLst/>
                <a:latin typeface="AdvOT1ef757c0"/>
                <a:ea typeface="Calibri" panose="020F0502020204030204" pitchFamily="34" charset="0"/>
                <a:cs typeface="AdvOT1ef757c0"/>
              </a:rPr>
              <a:t>t converge.</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15000"/>
              </a:lnSpc>
              <a:buFont typeface="Symbol" panose="05050102010706020507" pitchFamily="18" charset="2"/>
              <a:buChar char=""/>
            </a:pPr>
            <a:r>
              <a:rPr lang="en-US" sz="1800" kern="0" dirty="0">
                <a:effectLst/>
                <a:latin typeface="AdvOT1ef757c0"/>
                <a:ea typeface="Calibri" panose="020F0502020204030204" pitchFamily="34" charset="0"/>
                <a:cs typeface="AdvOT1ef757c0"/>
              </a:rPr>
              <a:t>highly depends on initial conditions!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15000"/>
              </a:lnSpc>
              <a:buFont typeface="Symbol" panose="05050102010706020507" pitchFamily="18" charset="2"/>
              <a:buChar char=""/>
            </a:pPr>
            <a:r>
              <a:rPr lang="en-US" sz="1800" kern="0" dirty="0">
                <a:effectLst/>
                <a:latin typeface="AdvOT1ef757c0"/>
                <a:ea typeface="Calibri" panose="020F0502020204030204" pitchFamily="34" charset="0"/>
                <a:cs typeface="AdvOT1ef757c0"/>
              </a:rPr>
              <a:t>High rate predicts are helpful to estimate before hitting the ground.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15000"/>
              </a:lnSpc>
              <a:spcAft>
                <a:spcPts val="1000"/>
              </a:spcAft>
              <a:buFont typeface="Symbol" panose="05050102010706020507" pitchFamily="18" charset="2"/>
              <a:buChar char=""/>
            </a:pPr>
            <a:r>
              <a:rPr lang="en-US" sz="1800" kern="0" dirty="0">
                <a:effectLst/>
                <a:latin typeface="AdvOT1ef757c0"/>
                <a:ea typeface="Calibri" panose="020F0502020204030204" pitchFamily="34" charset="0"/>
                <a:cs typeface="AdvOT1ef757c0"/>
              </a:rPr>
              <a:t>-&gt; if our initial guess is bad high rate predictions help to converge faster the solution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49837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EDAFF2-14FF-C797-6F63-6D7F2A3DA32F}"/>
              </a:ext>
            </a:extLst>
          </p:cNvPr>
          <p:cNvPicPr>
            <a:picLocks noGrp="1" noChangeAspect="1"/>
          </p:cNvPicPr>
          <p:nvPr>
            <p:ph idx="1"/>
          </p:nvPr>
        </p:nvPicPr>
        <p:blipFill>
          <a:blip r:embed="rId2"/>
          <a:stretch>
            <a:fillRect/>
          </a:stretch>
        </p:blipFill>
        <p:spPr>
          <a:xfrm>
            <a:off x="981075" y="1670844"/>
            <a:ext cx="10229850" cy="4267200"/>
          </a:xfrm>
        </p:spPr>
      </p:pic>
      <p:sp>
        <p:nvSpPr>
          <p:cNvPr id="9" name="TextBox 8">
            <a:extLst>
              <a:ext uri="{FF2B5EF4-FFF2-40B4-BE49-F238E27FC236}">
                <a16:creationId xmlns:a16="http://schemas.microsoft.com/office/drawing/2014/main" id="{447A4B42-0A3C-46A3-C9C2-B39C855787D4}"/>
              </a:ext>
            </a:extLst>
          </p:cNvPr>
          <p:cNvSpPr txBox="1"/>
          <p:nvPr/>
        </p:nvSpPr>
        <p:spPr>
          <a:xfrm>
            <a:off x="981075" y="723876"/>
            <a:ext cx="6093994" cy="392159"/>
          </a:xfrm>
          <a:prstGeom prst="rect">
            <a:avLst/>
          </a:prstGeom>
          <a:noFill/>
        </p:spPr>
        <p:txBody>
          <a:bodyPr wrap="square">
            <a:spAutoFit/>
          </a:bodyPr>
          <a:lstStyle/>
          <a:p>
            <a:pPr marL="342900" lvl="0" indent="-342900" algn="l" rtl="0">
              <a:lnSpc>
                <a:spcPct val="115000"/>
              </a:lnSpc>
              <a:buFont typeface="Symbol" panose="05050102010706020507" pitchFamily="18" charset="2"/>
              <a:buChar char=""/>
            </a:pPr>
            <a:r>
              <a:rPr lang="en-US" sz="1800" kern="0" dirty="0">
                <a:effectLst/>
                <a:latin typeface="AdvOT1ef757c0"/>
                <a:ea typeface="Calibri" panose="020F0502020204030204" pitchFamily="34" charset="0"/>
                <a:cs typeface="AdvOT1ef757c0"/>
              </a:rPr>
              <a:t>the filter does not even realize when it is broken! </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7513399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BF57-2693-2ACE-E236-9D0DDA973C0B}"/>
              </a:ext>
            </a:extLst>
          </p:cNvPr>
          <p:cNvSpPr>
            <a:spLocks noGrp="1"/>
          </p:cNvSpPr>
          <p:nvPr>
            <p:ph type="title"/>
          </p:nvPr>
        </p:nvSpPr>
        <p:spPr/>
        <p:txBody>
          <a:bodyPr/>
          <a:lstStyle/>
          <a:p>
            <a:r>
              <a:rPr lang="en-US" dirty="0"/>
              <a:t>Results </a:t>
            </a:r>
            <a:endParaRPr lang="he-IL" dirty="0"/>
          </a:p>
        </p:txBody>
      </p:sp>
      <p:sp>
        <p:nvSpPr>
          <p:cNvPr id="3" name="Content Placeholder 2">
            <a:extLst>
              <a:ext uri="{FF2B5EF4-FFF2-40B4-BE49-F238E27FC236}">
                <a16:creationId xmlns:a16="http://schemas.microsoft.com/office/drawing/2014/main" id="{281A8D82-7FFF-7047-3F91-935F959EA932}"/>
              </a:ext>
            </a:extLst>
          </p:cNvPr>
          <p:cNvSpPr>
            <a:spLocks noGrp="1"/>
          </p:cNvSpPr>
          <p:nvPr>
            <p:ph idx="1"/>
          </p:nvPr>
        </p:nvSpPr>
        <p:spPr/>
        <p:txBody>
          <a:bodyPr>
            <a:normAutofit/>
          </a:bodyPr>
          <a:lstStyle/>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 process noise '''</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z0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100000</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vz0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6000</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betaerr0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1000</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Phis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1000</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095097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7F1D22-C42D-6C01-C920-3C3069AC2F13}"/>
              </a:ext>
            </a:extLst>
          </p:cNvPr>
          <p:cNvPicPr>
            <a:picLocks noGrp="1" noChangeAspect="1"/>
          </p:cNvPicPr>
          <p:nvPr>
            <p:ph idx="1"/>
          </p:nvPr>
        </p:nvPicPr>
        <p:blipFill>
          <a:blip r:embed="rId2"/>
          <a:stretch>
            <a:fillRect/>
          </a:stretch>
        </p:blipFill>
        <p:spPr>
          <a:xfrm>
            <a:off x="1033462" y="1670844"/>
            <a:ext cx="10125075" cy="4267200"/>
          </a:xfrm>
        </p:spPr>
      </p:pic>
      <p:sp>
        <p:nvSpPr>
          <p:cNvPr id="7" name="TextBox 6">
            <a:extLst>
              <a:ext uri="{FF2B5EF4-FFF2-40B4-BE49-F238E27FC236}">
                <a16:creationId xmlns:a16="http://schemas.microsoft.com/office/drawing/2014/main" id="{7D864DF8-E0AB-2F4C-DD85-05E7FBA04826}"/>
              </a:ext>
            </a:extLst>
          </p:cNvPr>
          <p:cNvSpPr txBox="1"/>
          <p:nvPr/>
        </p:nvSpPr>
        <p:spPr>
          <a:xfrm>
            <a:off x="1158039" y="258743"/>
            <a:ext cx="6093994" cy="1257460"/>
          </a:xfrm>
          <a:prstGeom prst="rect">
            <a:avLst/>
          </a:prstGeom>
          <a:noFill/>
        </p:spPr>
        <p:txBody>
          <a:bodyPr wrap="square">
            <a:spAutoFit/>
          </a:bodyPr>
          <a:lstStyle/>
          <a:p>
            <a:pPr marL="342900" lvl="0" indent="-342900" algn="l" rtl="0">
              <a:lnSpc>
                <a:spcPct val="115000"/>
              </a:lnSpc>
              <a:buFont typeface="Symbol" panose="05050102010706020507" pitchFamily="18" charset="2"/>
              <a:buChar char=""/>
            </a:pPr>
            <a:r>
              <a:rPr lang="en-US" sz="1800" kern="0" dirty="0">
                <a:effectLst/>
                <a:latin typeface="AdvOT1ef757c0"/>
                <a:ea typeface="Calibri" panose="020F0502020204030204" pitchFamily="34" charset="0"/>
                <a:cs typeface="AdvOT1ef757c0"/>
              </a:rPr>
              <a:t>fairly quick convergence.</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15000"/>
              </a:lnSpc>
              <a:spcAft>
                <a:spcPts val="1000"/>
              </a:spcAft>
              <a:buFont typeface="Symbol" panose="05050102010706020507" pitchFamily="18" charset="2"/>
              <a:buChar char=""/>
            </a:pPr>
            <a:r>
              <a:rPr lang="en-US" sz="1800" kern="0" dirty="0">
                <a:effectLst/>
                <a:latin typeface="AdvOT1ef757c0"/>
                <a:ea typeface="Calibri" panose="020F0502020204030204" pitchFamily="34" charset="0"/>
                <a:cs typeface="AdvOT1ef757c0"/>
              </a:rPr>
              <a:t>High rate predicts almost don</a:t>
            </a:r>
            <a:r>
              <a:rPr lang="en-US" sz="1800" kern="0" dirty="0">
                <a:effectLst/>
                <a:latin typeface="AdvOT1ef757c0"/>
                <a:ea typeface="AdvOT1ef757c0"/>
                <a:cs typeface="AdvOT1ef757c0"/>
              </a:rPr>
              <a:t>’</a:t>
            </a:r>
            <a:r>
              <a:rPr lang="en-US" sz="1800" kern="0" dirty="0">
                <a:effectLst/>
                <a:latin typeface="AdvOT1ef757c0"/>
                <a:ea typeface="Calibri" panose="020F0502020204030204" pitchFamily="34" charset="0"/>
                <a:cs typeface="AdvOT1ef757c0"/>
              </a:rPr>
              <a:t>t matter</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algn="l" rtl="0">
              <a:lnSpc>
                <a:spcPct val="115000"/>
              </a:lnSpc>
              <a:spcAft>
                <a:spcPts val="1000"/>
              </a:spcAft>
            </a:pPr>
            <a:r>
              <a:rPr lang="en-US" sz="2400" kern="100" dirty="0">
                <a:effectLst/>
                <a:latin typeface="Calibri" panose="020F0502020204030204" pitchFamily="34" charset="0"/>
                <a:ea typeface="Times New Roman" panose="02020603050405020304" pitchFamily="18" charset="0"/>
                <a:cs typeface="Arial" panose="020B0604020202020204" pitchFamily="34" charset="0"/>
              </a:rPr>
              <a:t>---</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236516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F4B164C-D297-E985-8513-ACDC62697C78}"/>
              </a:ext>
            </a:extLst>
          </p:cNvPr>
          <p:cNvPicPr>
            <a:picLocks noGrp="1" noChangeAspect="1"/>
          </p:cNvPicPr>
          <p:nvPr>
            <p:ph idx="1"/>
          </p:nvPr>
        </p:nvPicPr>
        <p:blipFill>
          <a:blip r:embed="rId2"/>
          <a:stretch>
            <a:fillRect/>
          </a:stretch>
        </p:blipFill>
        <p:spPr>
          <a:xfrm>
            <a:off x="981075" y="1670844"/>
            <a:ext cx="10229850" cy="4267200"/>
          </a:xfrm>
        </p:spPr>
      </p:pic>
      <p:sp>
        <p:nvSpPr>
          <p:cNvPr id="7" name="TextBox 6">
            <a:extLst>
              <a:ext uri="{FF2B5EF4-FFF2-40B4-BE49-F238E27FC236}">
                <a16:creationId xmlns:a16="http://schemas.microsoft.com/office/drawing/2014/main" id="{C728C39C-4E08-05F0-528C-35888BFD1834}"/>
              </a:ext>
            </a:extLst>
          </p:cNvPr>
          <p:cNvSpPr txBox="1"/>
          <p:nvPr/>
        </p:nvSpPr>
        <p:spPr>
          <a:xfrm>
            <a:off x="1230228" y="527797"/>
            <a:ext cx="6093994" cy="392159"/>
          </a:xfrm>
          <a:prstGeom prst="rect">
            <a:avLst/>
          </a:prstGeom>
          <a:noFill/>
        </p:spPr>
        <p:txBody>
          <a:bodyPr wrap="square">
            <a:spAutoFit/>
          </a:bodyPr>
          <a:lstStyle/>
          <a:p>
            <a:pPr marL="342900" lvl="0" indent="-342900" algn="l" rtl="0">
              <a:lnSpc>
                <a:spcPct val="115000"/>
              </a:lnSpc>
              <a:buFont typeface="Symbol" panose="05050102010706020507" pitchFamily="18" charset="2"/>
              <a:buChar char=""/>
            </a:pPr>
            <a:r>
              <a:rPr lang="en-US" sz="1800" kern="0" dirty="0">
                <a:effectLst/>
                <a:latin typeface="AdvOT1ef757c0"/>
                <a:ea typeface="Calibri" panose="020F0502020204030204" pitchFamily="34" charset="0"/>
                <a:cs typeface="AdvOT1ef757c0"/>
              </a:rPr>
              <a:t>results agree with the covariance matrix</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587877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5C70-D58C-AD0F-465F-8E2CAB023FC9}"/>
              </a:ext>
            </a:extLst>
          </p:cNvPr>
          <p:cNvSpPr>
            <a:spLocks noGrp="1"/>
          </p:cNvSpPr>
          <p:nvPr>
            <p:ph type="title"/>
          </p:nvPr>
        </p:nvSpPr>
        <p:spPr/>
        <p:txBody>
          <a:bodyPr/>
          <a:lstStyle/>
          <a:p>
            <a:r>
              <a:rPr lang="en-US" dirty="0"/>
              <a:t>Results </a:t>
            </a:r>
            <a:endParaRPr lang="he-IL" dirty="0"/>
          </a:p>
        </p:txBody>
      </p:sp>
      <p:sp>
        <p:nvSpPr>
          <p:cNvPr id="3" name="Content Placeholder 2">
            <a:extLst>
              <a:ext uri="{FF2B5EF4-FFF2-40B4-BE49-F238E27FC236}">
                <a16:creationId xmlns:a16="http://schemas.microsoft.com/office/drawing/2014/main" id="{266786CF-44BC-A7A3-064F-3C03E59E4076}"/>
              </a:ext>
            </a:extLst>
          </p:cNvPr>
          <p:cNvSpPr>
            <a:spLocks noGrp="1"/>
          </p:cNvSpPr>
          <p:nvPr>
            <p:ph idx="1"/>
          </p:nvPr>
        </p:nvSpPr>
        <p:spPr/>
        <p:txBody>
          <a:bodyPr>
            <a:normAutofit/>
          </a:bodyPr>
          <a:lstStyle/>
          <a:p>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 nominal + process noise '''</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z0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100000</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vz0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6000</a:t>
            </a:r>
            <a:endParaRPr lang="en-US" b="0" dirty="0">
              <a:solidFill>
                <a:srgbClr val="CCCCCC"/>
              </a:solidFill>
              <a:effectLst/>
              <a:latin typeface="Consolas" panose="020B0609020204030204" pitchFamily="49" charset="0"/>
            </a:endParaRP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betaerr0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300</a:t>
            </a:r>
            <a:r>
              <a:rPr lang="en-US" b="0" dirty="0">
                <a:solidFill>
                  <a:srgbClr val="CCCCCC"/>
                </a:solidFill>
                <a:effectLst/>
                <a:latin typeface="Consolas" panose="020B0609020204030204" pitchFamily="49" charset="0"/>
              </a:rPr>
              <a:t> </a:t>
            </a:r>
          </a:p>
          <a:p>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Phis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300</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194113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89D4-7594-3334-E154-DE09A0B0623D}"/>
              </a:ext>
            </a:extLst>
          </p:cNvPr>
          <p:cNvSpPr>
            <a:spLocks noGrp="1"/>
          </p:cNvSpPr>
          <p:nvPr>
            <p:ph type="title"/>
          </p:nvPr>
        </p:nvSpPr>
        <p:spPr/>
        <p:txBody>
          <a:bodyPr/>
          <a:lstStyle/>
          <a:p>
            <a:r>
              <a:rPr lang="en-US" dirty="0"/>
              <a:t>EKF - the process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E9AED5A-F6F8-691F-DEFC-209D2A9C47C6}"/>
                  </a:ext>
                </a:extLst>
              </p:cNvPr>
              <p:cNvSpPr>
                <a:spLocks noGrp="1"/>
              </p:cNvSpPr>
              <p:nvPr>
                <p:ph sz="half" idx="1"/>
              </p:nvPr>
            </p:nvSpPr>
            <p:spPr>
              <a:xfrm>
                <a:off x="838200" y="1511300"/>
                <a:ext cx="5181600" cy="4665663"/>
              </a:xfrm>
            </p:spPr>
            <p:txBody>
              <a:bodyPr>
                <a:normAutofit fontScale="85000" lnSpcReduction="20000"/>
              </a:bodyPr>
              <a:lstStyle/>
              <a:p>
                <a:r>
                  <a:rPr lang="en-US" dirty="0"/>
                  <a:t>State</a:t>
                </a:r>
              </a:p>
              <a:p>
                <a:pPr lvl="1"/>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𝑧</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𝑧</m:t>
                                  </m:r>
                                </m:sub>
                              </m:sSub>
                            </m:e>
                            <m:e>
                              <m:r>
                                <a:rPr lang="en-US" b="0" i="1" smtClean="0">
                                  <a:latin typeface="Cambria Math" panose="02040503050406030204" pitchFamily="18" charset="0"/>
                                </a:rPr>
                                <m:t>𝛽</m:t>
                              </m:r>
                            </m:e>
                          </m:mr>
                        </m:m>
                      </m:e>
                    </m:d>
                  </m:oMath>
                </a14:m>
                <a:endParaRPr lang="en-US" dirty="0"/>
              </a:p>
              <a:p>
                <a:pPr lvl="1"/>
                <a14:m>
                  <m:oMath xmlns:m="http://schemas.openxmlformats.org/officeDocument/2006/math">
                    <m:r>
                      <a:rPr lang="en-US" b="0" i="1" smtClean="0">
                        <a:latin typeface="Cambria Math" panose="02040503050406030204" pitchFamily="18" charset="0"/>
                      </a:rPr>
                      <m:t>𝑧</m:t>
                    </m:r>
                  </m:oMath>
                </a14:m>
                <a:r>
                  <a:rPr lang="en-US" dirty="0"/>
                  <a:t>		Height position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𝑧</m:t>
                        </m:r>
                      </m:sub>
                    </m:sSub>
                  </m:oMath>
                </a14:m>
                <a:r>
                  <a:rPr lang="en-US" dirty="0"/>
                  <a:t>	Height velocity </a:t>
                </a:r>
              </a:p>
              <a:p>
                <a:pPr lvl="1"/>
                <a14:m>
                  <m:oMath xmlns:m="http://schemas.openxmlformats.org/officeDocument/2006/math">
                    <m:r>
                      <a:rPr lang="en-US" i="1">
                        <a:latin typeface="Cambria Math" panose="02040503050406030204" pitchFamily="18" charset="0"/>
                      </a:rPr>
                      <m:t>𝛽</m:t>
                    </m:r>
                    <m:r>
                      <a:rPr lang="en-US" i="1">
                        <a:latin typeface="Cambria Math" panose="02040503050406030204" pitchFamily="18" charset="0"/>
                      </a:rPr>
                      <m:t> </m:t>
                    </m:r>
                  </m:oMath>
                </a14:m>
                <a:r>
                  <a:rPr lang="en-US" dirty="0"/>
                  <a:t>	Ballistic coefficient</a:t>
                </a:r>
              </a:p>
              <a:p>
                <a:r>
                  <a:rPr lang="en-US" dirty="0"/>
                  <a:t>Dynamics </a:t>
                </a:r>
              </a:p>
              <a:p>
                <a:pPr lvl="1"/>
                <a14:m>
                  <m:oMath xmlns:m="http://schemas.openxmlformats.org/officeDocument/2006/math">
                    <m:acc>
                      <m:accPr>
                        <m:chr m:val="̇"/>
                        <m:ctrlPr>
                          <a:rPr lang="en-US" b="0" i="1" smtClean="0">
                            <a:latin typeface="Cambria Math" panose="02040503050406030204" pitchFamily="18" charset="0"/>
                          </a:rPr>
                        </m:ctrlPr>
                      </m:accPr>
                      <m:e>
                        <m:r>
                          <m:rPr>
                            <m:sty m:val="p"/>
                          </m:rPr>
                          <a:rPr lang="en-US" b="0" i="1" smtClean="0">
                            <a:latin typeface="Cambria Math" panose="02040503050406030204" pitchFamily="18" charset="0"/>
                          </a:rPr>
                          <m:t>z</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𝑧</m:t>
                        </m:r>
                      </m:sub>
                    </m:sSub>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𝑧</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0034</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𝑧</m:t>
                                </m:r>
                              </m:num>
                              <m:den>
                                <m:r>
                                  <a:rPr lang="en-US" b="0" i="1" smtClean="0">
                                    <a:latin typeface="Cambria Math" panose="02040503050406030204" pitchFamily="18" charset="0"/>
                                  </a:rPr>
                                  <m:t>22000</m:t>
                                </m:r>
                              </m:den>
                            </m:f>
                          </m:sup>
                        </m:sSup>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𝑧</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𝛽</m:t>
                        </m:r>
                      </m:den>
                    </m:f>
                    <m:r>
                      <a:rPr lang="en-US" b="0" i="1" smtClean="0">
                        <a:latin typeface="Cambria Math" panose="02040503050406030204" pitchFamily="18" charset="0"/>
                      </a:rPr>
                      <m:t>−</m:t>
                    </m:r>
                    <m:r>
                      <a:rPr lang="en-US" b="0" i="1" smtClean="0">
                        <a:latin typeface="Cambria Math" panose="02040503050406030204" pitchFamily="18" charset="0"/>
                      </a:rPr>
                      <m:t>𝑔</m:t>
                    </m:r>
                  </m:oMath>
                </a14:m>
                <a:endParaRPr lang="en-US" b="0" dirty="0"/>
              </a:p>
              <a:p>
                <a:pPr lvl="1"/>
                <a14:m>
                  <m:oMath xmlns:m="http://schemas.openxmlformats.org/officeDocument/2006/math">
                    <m:acc>
                      <m:accPr>
                        <m:chr m:val="̇"/>
                        <m:ctrlPr>
                          <a:rPr lang="en-US" i="1" dirty="0" smtClean="0">
                            <a:latin typeface="Cambria Math" panose="02040503050406030204" pitchFamily="18" charset="0"/>
                          </a:rPr>
                        </m:ctrlPr>
                      </m:accPr>
                      <m:e>
                        <m:r>
                          <a:rPr lang="en-US" i="1" dirty="0" smtClean="0">
                            <a:latin typeface="Cambria Math" panose="02040503050406030204" pitchFamily="18" charset="0"/>
                          </a:rPr>
                          <m:t>𝛽</m:t>
                        </m:r>
                      </m:e>
                    </m:acc>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𝑠</m:t>
                        </m:r>
                      </m:sub>
                    </m:sSub>
                    <m:r>
                      <a:rPr lang="en-US" i="1" dirty="0" smtClean="0">
                        <a:latin typeface="Cambria Math" panose="02040503050406030204" pitchFamily="18" charset="0"/>
                      </a:rPr>
                      <m:t> </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𝑧</m:t>
                                      </m:r>
                                    </m:e>
                                    <m:sub>
                                      <m:r>
                                        <m:rPr>
                                          <m:brk m:alnAt="7"/>
                                        </m:rPr>
                                        <a:rPr lang="en-US" b="0" i="1" smtClean="0">
                                          <a:latin typeface="Cambria Math" panose="02040503050406030204" pitchFamily="18" charset="0"/>
                                        </a:rPr>
                                        <m:t>0</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0</m:t>
                                          </m:r>
                                        </m:sub>
                                      </m:sSub>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e>
                              </m:mr>
                            </m:m>
                          </m:e>
                        </m:d>
                      </m:e>
                      <m:sup>
                        <m:r>
                          <a:rPr lang="en-US" b="0" i="1" smtClean="0">
                            <a:latin typeface="Cambria Math" panose="02040503050406030204" pitchFamily="18" charset="0"/>
                          </a:rPr>
                          <m:t>𝑇</m:t>
                        </m:r>
                      </m:sup>
                    </m:sSup>
                  </m:oMath>
                </a14:m>
                <a:endParaRPr lang="en-US" dirty="0"/>
              </a:p>
              <a:p>
                <a:pPr lvl="1"/>
                <a14:m>
                  <m:oMath xmlns:m="http://schemas.openxmlformats.org/officeDocument/2006/math">
                    <m:r>
                      <a:rPr lang="en-US" b="0" i="1" smtClean="0">
                        <a:latin typeface="Cambria Math" panose="02040503050406030204" pitchFamily="18" charset="0"/>
                      </a:rPr>
                      <m:t>𝑑𝑖𝑎𝑔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r>
                      <a:rPr lang="en-US" b="0" i="1" smtClean="0">
                        <a:latin typeface="Cambria Math" panose="02040503050406030204" pitchFamily="18" charset="0"/>
                      </a:rPr>
                      <m:t>)=[</m:t>
                    </m:r>
                    <m:m>
                      <m:mPr>
                        <m:mcs>
                          <m:mc>
                            <m:mcPr>
                              <m:count m:val="3"/>
                              <m:mcJc m:val="center"/>
                            </m:mcPr>
                          </m:mc>
                        </m:mcs>
                        <m:ctrlPr>
                          <a:rPr lang="en-US" b="0" i="1" smtClean="0">
                            <a:latin typeface="Cambria Math" panose="02040503050406030204" pitchFamily="18" charset="0"/>
                          </a:rPr>
                        </m:ctrlPr>
                      </m:mPr>
                      <m:mr>
                        <m:e>
                          <m:sSubSup>
                            <m:sSubSupPr>
                              <m:ctrlPr>
                                <a:rPr lang="en-US" b="0" i="1" smtClean="0">
                                  <a:latin typeface="Cambria Math" panose="02040503050406030204" pitchFamily="18" charset="0"/>
                                </a:rPr>
                              </m:ctrlPr>
                            </m:sSubSupPr>
                            <m:e>
                              <m:r>
                                <a:rPr lang="en-US" i="1">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e>
                        <m:e>
                          <m:sSubSup>
                            <m:sSubSupPr>
                              <m:ctrlPr>
                                <a:rPr lang="en-US" b="0" i="1" smtClean="0">
                                  <a:latin typeface="Cambria Math" panose="02040503050406030204" pitchFamily="18" charset="0"/>
                                </a:rPr>
                              </m:ctrlPr>
                            </m:sSubSup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𝑧</m:t>
                                  </m:r>
                                </m:sub>
                              </m:sSub>
                            </m:e>
                            <m:sub>
                              <m:r>
                                <a:rPr lang="en-US" b="0" i="1" smtClean="0">
                                  <a:latin typeface="Cambria Math" panose="02040503050406030204" pitchFamily="18" charset="0"/>
                                </a:rPr>
                                <m:t>𝑒𝑟𝑟</m:t>
                              </m:r>
                            </m:sub>
                            <m:sup>
                              <m:r>
                                <a:rPr lang="en-US" b="0" i="1" smtClean="0">
                                  <a:latin typeface="Cambria Math" panose="02040503050406030204" pitchFamily="18" charset="0"/>
                                </a:rPr>
                                <m:t>2</m:t>
                              </m:r>
                            </m:sup>
                          </m:sSubSup>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𝑒𝑟𝑟</m:t>
                              </m:r>
                            </m:sub>
                            <m:sup>
                              <m:r>
                                <a:rPr lang="en-US" b="0" i="1" smtClean="0">
                                  <a:latin typeface="Cambria Math" panose="02040503050406030204" pitchFamily="18" charset="0"/>
                                </a:rPr>
                                <m:t>2</m:t>
                              </m:r>
                            </m:sup>
                          </m:sSubSup>
                        </m:e>
                      </m:mr>
                    </m:m>
                    <m:r>
                      <a:rPr lang="en-US" b="0" i="1" smtClean="0">
                        <a:latin typeface="Cambria Math" panose="02040503050406030204" pitchFamily="18" charset="0"/>
                      </a:rPr>
                      <m:t>]</m:t>
                    </m:r>
                  </m:oMath>
                </a14:m>
                <a:endParaRPr lang="en-US" dirty="0"/>
              </a:p>
              <a:p>
                <a:r>
                  <a:rPr lang="en-US" dirty="0"/>
                  <a:t>Noise </a:t>
                </a:r>
              </a:p>
              <a:p>
                <a:pPr lvl="1"/>
                <a14:m>
                  <m:oMath xmlns:m="http://schemas.openxmlformats.org/officeDocument/2006/math">
                    <m:r>
                      <a:rPr lang="en-US" i="1" dirty="0">
                        <a:latin typeface="Cambria Math" panose="02040503050406030204" pitchFamily="18" charset="0"/>
                      </a:rPr>
                      <m:t>𝛽</m:t>
                    </m:r>
                  </m:oMath>
                </a14:m>
                <a:r>
                  <a:rPr lang="en-US" dirty="0"/>
                  <a:t> </a:t>
                </a:r>
                <a:r>
                  <a:rPr lang="en-US" b="0" dirty="0"/>
                  <a:t>uncertainty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𝛽</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𝑠</m:t>
                        </m:r>
                      </m:sub>
                    </m:sSub>
                  </m:oMath>
                </a14:m>
                <a:endParaRPr lang="en-US" dirty="0"/>
              </a:p>
            </p:txBody>
          </p:sp>
        </mc:Choice>
        <mc:Fallback xmlns="">
          <p:sp>
            <p:nvSpPr>
              <p:cNvPr id="5" name="Content Placeholder 4">
                <a:extLst>
                  <a:ext uri="{FF2B5EF4-FFF2-40B4-BE49-F238E27FC236}">
                    <a16:creationId xmlns:a16="http://schemas.microsoft.com/office/drawing/2014/main" id="{DE9AED5A-F6F8-691F-DEFC-209D2A9C47C6}"/>
                  </a:ext>
                </a:extLst>
              </p:cNvPr>
              <p:cNvSpPr>
                <a:spLocks noGrp="1" noRot="1" noChangeAspect="1" noMove="1" noResize="1" noEditPoints="1" noAdjustHandles="1" noChangeArrowheads="1" noChangeShapeType="1" noTextEdit="1"/>
              </p:cNvSpPr>
              <p:nvPr>
                <p:ph sz="half" idx="1"/>
              </p:nvPr>
            </p:nvSpPr>
            <p:spPr>
              <a:xfrm>
                <a:off x="838200" y="1511300"/>
                <a:ext cx="5181600" cy="4665663"/>
              </a:xfrm>
              <a:blipFill>
                <a:blip r:embed="rId3"/>
                <a:stretch>
                  <a:fillRect l="-1647" t="-2876" b="-156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CFBDC1-F593-8C0C-67AD-1322AE6526EB}"/>
                  </a:ext>
                </a:extLst>
              </p:cNvPr>
              <p:cNvSpPr>
                <a:spLocks noGrp="1"/>
              </p:cNvSpPr>
              <p:nvPr>
                <p:ph sz="half" idx="2"/>
              </p:nvPr>
            </p:nvSpPr>
            <p:spPr>
              <a:xfrm>
                <a:off x="6172200" y="1358900"/>
                <a:ext cx="5181600" cy="4818063"/>
              </a:xfrm>
            </p:spPr>
            <p:txBody>
              <a:bodyPr>
                <a:normAutofit fontScale="85000" lnSpcReduction="20000"/>
              </a:bodyPr>
              <a:lstStyle/>
              <a:p>
                <a:r>
                  <a:rPr lang="en-US" b="0" dirty="0">
                    <a:latin typeface="Cambria Math" panose="02040503050406030204" pitchFamily="18" charset="0"/>
                  </a:rPr>
                  <a:t>Predict equations </a:t>
                </a:r>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𝑑𝑡</m:t>
                    </m:r>
                  </m:oMath>
                </a14:m>
                <a:endParaRPr lang="en-US" b="0" dirty="0"/>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𝑘</m:t>
                        </m:r>
                      </m:sub>
                    </m:sSub>
                  </m:oMath>
                </a14:m>
                <a:endParaRPr lang="en-US" b="0" dirty="0"/>
              </a:p>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𝑣</m:t>
                                      </m:r>
                                    </m:e>
                                    <m:sub>
                                      <m:r>
                                        <a:rPr lang="en-US" b="0" i="1" smtClean="0">
                                          <a:latin typeface="Cambria Math" panose="02040503050406030204" pitchFamily="18" charset="0"/>
                                        </a:rPr>
                                        <m:t>𝑧</m:t>
                                      </m:r>
                                    </m:sub>
                                  </m:sSub>
                                </m:e>
                                <m:e>
                                  <m:f>
                                    <m:fPr>
                                      <m:ctrlPr>
                                        <a:rPr lang="en-US" b="0" i="1" smtClean="0">
                                          <a:latin typeface="Cambria Math" panose="02040503050406030204" pitchFamily="18" charset="0"/>
                                        </a:rPr>
                                      </m:ctrlPr>
                                    </m:fPr>
                                    <m:num>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0034</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𝑧</m:t>
                                              </m:r>
                                            </m:num>
                                            <m:den>
                                              <m:r>
                                                <a:rPr lang="en-US" b="0" i="1" smtClean="0">
                                                  <a:latin typeface="Cambria Math" panose="02040503050406030204" pitchFamily="18" charset="0"/>
                                                </a:rPr>
                                                <m:t>22000</m:t>
                                              </m:r>
                                            </m:den>
                                          </m:f>
                                        </m:sup>
                                      </m:sSup>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𝑧</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𝛽</m:t>
                                      </m:r>
                                    </m:den>
                                  </m:f>
                                  <m:r>
                                    <a:rPr lang="en-US" b="0" i="1" smtClean="0">
                                      <a:latin typeface="Cambria Math" panose="02040503050406030204" pitchFamily="18" charset="0"/>
                                    </a:rPr>
                                    <m:t>−</m:t>
                                  </m:r>
                                  <m:r>
                                    <a:rPr lang="en-US" b="0" i="1" smtClean="0">
                                      <a:latin typeface="Cambria Math" panose="02040503050406030204" pitchFamily="18" charset="0"/>
                                    </a:rPr>
                                    <m:t>𝑔</m:t>
                                  </m:r>
                                </m:e>
                                <m:e>
                                  <m:r>
                                    <a:rPr lang="en-US" b="0" i="1" smtClean="0">
                                      <a:latin typeface="Cambria Math" panose="02040503050406030204" pitchFamily="18" charset="0"/>
                                    </a:rPr>
                                    <m:t>0</m:t>
                                  </m:r>
                                </m:e>
                              </m:mr>
                            </m:m>
                          </m:e>
                        </m:d>
                      </m:e>
                      <m:sup>
                        <m:r>
                          <a:rPr lang="en-US" b="0" i="1" smtClean="0">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𝑓</m:t>
                        </m:r>
                      </m:num>
                      <m:den>
                        <m:r>
                          <a:rPr lang="en-US" b="0" i="1" smtClean="0">
                            <a:latin typeface="Cambria Math" panose="02040503050406030204" pitchFamily="18" charset="0"/>
                          </a:rPr>
                          <m:t>𝜕</m:t>
                        </m:r>
                        <m:r>
                          <a:rPr lang="en-US" b="0" i="1" smtClean="0">
                            <a:latin typeface="Cambria Math" panose="02040503050406030204" pitchFamily="18" charset="0"/>
                          </a:rPr>
                          <m:t>𝑥</m:t>
                        </m:r>
                      </m:den>
                    </m:f>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a:latin typeface="Cambria Math" panose="02040503050406030204" pitchFamily="18" charset="0"/>
                              </a:rPr>
                              <m:t>​</m:t>
                            </m:r>
                          </m:e>
                        </m:d>
                      </m:e>
                      <m:sub>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ub>
                    </m:sSub>
                    <m:r>
                      <a:rPr lang="en-US" b="0" i="1" smtClean="0">
                        <a:latin typeface="Cambria Math" panose="02040503050406030204" pitchFamily="18" charset="0"/>
                      </a:rPr>
                      <m:t>⋅</m:t>
                    </m:r>
                    <m:r>
                      <a:rPr lang="en-US" b="0" i="1" smtClean="0">
                        <a:latin typeface="Cambria Math" panose="02040503050406030204" pitchFamily="18" charset="0"/>
                      </a:rPr>
                      <m:t>𝑑𝑡</m:t>
                    </m:r>
                  </m:oMath>
                </a14:m>
                <a:endParaRPr lang="en-US" b="0" dirty="0"/>
              </a:p>
              <a:p>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𝑧𝑒𝑟𝑜𝑠</m:t>
                    </m:r>
                    <m:d>
                      <m:dPr>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 </m:t>
                    </m:r>
                    <m:r>
                      <a:rPr lang="en-US" b="0" i="1" smtClean="0">
                        <a:latin typeface="Cambria Math" panose="02040503050406030204" pitchFamily="18" charset="0"/>
                      </a:rPr>
                      <m:t>𝑄</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𝑠</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𝑘</m:t>
                        </m:r>
                      </m:sub>
                    </m:sSub>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𝑑𝑡</m:t>
                        </m:r>
                      </m:sup>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𝜏</m:t>
                        </m:r>
                      </m:e>
                    </m:nary>
                  </m:oMath>
                </a14:m>
                <a:endParaRPr lang="he-IL" dirty="0"/>
              </a:p>
            </p:txBody>
          </p:sp>
        </mc:Choice>
        <mc:Fallback xmlns="">
          <p:sp>
            <p:nvSpPr>
              <p:cNvPr id="3" name="Content Placeholder 2">
                <a:extLst>
                  <a:ext uri="{FF2B5EF4-FFF2-40B4-BE49-F238E27FC236}">
                    <a16:creationId xmlns:a16="http://schemas.microsoft.com/office/drawing/2014/main" id="{1ECFBDC1-F593-8C0C-67AD-1322AE6526EB}"/>
                  </a:ext>
                </a:extLst>
              </p:cNvPr>
              <p:cNvSpPr>
                <a:spLocks noGrp="1" noRot="1" noChangeAspect="1" noMove="1" noResize="1" noEditPoints="1" noAdjustHandles="1" noChangeArrowheads="1" noChangeShapeType="1" noTextEdit="1"/>
              </p:cNvSpPr>
              <p:nvPr>
                <p:ph sz="half" idx="2"/>
              </p:nvPr>
            </p:nvSpPr>
            <p:spPr>
              <a:xfrm>
                <a:off x="6172200" y="1358900"/>
                <a:ext cx="5181600" cy="4818063"/>
              </a:xfrm>
              <a:blipFill>
                <a:blip r:embed="rId4"/>
                <a:stretch>
                  <a:fillRect l="-1647" t="-3165"/>
                </a:stretch>
              </a:blipFill>
            </p:spPr>
            <p:txBody>
              <a:bodyPr/>
              <a:lstStyle/>
              <a:p>
                <a:r>
                  <a:rPr lang="he-IL">
                    <a:noFill/>
                  </a:rPr>
                  <a:t> </a:t>
                </a:r>
              </a:p>
            </p:txBody>
          </p:sp>
        </mc:Fallback>
      </mc:AlternateContent>
    </p:spTree>
    <p:extLst>
      <p:ext uri="{BB962C8B-B14F-4D97-AF65-F5344CB8AC3E}">
        <p14:creationId xmlns:p14="http://schemas.microsoft.com/office/powerpoint/2010/main" val="20079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EA68C8-23B0-6D4F-AB1B-83718F803580}"/>
              </a:ext>
            </a:extLst>
          </p:cNvPr>
          <p:cNvPicPr>
            <a:picLocks noGrp="1" noChangeAspect="1"/>
          </p:cNvPicPr>
          <p:nvPr>
            <p:ph idx="1"/>
          </p:nvPr>
        </p:nvPicPr>
        <p:blipFill>
          <a:blip r:embed="rId2"/>
          <a:stretch>
            <a:fillRect/>
          </a:stretch>
        </p:blipFill>
        <p:spPr>
          <a:xfrm>
            <a:off x="1076325" y="1670844"/>
            <a:ext cx="10039350" cy="4267200"/>
          </a:xfrm>
        </p:spPr>
      </p:pic>
      <p:sp>
        <p:nvSpPr>
          <p:cNvPr id="7" name="TextBox 6">
            <a:extLst>
              <a:ext uri="{FF2B5EF4-FFF2-40B4-BE49-F238E27FC236}">
                <a16:creationId xmlns:a16="http://schemas.microsoft.com/office/drawing/2014/main" id="{4D8C9513-781A-C006-0AAC-14C3DFFC12E4}"/>
              </a:ext>
            </a:extLst>
          </p:cNvPr>
          <p:cNvSpPr txBox="1"/>
          <p:nvPr/>
        </p:nvSpPr>
        <p:spPr>
          <a:xfrm>
            <a:off x="1076325" y="112775"/>
            <a:ext cx="9056772" cy="1347805"/>
          </a:xfrm>
          <a:prstGeom prst="rect">
            <a:avLst/>
          </a:prstGeom>
          <a:noFill/>
        </p:spPr>
        <p:txBody>
          <a:bodyPr wrap="square">
            <a:spAutoFit/>
          </a:bodyPr>
          <a:lstStyle/>
          <a:p>
            <a:pPr marL="342900" lvl="0" indent="-342900" algn="l" rtl="0">
              <a:lnSpc>
                <a:spcPct val="115000"/>
              </a:lnSpc>
              <a:buFont typeface="Symbol" panose="05050102010706020507" pitchFamily="18" charset="2"/>
              <a:buChar char=""/>
            </a:pPr>
            <a:r>
              <a:rPr lang="en-US" sz="1800" kern="100" dirty="0">
                <a:effectLst/>
                <a:latin typeface="Calibri" panose="020F0502020204030204" pitchFamily="34" charset="0"/>
                <a:ea typeface="Times New Roman" panose="02020603050405020304" pitchFamily="18" charset="0"/>
                <a:cs typeface="Arial" panose="020B0604020202020204" pitchFamily="34" charset="0"/>
              </a:rPr>
              <a:t>Non accurate steady state error.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15000"/>
              </a:lnSpc>
              <a:buFont typeface="Symbol" panose="05050102010706020507" pitchFamily="18" charset="2"/>
              <a:buChar char=""/>
            </a:pPr>
            <a:r>
              <a:rPr lang="en-US" sz="1800" kern="100" dirty="0">
                <a:effectLst/>
                <a:latin typeface="Calibri" panose="020F0502020204030204" pitchFamily="34" charset="0"/>
                <a:ea typeface="Times New Roman" panose="02020603050405020304" pitchFamily="18" charset="0"/>
                <a:cs typeface="Arial" panose="020B0604020202020204" pitchFamily="34" charset="0"/>
              </a:rPr>
              <a:t>The uncertainty reduced from 300 </a:t>
            </a:r>
            <a:r>
              <a:rPr lang="en-US" sz="1800" kern="100" dirty="0" err="1">
                <a:effectLst/>
                <a:latin typeface="Calibri" panose="020F0502020204030204" pitchFamily="34" charset="0"/>
                <a:ea typeface="Times New Roman" panose="02020603050405020304" pitchFamily="18" charset="0"/>
                <a:cs typeface="Arial" panose="020B0604020202020204" pitchFamily="34" charset="0"/>
              </a:rPr>
              <a:t>lb</a:t>
            </a:r>
            <a:r>
              <a:rPr lang="en-US" sz="1800" kern="100" dirty="0">
                <a:effectLst/>
                <a:latin typeface="Calibri" panose="020F0502020204030204" pitchFamily="34" charset="0"/>
                <a:ea typeface="Times New Roman" panose="02020603050405020304" pitchFamily="18" charset="0"/>
                <a:cs typeface="Arial" panose="020B0604020202020204" pitchFamily="34" charset="0"/>
              </a:rPr>
              <a:t>/ft2 to about 100 </a:t>
            </a:r>
            <a:r>
              <a:rPr lang="en-US" sz="1800" kern="100" dirty="0" err="1">
                <a:effectLst/>
                <a:latin typeface="Calibri" panose="020F0502020204030204" pitchFamily="34" charset="0"/>
                <a:ea typeface="Times New Roman" panose="02020603050405020304" pitchFamily="18" charset="0"/>
                <a:cs typeface="Arial" panose="020B0604020202020204" pitchFamily="34" charset="0"/>
              </a:rPr>
              <a:t>lb</a:t>
            </a:r>
            <a:r>
              <a:rPr lang="en-US" sz="1800" kern="100" dirty="0">
                <a:effectLst/>
                <a:latin typeface="Calibri" panose="020F0502020204030204" pitchFamily="34" charset="0"/>
                <a:ea typeface="Times New Roman" panose="02020603050405020304" pitchFamily="18" charset="0"/>
                <a:cs typeface="Arial" panose="020B0604020202020204" pitchFamily="34" charset="0"/>
              </a:rPr>
              <a:t>/ft2 of error.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15000"/>
              </a:lnSpc>
              <a:buFont typeface="Symbol" panose="05050102010706020507" pitchFamily="18" charset="2"/>
              <a:buChar char=""/>
            </a:pPr>
            <a:r>
              <a:rPr lang="en-US" sz="1800" kern="100" dirty="0">
                <a:effectLst/>
                <a:latin typeface="Calibri" panose="020F0502020204030204" pitchFamily="34" charset="0"/>
                <a:ea typeface="Times New Roman" panose="02020603050405020304" pitchFamily="18" charset="0"/>
                <a:cs typeface="Arial" panose="020B0604020202020204" pitchFamily="34" charset="0"/>
              </a:rPr>
              <a:t>more robust to initialization errors filter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l" rtl="0">
              <a:lnSpc>
                <a:spcPct val="115000"/>
              </a:lnSpc>
              <a:spcAft>
                <a:spcPts val="1000"/>
              </a:spcAft>
              <a:buFont typeface="Symbol" panose="05050102010706020507" pitchFamily="18" charset="2"/>
              <a:buChar char=""/>
            </a:pPr>
            <a:r>
              <a:rPr lang="en-US" sz="1800" kern="100" dirty="0">
                <a:effectLst/>
                <a:latin typeface="Calibri" panose="020F0502020204030204" pitchFamily="34" charset="0"/>
                <a:ea typeface="Times New Roman" panose="02020603050405020304" pitchFamily="18" charset="0"/>
                <a:cs typeface="Arial" panose="020B0604020202020204" pitchFamily="34" charset="0"/>
              </a:rPr>
              <a:t>no difference between prediction rates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22203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E4A2ED3-40DC-163B-9DE2-A51D4B4ABCE2}"/>
              </a:ext>
            </a:extLst>
          </p:cNvPr>
          <p:cNvPicPr>
            <a:picLocks noGrp="1" noChangeAspect="1"/>
          </p:cNvPicPr>
          <p:nvPr>
            <p:ph idx="1"/>
          </p:nvPr>
        </p:nvPicPr>
        <p:blipFill>
          <a:blip r:embed="rId2"/>
          <a:stretch>
            <a:fillRect/>
          </a:stretch>
        </p:blipFill>
        <p:spPr>
          <a:xfrm>
            <a:off x="1028700" y="1670844"/>
            <a:ext cx="10134600" cy="4267200"/>
          </a:xfrm>
        </p:spPr>
      </p:pic>
    </p:spTree>
    <p:extLst>
      <p:ext uri="{BB962C8B-B14F-4D97-AF65-F5344CB8AC3E}">
        <p14:creationId xmlns:p14="http://schemas.microsoft.com/office/powerpoint/2010/main" val="394584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39D0-1404-138B-A05C-B4ED8920B63E}"/>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8A142B42-4385-3C6E-87CE-7ED9283DA37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7707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89D4-7594-3334-E154-DE09A0B0623D}"/>
              </a:ext>
            </a:extLst>
          </p:cNvPr>
          <p:cNvSpPr>
            <a:spLocks noGrp="1"/>
          </p:cNvSpPr>
          <p:nvPr>
            <p:ph type="title"/>
          </p:nvPr>
        </p:nvSpPr>
        <p:spPr/>
        <p:txBody>
          <a:bodyPr/>
          <a:lstStyle/>
          <a:p>
            <a:r>
              <a:rPr lang="en-US" dirty="0"/>
              <a:t>EKF - the measure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18306F1-8796-E78C-9B1A-459AC460814B}"/>
                  </a:ext>
                </a:extLst>
              </p:cNvPr>
              <p:cNvSpPr>
                <a:spLocks noGrp="1"/>
              </p:cNvSpPr>
              <p:nvPr>
                <p:ph sz="half" idx="1"/>
              </p:nvPr>
            </p:nvSpPr>
            <p:spPr/>
            <p:txBody>
              <a:bodyPr/>
              <a:lstStyle/>
              <a:p>
                <a:r>
                  <a:rPr lang="en-US" dirty="0"/>
                  <a:t>Sensor </a:t>
                </a:r>
              </a:p>
              <a:p>
                <a:pPr lvl="1"/>
                <a:r>
                  <a:rPr lang="en-US" dirty="0"/>
                  <a:t>Height position radar </a:t>
                </a:r>
              </a:p>
              <a:p>
                <a:pPr lvl="1"/>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𝑧</m:t>
                    </m:r>
                  </m:oMath>
                </a14:m>
                <a:endParaRPr lang="en-US" dirty="0"/>
              </a:p>
              <a:p>
                <a:r>
                  <a:rPr lang="en-US" dirty="0"/>
                  <a:t>Noise</a:t>
                </a:r>
              </a:p>
              <a:p>
                <a:pPr lvl="1"/>
                <a:r>
                  <a:rPr lang="en-US" b="0" dirty="0"/>
                  <a:t>Measurement variance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𝑧</m:t>
                        </m:r>
                      </m:sub>
                      <m:sup>
                        <m:r>
                          <a:rPr lang="en-US" b="0" i="1" smtClean="0">
                            <a:latin typeface="Cambria Math" panose="02040503050406030204" pitchFamily="18" charset="0"/>
                          </a:rPr>
                          <m:t>2</m:t>
                        </m:r>
                      </m:sup>
                    </m:sSubSup>
                  </m:oMath>
                </a14:m>
                <a:endParaRPr lang="en-US" b="0" dirty="0"/>
              </a:p>
              <a:p>
                <a:r>
                  <a:rPr lang="en-US" dirty="0"/>
                  <a:t>Rate </a:t>
                </a:r>
              </a:p>
              <a:p>
                <a:pPr lvl="1"/>
                <a:r>
                  <a:rPr lang="en-US" dirty="0"/>
                  <a:t>50msec</a:t>
                </a:r>
              </a:p>
            </p:txBody>
          </p:sp>
        </mc:Choice>
        <mc:Fallback xmlns="">
          <p:sp>
            <p:nvSpPr>
              <p:cNvPr id="5" name="Content Placeholder 4">
                <a:extLst>
                  <a:ext uri="{FF2B5EF4-FFF2-40B4-BE49-F238E27FC236}">
                    <a16:creationId xmlns:a16="http://schemas.microsoft.com/office/drawing/2014/main" id="{518306F1-8796-E78C-9B1A-459AC460814B}"/>
                  </a:ext>
                </a:extLst>
              </p:cNvPr>
              <p:cNvSpPr>
                <a:spLocks noGrp="1" noRot="1" noChangeAspect="1" noMove="1" noResize="1" noEditPoints="1" noAdjustHandles="1" noChangeArrowheads="1" noChangeShapeType="1" noTextEdit="1"/>
              </p:cNvSpPr>
              <p:nvPr>
                <p:ph sz="half" idx="1"/>
              </p:nvPr>
            </p:nvSpPr>
            <p:spPr>
              <a:blipFill>
                <a:blip r:embed="rId3"/>
                <a:stretch>
                  <a:fillRect l="-2118" t="-2381"/>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A8AB7D-7F17-4C42-803E-48BB73C04AF5}"/>
                  </a:ext>
                </a:extLst>
              </p:cNvPr>
              <p:cNvSpPr>
                <a:spLocks noGrp="1"/>
              </p:cNvSpPr>
              <p:nvPr>
                <p:ph sz="half" idx="2"/>
              </p:nvPr>
            </p:nvSpPr>
            <p:spPr/>
            <p:txBody>
              <a:bodyPr/>
              <a:lstStyle/>
              <a:p>
                <a:r>
                  <a:rPr lang="en-US" dirty="0"/>
                  <a:t>Update equations </a:t>
                </a:r>
              </a:p>
              <a:p>
                <a:pPr lvl="1"/>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𝑇</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e>
                        </m:d>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𝑃</m:t>
                    </m:r>
                  </m:oMath>
                </a14:m>
                <a:endParaRPr lang="en-US" b="0" dirty="0"/>
              </a:p>
              <a:p>
                <a:endParaRPr lang="en-US" dirty="0"/>
              </a:p>
              <a:p>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m>
                      <m:mPr>
                        <m:mcs>
                          <m:mc>
                            <m:mcPr>
                              <m:count m:val="3"/>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
                    <m:r>
                      <a:rPr lang="en-US" b="0" i="1" smtClean="0">
                        <a:latin typeface="Cambria Math" panose="02040503050406030204" pitchFamily="18" charset="0"/>
                      </a:rPr>
                      <m:t>]</m:t>
                    </m:r>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oMath>
                </a14:m>
                <a:endParaRPr lang="en-US" b="0" dirty="0"/>
              </a:p>
              <a:p>
                <a:endParaRPr lang="he-IL" dirty="0"/>
              </a:p>
            </p:txBody>
          </p:sp>
        </mc:Choice>
        <mc:Fallback xmlns="">
          <p:sp>
            <p:nvSpPr>
              <p:cNvPr id="3" name="Content Placeholder 2">
                <a:extLst>
                  <a:ext uri="{FF2B5EF4-FFF2-40B4-BE49-F238E27FC236}">
                    <a16:creationId xmlns:a16="http://schemas.microsoft.com/office/drawing/2014/main" id="{02A8AB7D-7F17-4C42-803E-48BB73C04AF5}"/>
                  </a:ext>
                </a:extLst>
              </p:cNvPr>
              <p:cNvSpPr>
                <a:spLocks noGrp="1" noRot="1" noChangeAspect="1" noMove="1" noResize="1" noEditPoints="1" noAdjustHandles="1" noChangeArrowheads="1" noChangeShapeType="1" noTextEdit="1"/>
              </p:cNvSpPr>
              <p:nvPr>
                <p:ph sz="half" idx="2"/>
              </p:nvPr>
            </p:nvSpPr>
            <p:spPr>
              <a:blipFill>
                <a:blip r:embed="rId4"/>
                <a:stretch>
                  <a:fillRect l="-2118" t="-2381"/>
                </a:stretch>
              </a:blipFill>
            </p:spPr>
            <p:txBody>
              <a:bodyPr/>
              <a:lstStyle/>
              <a:p>
                <a:r>
                  <a:rPr lang="he-IL">
                    <a:noFill/>
                  </a:rPr>
                  <a:t> </a:t>
                </a:r>
              </a:p>
            </p:txBody>
          </p:sp>
        </mc:Fallback>
      </mc:AlternateContent>
    </p:spTree>
    <p:extLst>
      <p:ext uri="{BB962C8B-B14F-4D97-AF65-F5344CB8AC3E}">
        <p14:creationId xmlns:p14="http://schemas.microsoft.com/office/powerpoint/2010/main" val="127187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F1F3-3B4F-04E6-2450-8656F1CF85B0}"/>
              </a:ext>
            </a:extLst>
          </p:cNvPr>
          <p:cNvSpPr>
            <a:spLocks noGrp="1"/>
          </p:cNvSpPr>
          <p:nvPr>
            <p:ph type="title"/>
          </p:nvPr>
        </p:nvSpPr>
        <p:spPr/>
        <p:txBody>
          <a:bodyPr/>
          <a:lstStyle/>
          <a:p>
            <a:r>
              <a:rPr lang="en-US" dirty="0"/>
              <a:t>Predict &amp; Update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901698-9840-A250-8EC0-7B17C7198251}"/>
                  </a:ext>
                </a:extLst>
              </p:cNvPr>
              <p:cNvSpPr>
                <a:spLocks noGrp="1"/>
              </p:cNvSpPr>
              <p:nvPr>
                <p:ph idx="1"/>
              </p:nvPr>
            </p:nvSpPr>
            <p:spPr/>
            <p:txBody>
              <a:bodyPr>
                <a:normAutofit/>
              </a:bodyPr>
              <a:lstStyle/>
              <a:p>
                <a:r>
                  <a:rPr lang="en-US" b="0" dirty="0">
                    <a:latin typeface="Cambria Math" panose="02040503050406030204" pitchFamily="18" charset="0"/>
                  </a:rPr>
                  <a:t>Predict equations </a:t>
                </a:r>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𝑑𝑡</m:t>
                    </m:r>
                  </m:oMath>
                </a14:m>
                <a:endParaRPr lang="en-US" b="0" dirty="0"/>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𝑘</m:t>
                        </m:r>
                      </m:sub>
                    </m:sSub>
                  </m:oMath>
                </a14:m>
                <a:endParaRPr lang="en-US" b="0" dirty="0"/>
              </a:p>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𝑣</m:t>
                                      </m:r>
                                    </m:e>
                                    <m:sub>
                                      <m:r>
                                        <a:rPr lang="en-US" b="0" i="1" smtClean="0">
                                          <a:latin typeface="Cambria Math" panose="02040503050406030204" pitchFamily="18" charset="0"/>
                                        </a:rPr>
                                        <m:t>𝑧</m:t>
                                      </m:r>
                                    </m:sub>
                                  </m:sSub>
                                </m:e>
                                <m:e>
                                  <m:f>
                                    <m:fPr>
                                      <m:ctrlPr>
                                        <a:rPr lang="en-US" b="0" i="1" smtClean="0">
                                          <a:latin typeface="Cambria Math" panose="02040503050406030204" pitchFamily="18" charset="0"/>
                                        </a:rPr>
                                      </m:ctrlPr>
                                    </m:fPr>
                                    <m:num>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0034</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𝑧</m:t>
                                              </m:r>
                                            </m:num>
                                            <m:den>
                                              <m:r>
                                                <a:rPr lang="en-US" b="0" i="1" smtClean="0">
                                                  <a:latin typeface="Cambria Math" panose="02040503050406030204" pitchFamily="18" charset="0"/>
                                                </a:rPr>
                                                <m:t>22000</m:t>
                                              </m:r>
                                            </m:den>
                                          </m:f>
                                        </m:sup>
                                      </m:sSup>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𝑣</m:t>
                                          </m:r>
                                        </m:e>
                                        <m:sub>
                                          <m:r>
                                            <a:rPr lang="en-US" b="0" i="1" smtClean="0">
                                              <a:latin typeface="Cambria Math" panose="02040503050406030204" pitchFamily="18" charset="0"/>
                                            </a:rPr>
                                            <m:t>𝑧</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𝛽</m:t>
                                      </m:r>
                                    </m:den>
                                  </m:f>
                                  <m:r>
                                    <a:rPr lang="en-US" b="0" i="1" smtClean="0">
                                      <a:latin typeface="Cambria Math" panose="02040503050406030204" pitchFamily="18" charset="0"/>
                                    </a:rPr>
                                    <m:t>−</m:t>
                                  </m:r>
                                  <m:r>
                                    <a:rPr lang="en-US" b="0" i="1" smtClean="0">
                                      <a:latin typeface="Cambria Math" panose="02040503050406030204" pitchFamily="18" charset="0"/>
                                    </a:rPr>
                                    <m:t>𝑔</m:t>
                                  </m:r>
                                </m:e>
                                <m:e>
                                  <m:r>
                                    <a:rPr lang="en-US" b="0" i="1" smtClean="0">
                                      <a:latin typeface="Cambria Math" panose="02040503050406030204" pitchFamily="18" charset="0"/>
                                    </a:rPr>
                                    <m:t>0</m:t>
                                  </m:r>
                                </m:e>
                              </m:mr>
                            </m:m>
                          </m:e>
                        </m:d>
                      </m:e>
                      <m:sup>
                        <m:r>
                          <a:rPr lang="en-US" b="0" i="1" smtClean="0">
                            <a:latin typeface="Cambria Math" panose="02040503050406030204" pitchFamily="18" charset="0"/>
                          </a:rPr>
                          <m:t>𝑇</m:t>
                        </m:r>
                      </m:sup>
                    </m:sSup>
                  </m:oMath>
                </a14:m>
                <a:endParaRPr lang="en-US" dirty="0"/>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𝑓</m:t>
                        </m:r>
                      </m:num>
                      <m:den>
                        <m:r>
                          <a:rPr lang="en-US" b="0" i="1" smtClean="0">
                            <a:latin typeface="Cambria Math" panose="02040503050406030204" pitchFamily="18" charset="0"/>
                          </a:rPr>
                          <m:t>𝜕</m:t>
                        </m:r>
                        <m:r>
                          <a:rPr lang="en-US" b="0" i="1" smtClean="0">
                            <a:latin typeface="Cambria Math" panose="02040503050406030204" pitchFamily="18" charset="0"/>
                          </a:rPr>
                          <m:t>𝑥</m:t>
                        </m:r>
                      </m:den>
                    </m:f>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r>
                              <a:rPr lang="en-US">
                                <a:latin typeface="Cambria Math" panose="02040503050406030204" pitchFamily="18" charset="0"/>
                              </a:rPr>
                              <m:t>​</m:t>
                            </m:r>
                          </m:e>
                        </m:d>
                      </m:e>
                      <m:sub>
                        <m:r>
                          <a:rPr lang="en-US" b="0" i="1" smtClean="0">
                            <a:latin typeface="Cambria Math" panose="02040503050406030204" pitchFamily="18" charset="0"/>
                          </a:rPr>
                          <m:t>𝑥</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sub>
                    </m:sSub>
                    <m:r>
                      <a:rPr lang="en-US" b="0" i="1" smtClean="0">
                        <a:latin typeface="Cambria Math" panose="02040503050406030204" pitchFamily="18" charset="0"/>
                      </a:rPr>
                      <m:t>⋅</m:t>
                    </m:r>
                    <m:r>
                      <a:rPr lang="en-US" b="0" i="1" smtClean="0">
                        <a:latin typeface="Cambria Math" panose="02040503050406030204" pitchFamily="18" charset="0"/>
                      </a:rPr>
                      <m:t>𝑑𝑡</m:t>
                    </m:r>
                  </m:oMath>
                </a14:m>
                <a:endParaRPr lang="en-US" b="0" dirty="0"/>
              </a:p>
              <a:p>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𝑧𝑒𝑟𝑜𝑠</m:t>
                    </m:r>
                    <m:d>
                      <m:dPr>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 </m:t>
                    </m:r>
                    <m:r>
                      <a:rPr lang="en-US" b="0" i="1" smtClean="0">
                        <a:latin typeface="Cambria Math" panose="02040503050406030204" pitchFamily="18" charset="0"/>
                      </a:rPr>
                      <m:t>𝑄</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3</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𝑠</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𝑘</m:t>
                        </m:r>
                      </m:sub>
                    </m:sSub>
                    <m:r>
                      <a:rPr lang="en-US" b="0" i="1" smtClean="0">
                        <a:latin typeface="Cambria Math" panose="02040503050406030204" pitchFamily="18" charset="0"/>
                      </a:rPr>
                      <m:t>=</m:t>
                    </m:r>
                    <m:nary>
                      <m:naryPr>
                        <m:ctrlPr>
                          <a:rPr lang="en-US" b="0" i="1" smtClean="0">
                            <a:latin typeface="Cambria Math" panose="02040503050406030204" pitchFamily="18" charset="0"/>
                          </a:rPr>
                        </m:ctrlPr>
                      </m:naryPr>
                      <m:sub>
                        <m:r>
                          <a:rPr lang="en-US" b="0" i="1" smtClean="0">
                            <a:latin typeface="Cambria Math" panose="02040503050406030204" pitchFamily="18" charset="0"/>
                          </a:rPr>
                          <m:t>0</m:t>
                        </m:r>
                      </m:sub>
                      <m:sup>
                        <m:r>
                          <a:rPr lang="en-US" b="0" i="1" smtClean="0">
                            <a:latin typeface="Cambria Math" panose="02040503050406030204" pitchFamily="18" charset="0"/>
                          </a:rPr>
                          <m:t>𝑑𝑡</m:t>
                        </m:r>
                      </m:sup>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m:t>
                            </m:r>
                          </m:e>
                          <m:sup>
                            <m:r>
                              <a:rPr lang="en-US" b="0" i="1" smtClean="0">
                                <a:latin typeface="Cambria Math" panose="02040503050406030204" pitchFamily="18" charset="0"/>
                              </a:rPr>
                              <m:t>𝑇</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𝜏</m:t>
                        </m:r>
                      </m:e>
                    </m:nary>
                  </m:oMath>
                </a14:m>
                <a:endParaRPr lang="en-US" b="0" dirty="0"/>
              </a:p>
              <a:p>
                <a:endParaRPr lang="en-US" b="0" dirty="0"/>
              </a:p>
            </p:txBody>
          </p:sp>
        </mc:Choice>
        <mc:Fallback xmlns="">
          <p:sp>
            <p:nvSpPr>
              <p:cNvPr id="3" name="Content Placeholder 2">
                <a:extLst>
                  <a:ext uri="{FF2B5EF4-FFF2-40B4-BE49-F238E27FC236}">
                    <a16:creationId xmlns:a16="http://schemas.microsoft.com/office/drawing/2014/main" id="{95901698-9840-A250-8EC0-7B17C7198251}"/>
                  </a:ext>
                </a:extLst>
              </p:cNvPr>
              <p:cNvSpPr>
                <a:spLocks noGrp="1" noRot="1" noChangeAspect="1" noMove="1" noResize="1" noEditPoints="1" noAdjustHandles="1" noChangeArrowheads="1" noChangeShapeType="1" noTextEdit="1"/>
              </p:cNvSpPr>
              <p:nvPr>
                <p:ph idx="1"/>
              </p:nvPr>
            </p:nvSpPr>
            <p:spPr>
              <a:blipFill>
                <a:blip r:embed="rId2"/>
                <a:stretch>
                  <a:fillRect l="-1043" t="-2314"/>
                </a:stretch>
              </a:blipFill>
            </p:spPr>
            <p:txBody>
              <a:bodyPr/>
              <a:lstStyle/>
              <a:p>
                <a:r>
                  <a:rPr lang="he-IL">
                    <a:noFill/>
                  </a:rPr>
                  <a:t> </a:t>
                </a:r>
              </a:p>
            </p:txBody>
          </p:sp>
        </mc:Fallback>
      </mc:AlternateContent>
    </p:spTree>
    <p:extLst>
      <p:ext uri="{BB962C8B-B14F-4D97-AF65-F5344CB8AC3E}">
        <p14:creationId xmlns:p14="http://schemas.microsoft.com/office/powerpoint/2010/main" val="278624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3F1F3-3B4F-04E6-2450-8656F1CF85B0}"/>
              </a:ext>
            </a:extLst>
          </p:cNvPr>
          <p:cNvSpPr>
            <a:spLocks noGrp="1"/>
          </p:cNvSpPr>
          <p:nvPr>
            <p:ph type="title"/>
          </p:nvPr>
        </p:nvSpPr>
        <p:spPr/>
        <p:txBody>
          <a:bodyPr/>
          <a:lstStyle/>
          <a:p>
            <a:r>
              <a:rPr lang="en-US" dirty="0"/>
              <a:t>Predict &amp; Update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901698-9840-A250-8EC0-7B17C7198251}"/>
                  </a:ext>
                </a:extLst>
              </p:cNvPr>
              <p:cNvSpPr>
                <a:spLocks noGrp="1"/>
              </p:cNvSpPr>
              <p:nvPr>
                <p:ph idx="1"/>
              </p:nvPr>
            </p:nvSpPr>
            <p:spPr/>
            <p:txBody>
              <a:bodyPr/>
              <a:lstStyle/>
              <a:p>
                <a:r>
                  <a:rPr lang="en-US" dirty="0"/>
                  <a:t>Update equations </a:t>
                </a:r>
              </a:p>
              <a:p>
                <a:pPr lvl="1"/>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𝑇</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e>
                        </m:d>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𝑃</m:t>
                    </m:r>
                  </m:oMath>
                </a14:m>
                <a:endParaRPr lang="en-US" b="0" dirty="0"/>
              </a:p>
              <a:p>
                <a:endParaRPr lang="en-US" dirty="0"/>
              </a:p>
              <a:p>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m>
                      <m:mPr>
                        <m:mcs>
                          <m:mc>
                            <m:mcPr>
                              <m:count m:val="3"/>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mr>
                    </m:m>
                    <m:r>
                      <a:rPr lang="en-US" b="0" i="1" smtClean="0">
                        <a:latin typeface="Cambria Math" panose="02040503050406030204" pitchFamily="18" charset="0"/>
                      </a:rPr>
                      <m:t>]</m:t>
                    </m:r>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oMath>
                </a14:m>
                <a:endParaRPr lang="en-US" b="0" dirty="0"/>
              </a:p>
            </p:txBody>
          </p:sp>
        </mc:Choice>
        <mc:Fallback xmlns="">
          <p:sp>
            <p:nvSpPr>
              <p:cNvPr id="3" name="Content Placeholder 2">
                <a:extLst>
                  <a:ext uri="{FF2B5EF4-FFF2-40B4-BE49-F238E27FC236}">
                    <a16:creationId xmlns:a16="http://schemas.microsoft.com/office/drawing/2014/main" id="{95901698-9840-A250-8EC0-7B17C7198251}"/>
                  </a:ext>
                </a:extLst>
              </p:cNvPr>
              <p:cNvSpPr>
                <a:spLocks noGrp="1" noRot="1" noChangeAspect="1" noMove="1" noResize="1" noEditPoints="1" noAdjustHandles="1" noChangeArrowheads="1" noChangeShapeType="1" noTextEdit="1"/>
              </p:cNvSpPr>
              <p:nvPr>
                <p:ph idx="1"/>
              </p:nvPr>
            </p:nvSpPr>
            <p:spPr>
              <a:blipFill>
                <a:blip r:embed="rId2"/>
                <a:stretch>
                  <a:fillRect l="-1043" t="-2314"/>
                </a:stretch>
              </a:blipFill>
            </p:spPr>
            <p:txBody>
              <a:bodyPr/>
              <a:lstStyle/>
              <a:p>
                <a:r>
                  <a:rPr lang="he-IL">
                    <a:noFill/>
                  </a:rPr>
                  <a:t> </a:t>
                </a:r>
              </a:p>
            </p:txBody>
          </p:sp>
        </mc:Fallback>
      </mc:AlternateContent>
    </p:spTree>
    <p:extLst>
      <p:ext uri="{BB962C8B-B14F-4D97-AF65-F5344CB8AC3E}">
        <p14:creationId xmlns:p14="http://schemas.microsoft.com/office/powerpoint/2010/main" val="1405550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0F81-F778-0159-30D9-91BADB119A4C}"/>
              </a:ext>
            </a:extLst>
          </p:cNvPr>
          <p:cNvSpPr>
            <a:spLocks noGrp="1"/>
          </p:cNvSpPr>
          <p:nvPr>
            <p:ph type="title"/>
          </p:nvPr>
        </p:nvSpPr>
        <p:spPr/>
        <p:txBody>
          <a:bodyPr/>
          <a:lstStyle/>
          <a:p>
            <a:r>
              <a:rPr lang="en-US" dirty="0"/>
              <a:t>C4dynamics </a:t>
            </a:r>
            <a:endParaRPr lang="he-IL" dirty="0"/>
          </a:p>
        </p:txBody>
      </p:sp>
      <p:sp>
        <p:nvSpPr>
          <p:cNvPr id="3" name="Content Placeholder 2">
            <a:extLst>
              <a:ext uri="{FF2B5EF4-FFF2-40B4-BE49-F238E27FC236}">
                <a16:creationId xmlns:a16="http://schemas.microsoft.com/office/drawing/2014/main" id="{1A639B49-2AE5-973A-6BD6-FEAC06083CB4}"/>
              </a:ext>
            </a:extLst>
          </p:cNvPr>
          <p:cNvSpPr>
            <a:spLocks noGrp="1"/>
          </p:cNvSpPr>
          <p:nvPr>
            <p:ph idx="1"/>
          </p:nvPr>
        </p:nvSpPr>
        <p:spPr/>
        <p:txBody>
          <a:bodyPr/>
          <a:lstStyle/>
          <a:p>
            <a:r>
              <a:rPr lang="en-US" dirty="0">
                <a:effectLst/>
              </a:rPr>
              <a:t>The Python Framework for Motion Estimation and Control</a:t>
            </a:r>
          </a:p>
          <a:p>
            <a:r>
              <a:rPr lang="en-US" dirty="0"/>
              <a:t>Datapoint</a:t>
            </a:r>
          </a:p>
          <a:p>
            <a:r>
              <a:rPr lang="en-US" dirty="0" err="1"/>
              <a:t>Rigidbody</a:t>
            </a:r>
            <a:r>
              <a:rPr lang="en-US" dirty="0"/>
              <a:t> </a:t>
            </a:r>
          </a:p>
          <a:p>
            <a:r>
              <a:rPr lang="en-US" dirty="0"/>
              <a:t>Sensors </a:t>
            </a:r>
          </a:p>
          <a:p>
            <a:r>
              <a:rPr lang="en-US" dirty="0">
                <a:effectLst/>
              </a:rPr>
              <a:t>Detectors</a:t>
            </a:r>
          </a:p>
          <a:p>
            <a:r>
              <a:rPr lang="en-US" dirty="0"/>
              <a:t>Filters</a:t>
            </a:r>
            <a:br>
              <a:rPr lang="en-US" dirty="0">
                <a:effectLst/>
              </a:rPr>
            </a:br>
            <a:endParaRPr lang="he-IL" dirty="0"/>
          </a:p>
        </p:txBody>
      </p:sp>
      <p:pic>
        <p:nvPicPr>
          <p:cNvPr id="1026" name="Picture 2">
            <a:extLst>
              <a:ext uri="{FF2B5EF4-FFF2-40B4-BE49-F238E27FC236}">
                <a16:creationId xmlns:a16="http://schemas.microsoft.com/office/drawing/2014/main" id="{2A602B52-5295-8EDE-E716-7E264962863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LineDrawing/>
                    </a14:imgEffect>
                    <a14:imgEffect>
                      <a14:colorTemperature colorTemp="5300"/>
                    </a14:imgEffect>
                  </a14:imgLayer>
                </a14:imgProps>
              </a:ext>
              <a:ext uri="{28A0092B-C50C-407E-A947-70E740481C1C}">
                <a14:useLocalDpi xmlns:a14="http://schemas.microsoft.com/office/drawing/2010/main" val="0"/>
              </a:ext>
            </a:extLst>
          </a:blip>
          <a:srcRect/>
          <a:stretch>
            <a:fillRect/>
          </a:stretch>
        </p:blipFill>
        <p:spPr bwMode="auto">
          <a:xfrm>
            <a:off x="10121900" y="-68263"/>
            <a:ext cx="2197100" cy="234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66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C33F-5CFA-AD6B-7CB2-61CCFE55E312}"/>
              </a:ext>
            </a:extLst>
          </p:cNvPr>
          <p:cNvSpPr>
            <a:spLocks noGrp="1"/>
          </p:cNvSpPr>
          <p:nvPr>
            <p:ph type="title"/>
          </p:nvPr>
        </p:nvSpPr>
        <p:spPr/>
        <p:txBody>
          <a:bodyPr/>
          <a:lstStyle/>
          <a:p>
            <a:r>
              <a:rPr lang="en-US" dirty="0"/>
              <a:t>Target simulation </a:t>
            </a:r>
            <a:endParaRPr lang="he-IL" dirty="0"/>
          </a:p>
        </p:txBody>
      </p:sp>
      <p:sp>
        <p:nvSpPr>
          <p:cNvPr id="13" name="Content Placeholder 12">
            <a:extLst>
              <a:ext uri="{FF2B5EF4-FFF2-40B4-BE49-F238E27FC236}">
                <a16:creationId xmlns:a16="http://schemas.microsoft.com/office/drawing/2014/main" id="{89EB20E3-8956-4642-0668-4C7038F19693}"/>
              </a:ext>
            </a:extLst>
          </p:cNvPr>
          <p:cNvSpPr>
            <a:spLocks noGrp="1"/>
          </p:cNvSpPr>
          <p:nvPr>
            <p:ph idx="1"/>
          </p:nvPr>
        </p:nvSpPr>
        <p:spPr/>
        <p:txBody>
          <a:bodyPr>
            <a:normAutofit fontScale="77500" lnSpcReduction="20000"/>
          </a:bodyPr>
          <a:lstStyle/>
          <a:p>
            <a:pPr marL="0" indent="0">
              <a:buNone/>
            </a:pPr>
            <a:r>
              <a:rPr lang="en-US" b="0" dirty="0">
                <a:solidFill>
                  <a:srgbClr val="CE9178"/>
                </a:solidFill>
                <a:effectLst/>
                <a:latin typeface="Consolas" panose="020B0609020204030204" pitchFamily="49" charset="0"/>
              </a:rPr>
              <a:t>''' true target '''</a:t>
            </a:r>
            <a:endParaRPr lang="en-US" b="0" dirty="0">
              <a:solidFill>
                <a:srgbClr val="CCCCCC"/>
              </a:solidFill>
              <a:effectLst/>
              <a:latin typeface="Consolas" panose="020B0609020204030204" pitchFamily="49" charset="0"/>
            </a:endParaRPr>
          </a:p>
          <a:p>
            <a:pPr marL="0" indent="0">
              <a:buNone/>
            </a:pPr>
            <a:r>
              <a:rPr lang="en-US" b="0" dirty="0" err="1">
                <a:solidFill>
                  <a:srgbClr val="9CDCFE"/>
                </a:solidFill>
                <a:effectLst/>
                <a:latin typeface="Consolas" panose="020B0609020204030204" pitchFamily="49" charset="0"/>
              </a:rPr>
              <a:t>tgt</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c4d</a:t>
            </a:r>
            <a:r>
              <a:rPr lang="en-US" b="0" dirty="0">
                <a:solidFill>
                  <a:srgbClr val="CCCCCC"/>
                </a:solidFill>
                <a:effectLst/>
                <a:latin typeface="Consolas" panose="020B0609020204030204" pitchFamily="49" charset="0"/>
              </a:rPr>
              <a:t>.</a:t>
            </a:r>
            <a:r>
              <a:rPr lang="en-US" b="0" dirty="0">
                <a:solidFill>
                  <a:srgbClr val="4EC9B0"/>
                </a:solidFill>
                <a:effectLst/>
                <a:latin typeface="Consolas" panose="020B0609020204030204" pitchFamily="49" charset="0"/>
              </a:rPr>
              <a:t>datapoint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z</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z0</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vz</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vz0</a:t>
            </a:r>
            <a:r>
              <a:rPr lang="en-US" b="0" dirty="0">
                <a:solidFill>
                  <a:srgbClr val="CCCCCC"/>
                </a:solidFill>
                <a:effectLst/>
                <a:latin typeface="Consolas" panose="020B0609020204030204" pitchFamily="49" charset="0"/>
              </a:rPr>
              <a:t>)</a:t>
            </a:r>
          </a:p>
          <a:p>
            <a:pPr marL="0" indent="0">
              <a:buNone/>
            </a:pPr>
            <a:r>
              <a:rPr lang="en-US" b="0" dirty="0" err="1">
                <a:solidFill>
                  <a:srgbClr val="9CDCFE"/>
                </a:solidFill>
                <a:effectLst/>
                <a:latin typeface="Consolas" panose="020B0609020204030204" pitchFamily="49" charset="0"/>
              </a:rPr>
              <a:t>tgt</a:t>
            </a:r>
            <a:r>
              <a:rPr lang="en-US" b="0" dirty="0" err="1">
                <a:solidFill>
                  <a:srgbClr val="CCCCCC"/>
                </a:solidFill>
                <a:effectLst/>
                <a:latin typeface="Consolas" panose="020B0609020204030204" pitchFamily="49" charset="0"/>
              </a:rPr>
              <a:t>.beta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beta0</a:t>
            </a:r>
            <a:r>
              <a:rPr lang="en-US" b="0" dirty="0">
                <a:solidFill>
                  <a:srgbClr val="CCCCCC"/>
                </a:solidFill>
                <a:effectLst/>
                <a:latin typeface="Consolas" panose="020B0609020204030204" pitchFamily="49" charset="0"/>
              </a:rPr>
              <a:t> </a:t>
            </a:r>
            <a:r>
              <a:rPr lang="en-US" b="0" dirty="0">
                <a:solidFill>
                  <a:srgbClr val="6A9955"/>
                </a:solidFill>
                <a:effectLst/>
                <a:latin typeface="Consolas" panose="020B0609020204030204" pitchFamily="49" charset="0"/>
              </a:rPr>
              <a:t># </a:t>
            </a:r>
            <a:r>
              <a:rPr lang="en-US" b="0" dirty="0" err="1">
                <a:solidFill>
                  <a:srgbClr val="6A9955"/>
                </a:solidFill>
                <a:effectLst/>
                <a:latin typeface="Consolas" panose="020B0609020204030204" pitchFamily="49" charset="0"/>
              </a:rPr>
              <a:t>balistic</a:t>
            </a:r>
            <a:r>
              <a:rPr lang="en-US" b="0" dirty="0">
                <a:solidFill>
                  <a:srgbClr val="6A9955"/>
                </a:solidFill>
                <a:effectLst/>
                <a:latin typeface="Consolas" panose="020B0609020204030204" pitchFamily="49" charset="0"/>
              </a:rPr>
              <a:t> coefficient </a:t>
            </a: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 main loop </a:t>
            </a:r>
            <a:endParaRPr lang="en-US" b="0" dirty="0">
              <a:solidFill>
                <a:srgbClr val="CCCCCC"/>
              </a:solidFill>
              <a:effectLst/>
              <a:latin typeface="Consolas" panose="020B0609020204030204" pitchFamily="49" charset="0"/>
            </a:endParaRPr>
          </a:p>
          <a:p>
            <a:pPr marL="0" indent="0">
              <a:buNone/>
            </a:pPr>
            <a:r>
              <a:rPr lang="en-US" b="0" dirty="0">
                <a:solidFill>
                  <a:srgbClr val="C586C0"/>
                </a:solidFill>
                <a:effectLst/>
                <a:latin typeface="Consolas" panose="020B0609020204030204" pitchFamily="49" charset="0"/>
              </a:rPr>
              <a:t>for</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in</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np</a:t>
            </a:r>
            <a:r>
              <a:rPr lang="en-US" b="0" dirty="0" err="1">
                <a:solidFill>
                  <a:srgbClr val="CCCCCC"/>
                </a:solidFill>
                <a:effectLst/>
                <a:latin typeface="Consolas" panose="020B0609020204030204" pitchFamily="49" charset="0"/>
              </a:rPr>
              <a:t>.arange</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tf</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dt</a:t>
            </a:r>
            <a:r>
              <a:rPr lang="en-US" b="0" dirty="0">
                <a:solidFill>
                  <a:srgbClr val="CCCCCC"/>
                </a:solidFill>
                <a:effectLst/>
                <a:latin typeface="Consolas" panose="020B0609020204030204" pitchFamily="49" charset="0"/>
              </a:rPr>
              <a:t>):</a:t>
            </a:r>
          </a:p>
          <a:p>
            <a:pPr marL="0" indent="0">
              <a:buNone/>
            </a:pPr>
            <a:br>
              <a:rPr lang="en-US" b="0" dirty="0">
                <a:solidFill>
                  <a:srgbClr val="CCCCCC"/>
                </a:solidFill>
                <a:effectLst/>
                <a:latin typeface="Consolas" panose="020B0609020204030204" pitchFamily="49" charset="0"/>
              </a:rPr>
            </a:b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 true target motion '''</a:t>
            </a:r>
            <a:r>
              <a:rPr lang="en-US" b="0" dirty="0">
                <a:solidFill>
                  <a:srgbClr val="CCCCCC"/>
                </a:solidFill>
                <a:effectLst/>
                <a:latin typeface="Consolas" panose="020B0609020204030204" pitchFamily="49" charset="0"/>
              </a:rPr>
              <a:t>   </a:t>
            </a:r>
          </a:p>
          <a:p>
            <a:pPr marL="1260000" indent="-1260000">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fz</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tgt</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mass</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0.0034</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np</a:t>
            </a:r>
            <a:r>
              <a:rPr lang="en-US" b="0" dirty="0" err="1">
                <a:solidFill>
                  <a:srgbClr val="CCCCCC"/>
                </a:solidFill>
                <a:effectLst/>
                <a:latin typeface="Consolas" panose="020B0609020204030204" pitchFamily="49" charset="0"/>
              </a:rPr>
              <a:t>.exp</a:t>
            </a:r>
            <a:r>
              <a:rPr lang="en-US" b="0" dirty="0">
                <a:solidFill>
                  <a:srgbClr val="CCCCCC"/>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err="1">
                <a:solidFill>
                  <a:srgbClr val="9CDCFE"/>
                </a:solidFill>
                <a:effectLst/>
                <a:latin typeface="Consolas" panose="020B0609020204030204" pitchFamily="49" charset="0"/>
              </a:rPr>
              <a:t>tgt</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z</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22000</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c4d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g_fts2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tgt</a:t>
            </a:r>
            <a:r>
              <a:rPr lang="en-US" b="0" dirty="0" err="1">
                <a:solidFill>
                  <a:srgbClr val="CCCCCC"/>
                </a:solidFill>
                <a:effectLst/>
                <a:latin typeface="Consolas" panose="020B0609020204030204" pitchFamily="49" charset="0"/>
              </a:rPr>
              <a:t>.</a:t>
            </a:r>
            <a:r>
              <a:rPr lang="en-US" b="0" dirty="0" err="1">
                <a:solidFill>
                  <a:srgbClr val="9CDCFE"/>
                </a:solidFill>
                <a:effectLst/>
                <a:latin typeface="Consolas" panose="020B0609020204030204" pitchFamily="49" charset="0"/>
              </a:rPr>
              <a:t>vz</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tgt</a:t>
            </a:r>
            <a:r>
              <a:rPr lang="en-US" b="0" dirty="0" err="1">
                <a:solidFill>
                  <a:srgbClr val="CCCCCC"/>
                </a:solidFill>
                <a:effectLst/>
                <a:latin typeface="Consolas" panose="020B0609020204030204" pitchFamily="49" charset="0"/>
              </a:rPr>
              <a:t>.beta</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c4d</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g_fts2</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tgt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inteqm</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0</a:t>
            </a: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fz</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dt</a:t>
            </a:r>
            <a:r>
              <a:rPr lang="en-US" b="0" dirty="0">
                <a:solidFill>
                  <a:srgbClr val="CCCCCC"/>
                </a:solidFill>
                <a:effectLst/>
                <a:latin typeface="Consolas" panose="020B0609020204030204" pitchFamily="49" charset="0"/>
              </a:rPr>
              <a:t>)</a:t>
            </a:r>
          </a:p>
          <a:p>
            <a:pPr marL="0" indent="0">
              <a:buNone/>
            </a:pPr>
            <a:r>
              <a:rPr lang="en-US" b="0" dirty="0">
                <a:solidFill>
                  <a:srgbClr val="CCCCCC"/>
                </a:solidFill>
                <a:effectLst/>
                <a:latin typeface="Consolas" panose="020B0609020204030204" pitchFamily="49" charset="0"/>
              </a:rPr>
              <a:t>  </a:t>
            </a:r>
            <a:r>
              <a:rPr lang="en-US" b="0" dirty="0" err="1">
                <a:solidFill>
                  <a:srgbClr val="9CDCFE"/>
                </a:solidFill>
                <a:effectLst/>
                <a:latin typeface="Consolas" panose="020B0609020204030204" pitchFamily="49" charset="0"/>
              </a:rPr>
              <a:t>tgt</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store</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t</a:t>
            </a:r>
            <a:r>
              <a:rPr lang="en-US" b="0" dirty="0">
                <a:solidFill>
                  <a:srgbClr val="CCCCCC"/>
                </a:solidFill>
                <a:effectLst/>
                <a:latin typeface="Consolas" panose="020B0609020204030204" pitchFamily="49" charset="0"/>
              </a:rPr>
              <a:t>)</a:t>
            </a:r>
          </a:p>
          <a:p>
            <a:pPr marL="0" indent="0">
              <a:buNone/>
            </a:pPr>
            <a:br>
              <a:rPr lang="en-US" b="0" dirty="0">
                <a:solidFill>
                  <a:srgbClr val="CCCCCC"/>
                </a:solidFill>
                <a:effectLst/>
                <a:latin typeface="Consolas" panose="020B0609020204030204" pitchFamily="49" charset="0"/>
              </a:rPr>
            </a:br>
            <a:endParaRPr lang="en-US" b="0" dirty="0">
              <a:solidFill>
                <a:srgbClr val="CCCCCC"/>
              </a:solidFill>
              <a:effectLst/>
              <a:latin typeface="Consolas" panose="020B0609020204030204" pitchFamily="49" charset="0"/>
            </a:endParaRPr>
          </a:p>
          <a:p>
            <a:pPr marL="0" indent="0">
              <a:buNone/>
            </a:pPr>
            <a:endParaRPr lang="he-IL" dirty="0"/>
          </a:p>
        </p:txBody>
      </p:sp>
    </p:spTree>
    <p:extLst>
      <p:ext uri="{BB962C8B-B14F-4D97-AF65-F5344CB8AC3E}">
        <p14:creationId xmlns:p14="http://schemas.microsoft.com/office/powerpoint/2010/main" val="315697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C33F-5CFA-AD6B-7CB2-61CCFE55E312}"/>
              </a:ext>
            </a:extLst>
          </p:cNvPr>
          <p:cNvSpPr>
            <a:spLocks noGrp="1"/>
          </p:cNvSpPr>
          <p:nvPr>
            <p:ph type="title"/>
          </p:nvPr>
        </p:nvSpPr>
        <p:spPr/>
        <p:txBody>
          <a:bodyPr/>
          <a:lstStyle/>
          <a:p>
            <a:r>
              <a:rPr lang="en-US" dirty="0"/>
              <a:t>Target simulation </a:t>
            </a:r>
            <a:endParaRPr lang="he-IL" dirty="0"/>
          </a:p>
        </p:txBody>
      </p:sp>
      <p:pic>
        <p:nvPicPr>
          <p:cNvPr id="11" name="Content Placeholder 10">
            <a:extLst>
              <a:ext uri="{FF2B5EF4-FFF2-40B4-BE49-F238E27FC236}">
                <a16:creationId xmlns:a16="http://schemas.microsoft.com/office/drawing/2014/main" id="{E36CE06F-222C-4FF5-C99C-EF21E171CD39}"/>
              </a:ext>
            </a:extLst>
          </p:cNvPr>
          <p:cNvPicPr>
            <a:picLocks noGrp="1" noChangeAspect="1"/>
          </p:cNvPicPr>
          <p:nvPr>
            <p:ph idx="1"/>
          </p:nvPr>
        </p:nvPicPr>
        <p:blipFill>
          <a:blip r:embed="rId2"/>
          <a:stretch>
            <a:fillRect/>
          </a:stretch>
        </p:blipFill>
        <p:spPr>
          <a:xfrm>
            <a:off x="1725902" y="1431925"/>
            <a:ext cx="8740196" cy="4745038"/>
          </a:xfrm>
        </p:spPr>
      </p:pic>
    </p:spTree>
    <p:extLst>
      <p:ext uri="{BB962C8B-B14F-4D97-AF65-F5344CB8AC3E}">
        <p14:creationId xmlns:p14="http://schemas.microsoft.com/office/powerpoint/2010/main" val="31749203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tailEnd type="triangl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3334</TotalTime>
  <Words>1643</Words>
  <Application>Microsoft Office PowerPoint</Application>
  <PresentationFormat>Widescreen</PresentationFormat>
  <Paragraphs>219</Paragraphs>
  <Slides>32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AdvOT1ef757c0</vt:lpstr>
      <vt:lpstr>Aptos</vt:lpstr>
      <vt:lpstr>Aptos Display</vt:lpstr>
      <vt:lpstr>Arial</vt:lpstr>
      <vt:lpstr>Calibri</vt:lpstr>
      <vt:lpstr>Cambria Math</vt:lpstr>
      <vt:lpstr>Consolas</vt:lpstr>
      <vt:lpstr>Söhne</vt:lpstr>
      <vt:lpstr>Symbol</vt:lpstr>
      <vt:lpstr>Office Theme</vt:lpstr>
      <vt:lpstr>Estimation of a nonlinear system with Extended Kalman Filter and C4dynamics </vt:lpstr>
      <vt:lpstr>The nonlinear system</vt:lpstr>
      <vt:lpstr>EKF - the process</vt:lpstr>
      <vt:lpstr>EKF - the measure</vt:lpstr>
      <vt:lpstr>Predict &amp; Update</vt:lpstr>
      <vt:lpstr>Predict &amp; Update</vt:lpstr>
      <vt:lpstr>C4dynamics </vt:lpstr>
      <vt:lpstr>Target simulation </vt:lpstr>
      <vt:lpstr>Target simulation </vt:lpstr>
      <vt:lpstr>Radar simulation </vt:lpstr>
      <vt:lpstr>Radar simulation </vt:lpstr>
      <vt:lpstr>Kalman Predict</vt:lpstr>
      <vt:lpstr>Kalman Predict</vt:lpstr>
      <vt:lpstr>Implementation  </vt:lpstr>
      <vt:lpstr>Implementation  </vt:lpstr>
      <vt:lpstr>PowerPoint Presentation</vt:lpstr>
      <vt:lpstr>Results </vt:lpstr>
      <vt:lpstr>PowerPoint Presentation</vt:lpstr>
      <vt:lpstr>PowerPoint Presentation</vt:lpstr>
      <vt:lpstr>Results </vt:lpstr>
      <vt:lpstr>PowerPoint Presentation</vt:lpstr>
      <vt:lpstr>PowerPoint Presentation</vt:lpstr>
      <vt:lpstr>Results </vt:lpstr>
      <vt:lpstr>PowerPoint Presentation</vt:lpstr>
      <vt:lpstr>PowerPoint Presentation</vt:lpstr>
      <vt:lpstr>Results </vt:lpstr>
      <vt:lpstr>PowerPoint Presentation</vt:lpstr>
      <vt:lpstr>PowerPoint Presentation</vt:lpstr>
      <vt:lpstr>Results </vt:lpstr>
      <vt:lpstr>PowerPoint Presentation</vt:lpstr>
      <vt:lpstr>PowerPoint Presentation</vt:lpstr>
      <vt:lpstr>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ballistic coefficient with Extended Kalman Filter  and C4dynamics</dc:title>
  <dc:creator>Ziv Meri</dc:creator>
  <cp:lastModifiedBy>Ziv Meri</cp:lastModifiedBy>
  <cp:revision>100</cp:revision>
  <dcterms:created xsi:type="dcterms:W3CDTF">2024-03-21T13:30:36Z</dcterms:created>
  <dcterms:modified xsi:type="dcterms:W3CDTF">2024-04-11T14:18:33Z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f5f2d6-3274-46a1-b6c8-b3b38d0e2674_Enabled">
    <vt:lpwstr>true</vt:lpwstr>
  </property>
  <property fmtid="{D5CDD505-2E9C-101B-9397-08002B2CF9AE}" pid="3" name="MSIP_Label_0cf5f2d6-3274-46a1-b6c8-b3b38d0e2674_SetDate">
    <vt:lpwstr>2024-03-23T18:02:12Z</vt:lpwstr>
  </property>
  <property fmtid="{D5CDD505-2E9C-101B-9397-08002B2CF9AE}" pid="4" name="MSIP_Label_0cf5f2d6-3274-46a1-b6c8-b3b38d0e2674_Method">
    <vt:lpwstr>Standard</vt:lpwstr>
  </property>
  <property fmtid="{D5CDD505-2E9C-101B-9397-08002B2CF9AE}" pid="5" name="MSIP_Label_0cf5f2d6-3274-46a1-b6c8-b3b38d0e2674_Name">
    <vt:lpwstr>Elbit Official</vt:lpwstr>
  </property>
  <property fmtid="{D5CDD505-2E9C-101B-9397-08002B2CF9AE}" pid="6" name="MSIP_Label_0cf5f2d6-3274-46a1-b6c8-b3b38d0e2674_SiteId">
    <vt:lpwstr>23ce2f4f-ed18-467a-9914-ff21a13bb3ae</vt:lpwstr>
  </property>
  <property fmtid="{D5CDD505-2E9C-101B-9397-08002B2CF9AE}" pid="7" name="MSIP_Label_0cf5f2d6-3274-46a1-b6c8-b3b38d0e2674_ActionId">
    <vt:lpwstr>44fb70ed-c6b1-4c5a-9e71-0b8d17af3b99</vt:lpwstr>
  </property>
  <property fmtid="{D5CDD505-2E9C-101B-9397-08002B2CF9AE}" pid="8" name="MSIP_Label_0cf5f2d6-3274-46a1-b6c8-b3b38d0e2674_ContentBits">
    <vt:lpwstr>0</vt:lpwstr>
  </property>
</Properties>
</file>