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84" r:id="rId1"/>
  </p:sldMasterIdLst>
  <p:notesMasterIdLst>
    <p:notesMasterId r:id="rId29"/>
  </p:notesMasterIdLst>
  <p:sldIdLst>
    <p:sldId id="256" r:id="rId2"/>
    <p:sldId id="266" r:id="rId3"/>
    <p:sldId id="257" r:id="rId4"/>
    <p:sldId id="263" r:id="rId5"/>
    <p:sldId id="281" r:id="rId6"/>
    <p:sldId id="270" r:id="rId7"/>
    <p:sldId id="271" r:id="rId8"/>
    <p:sldId id="272" r:id="rId9"/>
    <p:sldId id="267" r:id="rId10"/>
    <p:sldId id="273" r:id="rId11"/>
    <p:sldId id="274" r:id="rId12"/>
    <p:sldId id="275" r:id="rId13"/>
    <p:sldId id="276" r:id="rId14"/>
    <p:sldId id="277" r:id="rId15"/>
    <p:sldId id="278" r:id="rId16"/>
    <p:sldId id="279" r:id="rId17"/>
    <p:sldId id="280" r:id="rId18"/>
    <p:sldId id="282" r:id="rId19"/>
    <p:sldId id="283" r:id="rId20"/>
    <p:sldId id="285" r:id="rId21"/>
    <p:sldId id="284" r:id="rId22"/>
    <p:sldId id="286" r:id="rId23"/>
    <p:sldId id="287" r:id="rId24"/>
    <p:sldId id="289" r:id="rId25"/>
    <p:sldId id="290" r:id="rId26"/>
    <p:sldId id="291"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108" autoAdjust="0"/>
    <p:restoredTop sz="93976" autoAdjust="0"/>
  </p:normalViewPr>
  <p:slideViewPr>
    <p:cSldViewPr snapToGrid="0">
      <p:cViewPr varScale="1">
        <p:scale>
          <a:sx n="40" d="100"/>
          <a:sy n="40" d="100"/>
        </p:scale>
        <p:origin x="60" y="666"/>
      </p:cViewPr>
      <p:guideLst/>
    </p:cSldViewPr>
  </p:slideViewPr>
  <p:outlineViewPr>
    <p:cViewPr>
      <p:scale>
        <a:sx n="33" d="100"/>
        <a:sy n="33" d="100"/>
      </p:scale>
      <p:origin x="0" y="-389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422DC6CB-C24F-472C-88E2-9C10EC82BFD3}" type="datetimeFigureOut">
              <a:rPr lang="he-IL" smtClean="0"/>
              <a:t>ט"ו/אייר/תשפ"ד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4D988C1B-EA11-4347-A293-0FCE9FA0BEAC}" type="slidenum">
              <a:rPr lang="he-IL" smtClean="0"/>
              <a:t>‹#›</a:t>
            </a:fld>
            <a:endParaRPr lang="he-IL"/>
          </a:p>
        </p:txBody>
      </p:sp>
    </p:spTree>
    <p:extLst>
      <p:ext uri="{BB962C8B-B14F-4D97-AF65-F5344CB8AC3E}">
        <p14:creationId xmlns:p14="http://schemas.microsoft.com/office/powerpoint/2010/main" val="4145143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1</a:t>
            </a:fld>
            <a:endParaRPr lang="he-IL"/>
          </a:p>
        </p:txBody>
      </p:sp>
    </p:spTree>
    <p:extLst>
      <p:ext uri="{BB962C8B-B14F-4D97-AF65-F5344CB8AC3E}">
        <p14:creationId xmlns:p14="http://schemas.microsoft.com/office/powerpoint/2010/main" val="211765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1: why </a:t>
            </a:r>
            <a:r>
              <a:rPr lang="en-US" dirty="0" err="1"/>
              <a:t>ekf</a:t>
            </a:r>
            <a:r>
              <a:rPr lang="en-US" dirty="0"/>
              <a:t>? The difference between linear and nonlinear.</a:t>
            </a:r>
          </a:p>
          <a:p>
            <a:r>
              <a:rPr lang="en-US" dirty="0"/>
              <a:t>What’s the punch? </a:t>
            </a:r>
          </a:p>
          <a:p>
            <a:r>
              <a:rPr lang="en-US" b="0" i="0" dirty="0">
                <a:solidFill>
                  <a:srgbClr val="ECECEC"/>
                </a:solidFill>
                <a:effectLst/>
                <a:latin typeface="Söhne"/>
              </a:rPr>
              <a:t>None of the following systems could be developed: .. </a:t>
            </a:r>
          </a:p>
          <a:p>
            <a:r>
              <a:rPr lang="en-US" b="0" i="0" dirty="0">
                <a:solidFill>
                  <a:srgbClr val="ECECEC"/>
                </a:solidFill>
                <a:effectLst/>
                <a:latin typeface="Söhne"/>
              </a:rPr>
              <a:t>Missile guidance, satellite navigation, autonomous driving, and much more could not have been developed without the support of extended Kalman filter estimation. </a:t>
            </a:r>
          </a:p>
          <a:p>
            <a:r>
              <a:rPr lang="en-US" b="0" i="0" dirty="0">
                <a:solidFill>
                  <a:srgbClr val="ECECEC"/>
                </a:solidFill>
                <a:effectLst/>
                <a:latin typeface="Söhne"/>
              </a:rPr>
              <a:t>While the Kalman filter excels in linear systems, the EKF boldly extends its prowess to tackle the complexities of nonlinear systems, making it a dynamic force in modern estimation algorithms</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2</a:t>
            </a:fld>
            <a:endParaRPr lang="he-IL"/>
          </a:p>
        </p:txBody>
      </p:sp>
    </p:spTree>
    <p:extLst>
      <p:ext uri="{BB962C8B-B14F-4D97-AF65-F5344CB8AC3E}">
        <p14:creationId xmlns:p14="http://schemas.microsoft.com/office/powerpoint/2010/main" val="1931017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14:m>
                  <m:oMath xmlns:m="http://schemas.openxmlformats.org/officeDocument/2006/math">
                    <m:r>
                      <a:rPr lang="en-US" b="0" i="1" dirty="0" smtClean="0">
                        <a:latin typeface="Cambria Math" panose="02040503050406030204" pitchFamily="18" charset="0"/>
                      </a:rPr>
                      <m:t>𝛽</m:t>
                    </m:r>
                  </m:oMath>
                </a14:m>
                <a:r>
                  <a:rPr lang="en-US" dirty="0"/>
                  <a:t> is a nonlinear function of the height position </a:t>
                </a:r>
                <a14:m>
                  <m:oMath xmlns:m="http://schemas.openxmlformats.org/officeDocument/2006/math">
                    <m:r>
                      <a:rPr lang="en-US" b="0" i="1" smtClean="0">
                        <a:latin typeface="Cambria Math" panose="02040503050406030204" pitchFamily="18" charset="0"/>
                      </a:rPr>
                      <m:t>𝑧</m:t>
                    </m:r>
                  </m:oMath>
                </a14:m>
                <a:r>
                  <a:rPr lang="en-US" dirty="0"/>
                  <a:t>, the height velocity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oMath>
                </a14:m>
                <a:r>
                  <a:rPr lang="en-US" dirty="0"/>
                  <a:t>, and the ballistic</a:t>
                </a:r>
                <a:r>
                  <a:rPr lang="en-US" baseline="0" dirty="0"/>
                  <a:t> coefficient </a:t>
                </a:r>
                <a14:m>
                  <m:oMath xmlns:m="http://schemas.openxmlformats.org/officeDocument/2006/math">
                    <m:r>
                      <a:rPr lang="en-US" b="0" i="1" baseline="0" smtClean="0">
                        <a:latin typeface="Cambria Math" panose="02040503050406030204" pitchFamily="18" charset="0"/>
                      </a:rPr>
                      <m:t>𝛽</m:t>
                    </m:r>
                  </m:oMath>
                </a14:m>
                <a:r>
                  <a:rPr lang="en-US" baseline="0" dirty="0"/>
                  <a:t> itself.</a:t>
                </a:r>
              </a:p>
              <a:p>
                <a:r>
                  <a:rPr lang="en-US" dirty="0"/>
                  <a:t>When the process noise matrix </a:t>
                </a:r>
                <a14:m>
                  <m:oMath xmlns:m="http://schemas.openxmlformats.org/officeDocument/2006/math">
                    <m:r>
                      <a:rPr lang="en-US" b="0" i="1" smtClean="0">
                        <a:latin typeface="Cambria Math" panose="02040503050406030204" pitchFamily="18" charset="0"/>
                      </a:rPr>
                      <m:t>𝑄</m:t>
                    </m:r>
                  </m:oMath>
                </a14:m>
                <a:r>
                  <a:rPr lang="en-US" dirty="0"/>
                  <a:t> is time-varying, you can provide the predict function with it at each call.   </a:t>
                </a:r>
                <a:endParaRPr lang="he-IL" dirty="0"/>
              </a:p>
            </p:txBody>
          </p:sp>
        </mc:Choice>
        <mc:Fallback xmlns="">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r>
                  <a:rPr lang="en-US" b="0" i="0" dirty="0">
                    <a:latin typeface="Cambria Math" panose="02040503050406030204" pitchFamily="18" charset="0"/>
                  </a:rPr>
                  <a:t>𝛽</a:t>
                </a:r>
                <a:r>
                  <a:rPr lang="en-US" dirty="0"/>
                  <a:t> is a nonlinear function of the height position </a:t>
                </a:r>
                <a:r>
                  <a:rPr lang="en-US" b="0" i="0">
                    <a:latin typeface="Cambria Math" panose="02040503050406030204" pitchFamily="18" charset="0"/>
                  </a:rPr>
                  <a:t>𝑧</a:t>
                </a:r>
                <a:r>
                  <a:rPr lang="en-US" dirty="0"/>
                  <a:t>, the height velocity </a:t>
                </a:r>
                <a:r>
                  <a:rPr lang="en-US" b="0" i="0">
                    <a:latin typeface="Cambria Math" panose="02040503050406030204" pitchFamily="18" charset="0"/>
                  </a:rPr>
                  <a:t>𝑣_𝑧</a:t>
                </a:r>
                <a:r>
                  <a:rPr lang="en-US" dirty="0"/>
                  <a:t>, and the ballistic</a:t>
                </a:r>
                <a:r>
                  <a:rPr lang="en-US" baseline="0" dirty="0"/>
                  <a:t> coefficient </a:t>
                </a:r>
                <a:r>
                  <a:rPr lang="en-US" b="0" i="0" baseline="0">
                    <a:latin typeface="Cambria Math" panose="02040503050406030204" pitchFamily="18" charset="0"/>
                  </a:rPr>
                  <a:t>𝛽</a:t>
                </a:r>
                <a:r>
                  <a:rPr lang="en-US" baseline="0" dirty="0"/>
                  <a:t> itself.</a:t>
                </a:r>
              </a:p>
              <a:p>
                <a:r>
                  <a:rPr lang="en-US" dirty="0"/>
                  <a:t>When the process noise matrix </a:t>
                </a:r>
                <a:r>
                  <a:rPr lang="en-US" b="0" i="0">
                    <a:latin typeface="Cambria Math" panose="02040503050406030204" pitchFamily="18" charset="0"/>
                  </a:rPr>
                  <a:t>𝑄</a:t>
                </a:r>
                <a:r>
                  <a:rPr lang="en-US" dirty="0"/>
                  <a:t> is time-varying, you can provide the predict function with it at each call.   </a:t>
                </a:r>
                <a:endParaRPr lang="he-IL" dirty="0"/>
              </a:p>
            </p:txBody>
          </p:sp>
        </mc:Fallback>
      </mc:AlternateContent>
      <p:sp>
        <p:nvSpPr>
          <p:cNvPr id="4" name="Slide Number Placeholder 3"/>
          <p:cNvSpPr>
            <a:spLocks noGrp="1"/>
          </p:cNvSpPr>
          <p:nvPr>
            <p:ph type="sldNum" sz="quarter" idx="5"/>
          </p:nvPr>
        </p:nvSpPr>
        <p:spPr/>
        <p:txBody>
          <a:bodyPr/>
          <a:lstStyle/>
          <a:p>
            <a:fld id="{4D988C1B-EA11-4347-A293-0FCE9FA0BEAC}" type="slidenum">
              <a:rPr lang="he-IL" smtClean="0"/>
              <a:t>3</a:t>
            </a:fld>
            <a:endParaRPr lang="he-IL"/>
          </a:p>
        </p:txBody>
      </p:sp>
    </p:spTree>
    <p:extLst>
      <p:ext uri="{BB962C8B-B14F-4D97-AF65-F5344CB8AC3E}">
        <p14:creationId xmlns:p14="http://schemas.microsoft.com/office/powerpoint/2010/main" val="2447508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nonlinearity may be manifested in different ways. </a:t>
            </a:r>
          </a:p>
          <a:p>
            <a:r>
              <a:rPr lang="en-US" dirty="0"/>
              <a:t>The system equations and the measure equations must be linearized even for the case of the extended Kalman filter, for the calculations of P and k. but as opposed to the regular Kalman filter, they are not linearized once about an equilibrium state, but rather they are linearized at each step about the estimated state.</a:t>
            </a:r>
          </a:p>
          <a:p>
            <a:r>
              <a:rPr lang="en-US" dirty="0"/>
              <a:t>In fact not always both the process equations and the measure equations are both nonlinear, and there may be mixed situations, i.e. either the process equations nonlinear or the measure equations nonlinear. But if both the process equations are linear and the measure equations are linear, then the selection in extended </a:t>
            </a:r>
            <a:r>
              <a:rPr lang="en-US" dirty="0" err="1"/>
              <a:t>klaman</a:t>
            </a:r>
            <a:r>
              <a:rPr lang="en-US" dirty="0"/>
              <a:t> filter is basically a </a:t>
            </a:r>
            <a:r>
              <a:rPr lang="en-US" dirty="0" err="1"/>
              <a:t>missunderstandning</a:t>
            </a:r>
            <a:r>
              <a:rPr lang="en-US" dirty="0"/>
              <a:t>, and the effort to calculate the linearized matrices at each step is total useless. </a:t>
            </a:r>
          </a:p>
          <a:p>
            <a:endParaRPr lang="en-US" dirty="0"/>
          </a:p>
          <a:p>
            <a:r>
              <a:rPr lang="en-US" dirty="0"/>
              <a:t>transition matrix F and the measure must be linearized for the calculation of P at the predict stage. </a:t>
            </a:r>
          </a:p>
          <a:p>
            <a:r>
              <a:rPr lang="en-US" dirty="0"/>
              <a:t>If the system equations are nonlinear, then the transition matrix F is linearized about the current estimated step at each step. </a:t>
            </a:r>
          </a:p>
          <a:p>
            <a:r>
              <a:rPr lang="en-US" dirty="0"/>
              <a:t>But </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4</a:t>
            </a:fld>
            <a:endParaRPr lang="he-IL"/>
          </a:p>
        </p:txBody>
      </p:sp>
    </p:spTree>
    <p:extLst>
      <p:ext uri="{BB962C8B-B14F-4D97-AF65-F5344CB8AC3E}">
        <p14:creationId xmlns:p14="http://schemas.microsoft.com/office/powerpoint/2010/main" val="2913844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Post 1: why </a:t>
            </a:r>
            <a:r>
              <a:rPr lang="en-US" dirty="0" err="1"/>
              <a:t>ekf</a:t>
            </a:r>
            <a:r>
              <a:rPr lang="en-US" dirty="0"/>
              <a:t>? The difference between linear and nonlinear.</a:t>
            </a:r>
          </a:p>
          <a:p>
            <a:r>
              <a:rPr lang="en-US" dirty="0"/>
              <a:t>What’s the punch? </a:t>
            </a:r>
          </a:p>
          <a:p>
            <a:r>
              <a:rPr lang="en-US" b="0" i="0" dirty="0">
                <a:solidFill>
                  <a:srgbClr val="ECECEC"/>
                </a:solidFill>
                <a:effectLst/>
                <a:latin typeface="Söhne"/>
              </a:rPr>
              <a:t>None of the following systems could be developed: .. </a:t>
            </a:r>
          </a:p>
          <a:p>
            <a:r>
              <a:rPr lang="en-US" b="0" i="0" dirty="0">
                <a:solidFill>
                  <a:srgbClr val="ECECEC"/>
                </a:solidFill>
                <a:effectLst/>
                <a:latin typeface="Söhne"/>
              </a:rPr>
              <a:t>Missile guidance, satellite navigation, autonomous driving, and much more could not have been developed without the support of extended Kalman filter estimation. </a:t>
            </a:r>
          </a:p>
          <a:p>
            <a:r>
              <a:rPr lang="en-US" b="0" i="0" dirty="0">
                <a:solidFill>
                  <a:srgbClr val="ECECEC"/>
                </a:solidFill>
                <a:effectLst/>
                <a:latin typeface="Söhne"/>
              </a:rPr>
              <a:t>While the Kalman filter excels in linear systems, the EKF boldly extends its prowess to tackle the complexities of nonlinear systems, making it a dynamic force in modern estimation algorithms</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24</a:t>
            </a:fld>
            <a:endParaRPr lang="he-IL"/>
          </a:p>
        </p:txBody>
      </p:sp>
    </p:spTree>
    <p:extLst>
      <p:ext uri="{BB962C8B-B14F-4D97-AF65-F5344CB8AC3E}">
        <p14:creationId xmlns:p14="http://schemas.microsoft.com/office/powerpoint/2010/main" val="2880841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14:m>
                  <m:oMath xmlns:m="http://schemas.openxmlformats.org/officeDocument/2006/math">
                    <m:r>
                      <a:rPr lang="en-US" b="0" i="1" dirty="0" smtClean="0">
                        <a:latin typeface="Cambria Math" panose="02040503050406030204" pitchFamily="18" charset="0"/>
                      </a:rPr>
                      <m:t>𝛽</m:t>
                    </m:r>
                  </m:oMath>
                </a14:m>
                <a:r>
                  <a:rPr lang="en-US" dirty="0"/>
                  <a:t> is a nonlinear function of the height position </a:t>
                </a:r>
                <a14:m>
                  <m:oMath xmlns:m="http://schemas.openxmlformats.org/officeDocument/2006/math">
                    <m:r>
                      <a:rPr lang="en-US" b="0" i="1" smtClean="0">
                        <a:latin typeface="Cambria Math" panose="02040503050406030204" pitchFamily="18" charset="0"/>
                      </a:rPr>
                      <m:t>𝑧</m:t>
                    </m:r>
                  </m:oMath>
                </a14:m>
                <a:r>
                  <a:rPr lang="en-US" dirty="0"/>
                  <a:t>, the height velocity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𝑧</m:t>
                        </m:r>
                      </m:sub>
                    </m:sSub>
                  </m:oMath>
                </a14:m>
                <a:r>
                  <a:rPr lang="en-US" dirty="0"/>
                  <a:t>, and the ballistic</a:t>
                </a:r>
                <a:r>
                  <a:rPr lang="en-US" baseline="0" dirty="0"/>
                  <a:t> coefficient </a:t>
                </a:r>
                <a14:m>
                  <m:oMath xmlns:m="http://schemas.openxmlformats.org/officeDocument/2006/math">
                    <m:r>
                      <a:rPr lang="en-US" b="0" i="1" baseline="0" smtClean="0">
                        <a:latin typeface="Cambria Math" panose="02040503050406030204" pitchFamily="18" charset="0"/>
                      </a:rPr>
                      <m:t>𝛽</m:t>
                    </m:r>
                  </m:oMath>
                </a14:m>
                <a:r>
                  <a:rPr lang="en-US" baseline="0" dirty="0"/>
                  <a:t> itself.</a:t>
                </a:r>
              </a:p>
              <a:p>
                <a:r>
                  <a:rPr lang="en-US" dirty="0"/>
                  <a:t>When the process noise matrix </a:t>
                </a:r>
                <a14:m>
                  <m:oMath xmlns:m="http://schemas.openxmlformats.org/officeDocument/2006/math">
                    <m:r>
                      <a:rPr lang="en-US" b="0" i="1" smtClean="0">
                        <a:latin typeface="Cambria Math" panose="02040503050406030204" pitchFamily="18" charset="0"/>
                      </a:rPr>
                      <m:t>𝑄</m:t>
                    </m:r>
                  </m:oMath>
                </a14:m>
                <a:r>
                  <a:rPr lang="en-US" dirty="0"/>
                  <a:t> is time-varying, you can provide the predict function with it at each call.   </a:t>
                </a:r>
                <a:endParaRPr lang="he-IL" dirty="0"/>
              </a:p>
            </p:txBody>
          </p:sp>
        </mc:Choice>
        <mc:Fallback xmlns="">
          <p:sp>
            <p:nvSpPr>
              <p:cNvPr id="3" name="Notes Placeholder 2"/>
              <p:cNvSpPr>
                <a:spLocks noGrp="1"/>
              </p:cNvSpPr>
              <p:nvPr>
                <p:ph type="body" idx="1"/>
              </p:nvPr>
            </p:nvSpPr>
            <p:spPr/>
            <p:txBody>
              <a:bodyPr/>
              <a:lstStyle/>
              <a:p>
                <a:r>
                  <a:rPr lang="en-US" dirty="0"/>
                  <a:t>The nonlinear part of the filter is manifested in the dynamic equations. These include the height velocity derivative which when expressed in terms of the ballistic coefficient</a:t>
                </a:r>
                <a:r>
                  <a:rPr lang="en-US" baseline="0" dirty="0"/>
                  <a:t> </a:t>
                </a:r>
                <a:r>
                  <a:rPr lang="en-US" b="0" i="0" dirty="0">
                    <a:latin typeface="Cambria Math" panose="02040503050406030204" pitchFamily="18" charset="0"/>
                  </a:rPr>
                  <a:t>𝛽</a:t>
                </a:r>
                <a:r>
                  <a:rPr lang="en-US" dirty="0"/>
                  <a:t> is a nonlinear function of the height position </a:t>
                </a:r>
                <a:r>
                  <a:rPr lang="en-US" b="0" i="0">
                    <a:latin typeface="Cambria Math" panose="02040503050406030204" pitchFamily="18" charset="0"/>
                  </a:rPr>
                  <a:t>𝑧</a:t>
                </a:r>
                <a:r>
                  <a:rPr lang="en-US" dirty="0"/>
                  <a:t>, the height velocity </a:t>
                </a:r>
                <a:r>
                  <a:rPr lang="en-US" b="0" i="0">
                    <a:latin typeface="Cambria Math" panose="02040503050406030204" pitchFamily="18" charset="0"/>
                  </a:rPr>
                  <a:t>𝑣_𝑧</a:t>
                </a:r>
                <a:r>
                  <a:rPr lang="en-US" dirty="0"/>
                  <a:t>, and the ballistic</a:t>
                </a:r>
                <a:r>
                  <a:rPr lang="en-US" baseline="0" dirty="0"/>
                  <a:t> coefficient </a:t>
                </a:r>
                <a:r>
                  <a:rPr lang="en-US" b="0" i="0" baseline="0">
                    <a:latin typeface="Cambria Math" panose="02040503050406030204" pitchFamily="18" charset="0"/>
                  </a:rPr>
                  <a:t>𝛽</a:t>
                </a:r>
                <a:r>
                  <a:rPr lang="en-US" baseline="0" dirty="0"/>
                  <a:t> itself.</a:t>
                </a:r>
              </a:p>
              <a:p>
                <a:r>
                  <a:rPr lang="en-US" dirty="0"/>
                  <a:t>When the process noise matrix </a:t>
                </a:r>
                <a:r>
                  <a:rPr lang="en-US" b="0" i="0">
                    <a:latin typeface="Cambria Math" panose="02040503050406030204" pitchFamily="18" charset="0"/>
                  </a:rPr>
                  <a:t>𝑄</a:t>
                </a:r>
                <a:r>
                  <a:rPr lang="en-US" dirty="0"/>
                  <a:t> is time-varying, you can provide the predict function with it at each call.   </a:t>
                </a:r>
                <a:endParaRPr lang="he-IL" dirty="0"/>
              </a:p>
            </p:txBody>
          </p:sp>
        </mc:Fallback>
      </mc:AlternateContent>
      <p:sp>
        <p:nvSpPr>
          <p:cNvPr id="4" name="Slide Number Placeholder 3"/>
          <p:cNvSpPr>
            <a:spLocks noGrp="1"/>
          </p:cNvSpPr>
          <p:nvPr>
            <p:ph type="sldNum" sz="quarter" idx="5"/>
          </p:nvPr>
        </p:nvSpPr>
        <p:spPr/>
        <p:txBody>
          <a:bodyPr/>
          <a:lstStyle/>
          <a:p>
            <a:fld id="{4D988C1B-EA11-4347-A293-0FCE9FA0BEAC}" type="slidenum">
              <a:rPr lang="he-IL" smtClean="0"/>
              <a:t>25</a:t>
            </a:fld>
            <a:endParaRPr lang="he-IL"/>
          </a:p>
        </p:txBody>
      </p:sp>
    </p:spTree>
    <p:extLst>
      <p:ext uri="{BB962C8B-B14F-4D97-AF65-F5344CB8AC3E}">
        <p14:creationId xmlns:p14="http://schemas.microsoft.com/office/powerpoint/2010/main" val="21261430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nonlinearity may be manifested in different ways. </a:t>
            </a:r>
          </a:p>
          <a:p>
            <a:r>
              <a:rPr lang="en-US" dirty="0"/>
              <a:t>The system equations and the measure equations must be linearized even for the case of the extended Kalman filter, for the calculations of P and k. but as opposed to the regular Kalman filter, they are not linearized once about an equilibrium state, but rather they are linearized at each step about the estimated state.</a:t>
            </a:r>
          </a:p>
          <a:p>
            <a:r>
              <a:rPr lang="en-US" dirty="0"/>
              <a:t>In fact not always both the process equations and the measure equations are both nonlinear, and there may be mixed situations, i.e. either the process equations nonlinear or the measure equations nonlinear. But if both the process equations are linear and the measure equations are linear, then the selection in extended </a:t>
            </a:r>
            <a:r>
              <a:rPr lang="en-US" dirty="0" err="1"/>
              <a:t>klaman</a:t>
            </a:r>
            <a:r>
              <a:rPr lang="en-US" dirty="0"/>
              <a:t> filter is basically a </a:t>
            </a:r>
            <a:r>
              <a:rPr lang="en-US" dirty="0" err="1"/>
              <a:t>missunderstandning</a:t>
            </a:r>
            <a:r>
              <a:rPr lang="en-US" dirty="0"/>
              <a:t>, and the effort to calculate the linearized matrices at each step is total useless. </a:t>
            </a:r>
          </a:p>
          <a:p>
            <a:endParaRPr lang="en-US" dirty="0"/>
          </a:p>
          <a:p>
            <a:r>
              <a:rPr lang="en-US" dirty="0"/>
              <a:t>transition matrix F and the measure must be linearized for the calculation of P at the predict stage. </a:t>
            </a:r>
          </a:p>
          <a:p>
            <a:r>
              <a:rPr lang="en-US" dirty="0"/>
              <a:t>If the system equations are nonlinear, then the transition matrix F is linearized about the current estimated step at each step. </a:t>
            </a:r>
          </a:p>
          <a:p>
            <a:r>
              <a:rPr lang="en-US" dirty="0"/>
              <a:t>But </a:t>
            </a:r>
          </a:p>
          <a:p>
            <a:endParaRPr lang="he-IL" dirty="0"/>
          </a:p>
        </p:txBody>
      </p:sp>
      <p:sp>
        <p:nvSpPr>
          <p:cNvPr id="4" name="Slide Number Placeholder 3"/>
          <p:cNvSpPr>
            <a:spLocks noGrp="1"/>
          </p:cNvSpPr>
          <p:nvPr>
            <p:ph type="sldNum" sz="quarter" idx="5"/>
          </p:nvPr>
        </p:nvSpPr>
        <p:spPr/>
        <p:txBody>
          <a:bodyPr/>
          <a:lstStyle/>
          <a:p>
            <a:fld id="{4D988C1B-EA11-4347-A293-0FCE9FA0BEAC}" type="slidenum">
              <a:rPr lang="he-IL" smtClean="0"/>
              <a:t>26</a:t>
            </a:fld>
            <a:endParaRPr lang="he-IL"/>
          </a:p>
        </p:txBody>
      </p:sp>
    </p:spTree>
    <p:extLst>
      <p:ext uri="{BB962C8B-B14F-4D97-AF65-F5344CB8AC3E}">
        <p14:creationId xmlns:p14="http://schemas.microsoft.com/office/powerpoint/2010/main" val="4180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88668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647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409261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4A1B39-6C7E-4CF5-ACB6-7827D88C547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93641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4A1B39-6C7E-4CF5-ACB6-7827D88C5472}"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272940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4A1B39-6C7E-4CF5-ACB6-7827D88C547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74749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4A1B39-6C7E-4CF5-ACB6-7827D88C5472}"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38839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4A1B39-6C7E-4CF5-ACB6-7827D88C5472}"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072128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4A1B39-6C7E-4CF5-ACB6-7827D88C5472}"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3492266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4A1B39-6C7E-4CF5-ACB6-7827D88C547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2765322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4A1B39-6C7E-4CF5-ACB6-7827D88C5472}"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A32088-AF26-4B49-A5D3-BC70584132AA}" type="slidenum">
              <a:rPr lang="en-US" smtClean="0"/>
              <a:t>‹#›</a:t>
            </a:fld>
            <a:endParaRPr lang="en-US"/>
          </a:p>
        </p:txBody>
      </p:sp>
    </p:spTree>
    <p:extLst>
      <p:ext uri="{BB962C8B-B14F-4D97-AF65-F5344CB8AC3E}">
        <p14:creationId xmlns:p14="http://schemas.microsoft.com/office/powerpoint/2010/main" val="1699608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36526"/>
            <a:ext cx="10515600" cy="106611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431235"/>
            <a:ext cx="10515600" cy="47457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C74A1B39-6C7E-4CF5-ACB6-7827D88C5472}" type="datetimeFigureOut">
              <a:rPr lang="en-US" smtClean="0"/>
              <a:t>5/23/2024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46A32088-AF26-4B49-A5D3-BC70584132AA}" type="slidenum">
              <a:rPr lang="en-US" smtClean="0"/>
              <a:t>‹#›</a:t>
            </a:fld>
            <a:endParaRPr lang="en-US"/>
          </a:p>
        </p:txBody>
      </p:sp>
    </p:spTree>
    <p:extLst>
      <p:ext uri="{BB962C8B-B14F-4D97-AF65-F5344CB8AC3E}">
        <p14:creationId xmlns:p14="http://schemas.microsoft.com/office/powerpoint/2010/main" val="417758362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3046-7BEC-9FB8-3575-751209893DC8}"/>
              </a:ext>
            </a:extLst>
          </p:cNvPr>
          <p:cNvSpPr>
            <a:spLocks noGrp="1"/>
          </p:cNvSpPr>
          <p:nvPr>
            <p:ph type="ctrTitle"/>
          </p:nvPr>
        </p:nvSpPr>
        <p:spPr/>
        <p:txBody>
          <a:bodyPr>
            <a:normAutofit/>
          </a:bodyPr>
          <a:lstStyle/>
          <a:p>
            <a:r>
              <a:rPr lang="en-US" dirty="0"/>
              <a:t>Video Objects Tracking</a:t>
            </a:r>
          </a:p>
        </p:txBody>
      </p:sp>
    </p:spTree>
    <p:extLst>
      <p:ext uri="{BB962C8B-B14F-4D97-AF65-F5344CB8AC3E}">
        <p14:creationId xmlns:p14="http://schemas.microsoft.com/office/powerpoint/2010/main" val="259877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3711D2-1842-D3F3-0A19-8762155E5BFE}"/>
              </a:ext>
            </a:extLst>
          </p:cNvPr>
          <p:cNvPicPr>
            <a:picLocks noChangeAspect="1"/>
          </p:cNvPicPr>
          <p:nvPr/>
        </p:nvPicPr>
        <p:blipFill>
          <a:blip r:embed="rId2"/>
          <a:stretch>
            <a:fillRect/>
          </a:stretch>
        </p:blipFill>
        <p:spPr>
          <a:xfrm>
            <a:off x="0" y="149924"/>
            <a:ext cx="12192000" cy="6558151"/>
          </a:xfrm>
          <a:prstGeom prst="rect">
            <a:avLst/>
          </a:prstGeom>
        </p:spPr>
      </p:pic>
      <p:sp>
        <p:nvSpPr>
          <p:cNvPr id="7" name="TextBox 6">
            <a:extLst>
              <a:ext uri="{FF2B5EF4-FFF2-40B4-BE49-F238E27FC236}">
                <a16:creationId xmlns:a16="http://schemas.microsoft.com/office/drawing/2014/main" id="{E91BEA16-FBC8-10A0-6849-2B41781E1B54}"/>
              </a:ext>
            </a:extLst>
          </p:cNvPr>
          <p:cNvSpPr txBox="1"/>
          <p:nvPr/>
        </p:nvSpPr>
        <p:spPr>
          <a:xfrm>
            <a:off x="5878792" y="2782668"/>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P 0.0001, 0.0001, 0.36, 0.36</a:t>
            </a:r>
            <a:r>
              <a:rPr lang="pt-BR"/>
              <a:t>, </a:t>
            </a:r>
            <a:r>
              <a:rPr lang="pt-BR" dirty="0"/>
              <a:t>	x0= ptx, pty, 0, 0</a:t>
            </a:r>
          </a:p>
          <a:p>
            <a:r>
              <a:rPr lang="pt-BR"/>
              <a:t>Q </a:t>
            </a:r>
            <a:r>
              <a:rPr lang="pt-BR" dirty="0"/>
              <a:t>0.0, 0.0</a:t>
            </a:r>
            <a:r>
              <a:rPr lang="pt-BR"/>
              <a:t>, 0.1, 0.1,</a:t>
            </a:r>
            <a:r>
              <a:rPr lang="pt-BR" dirty="0"/>
              <a:t> 		</a:t>
            </a:r>
            <a:r>
              <a:rPr lang="pt-BR"/>
              <a:t>	R </a:t>
            </a:r>
            <a:r>
              <a:rPr lang="pt-BR" dirty="0"/>
              <a:t>0.0001, 0.0001, </a:t>
            </a:r>
            <a:endParaRPr lang="he-IL" dirty="0"/>
          </a:p>
        </p:txBody>
      </p:sp>
    </p:spTree>
    <p:extLst>
      <p:ext uri="{BB962C8B-B14F-4D97-AF65-F5344CB8AC3E}">
        <p14:creationId xmlns:p14="http://schemas.microsoft.com/office/powerpoint/2010/main" val="2089574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511399A-44E8-1749-7D32-63F56C936FD8}"/>
              </a:ext>
            </a:extLst>
          </p:cNvPr>
          <p:cNvPicPr>
            <a:picLocks noChangeAspect="1"/>
          </p:cNvPicPr>
          <p:nvPr/>
        </p:nvPicPr>
        <p:blipFill>
          <a:blip r:embed="rId2"/>
          <a:stretch>
            <a:fillRect/>
          </a:stretch>
        </p:blipFill>
        <p:spPr>
          <a:xfrm>
            <a:off x="0" y="9071"/>
            <a:ext cx="12192000" cy="6839857"/>
          </a:xfrm>
          <a:prstGeom prst="rect">
            <a:avLst/>
          </a:prstGeom>
        </p:spPr>
      </p:pic>
      <p:sp>
        <p:nvSpPr>
          <p:cNvPr id="7" name="TextBox 6">
            <a:extLst>
              <a:ext uri="{FF2B5EF4-FFF2-40B4-BE49-F238E27FC236}">
                <a16:creationId xmlns:a16="http://schemas.microsoft.com/office/drawing/2014/main" id="{2F8AAE92-B286-B136-E5AE-7E91B0E63CB7}"/>
              </a:ext>
            </a:extLst>
          </p:cNvPr>
          <p:cNvSpPr txBox="1"/>
          <p:nvPr/>
        </p:nvSpPr>
        <p:spPr>
          <a:xfrm>
            <a:off x="5465641" y="2877098"/>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P 0.0001, 0.0001, 0.36, 0.36</a:t>
            </a:r>
            <a:r>
              <a:rPr lang="pt-BR"/>
              <a:t>, </a:t>
            </a:r>
            <a:r>
              <a:rPr lang="pt-BR" dirty="0"/>
              <a:t>	x0= ptx, pty, 0, 0</a:t>
            </a:r>
          </a:p>
          <a:p>
            <a:r>
              <a:rPr lang="pt-BR"/>
              <a:t>Q 0.001, 0.001, 0.05, 0.05,</a:t>
            </a:r>
            <a:r>
              <a:rPr lang="pt-BR" dirty="0"/>
              <a:t> 		</a:t>
            </a:r>
            <a:r>
              <a:rPr lang="pt-BR"/>
              <a:t>	R </a:t>
            </a:r>
            <a:r>
              <a:rPr lang="pt-BR" dirty="0"/>
              <a:t>0.0001, 0.0001, </a:t>
            </a:r>
            <a:endParaRPr lang="he-IL" dirty="0"/>
          </a:p>
        </p:txBody>
      </p:sp>
    </p:spTree>
    <p:extLst>
      <p:ext uri="{BB962C8B-B14F-4D97-AF65-F5344CB8AC3E}">
        <p14:creationId xmlns:p14="http://schemas.microsoft.com/office/powerpoint/2010/main" val="1009045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B88E60-FA7D-85A8-CE2A-E89155BF7352}"/>
              </a:ext>
            </a:extLst>
          </p:cNvPr>
          <p:cNvPicPr>
            <a:picLocks noChangeAspect="1"/>
          </p:cNvPicPr>
          <p:nvPr/>
        </p:nvPicPr>
        <p:blipFill>
          <a:blip r:embed="rId2"/>
          <a:stretch>
            <a:fillRect/>
          </a:stretch>
        </p:blipFill>
        <p:spPr>
          <a:xfrm>
            <a:off x="0" y="151341"/>
            <a:ext cx="12192000" cy="6555318"/>
          </a:xfrm>
          <a:prstGeom prst="rect">
            <a:avLst/>
          </a:prstGeom>
        </p:spPr>
      </p:pic>
      <p:sp>
        <p:nvSpPr>
          <p:cNvPr id="7" name="TextBox 6">
            <a:extLst>
              <a:ext uri="{FF2B5EF4-FFF2-40B4-BE49-F238E27FC236}">
                <a16:creationId xmlns:a16="http://schemas.microsoft.com/office/drawing/2014/main" id="{3834B7C7-7929-E6C0-56F4-8E03381301E3}"/>
              </a:ext>
            </a:extLst>
          </p:cNvPr>
          <p:cNvSpPr txBox="1"/>
          <p:nvPr/>
        </p:nvSpPr>
        <p:spPr>
          <a:xfrm>
            <a:off x="5437035" y="2782669"/>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a:t>Stedaystate kalman, </a:t>
            </a:r>
            <a:r>
              <a:rPr lang="pt-BR" dirty="0"/>
              <a:t>	x0= ptx, pty, 0, 0</a:t>
            </a:r>
          </a:p>
          <a:p>
            <a:r>
              <a:rPr lang="pt-BR"/>
              <a:t>Q 0.001, 0.001, 0.05, 0.05,</a:t>
            </a:r>
            <a:r>
              <a:rPr lang="pt-BR" dirty="0"/>
              <a:t> 		</a:t>
            </a:r>
            <a:r>
              <a:rPr lang="pt-BR"/>
              <a:t>	R </a:t>
            </a:r>
            <a:r>
              <a:rPr lang="pt-BR" dirty="0"/>
              <a:t>0.0001, 0.0001, </a:t>
            </a:r>
            <a:endParaRPr lang="he-IL" dirty="0"/>
          </a:p>
        </p:txBody>
      </p:sp>
    </p:spTree>
    <p:extLst>
      <p:ext uri="{BB962C8B-B14F-4D97-AF65-F5344CB8AC3E}">
        <p14:creationId xmlns:p14="http://schemas.microsoft.com/office/powerpoint/2010/main" val="173677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2416EE-376D-5DC7-7C21-765A5305B047}"/>
              </a:ext>
            </a:extLst>
          </p:cNvPr>
          <p:cNvPicPr>
            <a:picLocks noChangeAspect="1"/>
          </p:cNvPicPr>
          <p:nvPr/>
        </p:nvPicPr>
        <p:blipFill>
          <a:blip r:embed="rId2"/>
          <a:stretch>
            <a:fillRect/>
          </a:stretch>
        </p:blipFill>
        <p:spPr>
          <a:xfrm>
            <a:off x="0" y="12709"/>
            <a:ext cx="12192000" cy="6832581"/>
          </a:xfrm>
          <a:prstGeom prst="rect">
            <a:avLst/>
          </a:prstGeom>
        </p:spPr>
      </p:pic>
      <p:sp>
        <p:nvSpPr>
          <p:cNvPr id="7" name="TextBox 6">
            <a:extLst>
              <a:ext uri="{FF2B5EF4-FFF2-40B4-BE49-F238E27FC236}">
                <a16:creationId xmlns:a16="http://schemas.microsoft.com/office/drawing/2014/main" id="{79715ED5-AAA2-9650-779B-45845F98CA70}"/>
              </a:ext>
            </a:extLst>
          </p:cNvPr>
          <p:cNvSpPr txBox="1"/>
          <p:nvPr/>
        </p:nvSpPr>
        <p:spPr>
          <a:xfrm>
            <a:off x="6188149" y="2692293"/>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a:t>Stedaystate kalman, </a:t>
            </a:r>
            <a:r>
              <a:rPr lang="pt-BR" dirty="0"/>
              <a:t>	x0= ptx, pty, 0, 0</a:t>
            </a:r>
          </a:p>
          <a:p>
            <a:r>
              <a:rPr lang="pt-BR"/>
              <a:t>Q 0.0001, 0.0001, 0.005, 0.005,</a:t>
            </a:r>
            <a:r>
              <a:rPr lang="pt-BR" dirty="0"/>
              <a:t> 		</a:t>
            </a:r>
            <a:r>
              <a:rPr lang="pt-BR"/>
              <a:t>	R </a:t>
            </a:r>
            <a:r>
              <a:rPr lang="pt-BR" dirty="0"/>
              <a:t>0.0001, 0.0001, </a:t>
            </a:r>
            <a:endParaRPr lang="he-IL" dirty="0"/>
          </a:p>
        </p:txBody>
      </p:sp>
    </p:spTree>
    <p:extLst>
      <p:ext uri="{BB962C8B-B14F-4D97-AF65-F5344CB8AC3E}">
        <p14:creationId xmlns:p14="http://schemas.microsoft.com/office/powerpoint/2010/main" val="871845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3A33EB-01FF-D2E8-6185-7DB7819E5A03}"/>
              </a:ext>
            </a:extLst>
          </p:cNvPr>
          <p:cNvPicPr>
            <a:picLocks noChangeAspect="1"/>
          </p:cNvPicPr>
          <p:nvPr/>
        </p:nvPicPr>
        <p:blipFill>
          <a:blip r:embed="rId2"/>
          <a:stretch>
            <a:fillRect/>
          </a:stretch>
        </p:blipFill>
        <p:spPr>
          <a:xfrm>
            <a:off x="0" y="65842"/>
            <a:ext cx="12192000" cy="6726316"/>
          </a:xfrm>
          <a:prstGeom prst="rect">
            <a:avLst/>
          </a:prstGeom>
        </p:spPr>
      </p:pic>
      <p:sp>
        <p:nvSpPr>
          <p:cNvPr id="4" name="TextBox 3">
            <a:extLst>
              <a:ext uri="{FF2B5EF4-FFF2-40B4-BE49-F238E27FC236}">
                <a16:creationId xmlns:a16="http://schemas.microsoft.com/office/drawing/2014/main" id="{C9F3BDF0-E993-ADC4-3D25-8E25254D112F}"/>
              </a:ext>
            </a:extLst>
          </p:cNvPr>
          <p:cNvSpPr txBox="1"/>
          <p:nvPr/>
        </p:nvSpPr>
        <p:spPr>
          <a:xfrm>
            <a:off x="5518298" y="2904944"/>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Stedaystate kalman, 	x0= ptx, pty, 0, 0</a:t>
            </a:r>
          </a:p>
          <a:p>
            <a:r>
              <a:rPr lang="pt-BR" dirty="0"/>
              <a:t>Q 0, 0, 0.005, 0.005, 			R 0.0001, 0.0001, </a:t>
            </a:r>
            <a:endParaRPr lang="he-IL" dirty="0"/>
          </a:p>
        </p:txBody>
      </p:sp>
    </p:spTree>
    <p:extLst>
      <p:ext uri="{BB962C8B-B14F-4D97-AF65-F5344CB8AC3E}">
        <p14:creationId xmlns:p14="http://schemas.microsoft.com/office/powerpoint/2010/main" val="152189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2B59B1-756D-3C60-7F96-6006584AB951}"/>
              </a:ext>
            </a:extLst>
          </p:cNvPr>
          <p:cNvPicPr>
            <a:picLocks noChangeAspect="1"/>
          </p:cNvPicPr>
          <p:nvPr/>
        </p:nvPicPr>
        <p:blipFill>
          <a:blip r:embed="rId2"/>
          <a:stretch>
            <a:fillRect/>
          </a:stretch>
        </p:blipFill>
        <p:spPr>
          <a:xfrm>
            <a:off x="0" y="162813"/>
            <a:ext cx="12192000" cy="6532373"/>
          </a:xfrm>
          <a:prstGeom prst="rect">
            <a:avLst/>
          </a:prstGeom>
        </p:spPr>
      </p:pic>
      <p:sp>
        <p:nvSpPr>
          <p:cNvPr id="4" name="TextBox 3">
            <a:extLst>
              <a:ext uri="{FF2B5EF4-FFF2-40B4-BE49-F238E27FC236}">
                <a16:creationId xmlns:a16="http://schemas.microsoft.com/office/drawing/2014/main" id="{1E6A89A7-35FA-780C-F316-34215F3CC6C6}"/>
              </a:ext>
            </a:extLst>
          </p:cNvPr>
          <p:cNvSpPr txBox="1"/>
          <p:nvPr/>
        </p:nvSpPr>
        <p:spPr>
          <a:xfrm>
            <a:off x="5518298" y="2904944"/>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P0=.0001, .0001, .36,.36, 	x0= ptx, pty, 0, 0</a:t>
            </a:r>
          </a:p>
          <a:p>
            <a:r>
              <a:rPr lang="pt-BR" dirty="0"/>
              <a:t>Q 0, 0, 0.005, 0.005, 			R 0.0001, 0.0001, </a:t>
            </a:r>
            <a:endParaRPr lang="he-IL" dirty="0"/>
          </a:p>
        </p:txBody>
      </p:sp>
    </p:spTree>
    <p:extLst>
      <p:ext uri="{BB962C8B-B14F-4D97-AF65-F5344CB8AC3E}">
        <p14:creationId xmlns:p14="http://schemas.microsoft.com/office/powerpoint/2010/main" val="992140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EF1BA6-A2EF-877A-0AE2-D4A902BD7E47}"/>
              </a:ext>
            </a:extLst>
          </p:cNvPr>
          <p:cNvPicPr>
            <a:picLocks noChangeAspect="1"/>
          </p:cNvPicPr>
          <p:nvPr/>
        </p:nvPicPr>
        <p:blipFill>
          <a:blip r:embed="rId2"/>
          <a:stretch>
            <a:fillRect/>
          </a:stretch>
        </p:blipFill>
        <p:spPr>
          <a:xfrm>
            <a:off x="0" y="114461"/>
            <a:ext cx="12192000" cy="6629078"/>
          </a:xfrm>
          <a:prstGeom prst="rect">
            <a:avLst/>
          </a:prstGeom>
        </p:spPr>
      </p:pic>
      <p:sp>
        <p:nvSpPr>
          <p:cNvPr id="4" name="TextBox 3">
            <a:extLst>
              <a:ext uri="{FF2B5EF4-FFF2-40B4-BE49-F238E27FC236}">
                <a16:creationId xmlns:a16="http://schemas.microsoft.com/office/drawing/2014/main" id="{D2574AAC-1D25-1251-CC02-F3B4F2393C43}"/>
              </a:ext>
            </a:extLst>
          </p:cNvPr>
          <p:cNvSpPr txBox="1"/>
          <p:nvPr/>
        </p:nvSpPr>
        <p:spPr>
          <a:xfrm>
            <a:off x="5518298" y="2904944"/>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P0=.0001, .0001, 1, 1, 	x0= ptx, pty, 0, 0</a:t>
            </a:r>
          </a:p>
          <a:p>
            <a:r>
              <a:rPr lang="pt-BR" dirty="0"/>
              <a:t>Q 0, 0, 0.005, 0.005, 			R 0.0001, 0.0001, </a:t>
            </a:r>
            <a:endParaRPr lang="he-IL" dirty="0"/>
          </a:p>
        </p:txBody>
      </p:sp>
    </p:spTree>
    <p:extLst>
      <p:ext uri="{BB962C8B-B14F-4D97-AF65-F5344CB8AC3E}">
        <p14:creationId xmlns:p14="http://schemas.microsoft.com/office/powerpoint/2010/main" val="2693924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38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car with a door open&#10;&#10;Description automatically generated">
            <a:extLst>
              <a:ext uri="{FF2B5EF4-FFF2-40B4-BE49-F238E27FC236}">
                <a16:creationId xmlns:a16="http://schemas.microsoft.com/office/drawing/2014/main" id="{F30C699B-9546-62D7-33B4-1537431DF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52" y="750456"/>
            <a:ext cx="2797374" cy="769850"/>
          </a:xfrm>
          <a:prstGeom prst="rect">
            <a:avLst/>
          </a:prstGeom>
        </p:spPr>
      </p:pic>
      <p:cxnSp>
        <p:nvCxnSpPr>
          <p:cNvPr id="8" name="Straight Arrow Connector 7">
            <a:extLst>
              <a:ext uri="{FF2B5EF4-FFF2-40B4-BE49-F238E27FC236}">
                <a16:creationId xmlns:a16="http://schemas.microsoft.com/office/drawing/2014/main" id="{B6B995E9-B390-0538-289D-5B0285B5DFCD}"/>
              </a:ext>
            </a:extLst>
          </p:cNvPr>
          <p:cNvCxnSpPr>
            <a:cxnSpLocks/>
          </p:cNvCxnSpPr>
          <p:nvPr/>
        </p:nvCxnSpPr>
        <p:spPr>
          <a:xfrm>
            <a:off x="2139820" y="1203649"/>
            <a:ext cx="1125894" cy="6333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A97DE5-3B1B-D25D-2411-0A53F229C933}"/>
              </a:ext>
            </a:extLst>
          </p:cNvPr>
          <p:cNvSpPr txBox="1"/>
          <p:nvPr/>
        </p:nvSpPr>
        <p:spPr>
          <a:xfrm>
            <a:off x="3041908" y="1920825"/>
            <a:ext cx="319318" cy="369332"/>
          </a:xfrm>
          <a:prstGeom prst="rect">
            <a:avLst/>
          </a:prstGeom>
          <a:noFill/>
        </p:spPr>
        <p:txBody>
          <a:bodyPr wrap="none" rtlCol="0">
            <a:spAutoFit/>
          </a:bodyPr>
          <a:lstStyle/>
          <a:p>
            <a:r>
              <a:rPr lang="en-US" dirty="0"/>
              <a:t>V</a:t>
            </a:r>
          </a:p>
        </p:txBody>
      </p:sp>
    </p:spTree>
    <p:extLst>
      <p:ext uri="{BB962C8B-B14F-4D97-AF65-F5344CB8AC3E}">
        <p14:creationId xmlns:p14="http://schemas.microsoft.com/office/powerpoint/2010/main" val="3254995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15980D-EB30-7043-1A8F-DF3FECD84E3D}"/>
              </a:ext>
            </a:extLst>
          </p:cNvPr>
          <p:cNvPicPr>
            <a:picLocks noChangeAspect="1"/>
          </p:cNvPicPr>
          <p:nvPr/>
        </p:nvPicPr>
        <p:blipFill>
          <a:blip r:embed="rId2"/>
          <a:stretch>
            <a:fillRect/>
          </a:stretch>
        </p:blipFill>
        <p:spPr>
          <a:xfrm>
            <a:off x="2519362" y="128976"/>
            <a:ext cx="7153275" cy="5648325"/>
          </a:xfrm>
          <a:prstGeom prst="rect">
            <a:avLst/>
          </a:prstGeom>
        </p:spPr>
      </p:pic>
      <p:sp>
        <p:nvSpPr>
          <p:cNvPr id="8" name="TextBox 7">
            <a:extLst>
              <a:ext uri="{FF2B5EF4-FFF2-40B4-BE49-F238E27FC236}">
                <a16:creationId xmlns:a16="http://schemas.microsoft.com/office/drawing/2014/main" id="{5B48F9E0-6A43-691B-7FB5-001A973A79D0}"/>
              </a:ext>
            </a:extLst>
          </p:cNvPr>
          <p:cNvSpPr txBox="1"/>
          <p:nvPr/>
        </p:nvSpPr>
        <p:spPr>
          <a:xfrm>
            <a:off x="0" y="5934670"/>
            <a:ext cx="6097554" cy="923330"/>
          </a:xfrm>
          <a:prstGeom prst="rect">
            <a:avLst/>
          </a:prstGeom>
          <a:noFill/>
        </p:spPr>
        <p:txBody>
          <a:bodyPr wrap="square">
            <a:spAutoFit/>
          </a:bodyPr>
          <a:lstStyle/>
          <a:p>
            <a:r>
              <a:rPr lang="pt-BR" b="0" i="0" dirty="0">
                <a:solidFill>
                  <a:srgbClr val="F8F8F2"/>
                </a:solidFill>
                <a:effectLst/>
                <a:latin typeface="Consolas" panose="020B0609020204030204" pitchFamily="49" charset="0"/>
              </a:rPr>
              <a:t>P 	0.0001, 0.0001, 1.0, 1.0, </a:t>
            </a:r>
          </a:p>
          <a:p>
            <a:r>
              <a:rPr lang="pt-BR" b="0" i="0" dirty="0">
                <a:solidFill>
                  <a:srgbClr val="F8F8F2"/>
                </a:solidFill>
                <a:effectLst/>
                <a:latin typeface="Consolas" panose="020B0609020204030204" pitchFamily="49" charset="0"/>
              </a:rPr>
              <a:t>Q 	0.0, 0.0, 0.005, 0.005, </a:t>
            </a:r>
          </a:p>
          <a:p>
            <a:r>
              <a:rPr lang="pt-BR" b="0" i="0" dirty="0">
                <a:solidFill>
                  <a:srgbClr val="F8F8F2"/>
                </a:solidFill>
                <a:effectLst/>
                <a:latin typeface="Consolas" panose="020B0609020204030204" pitchFamily="49" charset="0"/>
              </a:rPr>
              <a:t>R 	0.0001, 0.0001, </a:t>
            </a:r>
            <a:endParaRPr lang="en-US" dirty="0"/>
          </a:p>
        </p:txBody>
      </p:sp>
    </p:spTree>
    <p:extLst>
      <p:ext uri="{BB962C8B-B14F-4D97-AF65-F5344CB8AC3E}">
        <p14:creationId xmlns:p14="http://schemas.microsoft.com/office/powerpoint/2010/main" val="568145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E7B8-5BA4-CD44-0E1C-FD9B33972EB2}"/>
              </a:ext>
            </a:extLst>
          </p:cNvPr>
          <p:cNvSpPr>
            <a:spLocks noGrp="1"/>
          </p:cNvSpPr>
          <p:nvPr>
            <p:ph type="title"/>
          </p:nvPr>
        </p:nvSpPr>
        <p:spPr/>
        <p:txBody>
          <a:bodyPr/>
          <a:lstStyle/>
          <a:p>
            <a:r>
              <a:rPr lang="en-US" dirty="0"/>
              <a:t>The system</a:t>
            </a:r>
            <a:endParaRPr lang="he-I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B73CBC-D715-126C-1B70-FC898B681C00}"/>
                  </a:ext>
                </a:extLst>
              </p:cNvPr>
              <p:cNvSpPr>
                <a:spLocks noGrp="1"/>
              </p:cNvSpPr>
              <p:nvPr>
                <p:ph idx="1"/>
              </p:nvPr>
            </p:nvSpPr>
            <p:spPr/>
            <p:txBody>
              <a:bodyPr>
                <a:normAutofit/>
              </a:bodyPr>
              <a:lstStyle/>
              <a:p>
                <a:r>
                  <a:rPr lang="en-US" sz="3200" dirty="0"/>
                  <a:t>Assuming linear motion (constant velocity) </a:t>
                </a:r>
              </a:p>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𝑣</m:t>
                    </m:r>
                  </m:oMath>
                </a14:m>
                <a:endParaRPr lang="en-US" sz="3200" dirty="0"/>
              </a:p>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𝑣</m:t>
                        </m:r>
                      </m:e>
                    </m:acc>
                    <m:r>
                      <a:rPr lang="en-US" sz="3200" b="0" i="1" smtClean="0">
                        <a:latin typeface="Cambria Math" panose="02040503050406030204" pitchFamily="18" charset="0"/>
                      </a:rPr>
                      <m:t>=</m:t>
                    </m:r>
                    <m:r>
                      <a:rPr lang="en-US" sz="3200" b="0" i="1" smtClean="0">
                        <a:latin typeface="Cambria Math" panose="02040503050406030204" pitchFamily="18" charset="0"/>
                      </a:rPr>
                      <m:t>0</m:t>
                    </m:r>
                  </m:oMath>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3FB73CBC-D715-126C-1B70-FC898B681C00}"/>
                  </a:ext>
                </a:extLst>
              </p:cNvPr>
              <p:cNvSpPr>
                <a:spLocks noGrp="1" noRot="1" noChangeAspect="1" noMove="1" noResize="1" noEditPoints="1" noAdjustHandles="1" noChangeArrowheads="1" noChangeShapeType="1" noTextEdit="1"/>
              </p:cNvSpPr>
              <p:nvPr>
                <p:ph idx="1"/>
              </p:nvPr>
            </p:nvSpPr>
            <p:spPr>
              <a:blipFill>
                <a:blip r:embed="rId3"/>
                <a:stretch>
                  <a:fillRect l="-1333" t="-2571"/>
                </a:stretch>
              </a:blipFill>
            </p:spPr>
            <p:txBody>
              <a:bodyPr/>
              <a:lstStyle/>
              <a:p>
                <a:r>
                  <a:rPr lang="he-IL">
                    <a:noFill/>
                  </a:rPr>
                  <a:t> </a:t>
                </a:r>
              </a:p>
            </p:txBody>
          </p:sp>
        </mc:Fallback>
      </mc:AlternateContent>
    </p:spTree>
    <p:extLst>
      <p:ext uri="{BB962C8B-B14F-4D97-AF65-F5344CB8AC3E}">
        <p14:creationId xmlns:p14="http://schemas.microsoft.com/office/powerpoint/2010/main" val="3632425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D4F4282-899F-4E47-D30B-E4E08FBAFEC1}"/>
              </a:ext>
            </a:extLst>
          </p:cNvPr>
          <p:cNvPicPr>
            <a:picLocks noChangeAspect="1"/>
          </p:cNvPicPr>
          <p:nvPr/>
        </p:nvPicPr>
        <p:blipFill rotWithShape="1">
          <a:blip r:embed="rId2"/>
          <a:srcRect t="64460"/>
          <a:stretch/>
        </p:blipFill>
        <p:spPr>
          <a:xfrm>
            <a:off x="425764" y="631778"/>
            <a:ext cx="11766300" cy="1020520"/>
          </a:xfrm>
          <a:prstGeom prst="rect">
            <a:avLst/>
          </a:prstGeom>
        </p:spPr>
      </p:pic>
      <p:pic>
        <p:nvPicPr>
          <p:cNvPr id="6" name="Picture 5" descr="A blue car with a door open&#10;&#10;Description automatically generated">
            <a:extLst>
              <a:ext uri="{FF2B5EF4-FFF2-40B4-BE49-F238E27FC236}">
                <a16:creationId xmlns:a16="http://schemas.microsoft.com/office/drawing/2014/main" id="{F30C699B-9546-62D7-33B4-1537431DF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52" y="750456"/>
            <a:ext cx="2797374" cy="769850"/>
          </a:xfrm>
          <a:prstGeom prst="rect">
            <a:avLst/>
          </a:prstGeom>
        </p:spPr>
      </p:pic>
      <p:cxnSp>
        <p:nvCxnSpPr>
          <p:cNvPr id="8" name="Straight Arrow Connector 7">
            <a:extLst>
              <a:ext uri="{FF2B5EF4-FFF2-40B4-BE49-F238E27FC236}">
                <a16:creationId xmlns:a16="http://schemas.microsoft.com/office/drawing/2014/main" id="{B6B995E9-B390-0538-289D-5B0285B5DFCD}"/>
              </a:ext>
            </a:extLst>
          </p:cNvPr>
          <p:cNvCxnSpPr>
            <a:cxnSpLocks/>
          </p:cNvCxnSpPr>
          <p:nvPr/>
        </p:nvCxnSpPr>
        <p:spPr>
          <a:xfrm>
            <a:off x="4161580" y="1542064"/>
            <a:ext cx="438411" cy="34810"/>
          </a:xfrm>
          <a:prstGeom prst="straightConnector1">
            <a:avLst/>
          </a:prstGeom>
          <a:ln w="127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A97DE5-3B1B-D25D-2411-0A53F229C933}"/>
              </a:ext>
            </a:extLst>
          </p:cNvPr>
          <p:cNvSpPr txBox="1"/>
          <p:nvPr/>
        </p:nvSpPr>
        <p:spPr>
          <a:xfrm>
            <a:off x="4189573" y="1652298"/>
            <a:ext cx="319318" cy="369332"/>
          </a:xfrm>
          <a:prstGeom prst="rect">
            <a:avLst/>
          </a:prstGeom>
          <a:noFill/>
        </p:spPr>
        <p:txBody>
          <a:bodyPr wrap="none" rtlCol="0">
            <a:spAutoFit/>
          </a:bodyPr>
          <a:lstStyle/>
          <a:p>
            <a:r>
              <a:rPr lang="en-US" dirty="0"/>
              <a:t>V</a:t>
            </a:r>
          </a:p>
        </p:txBody>
      </p:sp>
      <p:sp>
        <p:nvSpPr>
          <p:cNvPr id="2" name="TextBox 1">
            <a:extLst>
              <a:ext uri="{FF2B5EF4-FFF2-40B4-BE49-F238E27FC236}">
                <a16:creationId xmlns:a16="http://schemas.microsoft.com/office/drawing/2014/main" id="{CA43DC03-95A5-4861-1661-CB7FE5620FD2}"/>
              </a:ext>
            </a:extLst>
          </p:cNvPr>
          <p:cNvSpPr txBox="1"/>
          <p:nvPr/>
        </p:nvSpPr>
        <p:spPr>
          <a:xfrm>
            <a:off x="5551714" y="382555"/>
            <a:ext cx="369012" cy="369332"/>
          </a:xfrm>
          <a:prstGeom prst="rect">
            <a:avLst/>
          </a:prstGeom>
          <a:noFill/>
        </p:spPr>
        <p:txBody>
          <a:bodyPr wrap="none" rtlCol="0">
            <a:spAutoFit/>
          </a:bodyPr>
          <a:lstStyle/>
          <a:p>
            <a:r>
              <a:rPr lang="en-US" dirty="0"/>
              <a:t>x</a:t>
            </a:r>
            <a:r>
              <a:rPr lang="en-US" baseline="30000" dirty="0"/>
              <a:t>2</a:t>
            </a:r>
            <a:endParaRPr lang="en-US" dirty="0"/>
          </a:p>
        </p:txBody>
      </p:sp>
    </p:spTree>
    <p:extLst>
      <p:ext uri="{BB962C8B-B14F-4D97-AF65-F5344CB8AC3E}">
        <p14:creationId xmlns:p14="http://schemas.microsoft.com/office/powerpoint/2010/main" val="338489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644C7-276F-C359-AC66-7414CE573807}"/>
              </a:ext>
            </a:extLst>
          </p:cNvPr>
          <p:cNvPicPr>
            <a:picLocks noChangeAspect="1"/>
          </p:cNvPicPr>
          <p:nvPr/>
        </p:nvPicPr>
        <p:blipFill>
          <a:blip r:embed="rId2"/>
          <a:stretch>
            <a:fillRect/>
          </a:stretch>
        </p:blipFill>
        <p:spPr>
          <a:xfrm>
            <a:off x="2519362" y="604837"/>
            <a:ext cx="7153275" cy="5648325"/>
          </a:xfrm>
          <a:prstGeom prst="rect">
            <a:avLst/>
          </a:prstGeom>
        </p:spPr>
      </p:pic>
    </p:spTree>
    <p:extLst>
      <p:ext uri="{BB962C8B-B14F-4D97-AF65-F5344CB8AC3E}">
        <p14:creationId xmlns:p14="http://schemas.microsoft.com/office/powerpoint/2010/main" val="2821903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56736D1-371C-7AB1-B389-AD79D0B14CD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7A6073-972E-6555-2890-5D8D7318B354}"/>
              </a:ext>
            </a:extLst>
          </p:cNvPr>
          <p:cNvSpPr>
            <a:spLocks noGrp="1"/>
          </p:cNvSpPr>
          <p:nvPr>
            <p:ph idx="1"/>
          </p:nvPr>
        </p:nvSpPr>
        <p:spPr/>
        <p:txBody>
          <a:bodyPr>
            <a:normAutofit lnSpcReduction="10000"/>
          </a:bodyPr>
          <a:lstStyle/>
          <a:p>
            <a:r>
              <a:rPr lang="en-US" dirty="0"/>
              <a:t>Because 3 planes had objects merging I changed the model to include also width and height.</a:t>
            </a:r>
          </a:p>
          <a:p>
            <a:r>
              <a:rPr lang="en-US" dirty="0"/>
              <a:t>Now cars1 is bad and the </a:t>
            </a:r>
            <a:r>
              <a:rPr lang="en-US" dirty="0" err="1"/>
              <a:t>bboxes</a:t>
            </a:r>
            <a:r>
              <a:rPr lang="en-US" dirty="0"/>
              <a:t> maintain fixed size result in smaller than needed when arrive at the bottom edge.</a:t>
            </a:r>
          </a:p>
          <a:p>
            <a:r>
              <a:rPr lang="en-US" dirty="0"/>
              <a:t>So there </a:t>
            </a:r>
            <a:r>
              <a:rPr lang="en-US" dirty="0" err="1"/>
              <a:t>probabely</a:t>
            </a:r>
            <a:r>
              <a:rPr lang="en-US" dirty="0"/>
              <a:t> should be multiple </a:t>
            </a:r>
            <a:r>
              <a:rPr lang="en-US" dirty="0" err="1"/>
              <a:t>choise</a:t>
            </a:r>
            <a:r>
              <a:rPr lang="en-US" dirty="0"/>
              <a:t> for system dynamics, beyond just linear\nonlinear but also fixed size </a:t>
            </a:r>
            <a:r>
              <a:rPr lang="en-US" dirty="0" err="1"/>
              <a:t>bboxes</a:t>
            </a:r>
            <a:r>
              <a:rPr lang="en-US" dirty="0"/>
              <a:t>\ varying size.</a:t>
            </a:r>
          </a:p>
          <a:p>
            <a:r>
              <a:rPr lang="en-US" dirty="0"/>
              <a:t>Maybe also to make many presets of noise matrices. To suggest it on the project website and to add an option, </a:t>
            </a:r>
            <a:r>
              <a:rPr lang="en-US" dirty="0" err="1"/>
              <a:t>sth</a:t>
            </a:r>
            <a:r>
              <a:rPr lang="en-US" dirty="0"/>
              <a:t> like – don’t u know what model to select? Try our AI selector with low </a:t>
            </a:r>
            <a:r>
              <a:rPr lang="en-US" dirty="0" err="1"/>
              <a:t>prise</a:t>
            </a:r>
            <a:r>
              <a:rPr lang="en-US" dirty="0"/>
              <a:t> for.. </a:t>
            </a:r>
          </a:p>
          <a:p>
            <a:pPr marL="0" indent="0">
              <a:buNone/>
            </a:pPr>
            <a:r>
              <a:rPr lang="en-US" dirty="0"/>
              <a:t>As For the website, take </a:t>
            </a:r>
            <a:r>
              <a:rPr lang="en-US"/>
              <a:t>impression from the </a:t>
            </a:r>
            <a:endParaRPr lang="en-US" dirty="0"/>
          </a:p>
          <a:p>
            <a:endParaRPr lang="en-US" dirty="0"/>
          </a:p>
        </p:txBody>
      </p:sp>
    </p:spTree>
    <p:extLst>
      <p:ext uri="{BB962C8B-B14F-4D97-AF65-F5344CB8AC3E}">
        <p14:creationId xmlns:p14="http://schemas.microsoft.com/office/powerpoint/2010/main" val="1027469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03DE5C-CA69-31A6-7079-819E2A392CE2}"/>
              </a:ext>
            </a:extLst>
          </p:cNvPr>
          <p:cNvSpPr>
            <a:spLocks noGrp="1"/>
          </p:cNvSpPr>
          <p:nvPr>
            <p:ph type="ctrTitle"/>
          </p:nvPr>
        </p:nvSpPr>
        <p:spPr/>
        <p:txBody>
          <a:bodyPr/>
          <a:lstStyle/>
          <a:p>
            <a:r>
              <a:rPr lang="en-US" dirty="0"/>
              <a:t>Constant acceleration</a:t>
            </a:r>
          </a:p>
        </p:txBody>
      </p:sp>
    </p:spTree>
    <p:extLst>
      <p:ext uri="{BB962C8B-B14F-4D97-AF65-F5344CB8AC3E}">
        <p14:creationId xmlns:p14="http://schemas.microsoft.com/office/powerpoint/2010/main" val="1287512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CE7B8-5BA4-CD44-0E1C-FD9B33972EB2}"/>
              </a:ext>
            </a:extLst>
          </p:cNvPr>
          <p:cNvSpPr>
            <a:spLocks noGrp="1"/>
          </p:cNvSpPr>
          <p:nvPr>
            <p:ph type="title"/>
          </p:nvPr>
        </p:nvSpPr>
        <p:spPr/>
        <p:txBody>
          <a:bodyPr/>
          <a:lstStyle/>
          <a:p>
            <a:r>
              <a:rPr lang="en-US" dirty="0"/>
              <a:t>The system</a:t>
            </a:r>
            <a:endParaRPr lang="he-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FB73CBC-D715-126C-1B70-FC898B681C00}"/>
                  </a:ext>
                </a:extLst>
              </p:cNvPr>
              <p:cNvSpPr>
                <a:spLocks noGrp="1"/>
              </p:cNvSpPr>
              <p:nvPr>
                <p:ph idx="1"/>
              </p:nvPr>
            </p:nvSpPr>
            <p:spPr/>
            <p:txBody>
              <a:bodyPr>
                <a:normAutofit/>
              </a:bodyPr>
              <a:lstStyle/>
              <a:p>
                <a:r>
                  <a:rPr lang="en-US" sz="3200" dirty="0"/>
                  <a:t>Assuming linear motion (constant acceleration) </a:t>
                </a:r>
              </a:p>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𝑥</m:t>
                        </m:r>
                      </m:e>
                    </m:acc>
                    <m:r>
                      <a:rPr lang="en-US" sz="3200" b="0" i="1" smtClean="0">
                        <a:latin typeface="Cambria Math" panose="02040503050406030204" pitchFamily="18" charset="0"/>
                      </a:rPr>
                      <m:t>=</m:t>
                    </m:r>
                    <m:r>
                      <a:rPr lang="en-US" sz="3200" b="0" i="1" smtClean="0">
                        <a:latin typeface="Cambria Math" panose="02040503050406030204" pitchFamily="18" charset="0"/>
                      </a:rPr>
                      <m:t>𝑣</m:t>
                    </m:r>
                  </m:oMath>
                </a14:m>
                <a:endParaRPr lang="en-US" sz="3200" dirty="0"/>
              </a:p>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𝑣</m:t>
                        </m:r>
                      </m:e>
                    </m:acc>
                    <m:r>
                      <a:rPr lang="en-US" sz="3200" b="0" i="1" smtClean="0">
                        <a:latin typeface="Cambria Math" panose="02040503050406030204" pitchFamily="18" charset="0"/>
                      </a:rPr>
                      <m:t>=</m:t>
                    </m:r>
                    <m:r>
                      <a:rPr lang="en-US" sz="3200" b="0" i="1" smtClean="0">
                        <a:latin typeface="Cambria Math" panose="02040503050406030204" pitchFamily="18" charset="0"/>
                      </a:rPr>
                      <m:t>𝑎</m:t>
                    </m:r>
                  </m:oMath>
                </a14:m>
                <a:endParaRPr lang="en-US" sz="3200" b="0" dirty="0"/>
              </a:p>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𝑎</m:t>
                        </m:r>
                      </m:e>
                    </m:acc>
                    <m:r>
                      <a:rPr lang="en-US" sz="3200" b="0" i="1" smtClean="0">
                        <a:latin typeface="Cambria Math" panose="02040503050406030204" pitchFamily="18" charset="0"/>
                      </a:rPr>
                      <m:t>=</m:t>
                    </m:r>
                    <m:r>
                      <a:rPr lang="en-US" sz="3200" b="0" i="1" smtClean="0">
                        <a:latin typeface="Cambria Math" panose="02040503050406030204" pitchFamily="18" charset="0"/>
                      </a:rPr>
                      <m:t>0</m:t>
                    </m:r>
                  </m:oMath>
                </a14:m>
                <a:endParaRPr lang="en-US" sz="3200" dirty="0"/>
              </a:p>
              <a:p>
                <a:pPr marL="0" indent="0">
                  <a:buNone/>
                </a:pPr>
                <a:endParaRPr lang="en-US" sz="3200" dirty="0"/>
              </a:p>
            </p:txBody>
          </p:sp>
        </mc:Choice>
        <mc:Fallback>
          <p:sp>
            <p:nvSpPr>
              <p:cNvPr id="3" name="Content Placeholder 2">
                <a:extLst>
                  <a:ext uri="{FF2B5EF4-FFF2-40B4-BE49-F238E27FC236}">
                    <a16:creationId xmlns:a16="http://schemas.microsoft.com/office/drawing/2014/main" id="{3FB73CBC-D715-126C-1B70-FC898B681C00}"/>
                  </a:ext>
                </a:extLst>
              </p:cNvPr>
              <p:cNvSpPr>
                <a:spLocks noGrp="1" noRot="1" noChangeAspect="1" noMove="1" noResize="1" noEditPoints="1" noAdjustHandles="1" noChangeArrowheads="1" noChangeShapeType="1" noTextEdit="1"/>
              </p:cNvSpPr>
              <p:nvPr>
                <p:ph idx="1"/>
              </p:nvPr>
            </p:nvSpPr>
            <p:spPr>
              <a:blipFill>
                <a:blip r:embed="rId3"/>
                <a:stretch>
                  <a:fillRect l="-1333" t="-2571"/>
                </a:stretch>
              </a:blipFill>
            </p:spPr>
            <p:txBody>
              <a:bodyPr/>
              <a:lstStyle/>
              <a:p>
                <a:r>
                  <a:rPr lang="en-US">
                    <a:noFill/>
                  </a:rPr>
                  <a:t> </a:t>
                </a:r>
              </a:p>
            </p:txBody>
          </p:sp>
        </mc:Fallback>
      </mc:AlternateContent>
    </p:spTree>
    <p:extLst>
      <p:ext uri="{BB962C8B-B14F-4D97-AF65-F5344CB8AC3E}">
        <p14:creationId xmlns:p14="http://schemas.microsoft.com/office/powerpoint/2010/main" val="37732855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Kalman process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DE9AED5A-F6F8-691F-DEFC-209D2A9C47C6}"/>
                  </a:ext>
                </a:extLst>
              </p:cNvPr>
              <p:cNvSpPr>
                <a:spLocks noGrp="1"/>
              </p:cNvSpPr>
              <p:nvPr>
                <p:ph sz="half" idx="1"/>
              </p:nvPr>
            </p:nvSpPr>
            <p:spPr>
              <a:xfrm>
                <a:off x="838200" y="1511300"/>
                <a:ext cx="5181600" cy="4665663"/>
              </a:xfrm>
            </p:spPr>
            <p:txBody>
              <a:bodyPr>
                <a:normAutofit fontScale="70000" lnSpcReduction="20000"/>
              </a:bodyPr>
              <a:lstStyle/>
              <a:p>
                <a:r>
                  <a:rPr lang="en-US" dirty="0"/>
                  <a:t>State</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e>
                          </m:mr>
                        </m:m>
                      </m:e>
                    </m:d>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oMath>
                </a14:m>
                <a:r>
                  <a:rPr lang="en-US" dirty="0"/>
                  <a:t>	position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oMath>
                </a14:m>
                <a:r>
                  <a:rPr lang="en-US" dirty="0"/>
                  <a:t>	velocity</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oMath>
                </a14:m>
                <a:r>
                  <a:rPr lang="en-US" dirty="0"/>
                  <a:t>	acceleration </a:t>
                </a:r>
              </a:p>
              <a:p>
                <a:r>
                  <a:rPr lang="en-US" dirty="0"/>
                  <a:t>Dynamics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endParaRPr lang="en-US" b="0" dirty="0"/>
              </a:p>
              <a:p>
                <a:pPr lvl="1"/>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𝑦</m:t>
                        </m:r>
                      </m:sub>
                    </m:sSub>
                    <m:r>
                      <a:rPr lang="en-US" i="1" dirty="0">
                        <a:latin typeface="Cambria Math" panose="02040503050406030204" pitchFamily="18" charset="0"/>
                      </a:rPr>
                      <m:t> </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𝑥</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𝑥</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𝑦</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𝑦</m:t>
                        </m:r>
                      </m:sub>
                    </m:sSub>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6"/>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m:rPr>
                                          <m:brk m:alnAt="7"/>
                                        </m:rPr>
                                        <a:rPr lang="en-US" b="0" i="1" smtClean="0">
                                          <a:latin typeface="Cambria Math" panose="02040503050406030204" pitchFamily="18" charset="0"/>
                                        </a:rPr>
                                        <m:t>0</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sub>
                                  </m:sSub>
                                </m:e>
                                <m:e/>
                                <m:e/>
                              </m:mr>
                            </m:m>
                          </m:e>
                        </m:d>
                      </m:e>
                      <m:sup>
                        <m:r>
                          <a:rPr lang="en-US" b="0" i="1" smtClean="0">
                            <a:latin typeface="Cambria Math" panose="02040503050406030204" pitchFamily="18" charset="0"/>
                          </a:rPr>
                          <m:t>𝑇</m:t>
                        </m:r>
                      </m:sup>
                    </m:sSup>
                  </m:oMath>
                </a14:m>
                <a:endParaRPr lang="en-US" dirty="0"/>
              </a:p>
              <a:p>
                <a:pPr lvl="1"/>
                <a14:m>
                  <m:oMath xmlns:m="http://schemas.openxmlformats.org/officeDocument/2006/math">
                    <m:r>
                      <a:rPr lang="en-US" b="0" i="1" smtClean="0">
                        <a:latin typeface="Cambria Math" panose="02040503050406030204" pitchFamily="18" charset="0"/>
                      </a:rPr>
                      <m:t>𝑑𝑖𝑎𝑔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i="1">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sub>
                                  <m:r>
                                    <a:rPr lang="en-US" i="1">
                                      <a:latin typeface="Cambria Math" panose="02040503050406030204" pitchFamily="18" charset="0"/>
                                    </a:rPr>
                                    <m:t>𝑒𝑟𝑟</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𝑦</m:t>
                                      </m:r>
                                    </m:sub>
                                  </m:sSub>
                                </m:e>
                                <m:sub>
                                  <m:r>
                                    <a:rPr lang="en-US" i="1">
                                      <a:latin typeface="Cambria Math" panose="02040503050406030204" pitchFamily="18" charset="0"/>
                                    </a:rPr>
                                    <m:t>𝑒𝑟𝑟</m:t>
                                  </m:r>
                                </m:sub>
                                <m:sup>
                                  <m:r>
                                    <a:rPr lang="en-US" i="1">
                                      <a:latin typeface="Cambria Math" panose="02040503050406030204" pitchFamily="18" charset="0"/>
                                    </a:rPr>
                                    <m:t>2</m:t>
                                  </m:r>
                                </m:sup>
                              </m:sSubSup>
                            </m:e>
                            <m:e/>
                            <m:e/>
                          </m:mr>
                        </m:m>
                      </m:e>
                    </m:d>
                  </m:oMath>
                </a14:m>
                <a:endParaRPr lang="en-US" dirty="0"/>
              </a:p>
              <a:p>
                <a:r>
                  <a:rPr lang="en-US" dirty="0"/>
                  <a:t>Noise </a:t>
                </a:r>
              </a:p>
              <a:p>
                <a:pPr lvl="1"/>
                <a:r>
                  <a:rPr lang="en-US" b="0" dirty="0"/>
                  <a:t>Velocity uncertainty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𝑣</m:t>
                        </m:r>
                      </m:sub>
                    </m:sSub>
                  </m:oMath>
                </a14:m>
                <a:endParaRPr lang="en-US" dirty="0"/>
              </a:p>
            </p:txBody>
          </p:sp>
        </mc:Choice>
        <mc:Fallback>
          <p:sp>
            <p:nvSpPr>
              <p:cNvPr id="5" name="Content Placeholder 4">
                <a:extLst>
                  <a:ext uri="{FF2B5EF4-FFF2-40B4-BE49-F238E27FC236}">
                    <a16:creationId xmlns:a16="http://schemas.microsoft.com/office/drawing/2014/main" id="{DE9AED5A-F6F8-691F-DEFC-209D2A9C47C6}"/>
                  </a:ext>
                </a:extLst>
              </p:cNvPr>
              <p:cNvSpPr>
                <a:spLocks noGrp="1" noRot="1" noChangeAspect="1" noMove="1" noResize="1" noEditPoints="1" noAdjustHandles="1" noChangeArrowheads="1" noChangeShapeType="1" noTextEdit="1"/>
              </p:cNvSpPr>
              <p:nvPr>
                <p:ph sz="half" idx="1"/>
              </p:nvPr>
            </p:nvSpPr>
            <p:spPr>
              <a:xfrm>
                <a:off x="838200" y="1511300"/>
                <a:ext cx="5181600" cy="4665663"/>
              </a:xfrm>
              <a:blipFill>
                <a:blip r:embed="rId3"/>
                <a:stretch>
                  <a:fillRect l="-1059" t="-23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CFBDC1-F593-8C0C-67AD-1322AE6526EB}"/>
                  </a:ext>
                </a:extLst>
              </p:cNvPr>
              <p:cNvSpPr>
                <a:spLocks noGrp="1"/>
              </p:cNvSpPr>
              <p:nvPr>
                <p:ph sz="half" idx="2"/>
              </p:nvPr>
            </p:nvSpPr>
            <p:spPr>
              <a:xfrm>
                <a:off x="6172200" y="1358900"/>
                <a:ext cx="5181600" cy="4818063"/>
              </a:xfrm>
            </p:spPr>
            <p:txBody>
              <a:bodyPr>
                <a:normAutofit fontScale="70000" lnSpcReduction="20000"/>
              </a:bodyPr>
              <a:lstStyle/>
              <a:p>
                <a:r>
                  <a:rPr lang="en-US" b="0" dirty="0">
                    <a:latin typeface="Cambria Math" panose="02040503050406030204" pitchFamily="18" charset="0"/>
                  </a:rPr>
                  <a:t>Predict equations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oMath>
                </a14:m>
                <a:endParaRPr lang="en-US" b="0" dirty="0"/>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b="0" i="1" smtClean="0">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𝑦</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mr>
                        </m:m>
                      </m:e>
                    </m:d>
                  </m:oMath>
                </a14:m>
                <a:endParaRPr lang="en-US"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𝑑𝑡</m:t>
                    </m:r>
                  </m:oMath>
                </a14:m>
                <a:endParaRPr lang="he-IL" dirty="0"/>
              </a:p>
            </p:txBody>
          </p:sp>
        </mc:Choice>
        <mc:Fallback>
          <p:sp>
            <p:nvSpPr>
              <p:cNvPr id="3" name="Content Placeholder 2">
                <a:extLst>
                  <a:ext uri="{FF2B5EF4-FFF2-40B4-BE49-F238E27FC236}">
                    <a16:creationId xmlns:a16="http://schemas.microsoft.com/office/drawing/2014/main" id="{1ECFBDC1-F593-8C0C-67AD-1322AE6526EB}"/>
                  </a:ext>
                </a:extLst>
              </p:cNvPr>
              <p:cNvSpPr>
                <a:spLocks noGrp="1" noRot="1" noChangeAspect="1" noMove="1" noResize="1" noEditPoints="1" noAdjustHandles="1" noChangeArrowheads="1" noChangeShapeType="1" noTextEdit="1"/>
              </p:cNvSpPr>
              <p:nvPr>
                <p:ph sz="half" idx="2"/>
              </p:nvPr>
            </p:nvSpPr>
            <p:spPr>
              <a:xfrm>
                <a:off x="6172200" y="1358900"/>
                <a:ext cx="5181600" cy="4818063"/>
              </a:xfrm>
              <a:blipFill>
                <a:blip r:embed="rId4"/>
                <a:stretch>
                  <a:fillRect l="-1059" t="-2658"/>
                </a:stretch>
              </a:blipFill>
            </p:spPr>
            <p:txBody>
              <a:bodyPr/>
              <a:lstStyle/>
              <a:p>
                <a:r>
                  <a:rPr lang="en-US">
                    <a:noFill/>
                  </a:rPr>
                  <a:t> </a:t>
                </a:r>
              </a:p>
            </p:txBody>
          </p:sp>
        </mc:Fallback>
      </mc:AlternateContent>
    </p:spTree>
    <p:extLst>
      <p:ext uri="{BB962C8B-B14F-4D97-AF65-F5344CB8AC3E}">
        <p14:creationId xmlns:p14="http://schemas.microsoft.com/office/powerpoint/2010/main" val="2629556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Kalman measure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8306F1-8796-E78C-9B1A-459AC460814B}"/>
                  </a:ext>
                </a:extLst>
              </p:cNvPr>
              <p:cNvSpPr>
                <a:spLocks noGrp="1"/>
              </p:cNvSpPr>
              <p:nvPr>
                <p:ph sz="half" idx="1"/>
              </p:nvPr>
            </p:nvSpPr>
            <p:spPr>
              <a:xfrm>
                <a:off x="838200" y="1388962"/>
                <a:ext cx="5181600" cy="4788001"/>
              </a:xfrm>
            </p:spPr>
            <p:txBody>
              <a:bodyPr/>
              <a:lstStyle/>
              <a:p>
                <a:r>
                  <a:rPr lang="en-US" dirty="0"/>
                  <a:t>Sensor </a:t>
                </a:r>
              </a:p>
              <a:p>
                <a:pPr lvl="1"/>
                <a:r>
                  <a:rPr lang="en-US" dirty="0"/>
                  <a:t>YOLOv3 </a:t>
                </a:r>
              </a:p>
              <a:p>
                <a:pPr lvl="1"/>
                <a:r>
                  <a:rPr lang="en-US" dirty="0"/>
                  <a:t>Objects detection model </a:t>
                </a:r>
              </a:p>
              <a:p>
                <a:pPr lvl="1"/>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mr>
                        </m:m>
                      </m:e>
                    </m:d>
                  </m:oMath>
                </a14:m>
                <a:endParaRPr lang="en-US" dirty="0"/>
              </a:p>
              <a:p>
                <a:r>
                  <a:rPr lang="en-US" dirty="0"/>
                  <a:t>Noise</a:t>
                </a:r>
              </a:p>
              <a:p>
                <a:pPr lvl="1"/>
                <a:r>
                  <a:rPr lang="en-US" b="0" dirty="0"/>
                  <a:t>Measurement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endParaRPr lang="en-US" b="0" dirty="0"/>
              </a:p>
              <a:p>
                <a:r>
                  <a:rPr lang="en-US" dirty="0"/>
                  <a:t>Rate </a:t>
                </a:r>
              </a:p>
              <a:p>
                <a:pPr lvl="1"/>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30</m:t>
                        </m:r>
                      </m:den>
                    </m:f>
                    <m:r>
                      <a:rPr lang="en-US" i="1" dirty="0" smtClean="0">
                        <a:latin typeface="Cambria Math" panose="02040503050406030204" pitchFamily="18" charset="0"/>
                      </a:rPr>
                      <m:t>𝑚𝑠𝑒𝑐</m:t>
                    </m:r>
                  </m:oMath>
                </a14:m>
                <a:endParaRPr lang="en-US" dirty="0"/>
              </a:p>
            </p:txBody>
          </p:sp>
        </mc:Choice>
        <mc:Fallback xmlns="">
          <p:sp>
            <p:nvSpPr>
              <p:cNvPr id="5" name="Content Placeholder 4">
                <a:extLst>
                  <a:ext uri="{FF2B5EF4-FFF2-40B4-BE49-F238E27FC236}">
                    <a16:creationId xmlns:a16="http://schemas.microsoft.com/office/drawing/2014/main" id="{518306F1-8796-E78C-9B1A-459AC460814B}"/>
                  </a:ext>
                </a:extLst>
              </p:cNvPr>
              <p:cNvSpPr>
                <a:spLocks noGrp="1" noRot="1" noChangeAspect="1" noMove="1" noResize="1" noEditPoints="1" noAdjustHandles="1" noChangeArrowheads="1" noChangeShapeType="1" noTextEdit="1"/>
              </p:cNvSpPr>
              <p:nvPr>
                <p:ph sz="half" idx="1"/>
              </p:nvPr>
            </p:nvSpPr>
            <p:spPr>
              <a:xfrm>
                <a:off x="838200" y="1388962"/>
                <a:ext cx="5181600" cy="4788001"/>
              </a:xfrm>
              <a:blipFill>
                <a:blip r:embed="rId3"/>
                <a:stretch>
                  <a:fillRect l="-2118" t="-229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A8AB7D-7F17-4C42-803E-48BB73C04AF5}"/>
                  </a:ext>
                </a:extLst>
              </p:cNvPr>
              <p:cNvSpPr>
                <a:spLocks noGrp="1"/>
              </p:cNvSpPr>
              <p:nvPr>
                <p:ph sz="half" idx="2"/>
              </p:nvPr>
            </p:nvSpPr>
            <p:spPr>
              <a:xfrm>
                <a:off x="6172200" y="1202636"/>
                <a:ext cx="5181600" cy="4974327"/>
              </a:xfrm>
            </p:spPr>
            <p:txBody>
              <a:bodyPr/>
              <a:lstStyle/>
              <a:p>
                <a:r>
                  <a:rPr lang="en-US" dirty="0"/>
                  <a:t>Update equations </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a:p>
              <a:p>
                <a:endParaRPr lang="en-US" dirty="0"/>
              </a:p>
              <a:p>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e>
                              <m:r>
                                <a:rPr lang="en-US" i="1">
                                  <a:latin typeface="Cambria Math" panose="02040503050406030204" pitchFamily="18" charset="0"/>
                                </a:rPr>
                                <m:t>0</m:t>
                              </m:r>
                            </m:e>
                          </m:mr>
                          <m:mr>
                            <m:e>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mr>
                        </m:m>
                      </m:e>
                    </m:d>
                  </m:oMath>
                </a14:m>
                <a:endParaRPr lang="en-US" b="0" dirty="0"/>
              </a:p>
            </p:txBody>
          </p:sp>
        </mc:Choice>
        <mc:Fallback xmlns="">
          <p:sp>
            <p:nvSpPr>
              <p:cNvPr id="3" name="Content Placeholder 2">
                <a:extLst>
                  <a:ext uri="{FF2B5EF4-FFF2-40B4-BE49-F238E27FC236}">
                    <a16:creationId xmlns:a16="http://schemas.microsoft.com/office/drawing/2014/main" id="{02A8AB7D-7F17-4C42-803E-48BB73C04AF5}"/>
                  </a:ext>
                </a:extLst>
              </p:cNvPr>
              <p:cNvSpPr>
                <a:spLocks noGrp="1" noRot="1" noChangeAspect="1" noMove="1" noResize="1" noEditPoints="1" noAdjustHandles="1" noChangeArrowheads="1" noChangeShapeType="1" noTextEdit="1"/>
              </p:cNvSpPr>
              <p:nvPr>
                <p:ph sz="half" idx="2"/>
              </p:nvPr>
            </p:nvSpPr>
            <p:spPr>
              <a:xfrm>
                <a:off x="6172200" y="1202636"/>
                <a:ext cx="5181600" cy="4974327"/>
              </a:xfrm>
              <a:blipFill>
                <a:blip r:embed="rId4"/>
                <a:stretch>
                  <a:fillRect l="-2118" t="-2083"/>
                </a:stretch>
              </a:blipFill>
            </p:spPr>
            <p:txBody>
              <a:bodyPr/>
              <a:lstStyle/>
              <a:p>
                <a:r>
                  <a:rPr lang="he-IL">
                    <a:noFill/>
                  </a:rPr>
                  <a:t> </a:t>
                </a:r>
              </a:p>
            </p:txBody>
          </p:sp>
        </mc:Fallback>
      </mc:AlternateContent>
    </p:spTree>
    <p:extLst>
      <p:ext uri="{BB962C8B-B14F-4D97-AF65-F5344CB8AC3E}">
        <p14:creationId xmlns:p14="http://schemas.microsoft.com/office/powerpoint/2010/main" val="231169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B4D6-09D2-87C2-85BB-093E88DB0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04F285-317E-9AFD-AA9A-CB7883F9566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95688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Kalman process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E9AED5A-F6F8-691F-DEFC-209D2A9C47C6}"/>
                  </a:ext>
                </a:extLst>
              </p:cNvPr>
              <p:cNvSpPr>
                <a:spLocks noGrp="1"/>
              </p:cNvSpPr>
              <p:nvPr>
                <p:ph sz="half" idx="1"/>
              </p:nvPr>
            </p:nvSpPr>
            <p:spPr>
              <a:xfrm>
                <a:off x="838200" y="1511300"/>
                <a:ext cx="5181600" cy="4665663"/>
              </a:xfrm>
            </p:spPr>
            <p:txBody>
              <a:bodyPr>
                <a:normAutofit fontScale="85000" lnSpcReduction="10000"/>
              </a:bodyPr>
              <a:lstStyle/>
              <a:p>
                <a:r>
                  <a:rPr lang="en-US" dirty="0"/>
                  <a:t>State</a:t>
                </a:r>
              </a:p>
              <a:p>
                <a:pPr lvl="1"/>
                <a14:m>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e>
                          </m:mr>
                        </m:m>
                      </m:e>
                    </m:d>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oMath>
                </a14:m>
                <a:r>
                  <a:rPr lang="en-US" dirty="0"/>
                  <a:t>	position</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𝑦</m:t>
                        </m:r>
                      </m:sub>
                    </m:sSub>
                  </m:oMath>
                </a14:m>
                <a:r>
                  <a:rPr lang="en-US" dirty="0"/>
                  <a:t>	velocity</a:t>
                </a:r>
              </a:p>
              <a:p>
                <a:r>
                  <a:rPr lang="en-US" dirty="0"/>
                  <a:t>Dynamics </a:t>
                </a:r>
              </a:p>
              <a:p>
                <a:pPr lvl="1"/>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𝑥</m:t>
                        </m:r>
                      </m:sub>
                    </m:sSub>
                  </m:oMath>
                </a14:m>
                <a:endParaRPr lang="en-US" b="0" dirty="0"/>
              </a:p>
              <a:p>
                <a:pPr lvl="1"/>
                <a14:m>
                  <m:oMath xmlns:m="http://schemas.openxmlformats.org/officeDocument/2006/math">
                    <m:acc>
                      <m:accPr>
                        <m:chr m:val="̇"/>
                        <m:ctrlPr>
                          <a:rPr lang="en-US" i="1" dirty="0">
                            <a:latin typeface="Cambria Math" panose="02040503050406030204" pitchFamily="18" charset="0"/>
                          </a:rPr>
                        </m:ctrlPr>
                      </m:accPr>
                      <m:e>
                        <m:r>
                          <a:rPr lang="en-US" i="1" dirty="0">
                            <a:latin typeface="Cambria Math" panose="02040503050406030204" pitchFamily="18" charset="0"/>
                          </a:rPr>
                          <m:t>𝑦</m:t>
                        </m:r>
                      </m:e>
                    </m:acc>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𝑣</m:t>
                        </m:r>
                      </m:e>
                      <m:sub>
                        <m:r>
                          <a:rPr lang="en-US" i="1" dirty="0">
                            <a:latin typeface="Cambria Math" panose="02040503050406030204" pitchFamily="18" charset="0"/>
                          </a:rPr>
                          <m:t>𝑦</m:t>
                        </m:r>
                      </m:sub>
                    </m:sSub>
                    <m:r>
                      <a:rPr lang="en-US" i="1" dirty="0">
                        <a:latin typeface="Cambria Math" panose="02040503050406030204" pitchFamily="18" charset="0"/>
                      </a:rPr>
                      <m:t> </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𝑥</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𝑦</m:t>
                        </m:r>
                      </m:sub>
                    </m:sSub>
                    <m:r>
                      <a:rPr lang="en-US" b="0" i="1" smtClean="0">
                        <a:latin typeface="Cambria Math" panose="02040503050406030204" pitchFamily="18" charset="0"/>
                      </a:rPr>
                      <m:t>=</m:t>
                    </m:r>
                    <m:r>
                      <a:rPr lang="en-US" b="0" i="1" smtClean="0">
                        <a:latin typeface="Cambria Math" panose="02040503050406030204" pitchFamily="18" charset="0"/>
                      </a:rPr>
                      <m:t>0</m:t>
                    </m:r>
                  </m:oMath>
                </a14:m>
                <a:endParaRPr lang="en-US"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m:rPr>
                                          <m:brk m:alnAt="7"/>
                                        </m:rPr>
                                        <a:rPr lang="en-US" b="0" i="1" smtClean="0">
                                          <a:latin typeface="Cambria Math" panose="02040503050406030204" pitchFamily="18" charset="0"/>
                                        </a:rPr>
                                        <m:t>0</m:t>
                                      </m:r>
                                    </m:sub>
                                  </m:sSub>
                                </m:e>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0</m:t>
                                      </m:r>
                                    </m:sub>
                                  </m:sSub>
                                </m:e>
                                <m:e>
                                  <m:sSub>
                                    <m:sSubPr>
                                      <m:ctrlPr>
                                        <a:rPr lang="en-US" i="1">
                                          <a:latin typeface="Cambria Math" panose="02040503050406030204" pitchFamily="18" charset="0"/>
                                        </a:rPr>
                                      </m:ctrlPr>
                                    </m:sSubPr>
                                    <m:e>
                                      <m:r>
                                        <a:rPr lang="en-US" i="1">
                                          <a:latin typeface="Cambria Math" panose="02040503050406030204" pitchFamily="18" charset="0"/>
                                        </a:rPr>
                                        <m:t>𝑣</m:t>
                                      </m:r>
                                    </m:e>
                                    <m: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sub>
                                  </m:sSub>
                                </m:e>
                              </m:mr>
                            </m:m>
                          </m:e>
                        </m:d>
                      </m:e>
                      <m:sup>
                        <m:r>
                          <a:rPr lang="en-US" b="0" i="1" smtClean="0">
                            <a:latin typeface="Cambria Math" panose="02040503050406030204" pitchFamily="18" charset="0"/>
                          </a:rPr>
                          <m:t>𝑇</m:t>
                        </m:r>
                      </m:sup>
                    </m:sSup>
                  </m:oMath>
                </a14:m>
                <a:endParaRPr lang="en-US" dirty="0"/>
              </a:p>
              <a:p>
                <a:pPr lvl="1"/>
                <a14:m>
                  <m:oMath xmlns:m="http://schemas.openxmlformats.org/officeDocument/2006/math">
                    <m:r>
                      <a:rPr lang="en-US" b="0" i="1" smtClean="0">
                        <a:latin typeface="Cambria Math" panose="02040503050406030204" pitchFamily="18" charset="0"/>
                      </a:rPr>
                      <m:t>𝑑𝑖𝑎𝑔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sSubSup>
                                <m:sSubSupPr>
                                  <m:ctrlPr>
                                    <a:rPr lang="en-US" b="0" i="1" smtClean="0">
                                      <a:latin typeface="Cambria Math" panose="02040503050406030204" pitchFamily="18" charset="0"/>
                                    </a:rPr>
                                  </m:ctrlPr>
                                </m:sSubSupPr>
                                <m:e>
                                  <m:r>
                                    <a:rPr lang="en-US" i="1">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sub>
                                  <m:r>
                                    <a:rPr lang="en-US" i="1">
                                      <a:latin typeface="Cambria Math" panose="02040503050406030204" pitchFamily="18" charset="0"/>
                                    </a:rPr>
                                    <m:t>𝑒𝑟𝑟</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𝑦</m:t>
                                      </m:r>
                                    </m:sub>
                                  </m:sSub>
                                </m:e>
                                <m:sub>
                                  <m:r>
                                    <a:rPr lang="en-US" i="1">
                                      <a:latin typeface="Cambria Math" panose="02040503050406030204" pitchFamily="18" charset="0"/>
                                    </a:rPr>
                                    <m:t>𝑒𝑟𝑟</m:t>
                                  </m:r>
                                </m:sub>
                                <m:sup>
                                  <m:r>
                                    <a:rPr lang="en-US" i="1">
                                      <a:latin typeface="Cambria Math" panose="02040503050406030204" pitchFamily="18" charset="0"/>
                                    </a:rPr>
                                    <m:t>2</m:t>
                                  </m:r>
                                </m:sup>
                              </m:sSubSup>
                            </m:e>
                          </m:mr>
                        </m:m>
                      </m:e>
                    </m:d>
                  </m:oMath>
                </a14:m>
                <a:endParaRPr lang="en-US" dirty="0"/>
              </a:p>
              <a:p>
                <a:r>
                  <a:rPr lang="en-US" dirty="0"/>
                  <a:t>Noise </a:t>
                </a:r>
              </a:p>
              <a:p>
                <a:pPr lvl="1"/>
                <a:r>
                  <a:rPr lang="en-US" b="0" dirty="0"/>
                  <a:t>Velocity uncertainty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𝑣</m:t>
                        </m:r>
                      </m:sub>
                    </m:sSub>
                  </m:oMath>
                </a14:m>
                <a:endParaRPr lang="en-US" dirty="0"/>
              </a:p>
            </p:txBody>
          </p:sp>
        </mc:Choice>
        <mc:Fallback xmlns="">
          <p:sp>
            <p:nvSpPr>
              <p:cNvPr id="5" name="Content Placeholder 4">
                <a:extLst>
                  <a:ext uri="{FF2B5EF4-FFF2-40B4-BE49-F238E27FC236}">
                    <a16:creationId xmlns:a16="http://schemas.microsoft.com/office/drawing/2014/main" id="{DE9AED5A-F6F8-691F-DEFC-209D2A9C47C6}"/>
                  </a:ext>
                </a:extLst>
              </p:cNvPr>
              <p:cNvSpPr>
                <a:spLocks noGrp="1" noRot="1" noChangeAspect="1" noMove="1" noResize="1" noEditPoints="1" noAdjustHandles="1" noChangeArrowheads="1" noChangeShapeType="1" noTextEdit="1"/>
              </p:cNvSpPr>
              <p:nvPr>
                <p:ph sz="half" idx="1"/>
              </p:nvPr>
            </p:nvSpPr>
            <p:spPr>
              <a:xfrm>
                <a:off x="838200" y="1511300"/>
                <a:ext cx="5181600" cy="4665663"/>
              </a:xfrm>
              <a:blipFill>
                <a:blip r:embed="rId3"/>
                <a:stretch>
                  <a:fillRect l="-1647" t="-2353" b="-2222"/>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CFBDC1-F593-8C0C-67AD-1322AE6526EB}"/>
                  </a:ext>
                </a:extLst>
              </p:cNvPr>
              <p:cNvSpPr>
                <a:spLocks noGrp="1"/>
              </p:cNvSpPr>
              <p:nvPr>
                <p:ph sz="half" idx="2"/>
              </p:nvPr>
            </p:nvSpPr>
            <p:spPr>
              <a:xfrm>
                <a:off x="6172200" y="1358900"/>
                <a:ext cx="5181600" cy="4818063"/>
              </a:xfrm>
            </p:spPr>
            <p:txBody>
              <a:bodyPr>
                <a:normAutofit fontScale="85000" lnSpcReduction="10000"/>
              </a:bodyPr>
              <a:lstStyle/>
              <a:p>
                <a:r>
                  <a:rPr lang="en-US" b="0" dirty="0">
                    <a:latin typeface="Cambria Math" panose="02040503050406030204" pitchFamily="18" charset="0"/>
                  </a:rPr>
                  <a:t>Predict equations </a:t>
                </a:r>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oMath>
                </a14:m>
                <a:endParaRPr lang="en-US" b="0" dirty="0"/>
              </a:p>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0</m:t>
                              </m:r>
                            </m:e>
                            <m:e>
                              <m:r>
                                <a:rPr lang="en-US" b="0" i="1" smtClean="0">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𝑥</m:t>
                                  </m:r>
                                </m:sub>
                              </m:sSub>
                            </m:e>
                            <m:e>
                              <m:r>
                                <a:rPr lang="en-US" i="1">
                                  <a:latin typeface="Cambria Math" panose="02040503050406030204" pitchFamily="18" charset="0"/>
                                </a:rPr>
                                <m:t>0</m:t>
                              </m:r>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𝑦</m:t>
                                  </m:r>
                                </m:sub>
                              </m:sSub>
                            </m:e>
                          </m:mr>
                          <m:mr>
                            <m:e>
                              <m:r>
                                <a:rPr lang="en-US" i="1">
                                  <a:latin typeface="Cambria Math" panose="02040503050406030204" pitchFamily="18" charset="0"/>
                                </a:rPr>
                                <m:t>0</m:t>
                              </m:r>
                            </m:e>
                            <m:e>
                              <m:r>
                                <a:rPr lang="en-US" i="1">
                                  <a:latin typeface="Cambria Math" panose="02040503050406030204" pitchFamily="18" charset="0"/>
                                </a:rPr>
                                <m:t>0</m:t>
                              </m:r>
                            </m:e>
                            <m:e>
                              <m:r>
                                <a:rPr lang="en-US" i="1">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
                      </m:e>
                    </m:d>
                  </m:oMath>
                </a14:m>
                <a:endParaRPr lang="en-US" dirty="0"/>
              </a:p>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𝑑𝑡</m:t>
                    </m:r>
                  </m:oMath>
                </a14:m>
                <a:endParaRPr lang="en-US" b="0" dirty="0"/>
              </a:p>
              <a:p>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smtClean="0">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𝑣</m:t>
                                  </m:r>
                                </m:sub>
                              </m:sSub>
                            </m:e>
                          </m:mr>
                        </m:m>
                      </m:e>
                    </m:d>
                  </m:oMath>
                </a14:m>
                <a:endParaRPr lang="en-US"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𝑑𝑡</m:t>
                    </m:r>
                  </m:oMath>
                </a14:m>
                <a:endParaRPr lang="he-IL" dirty="0"/>
              </a:p>
            </p:txBody>
          </p:sp>
        </mc:Choice>
        <mc:Fallback xmlns="">
          <p:sp>
            <p:nvSpPr>
              <p:cNvPr id="3" name="Content Placeholder 2">
                <a:extLst>
                  <a:ext uri="{FF2B5EF4-FFF2-40B4-BE49-F238E27FC236}">
                    <a16:creationId xmlns:a16="http://schemas.microsoft.com/office/drawing/2014/main" id="{1ECFBDC1-F593-8C0C-67AD-1322AE6526EB}"/>
                  </a:ext>
                </a:extLst>
              </p:cNvPr>
              <p:cNvSpPr>
                <a:spLocks noGrp="1" noRot="1" noChangeAspect="1" noMove="1" noResize="1" noEditPoints="1" noAdjustHandles="1" noChangeArrowheads="1" noChangeShapeType="1" noTextEdit="1"/>
              </p:cNvSpPr>
              <p:nvPr>
                <p:ph sz="half" idx="2"/>
              </p:nvPr>
            </p:nvSpPr>
            <p:spPr>
              <a:xfrm>
                <a:off x="6172200" y="1358900"/>
                <a:ext cx="5181600" cy="4818063"/>
              </a:xfrm>
              <a:blipFill>
                <a:blip r:embed="rId4"/>
                <a:stretch>
                  <a:fillRect l="-1647" t="-2532"/>
                </a:stretch>
              </a:blipFill>
            </p:spPr>
            <p:txBody>
              <a:bodyPr/>
              <a:lstStyle/>
              <a:p>
                <a:r>
                  <a:rPr lang="en-US">
                    <a:noFill/>
                  </a:rPr>
                  <a:t> </a:t>
                </a:r>
              </a:p>
            </p:txBody>
          </p:sp>
        </mc:Fallback>
      </mc:AlternateContent>
    </p:spTree>
    <p:extLst>
      <p:ext uri="{BB962C8B-B14F-4D97-AF65-F5344CB8AC3E}">
        <p14:creationId xmlns:p14="http://schemas.microsoft.com/office/powerpoint/2010/main" val="20079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F89D4-7594-3334-E154-DE09A0B0623D}"/>
              </a:ext>
            </a:extLst>
          </p:cNvPr>
          <p:cNvSpPr>
            <a:spLocks noGrp="1"/>
          </p:cNvSpPr>
          <p:nvPr>
            <p:ph type="title"/>
          </p:nvPr>
        </p:nvSpPr>
        <p:spPr/>
        <p:txBody>
          <a:bodyPr/>
          <a:lstStyle/>
          <a:p>
            <a:r>
              <a:rPr lang="en-US" dirty="0"/>
              <a:t>Kalman measure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18306F1-8796-E78C-9B1A-459AC460814B}"/>
                  </a:ext>
                </a:extLst>
              </p:cNvPr>
              <p:cNvSpPr>
                <a:spLocks noGrp="1"/>
              </p:cNvSpPr>
              <p:nvPr>
                <p:ph sz="half" idx="1"/>
              </p:nvPr>
            </p:nvSpPr>
            <p:spPr>
              <a:xfrm>
                <a:off x="838200" y="1388962"/>
                <a:ext cx="5181600" cy="4788001"/>
              </a:xfrm>
            </p:spPr>
            <p:txBody>
              <a:bodyPr/>
              <a:lstStyle/>
              <a:p>
                <a:r>
                  <a:rPr lang="en-US" dirty="0"/>
                  <a:t>Sensor </a:t>
                </a:r>
              </a:p>
              <a:p>
                <a:pPr lvl="1"/>
                <a:r>
                  <a:rPr lang="en-US" dirty="0"/>
                  <a:t>YOLOv3 </a:t>
                </a:r>
              </a:p>
              <a:p>
                <a:pPr lvl="1"/>
                <a:r>
                  <a:rPr lang="en-US" dirty="0"/>
                  <a:t>Objects detection model </a:t>
                </a:r>
              </a:p>
              <a:p>
                <a:pPr lvl="1"/>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2"/>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mr>
                        </m:m>
                      </m:e>
                    </m:d>
                  </m:oMath>
                </a14:m>
                <a:endParaRPr lang="en-US" dirty="0"/>
              </a:p>
              <a:p>
                <a:r>
                  <a:rPr lang="en-US" dirty="0"/>
                  <a:t>Noise</a:t>
                </a:r>
              </a:p>
              <a:p>
                <a:pPr lvl="1"/>
                <a:r>
                  <a:rPr lang="en-US" b="0" dirty="0"/>
                  <a:t>Measurement variance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𝑘</m:t>
                        </m:r>
                      </m:sub>
                      <m:sup>
                        <m:r>
                          <a:rPr lang="en-US" b="0" i="1" smtClean="0">
                            <a:latin typeface="Cambria Math" panose="02040503050406030204" pitchFamily="18" charset="0"/>
                          </a:rPr>
                          <m:t>2</m:t>
                        </m:r>
                      </m:sup>
                    </m:sSubSup>
                  </m:oMath>
                </a14:m>
                <a:endParaRPr lang="en-US" b="0" dirty="0"/>
              </a:p>
              <a:p>
                <a:r>
                  <a:rPr lang="en-US" dirty="0"/>
                  <a:t>Rate </a:t>
                </a:r>
              </a:p>
              <a:p>
                <a:pPr lvl="1"/>
                <a14:m>
                  <m:oMath xmlns:m="http://schemas.openxmlformats.org/officeDocument/2006/math">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30</m:t>
                        </m:r>
                      </m:den>
                    </m:f>
                    <m:r>
                      <a:rPr lang="en-US" i="1" dirty="0" smtClean="0">
                        <a:latin typeface="Cambria Math" panose="02040503050406030204" pitchFamily="18" charset="0"/>
                      </a:rPr>
                      <m:t>𝑚𝑠𝑒𝑐</m:t>
                    </m:r>
                  </m:oMath>
                </a14:m>
                <a:endParaRPr lang="en-US" dirty="0"/>
              </a:p>
            </p:txBody>
          </p:sp>
        </mc:Choice>
        <mc:Fallback xmlns="">
          <p:sp>
            <p:nvSpPr>
              <p:cNvPr id="5" name="Content Placeholder 4">
                <a:extLst>
                  <a:ext uri="{FF2B5EF4-FFF2-40B4-BE49-F238E27FC236}">
                    <a16:creationId xmlns:a16="http://schemas.microsoft.com/office/drawing/2014/main" id="{518306F1-8796-E78C-9B1A-459AC460814B}"/>
                  </a:ext>
                </a:extLst>
              </p:cNvPr>
              <p:cNvSpPr>
                <a:spLocks noGrp="1" noRot="1" noChangeAspect="1" noMove="1" noResize="1" noEditPoints="1" noAdjustHandles="1" noChangeArrowheads="1" noChangeShapeType="1" noTextEdit="1"/>
              </p:cNvSpPr>
              <p:nvPr>
                <p:ph sz="half" idx="1"/>
              </p:nvPr>
            </p:nvSpPr>
            <p:spPr>
              <a:xfrm>
                <a:off x="838200" y="1388962"/>
                <a:ext cx="5181600" cy="4788001"/>
              </a:xfrm>
              <a:blipFill>
                <a:blip r:embed="rId3"/>
                <a:stretch>
                  <a:fillRect l="-2118" t="-2293"/>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A8AB7D-7F17-4C42-803E-48BB73C04AF5}"/>
                  </a:ext>
                </a:extLst>
              </p:cNvPr>
              <p:cNvSpPr>
                <a:spLocks noGrp="1"/>
              </p:cNvSpPr>
              <p:nvPr>
                <p:ph sz="half" idx="2"/>
              </p:nvPr>
            </p:nvSpPr>
            <p:spPr>
              <a:xfrm>
                <a:off x="6172200" y="1202636"/>
                <a:ext cx="5181600" cy="4974327"/>
              </a:xfrm>
            </p:spPr>
            <p:txBody>
              <a:bodyPr/>
              <a:lstStyle/>
              <a:p>
                <a:r>
                  <a:rPr lang="en-US" dirty="0"/>
                  <a:t>Update equations </a:t>
                </a:r>
              </a:p>
              <a:p>
                <a:pPr lvl="1"/>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𝑇</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e>
                        </m:d>
                      </m:e>
                      <m:sup>
                        <m:r>
                          <a:rPr lang="en-US" b="0" i="1" smtClean="0">
                            <a:latin typeface="Cambria Math" panose="02040503050406030204" pitchFamily="18" charset="0"/>
                          </a:rPr>
                          <m:t>−</m:t>
                        </m:r>
                        <m:r>
                          <a:rPr lang="en-US" b="0" i="1" smtClean="0">
                            <a:latin typeface="Cambria Math" panose="02040503050406030204" pitchFamily="18" charset="0"/>
                          </a:rPr>
                          <m:t>1</m:t>
                        </m:r>
                      </m:sup>
                    </m:sSup>
                  </m:oMath>
                </a14:m>
                <a:endParaRPr lang="en-US" dirty="0"/>
              </a:p>
              <a:p>
                <a:pPr lvl="1"/>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oMath>
                </a14:m>
                <a:endParaRPr lang="en-US" b="0" dirty="0"/>
              </a:p>
              <a:p>
                <a:endParaRPr lang="en-US" dirty="0"/>
              </a:p>
              <a:p>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4"/>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e>
                              <m:r>
                                <a:rPr lang="en-US" i="1">
                                  <a:latin typeface="Cambria Math" panose="02040503050406030204" pitchFamily="18" charset="0"/>
                                </a:rPr>
                                <m:t>0</m:t>
                              </m:r>
                            </m:e>
                          </m:mr>
                          <m:mr>
                            <m:e>
                              <m:r>
                                <a:rPr lang="en-US" i="1">
                                  <a:latin typeface="Cambria Math" panose="02040503050406030204" pitchFamily="18" charset="0"/>
                                </a:rPr>
                                <m:t>0</m:t>
                              </m:r>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mr>
                        </m:m>
                      </m:e>
                    </m:d>
                  </m:oMath>
                </a14:m>
                <a:endParaRPr lang="en-US" b="0" dirty="0"/>
              </a:p>
            </p:txBody>
          </p:sp>
        </mc:Choice>
        <mc:Fallback xmlns="">
          <p:sp>
            <p:nvSpPr>
              <p:cNvPr id="3" name="Content Placeholder 2">
                <a:extLst>
                  <a:ext uri="{FF2B5EF4-FFF2-40B4-BE49-F238E27FC236}">
                    <a16:creationId xmlns:a16="http://schemas.microsoft.com/office/drawing/2014/main" id="{02A8AB7D-7F17-4C42-803E-48BB73C04AF5}"/>
                  </a:ext>
                </a:extLst>
              </p:cNvPr>
              <p:cNvSpPr>
                <a:spLocks noGrp="1" noRot="1" noChangeAspect="1" noMove="1" noResize="1" noEditPoints="1" noAdjustHandles="1" noChangeArrowheads="1" noChangeShapeType="1" noTextEdit="1"/>
              </p:cNvSpPr>
              <p:nvPr>
                <p:ph sz="half" idx="2"/>
              </p:nvPr>
            </p:nvSpPr>
            <p:spPr>
              <a:xfrm>
                <a:off x="6172200" y="1202636"/>
                <a:ext cx="5181600" cy="4974327"/>
              </a:xfrm>
              <a:blipFill>
                <a:blip r:embed="rId4"/>
                <a:stretch>
                  <a:fillRect l="-2118" t="-2083"/>
                </a:stretch>
              </a:blipFill>
            </p:spPr>
            <p:txBody>
              <a:bodyPr/>
              <a:lstStyle/>
              <a:p>
                <a:r>
                  <a:rPr lang="he-IL">
                    <a:noFill/>
                  </a:rPr>
                  <a:t> </a:t>
                </a:r>
              </a:p>
            </p:txBody>
          </p:sp>
        </mc:Fallback>
      </mc:AlternateContent>
    </p:spTree>
    <p:extLst>
      <p:ext uri="{BB962C8B-B14F-4D97-AF65-F5344CB8AC3E}">
        <p14:creationId xmlns:p14="http://schemas.microsoft.com/office/powerpoint/2010/main" val="1271874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blue car with a door open&#10;&#10;Description automatically generated">
            <a:extLst>
              <a:ext uri="{FF2B5EF4-FFF2-40B4-BE49-F238E27FC236}">
                <a16:creationId xmlns:a16="http://schemas.microsoft.com/office/drawing/2014/main" id="{F30C699B-9546-62D7-33B4-1537431DF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84" y="3044075"/>
            <a:ext cx="2797374" cy="769850"/>
          </a:xfrm>
          <a:prstGeom prst="rect">
            <a:avLst/>
          </a:prstGeom>
        </p:spPr>
      </p:pic>
      <p:cxnSp>
        <p:nvCxnSpPr>
          <p:cNvPr id="8" name="Straight Arrow Connector 7">
            <a:extLst>
              <a:ext uri="{FF2B5EF4-FFF2-40B4-BE49-F238E27FC236}">
                <a16:creationId xmlns:a16="http://schemas.microsoft.com/office/drawing/2014/main" id="{B6B995E9-B390-0538-289D-5B0285B5DFCD}"/>
              </a:ext>
            </a:extLst>
          </p:cNvPr>
          <p:cNvCxnSpPr/>
          <p:nvPr/>
        </p:nvCxnSpPr>
        <p:spPr>
          <a:xfrm>
            <a:off x="3433665" y="3359020"/>
            <a:ext cx="163285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17A97DE5-3B1B-D25D-2411-0A53F229C933}"/>
              </a:ext>
            </a:extLst>
          </p:cNvPr>
          <p:cNvSpPr txBox="1"/>
          <p:nvPr/>
        </p:nvSpPr>
        <p:spPr>
          <a:xfrm>
            <a:off x="4250093" y="2859409"/>
            <a:ext cx="319318" cy="369332"/>
          </a:xfrm>
          <a:prstGeom prst="rect">
            <a:avLst/>
          </a:prstGeom>
          <a:noFill/>
        </p:spPr>
        <p:txBody>
          <a:bodyPr wrap="none" rtlCol="0">
            <a:spAutoFit/>
          </a:bodyPr>
          <a:lstStyle/>
          <a:p>
            <a:r>
              <a:rPr lang="en-US" dirty="0"/>
              <a:t>V</a:t>
            </a:r>
          </a:p>
        </p:txBody>
      </p:sp>
    </p:spTree>
    <p:extLst>
      <p:ext uri="{BB962C8B-B14F-4D97-AF65-F5344CB8AC3E}">
        <p14:creationId xmlns:p14="http://schemas.microsoft.com/office/powerpoint/2010/main" val="243727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57739B-412F-3655-3030-2297496180FA}"/>
              </a:ext>
            </a:extLst>
          </p:cNvPr>
          <p:cNvSpPr>
            <a:spLocks noGrp="1"/>
          </p:cNvSpPr>
          <p:nvPr>
            <p:ph sz="half" idx="1"/>
          </p:nvPr>
        </p:nvSpPr>
        <p:spPr/>
        <p:txBody>
          <a:bodyPr/>
          <a:lstStyle/>
          <a:p>
            <a:endParaRPr lang="en-US"/>
          </a:p>
        </p:txBody>
      </p:sp>
      <p:pic>
        <p:nvPicPr>
          <p:cNvPr id="6" name="Picture 5">
            <a:extLst>
              <a:ext uri="{FF2B5EF4-FFF2-40B4-BE49-F238E27FC236}">
                <a16:creationId xmlns:a16="http://schemas.microsoft.com/office/drawing/2014/main" id="{4D333AE5-4253-F5F9-7612-F9BE7B6CD1F2}"/>
              </a:ext>
            </a:extLst>
          </p:cNvPr>
          <p:cNvPicPr>
            <a:picLocks noChangeAspect="1"/>
          </p:cNvPicPr>
          <p:nvPr/>
        </p:nvPicPr>
        <p:blipFill>
          <a:blip r:embed="rId2"/>
          <a:stretch>
            <a:fillRect/>
          </a:stretch>
        </p:blipFill>
        <p:spPr>
          <a:xfrm>
            <a:off x="242969" y="6156"/>
            <a:ext cx="6372062" cy="6858000"/>
          </a:xfrm>
          <a:prstGeom prst="rect">
            <a:avLst/>
          </a:prstGeom>
        </p:spPr>
      </p:pic>
      <p:sp>
        <p:nvSpPr>
          <p:cNvPr id="7" name="TextBox 6">
            <a:extLst>
              <a:ext uri="{FF2B5EF4-FFF2-40B4-BE49-F238E27FC236}">
                <a16:creationId xmlns:a16="http://schemas.microsoft.com/office/drawing/2014/main" id="{F8A12944-A58E-CA36-5132-033F8697ED89}"/>
              </a:ext>
            </a:extLst>
          </p:cNvPr>
          <p:cNvSpPr txBox="1"/>
          <p:nvPr/>
        </p:nvSpPr>
        <p:spPr>
          <a:xfrm>
            <a:off x="6615031" y="774441"/>
            <a:ext cx="5225517" cy="1754326"/>
          </a:xfrm>
          <a:prstGeom prst="rect">
            <a:avLst/>
          </a:prstGeom>
          <a:noFill/>
        </p:spPr>
        <p:txBody>
          <a:bodyPr wrap="square" rtlCol="0">
            <a:spAutoFit/>
          </a:bodyPr>
          <a:lstStyle/>
          <a:p>
            <a:r>
              <a:rPr lang="en-US" dirty="0"/>
              <a:t>This can use as representative for the detector noise.</a:t>
            </a:r>
          </a:p>
          <a:p>
            <a:r>
              <a:rPr lang="en-US" dirty="0"/>
              <a:t>It seems like for 1sigma the noise is about .002.</a:t>
            </a:r>
          </a:p>
          <a:p>
            <a:endParaRPr lang="en-US" dirty="0"/>
          </a:p>
          <a:p>
            <a:r>
              <a:rPr lang="en-US" dirty="0"/>
              <a:t>As the initial position is determined by the detector input This can use also for initial error (P0).</a:t>
            </a:r>
          </a:p>
        </p:txBody>
      </p:sp>
      <p:sp>
        <p:nvSpPr>
          <p:cNvPr id="8" name="TextBox 7">
            <a:extLst>
              <a:ext uri="{FF2B5EF4-FFF2-40B4-BE49-F238E27FC236}">
                <a16:creationId xmlns:a16="http://schemas.microsoft.com/office/drawing/2014/main" id="{2CA94869-0631-838C-532B-E95F4BD0839F}"/>
              </a:ext>
            </a:extLst>
          </p:cNvPr>
          <p:cNvSpPr txBox="1"/>
          <p:nvPr/>
        </p:nvSpPr>
        <p:spPr>
          <a:xfrm>
            <a:off x="6431748" y="4133460"/>
            <a:ext cx="5408800" cy="646331"/>
          </a:xfrm>
          <a:prstGeom prst="rect">
            <a:avLst/>
          </a:prstGeom>
          <a:noFill/>
        </p:spPr>
        <p:txBody>
          <a:bodyPr wrap="square" rtlCol="0">
            <a:spAutoFit/>
          </a:bodyPr>
          <a:lstStyle/>
          <a:p>
            <a:r>
              <a:rPr lang="en-US" dirty="0"/>
              <a:t>True velocity is calculated by simple derivative of the sensor input. </a:t>
            </a:r>
          </a:p>
        </p:txBody>
      </p:sp>
    </p:spTree>
    <p:extLst>
      <p:ext uri="{BB962C8B-B14F-4D97-AF65-F5344CB8AC3E}">
        <p14:creationId xmlns:p14="http://schemas.microsoft.com/office/powerpoint/2010/main" val="3382658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C47DD20-4177-3637-7F36-83220E07C26C}"/>
                  </a:ext>
                </a:extLst>
              </p:cNvPr>
              <p:cNvSpPr>
                <a:spLocks noGrp="1"/>
              </p:cNvSpPr>
              <p:nvPr>
                <p:ph sz="half" idx="1"/>
              </p:nvPr>
            </p:nvSpPr>
            <p:spPr>
              <a:xfrm>
                <a:off x="838200" y="762001"/>
                <a:ext cx="3733800" cy="3259494"/>
              </a:xfrm>
            </p:spPr>
            <p:txBody>
              <a:bodyPr>
                <a:normAutofit/>
              </a:bodyPr>
              <a:lstStyle/>
              <a:p>
                <a:pPr>
                  <a:lnSpc>
                    <a:spcPct val="150000"/>
                  </a:lnSpc>
                </a:pPr>
                <a:r>
                  <a:rPr lang="en-US" b="0" dirty="0">
                    <a:latin typeface="Cambria Math" panose="02040503050406030204" pitchFamily="18" charset="0"/>
                  </a:rPr>
                  <a:t>Vehicle </a:t>
                </a:r>
              </a:p>
              <a:p>
                <a:pPr lvl="1">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r>
                      <a:rPr lang="en-US" b="0" i="1" smtClean="0">
                        <a:latin typeface="Cambria Math" panose="02040503050406030204" pitchFamily="18" charset="0"/>
                      </a:rPr>
                      <m:t> </m:t>
                    </m:r>
                  </m:oMath>
                </a14:m>
                <a:endParaRPr lang="en-US" b="0" i="1" dirty="0">
                  <a:latin typeface="Cambria Math" panose="02040503050406030204" pitchFamily="18" charset="0"/>
                </a:endParaRPr>
              </a:p>
              <a:p>
                <a:pPr lvl="1">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0</m:t>
                            </m:r>
                          </m:sub>
                        </m:sSub>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DC47DD20-4177-3637-7F36-83220E07C26C}"/>
                  </a:ext>
                </a:extLst>
              </p:cNvPr>
              <p:cNvSpPr>
                <a:spLocks noGrp="1" noRot="1" noChangeAspect="1" noMove="1" noResize="1" noEditPoints="1" noAdjustHandles="1" noChangeArrowheads="1" noChangeShapeType="1" noTextEdit="1"/>
              </p:cNvSpPr>
              <p:nvPr>
                <p:ph sz="half" idx="1"/>
              </p:nvPr>
            </p:nvSpPr>
            <p:spPr>
              <a:xfrm>
                <a:off x="838200" y="762001"/>
                <a:ext cx="3733800" cy="3259494"/>
              </a:xfrm>
              <a:blipFill>
                <a:blip r:embed="rId2"/>
                <a:stretch>
                  <a:fillRect l="-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F6E58AD6-1DC6-9420-EE99-3C276883D61E}"/>
                  </a:ext>
                </a:extLst>
              </p:cNvPr>
              <p:cNvSpPr>
                <a:spLocks noGrp="1"/>
              </p:cNvSpPr>
              <p:nvPr>
                <p:ph sz="half" idx="2"/>
              </p:nvPr>
            </p:nvSpPr>
            <p:spPr>
              <a:xfrm>
                <a:off x="5029200" y="762000"/>
                <a:ext cx="6324600" cy="5414963"/>
              </a:xfrm>
            </p:spPr>
            <p:txBody>
              <a:bodyPr>
                <a:normAutofit/>
              </a:bodyPr>
              <a:lstStyle/>
              <a:p>
                <a:pPr>
                  <a:lnSpc>
                    <a:spcPct val="150000"/>
                  </a:lnSpc>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0</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i="1">
                                      <a:latin typeface="Cambria Math" panose="02040503050406030204" pitchFamily="18" charset="0"/>
                                    </a:rPr>
                                    <m:t>𝑥</m:t>
                                  </m:r>
                                </m:sub>
                              </m:sSub>
                            </m:e>
                            <m:e>
                              <m:r>
                                <a:rPr lang="en-US" i="1">
                                  <a:latin typeface="Cambria Math" panose="02040503050406030204" pitchFamily="18" charset="0"/>
                                </a:rPr>
                                <m:t>𝑝</m:t>
                              </m:r>
                              <m:sSub>
                                <m:sSubPr>
                                  <m:ctrlPr>
                                    <a:rPr lang="en-US" i="1">
                                      <a:latin typeface="Cambria Math" panose="02040503050406030204" pitchFamily="18" charset="0"/>
                                    </a:rPr>
                                  </m:ctrlPr>
                                </m:sSubPr>
                                <m:e>
                                  <m:r>
                                    <a:rPr lang="en-US" i="1">
                                      <a:latin typeface="Cambria Math" panose="02040503050406030204" pitchFamily="18" charset="0"/>
                                    </a:rPr>
                                    <m:t>𝑡</m:t>
                                  </m:r>
                                </m:e>
                                <m:sub>
                                  <m:r>
                                    <a:rPr lang="en-US" b="0" i="1" smtClean="0">
                                      <a:latin typeface="Cambria Math" panose="02040503050406030204" pitchFamily="18" charset="0"/>
                                    </a:rPr>
                                    <m:t>𝑦</m:t>
                                  </m:r>
                                </m:sub>
                              </m:sSub>
                            </m:e>
                            <m:e>
                              <m:r>
                                <a:rPr lang="en-US" b="0" i="1" smtClean="0">
                                  <a:latin typeface="Cambria Math" panose="02040503050406030204" pitchFamily="18" charset="0"/>
                                </a:rPr>
                                <m:t>1</m:t>
                              </m:r>
                            </m:e>
                            <m:e>
                              <m:r>
                                <a:rPr lang="en-US" b="0" i="1" smtClean="0">
                                  <a:latin typeface="Cambria Math" panose="02040503050406030204" pitchFamily="18" charset="0"/>
                                </a:rPr>
                                <m:t>0</m:t>
                              </m:r>
                            </m:e>
                          </m:mr>
                        </m:m>
                      </m:e>
                    </m:d>
                  </m:oMath>
                </a14:m>
                <a:endParaRPr lang="en-US" b="0" dirty="0"/>
              </a:p>
              <a:p>
                <a:pPr>
                  <a:lnSpc>
                    <a:spcPct val="150000"/>
                  </a:lnSpc>
                </a:pPr>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4"/>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𝑑</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𝑑</m:t>
                                  </m:r>
                                </m:sub>
                                <m:sup>
                                  <m:r>
                                    <a:rPr lang="en-US" i="1">
                                      <a:latin typeface="Cambria Math" panose="02040503050406030204" pitchFamily="18" charset="0"/>
                                    </a:rPr>
                                    <m:t>2</m:t>
                                  </m:r>
                                </m:sup>
                              </m:sSubSup>
                            </m:e>
                            <m:e>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e>
                                <m:sup>
                                  <m:r>
                                    <a:rPr lang="en-US" b="0" i="1" smtClean="0">
                                      <a:latin typeface="Cambria Math" panose="02040503050406030204" pitchFamily="18" charset="0"/>
                                    </a:rPr>
                                    <m:t>2</m:t>
                                  </m:r>
                                </m:sup>
                              </m:sSup>
                            </m:e>
                            <m:e>
                              <m:sSup>
                                <m:sSupPr>
                                  <m:ctrlPr>
                                    <a:rPr lang="en-US" i="1">
                                      <a:latin typeface="Cambria Math" panose="02040503050406030204" pitchFamily="18" charset="0"/>
                                    </a:rPr>
                                  </m:ctrlPr>
                                </m:sSupPr>
                                <m:e>
                                  <m:r>
                                    <a:rPr lang="en-US" i="1">
                                      <a:latin typeface="Cambria Math" panose="02040503050406030204" pitchFamily="18" charset="0"/>
                                    </a:rPr>
                                    <m:t>0</m:t>
                                  </m:r>
                                  <m:r>
                                    <a:rPr lang="en-US" i="1">
                                      <a:latin typeface="Cambria Math" panose="02040503050406030204" pitchFamily="18" charset="0"/>
                                    </a:rPr>
                                    <m:t>.</m:t>
                                  </m:r>
                                  <m:r>
                                    <a:rPr lang="en-US" i="1">
                                      <a:latin typeface="Cambria Math" panose="02040503050406030204" pitchFamily="18" charset="0"/>
                                    </a:rPr>
                                    <m:t>6</m:t>
                                  </m:r>
                                </m:e>
                                <m:sup>
                                  <m:r>
                                    <a:rPr lang="en-US" i="1">
                                      <a:latin typeface="Cambria Math" panose="02040503050406030204" pitchFamily="18" charset="0"/>
                                    </a:rPr>
                                    <m:t>2</m:t>
                                  </m:r>
                                </m:sup>
                              </m:sSup>
                            </m:e>
                          </m:mr>
                        </m:m>
                      </m:e>
                    </m:d>
                  </m:oMath>
                </a14:m>
                <a:endParaRPr lang="en-US" b="0" i="1" dirty="0">
                  <a:latin typeface="Cambria Math" panose="02040503050406030204" pitchFamily="18" charset="0"/>
                </a:endParaRPr>
              </a:p>
              <a:p>
                <a:pPr lvl="1">
                  <a:lnSpc>
                    <a:spcPct val="150000"/>
                  </a:lnSpc>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𝑑</m:t>
                        </m:r>
                      </m:sub>
                    </m:sSub>
                    <m:r>
                      <a:rPr lang="en-US" i="1">
                        <a:latin typeface="Cambria Math" panose="02040503050406030204" pitchFamily="18" charset="0"/>
                      </a:rPr>
                      <m:t>=</m:t>
                    </m:r>
                    <m:r>
                      <a:rPr lang="en-US" i="1">
                        <a:latin typeface="Cambria Math" panose="02040503050406030204" pitchFamily="18" charset="0"/>
                      </a:rPr>
                      <m:t>0</m:t>
                    </m:r>
                    <m:r>
                      <a:rPr lang="en-US" i="1">
                        <a:latin typeface="Cambria Math" panose="02040503050406030204" pitchFamily="18" charset="0"/>
                      </a:rPr>
                      <m:t>.</m:t>
                    </m:r>
                  </m:oMath>
                </a14:m>
                <a:r>
                  <a:rPr lang="en-US" dirty="0"/>
                  <a:t>002: </a:t>
                </a:r>
                <a:r>
                  <a:rPr lang="en-US" dirty="0">
                    <a:latin typeface="Cambria Math" panose="02040503050406030204" pitchFamily="18" charset="0"/>
                  </a:rPr>
                  <a:t>1 sigma detector noise</a:t>
                </a:r>
                <a:endParaRPr lang="en-US" b="0" i="1" dirty="0">
                  <a:latin typeface="Cambria Math" panose="02040503050406030204" pitchFamily="18" charset="0"/>
                </a:endParaRPr>
              </a:p>
              <a:p>
                <a:pPr>
                  <a:lnSpc>
                    <a:spcPct val="150000"/>
                  </a:lnSpc>
                </a:pPr>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𝑄</m:t>
                        </m:r>
                      </m:e>
                    </m:d>
                    <m:r>
                      <a:rPr lang="en-US" i="1">
                        <a:latin typeface="Cambria Math" panose="02040503050406030204" pitchFamily="18" charset="0"/>
                      </a:rPr>
                      <m:t>=[</m:t>
                    </m:r>
                    <m:m>
                      <m:mPr>
                        <m:mcs>
                          <m:mc>
                            <m:mcPr>
                              <m:count m:val="4"/>
                              <m:mcJc m:val="center"/>
                            </m:mcPr>
                          </m:mc>
                        </m:mcs>
                        <m:ctrlPr>
                          <a:rPr lang="en-US" b="0" i="1" smtClean="0">
                            <a:latin typeface="Cambria Math" panose="02040503050406030204" pitchFamily="18" charset="0"/>
                          </a:rPr>
                        </m:ctrlPr>
                      </m:mPr>
                      <m:m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𝑥</m:t>
                              </m:r>
                            </m:sub>
                          </m:sSub>
                        </m:e>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𝑣</m:t>
                              </m:r>
                            </m:sub>
                          </m:sSub>
                        </m:e>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b="0" i="1" smtClean="0">
                                  <a:latin typeface="Cambria Math" panose="02040503050406030204" pitchFamily="18" charset="0"/>
                                </a:rPr>
                                <m:t>𝑣</m:t>
                              </m:r>
                            </m:sub>
                          </m:sSub>
                        </m:e>
                      </m:mr>
                    </m:m>
                    <m:r>
                      <a:rPr lang="en-US" i="1">
                        <a:latin typeface="Cambria Math" panose="02040503050406030204" pitchFamily="18" charset="0"/>
                      </a:rPr>
                      <m:t>]</m:t>
                    </m:r>
                  </m:oMath>
                </a14:m>
                <a:endParaRPr lang="en-US" b="0" i="1" dirty="0">
                  <a:latin typeface="Cambria Math" panose="02040503050406030204" pitchFamily="18" charset="0"/>
                </a:endParaRPr>
              </a:p>
              <a:p>
                <a:pPr lvl="1">
                  <a:lnSpc>
                    <a:spcPct val="15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𝑥</m:t>
                        </m:r>
                      </m:sub>
                    </m:sSub>
                  </m:oMath>
                </a14:m>
                <a:endParaRPr lang="en-US" b="0" i="1" dirty="0">
                  <a:latin typeface="Cambria Math" panose="02040503050406030204" pitchFamily="18" charset="0"/>
                </a:endParaRPr>
              </a:p>
              <a:p>
                <a:pPr>
                  <a:lnSpc>
                    <a:spcPct val="150000"/>
                  </a:lnSpc>
                </a:pPr>
                <a14:m>
                  <m:oMath xmlns:m="http://schemas.openxmlformats.org/officeDocument/2006/math">
                    <m:r>
                      <a:rPr lang="en-US" b="0" i="1" smtClean="0">
                        <a:latin typeface="Cambria Math" panose="02040503050406030204" pitchFamily="18" charset="0"/>
                      </a:rPr>
                      <m:t>𝑑𝑖𝑎𝑔</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2"/>
                                  <m:mcJc m:val="center"/>
                                </m:mcPr>
                              </m:mc>
                            </m:mcs>
                            <m:ctrlPr>
                              <a:rPr lang="en-US" i="1" smtClean="0">
                                <a:latin typeface="Cambria Math" panose="02040503050406030204" pitchFamily="18" charset="0"/>
                              </a:rPr>
                            </m:ctrlPr>
                          </m:mPr>
                          <m:mr>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e>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𝑘</m:t>
                                  </m:r>
                                </m:sub>
                                <m:sup>
                                  <m:r>
                                    <a:rPr lang="en-US" i="1">
                                      <a:latin typeface="Cambria Math" panose="02040503050406030204" pitchFamily="18" charset="0"/>
                                    </a:rPr>
                                    <m:t>2</m:t>
                                  </m:r>
                                </m:sup>
                              </m:sSubSup>
                            </m:e>
                          </m:mr>
                        </m:m>
                      </m:e>
                    </m:d>
                  </m:oMath>
                </a14:m>
                <a:endParaRPr lang="en-US" i="1" dirty="0">
                  <a:latin typeface="Cambria Math" panose="02040503050406030204" pitchFamily="18" charset="0"/>
                </a:endParaRPr>
              </a:p>
              <a:p>
                <a:pPr>
                  <a:lnSpc>
                    <a:spcPct val="150000"/>
                  </a:lnSpc>
                </a:pPr>
                <a:endParaRPr lang="en-US" dirty="0"/>
              </a:p>
              <a:p>
                <a:endParaRPr lang="en-US" dirty="0"/>
              </a:p>
            </p:txBody>
          </p:sp>
        </mc:Choice>
        <mc:Fallback xmlns="">
          <p:sp>
            <p:nvSpPr>
              <p:cNvPr id="6" name="Content Placeholder 5">
                <a:extLst>
                  <a:ext uri="{FF2B5EF4-FFF2-40B4-BE49-F238E27FC236}">
                    <a16:creationId xmlns:a16="http://schemas.microsoft.com/office/drawing/2014/main" id="{F6E58AD6-1DC6-9420-EE99-3C276883D61E}"/>
                  </a:ext>
                </a:extLst>
              </p:cNvPr>
              <p:cNvSpPr>
                <a:spLocks noGrp="1" noRot="1" noChangeAspect="1" noMove="1" noResize="1" noEditPoints="1" noAdjustHandles="1" noChangeArrowheads="1" noChangeShapeType="1" noTextEdit="1"/>
              </p:cNvSpPr>
              <p:nvPr>
                <p:ph sz="half" idx="2"/>
              </p:nvPr>
            </p:nvSpPr>
            <p:spPr>
              <a:xfrm>
                <a:off x="5029200" y="762000"/>
                <a:ext cx="6324600" cy="5414963"/>
              </a:xfrm>
              <a:blipFill>
                <a:blip r:embed="rId3"/>
                <a:stretch>
                  <a:fillRect/>
                </a:stretch>
              </a:blipFill>
            </p:spPr>
            <p:txBody>
              <a:bodyPr/>
              <a:lstStyle/>
              <a:p>
                <a:r>
                  <a:rPr lang="he-IL">
                    <a:noFill/>
                  </a:rPr>
                  <a:t> </a:t>
                </a:r>
              </a:p>
            </p:txBody>
          </p:sp>
        </mc:Fallback>
      </mc:AlternateContent>
      <p:sp>
        <p:nvSpPr>
          <p:cNvPr id="7" name="TextBox 6">
            <a:extLst>
              <a:ext uri="{FF2B5EF4-FFF2-40B4-BE49-F238E27FC236}">
                <a16:creationId xmlns:a16="http://schemas.microsoft.com/office/drawing/2014/main" id="{EEB215E1-D7A4-0963-3BCF-E9723D58D94B}"/>
              </a:ext>
            </a:extLst>
          </p:cNvPr>
          <p:cNvSpPr txBox="1"/>
          <p:nvPr/>
        </p:nvSpPr>
        <p:spPr>
          <a:xfrm>
            <a:off x="546868" y="5657671"/>
            <a:ext cx="6096000" cy="1200329"/>
          </a:xfrm>
          <a:prstGeom prst="rect">
            <a:avLst/>
          </a:prstGeom>
          <a:noFill/>
        </p:spPr>
        <p:txBody>
          <a:bodyPr wrap="square">
            <a:spAutoFit/>
          </a:bodyPr>
          <a:lstStyle/>
          <a:p>
            <a:r>
              <a:rPr lang="pt-BR" dirty="0">
                <a:solidFill>
                  <a:srgbClr val="CCCCCC"/>
                </a:solidFill>
                <a:latin typeface="Consolas" panose="020B0609020204030204" pitchFamily="49" charset="0"/>
              </a:rPr>
              <a:t>We need a small neural netwotk to identify the set of parameters for the init of the kalman filter.</a:t>
            </a:r>
          </a:p>
          <a:p>
            <a:endParaRPr lang="he-IL" dirty="0"/>
          </a:p>
        </p:txBody>
      </p:sp>
    </p:spTree>
    <p:extLst>
      <p:ext uri="{BB962C8B-B14F-4D97-AF65-F5344CB8AC3E}">
        <p14:creationId xmlns:p14="http://schemas.microsoft.com/office/powerpoint/2010/main" val="165766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B8E2F-A4BC-B387-F544-0347B8F0A2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AAFA442-5331-B782-7DDB-913115D74E85}"/>
              </a:ext>
            </a:extLst>
          </p:cNvPr>
          <p:cNvPicPr>
            <a:picLocks noChangeAspect="1"/>
          </p:cNvPicPr>
          <p:nvPr/>
        </p:nvPicPr>
        <p:blipFill>
          <a:blip r:embed="rId2"/>
          <a:stretch>
            <a:fillRect/>
          </a:stretch>
        </p:blipFill>
        <p:spPr>
          <a:xfrm>
            <a:off x="80431" y="97970"/>
            <a:ext cx="12111569" cy="6433457"/>
          </a:xfrm>
          <a:prstGeom prst="rect">
            <a:avLst/>
          </a:prstGeom>
        </p:spPr>
      </p:pic>
      <p:sp>
        <p:nvSpPr>
          <p:cNvPr id="3" name="TextBox 2">
            <a:extLst>
              <a:ext uri="{FF2B5EF4-FFF2-40B4-BE49-F238E27FC236}">
                <a16:creationId xmlns:a16="http://schemas.microsoft.com/office/drawing/2014/main" id="{FC3BD67D-38BF-DF34-A175-DDF9061A3A40}"/>
              </a:ext>
            </a:extLst>
          </p:cNvPr>
          <p:cNvSpPr txBox="1"/>
          <p:nvPr/>
        </p:nvSpPr>
        <p:spPr>
          <a:xfrm>
            <a:off x="5508426" y="2668367"/>
            <a:ext cx="8045302" cy="646331"/>
          </a:xfrm>
          <a:prstGeom prst="rect">
            <a:avLst/>
          </a:prstGeom>
          <a:solidFill>
            <a:schemeClr val="bg1">
              <a:lumMod val="95000"/>
              <a:lumOff val="5000"/>
            </a:schemeClr>
          </a:solidFill>
          <a:ln>
            <a:solidFill>
              <a:schemeClr val="accent1"/>
            </a:solidFill>
          </a:ln>
        </p:spPr>
        <p:txBody>
          <a:bodyPr wrap="square">
            <a:spAutoFit/>
          </a:bodyPr>
          <a:lstStyle/>
          <a:p>
            <a:r>
              <a:rPr lang="pt-BR" b="0" i="0" dirty="0">
                <a:solidFill>
                  <a:srgbClr val="CCCCCC"/>
                </a:solidFill>
                <a:effectLst/>
                <a:latin typeface="Consolas" panose="020B0609020204030204" pitchFamily="49" charset="0"/>
              </a:rPr>
              <a:t>P 0.0001, 0.0001, 0.36, 0.36, 	x0= ptx, pty, 1, 0</a:t>
            </a:r>
          </a:p>
          <a:p>
            <a:r>
              <a:rPr lang="pt-BR" b="0" i="0" dirty="0">
                <a:solidFill>
                  <a:srgbClr val="CCCCCC"/>
                </a:solidFill>
                <a:effectLst/>
                <a:latin typeface="Consolas" panose="020B0609020204030204" pitchFamily="49" charset="0"/>
              </a:rPr>
              <a:t>Q 0.0, 0.0, 0.0, 0.0, 			R 0.0001, 0.0001, </a:t>
            </a:r>
            <a:endParaRPr lang="he-IL" dirty="0"/>
          </a:p>
        </p:txBody>
      </p:sp>
    </p:spTree>
    <p:extLst>
      <p:ext uri="{BB962C8B-B14F-4D97-AF65-F5344CB8AC3E}">
        <p14:creationId xmlns:p14="http://schemas.microsoft.com/office/powerpoint/2010/main" val="268207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C41F60-3D0F-CF88-50C1-68B0325C3D91}"/>
              </a:ext>
            </a:extLst>
          </p:cNvPr>
          <p:cNvPicPr>
            <a:picLocks noChangeAspect="1"/>
          </p:cNvPicPr>
          <p:nvPr/>
        </p:nvPicPr>
        <p:blipFill>
          <a:blip r:embed="rId2"/>
          <a:stretch>
            <a:fillRect/>
          </a:stretch>
        </p:blipFill>
        <p:spPr>
          <a:xfrm>
            <a:off x="1328072" y="37626"/>
            <a:ext cx="9535856" cy="6782747"/>
          </a:xfrm>
          <a:prstGeom prst="rect">
            <a:avLst/>
          </a:prstGeom>
        </p:spPr>
      </p:pic>
      <p:sp>
        <p:nvSpPr>
          <p:cNvPr id="7" name="TextBox 6">
            <a:extLst>
              <a:ext uri="{FF2B5EF4-FFF2-40B4-BE49-F238E27FC236}">
                <a16:creationId xmlns:a16="http://schemas.microsoft.com/office/drawing/2014/main" id="{E6B81101-EBE8-54FD-C1D5-EFE5BBD4FB7A}"/>
              </a:ext>
            </a:extLst>
          </p:cNvPr>
          <p:cNvSpPr txBox="1"/>
          <p:nvPr/>
        </p:nvSpPr>
        <p:spPr>
          <a:xfrm>
            <a:off x="5725885" y="2782668"/>
            <a:ext cx="8045302" cy="646331"/>
          </a:xfrm>
          <a:prstGeom prst="rect">
            <a:avLst/>
          </a:prstGeom>
          <a:solidFill>
            <a:schemeClr val="bg1">
              <a:lumMod val="95000"/>
              <a:lumOff val="5000"/>
            </a:schemeClr>
          </a:solidFill>
          <a:ln>
            <a:solidFill>
              <a:schemeClr val="accent1"/>
            </a:solidFill>
          </a:ln>
        </p:spPr>
        <p:txBody>
          <a:bodyPr wrap="square">
            <a:spAutoFit/>
          </a:bodyPr>
          <a:lstStyle>
            <a:defPPr>
              <a:defRPr lang="en-US"/>
            </a:defPPr>
            <a:lvl1pPr>
              <a:defRPr b="0" i="0">
                <a:solidFill>
                  <a:srgbClr val="CCCCCC"/>
                </a:solidFill>
                <a:effectLst/>
                <a:latin typeface="Consolas" panose="020B0609020204030204" pitchFamily="49" charset="0"/>
              </a:defRPr>
            </a:lvl1pPr>
          </a:lstStyle>
          <a:p>
            <a:r>
              <a:rPr lang="pt-BR" dirty="0"/>
              <a:t>P 0.0001, 0.0001, 0.36, 0.36</a:t>
            </a:r>
            <a:r>
              <a:rPr lang="pt-BR"/>
              <a:t>, </a:t>
            </a:r>
            <a:r>
              <a:rPr lang="pt-BR" dirty="0"/>
              <a:t>	x0= ptx, pty, 0, 0</a:t>
            </a:r>
          </a:p>
          <a:p>
            <a:r>
              <a:rPr lang="pt-BR"/>
              <a:t>Q </a:t>
            </a:r>
            <a:r>
              <a:rPr lang="pt-BR" dirty="0"/>
              <a:t>0.0, 0.0, 0.0</a:t>
            </a:r>
            <a:r>
              <a:rPr lang="pt-BR"/>
              <a:t>, 0.0,</a:t>
            </a:r>
            <a:r>
              <a:rPr lang="pt-BR" dirty="0"/>
              <a:t> 		</a:t>
            </a:r>
            <a:r>
              <a:rPr lang="pt-BR"/>
              <a:t>	R </a:t>
            </a:r>
            <a:r>
              <a:rPr lang="pt-BR" dirty="0"/>
              <a:t>0.0001, 0.0001, </a:t>
            </a:r>
            <a:endParaRPr lang="he-IL" dirty="0"/>
          </a:p>
        </p:txBody>
      </p:sp>
    </p:spTree>
    <p:extLst>
      <p:ext uri="{BB962C8B-B14F-4D97-AF65-F5344CB8AC3E}">
        <p14:creationId xmlns:p14="http://schemas.microsoft.com/office/powerpoint/2010/main" val="34286538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tailEnd type="triangle"/>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4331</TotalTime>
  <Words>1577</Words>
  <Application>Microsoft Office PowerPoint</Application>
  <PresentationFormat>Widescreen</PresentationFormat>
  <Paragraphs>166</Paragraphs>
  <Slides>27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Aptos Display</vt:lpstr>
      <vt:lpstr>Arial</vt:lpstr>
      <vt:lpstr>Calibri</vt:lpstr>
      <vt:lpstr>Cambria Math</vt:lpstr>
      <vt:lpstr>Consolas</vt:lpstr>
      <vt:lpstr>Söhne</vt:lpstr>
      <vt:lpstr>Office Theme</vt:lpstr>
      <vt:lpstr>Video Objects Tracking</vt:lpstr>
      <vt:lpstr>The system</vt:lpstr>
      <vt:lpstr>Kalman process</vt:lpstr>
      <vt:lpstr>Kalman measure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Constant acceleration</vt:lpstr>
      <vt:lpstr>The system</vt:lpstr>
      <vt:lpstr>Kalman process</vt:lpstr>
      <vt:lpstr>Kalman measure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ballistic coefficient with Extended Kalman Filter  and C4dynamics</dc:title>
  <dc:creator>Ziv Meri</dc:creator>
  <cp:lastModifiedBy>Ziv Meri</cp:lastModifiedBy>
  <cp:revision>157</cp:revision>
  <dcterms:created xsi:type="dcterms:W3CDTF">2024-03-21T13:30:36Z</dcterms:created>
  <dcterms:modified xsi:type="dcterms:W3CDTF">2024-05-23T14:52:04Z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f5f2d6-3274-46a1-b6c8-b3b38d0e2674_Enabled">
    <vt:lpwstr>true</vt:lpwstr>
  </property>
  <property fmtid="{D5CDD505-2E9C-101B-9397-08002B2CF9AE}" pid="3" name="MSIP_Label_0cf5f2d6-3274-46a1-b6c8-b3b38d0e2674_SetDate">
    <vt:lpwstr>2024-03-23T18:02:12Z</vt:lpwstr>
  </property>
  <property fmtid="{D5CDD505-2E9C-101B-9397-08002B2CF9AE}" pid="4" name="MSIP_Label_0cf5f2d6-3274-46a1-b6c8-b3b38d0e2674_Method">
    <vt:lpwstr>Standard</vt:lpwstr>
  </property>
  <property fmtid="{D5CDD505-2E9C-101B-9397-08002B2CF9AE}" pid="5" name="MSIP_Label_0cf5f2d6-3274-46a1-b6c8-b3b38d0e2674_Name">
    <vt:lpwstr>Elbit Official</vt:lpwstr>
  </property>
  <property fmtid="{D5CDD505-2E9C-101B-9397-08002B2CF9AE}" pid="6" name="MSIP_Label_0cf5f2d6-3274-46a1-b6c8-b3b38d0e2674_SiteId">
    <vt:lpwstr>23ce2f4f-ed18-467a-9914-ff21a13bb3ae</vt:lpwstr>
  </property>
  <property fmtid="{D5CDD505-2E9C-101B-9397-08002B2CF9AE}" pid="7" name="MSIP_Label_0cf5f2d6-3274-46a1-b6c8-b3b38d0e2674_ActionId">
    <vt:lpwstr>44fb70ed-c6b1-4c5a-9e71-0b8d17af3b99</vt:lpwstr>
  </property>
  <property fmtid="{D5CDD505-2E9C-101B-9397-08002B2CF9AE}" pid="8" name="MSIP_Label_0cf5f2d6-3274-46a1-b6c8-b3b38d0e2674_ContentBits">
    <vt:lpwstr>0</vt:lpwstr>
  </property>
</Properties>
</file>