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DM Sans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00784" y="-445005"/>
            <a:ext cx="5546693" cy="11382397"/>
            <a:chOff x="0" y="0"/>
            <a:chExt cx="1460857" cy="29978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60857" cy="2997833"/>
            </a:xfrm>
            <a:custGeom>
              <a:avLst/>
              <a:gdLst/>
              <a:ahLst/>
              <a:cxnLst/>
              <a:rect l="l" t="t" r="r" b="b"/>
              <a:pathLst>
                <a:path w="1460857" h="2997833">
                  <a:moveTo>
                    <a:pt x="0" y="0"/>
                  </a:moveTo>
                  <a:lnTo>
                    <a:pt x="1460857" y="0"/>
                  </a:lnTo>
                  <a:lnTo>
                    <a:pt x="1460857" y="2997833"/>
                  </a:lnTo>
                  <a:lnTo>
                    <a:pt x="0" y="2997833"/>
                  </a:lnTo>
                  <a:close/>
                </a:path>
              </a:pathLst>
            </a:custGeom>
            <a:solidFill>
              <a:srgbClr val="00878D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60857" cy="30359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3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76404" y="-2783373"/>
            <a:ext cx="4827839" cy="6498796"/>
            <a:chOff x="0" y="0"/>
            <a:chExt cx="1271530" cy="17116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1530" cy="1711617"/>
            </a:xfrm>
            <a:custGeom>
              <a:avLst/>
              <a:gdLst/>
              <a:ahLst/>
              <a:cxnLst/>
              <a:rect l="l" t="t" r="r" b="b"/>
              <a:pathLst>
                <a:path w="1271530" h="1711617">
                  <a:moveTo>
                    <a:pt x="0" y="0"/>
                  </a:moveTo>
                  <a:lnTo>
                    <a:pt x="1271530" y="0"/>
                  </a:lnTo>
                  <a:lnTo>
                    <a:pt x="1271530" y="1711617"/>
                  </a:lnTo>
                  <a:lnTo>
                    <a:pt x="0" y="1711617"/>
                  </a:lnTo>
                  <a:close/>
                </a:path>
              </a:pathLst>
            </a:custGeom>
            <a:solidFill>
              <a:srgbClr val="FB8240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71530" cy="1749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3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389481" y="754877"/>
            <a:ext cx="15370008" cy="9042997"/>
          </a:xfrm>
          <a:custGeom>
            <a:avLst/>
            <a:gdLst/>
            <a:ahLst/>
            <a:cxnLst/>
            <a:rect l="l" t="t" r="r" b="b"/>
            <a:pathLst>
              <a:path w="15370008" h="9042997">
                <a:moveTo>
                  <a:pt x="0" y="0"/>
                </a:moveTo>
                <a:lnTo>
                  <a:pt x="15370009" y="0"/>
                </a:lnTo>
                <a:lnTo>
                  <a:pt x="15370009" y="9042997"/>
                </a:lnTo>
                <a:lnTo>
                  <a:pt x="0" y="9042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grpSp>
        <p:nvGrpSpPr>
          <p:cNvPr id="9" name="Group 9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3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26623" y="6624061"/>
            <a:ext cx="15724006" cy="1265127"/>
            <a:chOff x="0" y="0"/>
            <a:chExt cx="4141302" cy="33320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141302" cy="333202"/>
            </a:xfrm>
            <a:custGeom>
              <a:avLst/>
              <a:gdLst/>
              <a:ahLst/>
              <a:cxnLst/>
              <a:rect l="l" t="t" r="r" b="b"/>
              <a:pathLst>
                <a:path w="4141302" h="333202">
                  <a:moveTo>
                    <a:pt x="0" y="0"/>
                  </a:moveTo>
                  <a:lnTo>
                    <a:pt x="4141302" y="0"/>
                  </a:lnTo>
                  <a:lnTo>
                    <a:pt x="4141302" y="333202"/>
                  </a:lnTo>
                  <a:lnTo>
                    <a:pt x="0" y="333202"/>
                  </a:lnTo>
                  <a:close/>
                </a:path>
              </a:pathLst>
            </a:custGeom>
            <a:solidFill>
              <a:srgbClr val="F86717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4141302" cy="3713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26623" y="1210529"/>
            <a:ext cx="6648028" cy="5272706"/>
            <a:chOff x="0" y="0"/>
            <a:chExt cx="8864037" cy="7030275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/>
            <a:srcRect l="8005" r="8005"/>
            <a:stretch>
              <a:fillRect/>
            </a:stretch>
          </p:blipFill>
          <p:spPr>
            <a:xfrm>
              <a:off x="0" y="0"/>
              <a:ext cx="8864037" cy="7030275"/>
            </a:xfrm>
            <a:prstGeom prst="rect">
              <a:avLst/>
            </a:prstGeom>
          </p:spPr>
        </p:pic>
      </p:grpSp>
      <p:sp>
        <p:nvSpPr>
          <p:cNvPr id="17" name="Freeform 17"/>
          <p:cNvSpPr/>
          <p:nvPr/>
        </p:nvSpPr>
        <p:spPr>
          <a:xfrm>
            <a:off x="15165521" y="8115994"/>
            <a:ext cx="1024802" cy="256200"/>
          </a:xfrm>
          <a:custGeom>
            <a:avLst/>
            <a:gdLst/>
            <a:ahLst/>
            <a:cxnLst/>
            <a:rect l="l" t="t" r="r" b="b"/>
            <a:pathLst>
              <a:path w="1024802" h="256200">
                <a:moveTo>
                  <a:pt x="0" y="0"/>
                </a:moveTo>
                <a:lnTo>
                  <a:pt x="1024802" y="0"/>
                </a:lnTo>
                <a:lnTo>
                  <a:pt x="1024802" y="256201"/>
                </a:lnTo>
                <a:lnTo>
                  <a:pt x="0" y="2562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8" name="TextBox 18"/>
          <p:cNvSpPr txBox="1"/>
          <p:nvPr/>
        </p:nvSpPr>
        <p:spPr>
          <a:xfrm>
            <a:off x="8004217" y="2947094"/>
            <a:ext cx="10170365" cy="1536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92"/>
              </a:lnSpc>
            </a:pPr>
            <a:r>
              <a:rPr lang="en-US" sz="5034">
                <a:solidFill>
                  <a:srgbClr val="006B70"/>
                </a:solidFill>
                <a:latin typeface="League Spartan Bold"/>
              </a:rPr>
              <a:t>Підтримка волонтерської діяльності </a:t>
            </a:r>
            <a:r>
              <a:rPr lang="en-US" sz="5034">
                <a:solidFill>
                  <a:srgbClr val="F86717"/>
                </a:solidFill>
                <a:latin typeface="League Spartan Bold"/>
              </a:rPr>
              <a:t>&amp; База даних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47220" y="6750764"/>
            <a:ext cx="10726042" cy="505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2"/>
              </a:lnSpc>
            </a:pPr>
            <a:r>
              <a:rPr lang="en-US" sz="2959">
                <a:solidFill>
                  <a:srgbClr val="FFFFFF"/>
                </a:solidFill>
                <a:latin typeface="DM Sans Bold"/>
              </a:rPr>
              <a:t>Виконавець: Бойко Б.Д  ІП-21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66665" y="7199474"/>
            <a:ext cx="10726042" cy="505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2"/>
              </a:lnSpc>
            </a:pPr>
            <a:r>
              <a:rPr lang="en-US" sz="2959">
                <a:solidFill>
                  <a:srgbClr val="FFFFFF"/>
                </a:solidFill>
                <a:latin typeface="DM Sans Bold"/>
              </a:rPr>
              <a:t>Керівник: Ліщук К. 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747572"/>
            <a:ext cx="18288000" cy="5124261"/>
            <a:chOff x="0" y="0"/>
            <a:chExt cx="24384000" cy="683234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8000"/>
            </a:blip>
            <a:srcRect t="31320" b="31320"/>
            <a:stretch>
              <a:fillRect/>
            </a:stretch>
          </p:blipFill>
          <p:spPr>
            <a:xfrm>
              <a:off x="0" y="0"/>
              <a:ext cx="24384000" cy="6832348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0" y="0"/>
            <a:ext cx="18288000" cy="2551563"/>
            <a:chOff x="0" y="0"/>
            <a:chExt cx="4816593" cy="67201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672017"/>
            </a:xfrm>
            <a:custGeom>
              <a:avLst/>
              <a:gdLst/>
              <a:ahLst/>
              <a:cxnLst/>
              <a:rect l="l" t="t" r="r" b="b"/>
              <a:pathLst>
                <a:path w="4816592" h="672017">
                  <a:moveTo>
                    <a:pt x="0" y="0"/>
                  </a:moveTo>
                  <a:lnTo>
                    <a:pt x="4816592" y="0"/>
                  </a:lnTo>
                  <a:lnTo>
                    <a:pt x="4816592" y="672017"/>
                  </a:lnTo>
                  <a:lnTo>
                    <a:pt x="0" y="6720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710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8234308"/>
            <a:ext cx="18288000" cy="2047984"/>
            <a:chOff x="0" y="0"/>
            <a:chExt cx="4816593" cy="53938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539387"/>
            </a:xfrm>
            <a:custGeom>
              <a:avLst/>
              <a:gdLst/>
              <a:ahLst/>
              <a:cxnLst/>
              <a:rect l="l" t="t" r="r" b="b"/>
              <a:pathLst>
                <a:path w="4816592" h="539387">
                  <a:moveTo>
                    <a:pt x="0" y="0"/>
                  </a:moveTo>
                  <a:lnTo>
                    <a:pt x="4816592" y="0"/>
                  </a:lnTo>
                  <a:lnTo>
                    <a:pt x="4816592" y="539387"/>
                  </a:lnTo>
                  <a:lnTo>
                    <a:pt x="0" y="5393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16593" cy="5774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1340855" y="7871833"/>
            <a:ext cx="21620423" cy="362475"/>
            <a:chOff x="0" y="0"/>
            <a:chExt cx="5694268" cy="9546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94268" cy="95467"/>
            </a:xfrm>
            <a:custGeom>
              <a:avLst/>
              <a:gdLst/>
              <a:ahLst/>
              <a:cxnLst/>
              <a:rect l="l" t="t" r="r" b="b"/>
              <a:pathLst>
                <a:path w="5694268" h="95467">
                  <a:moveTo>
                    <a:pt x="0" y="0"/>
                  </a:moveTo>
                  <a:lnTo>
                    <a:pt x="5694268" y="0"/>
                  </a:lnTo>
                  <a:lnTo>
                    <a:pt x="5694268" y="95467"/>
                  </a:lnTo>
                  <a:lnTo>
                    <a:pt x="0" y="95467"/>
                  </a:lnTo>
                  <a:close/>
                </a:path>
              </a:pathLst>
            </a:custGeom>
            <a:solidFill>
              <a:srgbClr val="FB8240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694268" cy="133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1666211" y="2355554"/>
            <a:ext cx="21620423" cy="392018"/>
            <a:chOff x="0" y="0"/>
            <a:chExt cx="5694268" cy="10324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94268" cy="103247"/>
            </a:xfrm>
            <a:custGeom>
              <a:avLst/>
              <a:gdLst/>
              <a:ahLst/>
              <a:cxnLst/>
              <a:rect l="l" t="t" r="r" b="b"/>
              <a:pathLst>
                <a:path w="5694268" h="103247">
                  <a:moveTo>
                    <a:pt x="0" y="0"/>
                  </a:moveTo>
                  <a:lnTo>
                    <a:pt x="5694268" y="0"/>
                  </a:lnTo>
                  <a:lnTo>
                    <a:pt x="5694268" y="103247"/>
                  </a:lnTo>
                  <a:lnTo>
                    <a:pt x="0" y="103247"/>
                  </a:lnTo>
                  <a:close/>
                </a:path>
              </a:pathLst>
            </a:custGeom>
            <a:solidFill>
              <a:srgbClr val="FB8240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94268" cy="1413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602431" y="3809094"/>
            <a:ext cx="13083137" cy="219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44"/>
              </a:lnSpc>
            </a:pPr>
            <a:r>
              <a:rPr lang="en-US" sz="12745">
                <a:solidFill>
                  <a:srgbClr val="FFFFFF"/>
                </a:solidFill>
                <a:latin typeface="League Spartan Bold"/>
              </a:rPr>
              <a:t>Дякую за увагу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97344" y="1909945"/>
            <a:ext cx="19482688" cy="6467111"/>
            <a:chOff x="0" y="0"/>
            <a:chExt cx="5131243" cy="17032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31243" cy="1703272"/>
            </a:xfrm>
            <a:custGeom>
              <a:avLst/>
              <a:gdLst/>
              <a:ahLst/>
              <a:cxnLst/>
              <a:rect l="l" t="t" r="r" b="b"/>
              <a:pathLst>
                <a:path w="5131243" h="1703272">
                  <a:moveTo>
                    <a:pt x="0" y="0"/>
                  </a:moveTo>
                  <a:lnTo>
                    <a:pt x="5131243" y="0"/>
                  </a:lnTo>
                  <a:lnTo>
                    <a:pt x="5131243" y="1703272"/>
                  </a:lnTo>
                  <a:lnTo>
                    <a:pt x="0" y="1703272"/>
                  </a:lnTo>
                  <a:close/>
                </a:path>
              </a:pathLst>
            </a:custGeom>
            <a:solidFill>
              <a:srgbClr val="00878D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31243" cy="17413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793604" y="-80025"/>
            <a:ext cx="3004684" cy="6402145"/>
            <a:chOff x="0" y="0"/>
            <a:chExt cx="791357" cy="16861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91357" cy="1686162"/>
            </a:xfrm>
            <a:custGeom>
              <a:avLst/>
              <a:gdLst/>
              <a:ahLst/>
              <a:cxnLst/>
              <a:rect l="l" t="t" r="r" b="b"/>
              <a:pathLst>
                <a:path w="791357" h="1686162">
                  <a:moveTo>
                    <a:pt x="0" y="0"/>
                  </a:moveTo>
                  <a:lnTo>
                    <a:pt x="791357" y="0"/>
                  </a:lnTo>
                  <a:lnTo>
                    <a:pt x="791357" y="1686162"/>
                  </a:lnTo>
                  <a:lnTo>
                    <a:pt x="0" y="1686162"/>
                  </a:lnTo>
                  <a:close/>
                </a:path>
              </a:pathLst>
            </a:custGeom>
            <a:solidFill>
              <a:srgbClr val="FB8240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91357" cy="1724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80979" y="3544022"/>
            <a:ext cx="7463021" cy="3495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51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</a:rPr>
              <a:t>Простота </a:t>
            </a:r>
          </a:p>
          <a:p>
            <a:pPr>
              <a:lnSpc>
                <a:spcPts val="9451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</a:rPr>
              <a:t>Гнучкість </a:t>
            </a:r>
          </a:p>
          <a:p>
            <a:pPr marL="0" lvl="0" indent="0">
              <a:lnSpc>
                <a:spcPts val="9451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</a:rPr>
              <a:t>Адаптивність</a:t>
            </a:r>
          </a:p>
        </p:txBody>
      </p:sp>
      <p:sp>
        <p:nvSpPr>
          <p:cNvPr id="9" name="Freeform 9"/>
          <p:cNvSpPr/>
          <p:nvPr/>
        </p:nvSpPr>
        <p:spPr>
          <a:xfrm>
            <a:off x="5554322" y="5010503"/>
            <a:ext cx="1102071" cy="1102071"/>
          </a:xfrm>
          <a:custGeom>
            <a:avLst/>
            <a:gdLst/>
            <a:ahLst/>
            <a:cxnLst/>
            <a:rect l="l" t="t" r="r" b="b"/>
            <a:pathLst>
              <a:path w="1102071" h="1102071">
                <a:moveTo>
                  <a:pt x="0" y="0"/>
                </a:moveTo>
                <a:lnTo>
                  <a:pt x="1102072" y="0"/>
                </a:lnTo>
                <a:lnTo>
                  <a:pt x="1102072" y="1102071"/>
                </a:lnTo>
                <a:lnTo>
                  <a:pt x="0" y="11020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0" name="Freeform 10"/>
          <p:cNvSpPr/>
          <p:nvPr/>
        </p:nvSpPr>
        <p:spPr>
          <a:xfrm>
            <a:off x="4917448" y="3561358"/>
            <a:ext cx="1187910" cy="1187910"/>
          </a:xfrm>
          <a:custGeom>
            <a:avLst/>
            <a:gdLst/>
            <a:ahLst/>
            <a:cxnLst/>
            <a:rect l="l" t="t" r="r" b="b"/>
            <a:pathLst>
              <a:path w="1187910" h="1187910">
                <a:moveTo>
                  <a:pt x="0" y="0"/>
                </a:moveTo>
                <a:lnTo>
                  <a:pt x="1187910" y="0"/>
                </a:lnTo>
                <a:lnTo>
                  <a:pt x="1187910" y="1187910"/>
                </a:lnTo>
                <a:lnTo>
                  <a:pt x="0" y="1187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>
          <a:xfrm>
            <a:off x="6545173" y="6112574"/>
            <a:ext cx="1235781" cy="1235781"/>
          </a:xfrm>
          <a:custGeom>
            <a:avLst/>
            <a:gdLst/>
            <a:ahLst/>
            <a:cxnLst/>
            <a:rect l="l" t="t" r="r" b="b"/>
            <a:pathLst>
              <a:path w="1235781" h="1235781">
                <a:moveTo>
                  <a:pt x="0" y="0"/>
                </a:moveTo>
                <a:lnTo>
                  <a:pt x="1235781" y="0"/>
                </a:lnTo>
                <a:lnTo>
                  <a:pt x="1235781" y="1235781"/>
                </a:lnTo>
                <a:lnTo>
                  <a:pt x="0" y="12357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grpSp>
        <p:nvGrpSpPr>
          <p:cNvPr id="12" name="Group 12"/>
          <p:cNvGrpSpPr/>
          <p:nvPr/>
        </p:nvGrpSpPr>
        <p:grpSpPr>
          <a:xfrm>
            <a:off x="10497999" y="2219728"/>
            <a:ext cx="5595894" cy="5581550"/>
            <a:chOff x="0" y="0"/>
            <a:chExt cx="1223491" cy="122035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23491" cy="1220354"/>
            </a:xfrm>
            <a:custGeom>
              <a:avLst/>
              <a:gdLst/>
              <a:ahLst/>
              <a:cxnLst/>
              <a:rect l="l" t="t" r="r" b="b"/>
              <a:pathLst>
                <a:path w="1223491" h="1220354">
                  <a:moveTo>
                    <a:pt x="31820" y="0"/>
                  </a:moveTo>
                  <a:lnTo>
                    <a:pt x="1191670" y="0"/>
                  </a:lnTo>
                  <a:cubicBezTo>
                    <a:pt x="1200109" y="0"/>
                    <a:pt x="1208203" y="3353"/>
                    <a:pt x="1214171" y="9320"/>
                  </a:cubicBezTo>
                  <a:cubicBezTo>
                    <a:pt x="1220138" y="15288"/>
                    <a:pt x="1223491" y="23381"/>
                    <a:pt x="1223491" y="31820"/>
                  </a:cubicBezTo>
                  <a:lnTo>
                    <a:pt x="1223491" y="1188534"/>
                  </a:lnTo>
                  <a:cubicBezTo>
                    <a:pt x="1223491" y="1196973"/>
                    <a:pt x="1220138" y="1205067"/>
                    <a:pt x="1214171" y="1211035"/>
                  </a:cubicBezTo>
                  <a:cubicBezTo>
                    <a:pt x="1208203" y="1217002"/>
                    <a:pt x="1200109" y="1220354"/>
                    <a:pt x="1191670" y="1220354"/>
                  </a:cubicBezTo>
                  <a:lnTo>
                    <a:pt x="31820" y="1220354"/>
                  </a:lnTo>
                  <a:cubicBezTo>
                    <a:pt x="14247" y="1220354"/>
                    <a:pt x="0" y="1206108"/>
                    <a:pt x="0" y="1188534"/>
                  </a:cubicBezTo>
                  <a:lnTo>
                    <a:pt x="0" y="31820"/>
                  </a:lnTo>
                  <a:cubicBezTo>
                    <a:pt x="0" y="23381"/>
                    <a:pt x="3353" y="15288"/>
                    <a:pt x="9320" y="9320"/>
                  </a:cubicBezTo>
                  <a:cubicBezTo>
                    <a:pt x="15288" y="3353"/>
                    <a:pt x="23381" y="0"/>
                    <a:pt x="31820" y="0"/>
                  </a:cubicBezTo>
                  <a:close/>
                </a:path>
              </a:pathLst>
            </a:custGeom>
            <a:blipFill>
              <a:blip r:embed="rId5"/>
              <a:stretch>
                <a:fillRect t="-128" b="-128"/>
              </a:stretch>
            </a:blipFill>
          </p:spPr>
          <p:txBody>
            <a:bodyPr/>
            <a:lstStyle/>
            <a:p>
              <a:endParaRPr lang="uk-UA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08346" y="2425722"/>
            <a:ext cx="8518514" cy="1135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94"/>
              </a:lnSpc>
            </a:pPr>
            <a:r>
              <a:rPr lang="en-US" sz="6639">
                <a:solidFill>
                  <a:srgbClr val="FFFFFF"/>
                </a:solidFill>
                <a:latin typeface="League Spartan Bold"/>
              </a:rPr>
              <a:t>Головні задачі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D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808886"/>
            <a:ext cx="18288000" cy="5455137"/>
            <a:chOff x="0" y="0"/>
            <a:chExt cx="24384000" cy="727351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8000"/>
            </a:blip>
            <a:srcRect t="35085" b="35085"/>
            <a:stretch>
              <a:fillRect/>
            </a:stretch>
          </p:blipFill>
          <p:spPr>
            <a:xfrm>
              <a:off x="0" y="0"/>
              <a:ext cx="24384000" cy="7273517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-142217" y="0"/>
            <a:ext cx="18288000" cy="4831863"/>
            <a:chOff x="0" y="0"/>
            <a:chExt cx="4816593" cy="127258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272589"/>
            </a:xfrm>
            <a:custGeom>
              <a:avLst/>
              <a:gdLst/>
              <a:ahLst/>
              <a:cxnLst/>
              <a:rect l="l" t="t" r="r" b="b"/>
              <a:pathLst>
                <a:path w="4816592" h="1272589">
                  <a:moveTo>
                    <a:pt x="0" y="0"/>
                  </a:moveTo>
                  <a:lnTo>
                    <a:pt x="4816592" y="0"/>
                  </a:lnTo>
                  <a:lnTo>
                    <a:pt x="4816592" y="1272589"/>
                  </a:lnTo>
                  <a:lnTo>
                    <a:pt x="0" y="1272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1310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3248716"/>
            <a:ext cx="16230600" cy="5360654"/>
            <a:chOff x="0" y="0"/>
            <a:chExt cx="5497895" cy="181584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497895" cy="1815849"/>
            </a:xfrm>
            <a:custGeom>
              <a:avLst/>
              <a:gdLst/>
              <a:ahLst/>
              <a:cxnLst/>
              <a:rect l="l" t="t" r="r" b="b"/>
              <a:pathLst>
                <a:path w="5497895" h="1815849">
                  <a:moveTo>
                    <a:pt x="0" y="0"/>
                  </a:moveTo>
                  <a:lnTo>
                    <a:pt x="5497895" y="0"/>
                  </a:lnTo>
                  <a:lnTo>
                    <a:pt x="5497895" y="1815849"/>
                  </a:lnTo>
                  <a:lnTo>
                    <a:pt x="0" y="1815849"/>
                  </a:lnTo>
                  <a:close/>
                </a:path>
              </a:pathLst>
            </a:custGeom>
            <a:solidFill>
              <a:srgbClr val="00878D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497895" cy="1853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3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440653" y="3779961"/>
            <a:ext cx="1737830" cy="173783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8240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540649" y="3779961"/>
            <a:ext cx="1737830" cy="173783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8240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53114" y="3779961"/>
            <a:ext cx="1737830" cy="173783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8240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959014" y="3779961"/>
            <a:ext cx="1737830" cy="173783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8240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2655364" y="3894676"/>
            <a:ext cx="1508399" cy="1508399"/>
          </a:xfrm>
          <a:custGeom>
            <a:avLst/>
            <a:gdLst/>
            <a:ahLst/>
            <a:cxnLst/>
            <a:rect l="l" t="t" r="r" b="b"/>
            <a:pathLst>
              <a:path w="1508399" h="1508399">
                <a:moveTo>
                  <a:pt x="0" y="0"/>
                </a:moveTo>
                <a:lnTo>
                  <a:pt x="1508399" y="0"/>
                </a:lnTo>
                <a:lnTo>
                  <a:pt x="1508399" y="1508399"/>
                </a:lnTo>
                <a:lnTo>
                  <a:pt x="0" y="15083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23" name="Freeform 23"/>
          <p:cNvSpPr/>
          <p:nvPr/>
        </p:nvSpPr>
        <p:spPr>
          <a:xfrm>
            <a:off x="6563708" y="3911354"/>
            <a:ext cx="1491721" cy="1491721"/>
          </a:xfrm>
          <a:custGeom>
            <a:avLst/>
            <a:gdLst/>
            <a:ahLst/>
            <a:cxnLst/>
            <a:rect l="l" t="t" r="r" b="b"/>
            <a:pathLst>
              <a:path w="1491721" h="1491721">
                <a:moveTo>
                  <a:pt x="0" y="0"/>
                </a:moveTo>
                <a:lnTo>
                  <a:pt x="1491721" y="0"/>
                </a:lnTo>
                <a:lnTo>
                  <a:pt x="1491721" y="1491721"/>
                </a:lnTo>
                <a:lnTo>
                  <a:pt x="0" y="14917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24" name="Freeform 24"/>
          <p:cNvSpPr/>
          <p:nvPr/>
        </p:nvSpPr>
        <p:spPr>
          <a:xfrm>
            <a:off x="10417060" y="3943907"/>
            <a:ext cx="1409938" cy="1409938"/>
          </a:xfrm>
          <a:custGeom>
            <a:avLst/>
            <a:gdLst/>
            <a:ahLst/>
            <a:cxnLst/>
            <a:rect l="l" t="t" r="r" b="b"/>
            <a:pathLst>
              <a:path w="1409938" h="1409938">
                <a:moveTo>
                  <a:pt x="0" y="0"/>
                </a:moveTo>
                <a:lnTo>
                  <a:pt x="1409938" y="0"/>
                </a:lnTo>
                <a:lnTo>
                  <a:pt x="1409938" y="1409938"/>
                </a:lnTo>
                <a:lnTo>
                  <a:pt x="0" y="14099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25" name="Freeform 25"/>
          <p:cNvSpPr/>
          <p:nvPr/>
        </p:nvSpPr>
        <p:spPr>
          <a:xfrm>
            <a:off x="14097693" y="3926978"/>
            <a:ext cx="1460473" cy="1460473"/>
          </a:xfrm>
          <a:custGeom>
            <a:avLst/>
            <a:gdLst/>
            <a:ahLst/>
            <a:cxnLst/>
            <a:rect l="l" t="t" r="r" b="b"/>
            <a:pathLst>
              <a:path w="1460473" h="1460473">
                <a:moveTo>
                  <a:pt x="0" y="0"/>
                </a:moveTo>
                <a:lnTo>
                  <a:pt x="1460472" y="0"/>
                </a:lnTo>
                <a:lnTo>
                  <a:pt x="1460472" y="1460473"/>
                </a:lnTo>
                <a:lnTo>
                  <a:pt x="0" y="1460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26" name="TextBox 26"/>
          <p:cNvSpPr txBox="1"/>
          <p:nvPr/>
        </p:nvSpPr>
        <p:spPr>
          <a:xfrm>
            <a:off x="1008346" y="1734241"/>
            <a:ext cx="9786464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6B70"/>
                </a:solidFill>
                <a:latin typeface="League Spartan Bold"/>
              </a:rPr>
              <a:t>Етапи роботи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901578" y="5862368"/>
            <a:ext cx="2720843" cy="1211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>
                <a:solidFill>
                  <a:srgbClr val="FFFFFF"/>
                </a:solidFill>
                <a:latin typeface="DM Sans Bold"/>
              </a:rPr>
              <a:t>Побудова концептуальної моделі відношень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641516" y="5862368"/>
            <a:ext cx="2961026" cy="1211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>
                <a:solidFill>
                  <a:srgbClr val="FFFFFF"/>
                </a:solidFill>
                <a:latin typeface="DM Sans Bold"/>
              </a:rPr>
              <a:t>Перехід від логічної до фізичної структури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513336" y="5862368"/>
            <a:ext cx="2629186" cy="1211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>
                <a:solidFill>
                  <a:srgbClr val="FFFFFF"/>
                </a:solidFill>
                <a:latin typeface="DM Sans Bold"/>
              </a:rPr>
              <a:t>Виправлення недоліків та оптимізація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850041" y="5862368"/>
            <a:ext cx="3119046" cy="1211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>
                <a:solidFill>
                  <a:srgbClr val="FFFFFF"/>
                </a:solidFill>
                <a:latin typeface="DM Sans Bold"/>
              </a:rPr>
              <a:t>Дослідження області майбутнього застосування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75258" y="8083396"/>
            <a:ext cx="19466094" cy="2676600"/>
            <a:chOff x="0" y="0"/>
            <a:chExt cx="5126873" cy="7049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26873" cy="704948"/>
            </a:xfrm>
            <a:custGeom>
              <a:avLst/>
              <a:gdLst/>
              <a:ahLst/>
              <a:cxnLst/>
              <a:rect l="l" t="t" r="r" b="b"/>
              <a:pathLst>
                <a:path w="5126873" h="704948">
                  <a:moveTo>
                    <a:pt x="0" y="0"/>
                  </a:moveTo>
                  <a:lnTo>
                    <a:pt x="5126873" y="0"/>
                  </a:lnTo>
                  <a:lnTo>
                    <a:pt x="5126873" y="704948"/>
                  </a:lnTo>
                  <a:lnTo>
                    <a:pt x="0" y="704948"/>
                  </a:lnTo>
                  <a:close/>
                </a:path>
              </a:pathLst>
            </a:custGeom>
            <a:solidFill>
              <a:srgbClr val="00878D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26873" cy="7430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5564076"/>
            <a:ext cx="3655819" cy="3560236"/>
            <a:chOff x="0" y="0"/>
            <a:chExt cx="4874425" cy="4746981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l="20720" r="20720"/>
            <a:stretch>
              <a:fillRect/>
            </a:stretch>
          </p:blipFill>
          <p:spPr>
            <a:xfrm>
              <a:off x="0" y="0"/>
              <a:ext cx="4874425" cy="4746981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3201745" y="5564076"/>
            <a:ext cx="3982030" cy="3560236"/>
            <a:chOff x="0" y="0"/>
            <a:chExt cx="5309374" cy="4746981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/>
            <a:srcRect t="5296" b="5296"/>
            <a:stretch>
              <a:fillRect/>
            </a:stretch>
          </p:blipFill>
          <p:spPr>
            <a:xfrm>
              <a:off x="0" y="0"/>
              <a:ext cx="5309374" cy="4746981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9081423" y="5564076"/>
            <a:ext cx="3820105" cy="3560236"/>
            <a:chOff x="0" y="0"/>
            <a:chExt cx="5093474" cy="4746981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/>
            <a:srcRect l="22318" r="22318"/>
            <a:stretch>
              <a:fillRect/>
            </a:stretch>
          </p:blipFill>
          <p:spPr>
            <a:xfrm>
              <a:off x="0" y="0"/>
              <a:ext cx="5093474" cy="4746981"/>
            </a:xfrm>
            <a:prstGeom prst="rect">
              <a:avLst/>
            </a:prstGeom>
          </p:spPr>
        </p:pic>
      </p:grpSp>
      <p:grpSp>
        <p:nvGrpSpPr>
          <p:cNvPr id="11" name="Group 11"/>
          <p:cNvGrpSpPr/>
          <p:nvPr/>
        </p:nvGrpSpPr>
        <p:grpSpPr>
          <a:xfrm>
            <a:off x="4961102" y="5564076"/>
            <a:ext cx="3820105" cy="3560236"/>
            <a:chOff x="0" y="0"/>
            <a:chExt cx="5093474" cy="4746981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/>
            <a:srcRect t="3401" b="3401"/>
            <a:stretch>
              <a:fillRect/>
            </a:stretch>
          </p:blipFill>
          <p:spPr>
            <a:xfrm>
              <a:off x="0" y="0"/>
              <a:ext cx="5093474" cy="4746981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0" y="-596369"/>
            <a:ext cx="499785" cy="4496505"/>
            <a:chOff x="0" y="0"/>
            <a:chExt cx="131631" cy="118426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1631" cy="1184265"/>
            </a:xfrm>
            <a:custGeom>
              <a:avLst/>
              <a:gdLst/>
              <a:ahLst/>
              <a:cxnLst/>
              <a:rect l="l" t="t" r="r" b="b"/>
              <a:pathLst>
                <a:path w="131631" h="1184265">
                  <a:moveTo>
                    <a:pt x="0" y="0"/>
                  </a:moveTo>
                  <a:lnTo>
                    <a:pt x="131631" y="0"/>
                  </a:lnTo>
                  <a:lnTo>
                    <a:pt x="131631" y="1184265"/>
                  </a:lnTo>
                  <a:lnTo>
                    <a:pt x="0" y="1184265"/>
                  </a:lnTo>
                  <a:close/>
                </a:path>
              </a:pathLst>
            </a:custGeom>
            <a:solidFill>
              <a:srgbClr val="FB8240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31631" cy="1222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8700" y="2004901"/>
            <a:ext cx="9786464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6B70"/>
                </a:solidFill>
                <a:latin typeface="League Spartan Bold"/>
              </a:rPr>
              <a:t>Волонтерство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27160" y="3176476"/>
            <a:ext cx="16230600" cy="2387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9"/>
              </a:lnSpc>
            </a:pPr>
            <a:r>
              <a:rPr lang="en-US" sz="2299" dirty="0" err="1">
                <a:solidFill>
                  <a:srgbClr val="006B70"/>
                </a:solidFill>
                <a:latin typeface="DM Sans"/>
              </a:rPr>
              <a:t>Волонтерська</a:t>
            </a:r>
            <a:r>
              <a:rPr lang="en-US" sz="2299" dirty="0">
                <a:solidFill>
                  <a:srgbClr val="006B70"/>
                </a:solidFill>
                <a:latin typeface="DM Sans"/>
              </a:rPr>
              <a:t> </a:t>
            </a:r>
            <a:r>
              <a:rPr lang="en-US" sz="2299" dirty="0" err="1">
                <a:solidFill>
                  <a:srgbClr val="006B70"/>
                </a:solidFill>
                <a:latin typeface="DM Sans"/>
              </a:rPr>
              <a:t>діяльність</a:t>
            </a:r>
            <a:r>
              <a:rPr lang="en-US" sz="2299" dirty="0">
                <a:solidFill>
                  <a:srgbClr val="006B70"/>
                </a:solidFill>
                <a:latin typeface="DM Sans"/>
              </a:rPr>
              <a:t> </a:t>
            </a:r>
            <a:r>
              <a:rPr lang="en-US" sz="2299" dirty="0" err="1">
                <a:solidFill>
                  <a:srgbClr val="006B70"/>
                </a:solidFill>
                <a:latin typeface="DM Sans"/>
              </a:rPr>
              <a:t>будується</a:t>
            </a:r>
            <a:r>
              <a:rPr lang="en-US" sz="2299" dirty="0">
                <a:solidFill>
                  <a:srgbClr val="006B70"/>
                </a:solidFill>
                <a:latin typeface="DM Sans"/>
              </a:rPr>
              <a:t> </a:t>
            </a:r>
            <a:r>
              <a:rPr lang="en-US" sz="2299" dirty="0" err="1">
                <a:solidFill>
                  <a:srgbClr val="006B70"/>
                </a:solidFill>
                <a:latin typeface="DM Sans"/>
              </a:rPr>
              <a:t>на</a:t>
            </a:r>
            <a:r>
              <a:rPr lang="en-US" sz="2299" dirty="0">
                <a:solidFill>
                  <a:srgbClr val="006B70"/>
                </a:solidFill>
                <a:latin typeface="DM Sans"/>
              </a:rPr>
              <a:t> 3 </a:t>
            </a:r>
            <a:r>
              <a:rPr lang="en-US" sz="2299" dirty="0" err="1">
                <a:solidFill>
                  <a:srgbClr val="006B70"/>
                </a:solidFill>
                <a:latin typeface="DM Sans"/>
              </a:rPr>
              <a:t>постулатах</a:t>
            </a:r>
            <a:r>
              <a:rPr lang="en-US" sz="2299" dirty="0">
                <a:solidFill>
                  <a:srgbClr val="006B70"/>
                </a:solidFill>
                <a:latin typeface="DM Sans"/>
              </a:rPr>
              <a:t>, </a:t>
            </a:r>
            <a:r>
              <a:rPr lang="en-US" sz="2299" dirty="0" err="1">
                <a:solidFill>
                  <a:srgbClr val="006B70"/>
                </a:solidFill>
                <a:latin typeface="DM Sans"/>
              </a:rPr>
              <a:t>без</a:t>
            </a:r>
            <a:r>
              <a:rPr lang="en-US" sz="2299" dirty="0">
                <a:solidFill>
                  <a:srgbClr val="006B70"/>
                </a:solidFill>
                <a:latin typeface="DM Sans"/>
              </a:rPr>
              <a:t> яких </a:t>
            </a:r>
            <a:r>
              <a:rPr lang="en-US" sz="2299" dirty="0" err="1">
                <a:solidFill>
                  <a:srgbClr val="006B70"/>
                </a:solidFill>
                <a:latin typeface="DM Sans"/>
              </a:rPr>
              <a:t>працю</a:t>
            </a:r>
            <a:r>
              <a:rPr lang="en-US" sz="2299" dirty="0">
                <a:solidFill>
                  <a:srgbClr val="006B70"/>
                </a:solidFill>
                <a:latin typeface="DM Sans"/>
              </a:rPr>
              <a:t> не </a:t>
            </a:r>
            <a:r>
              <a:rPr lang="en-US" sz="2299" dirty="0" err="1">
                <a:solidFill>
                  <a:srgbClr val="006B70"/>
                </a:solidFill>
                <a:latin typeface="DM Sans"/>
              </a:rPr>
              <a:t>можна</a:t>
            </a:r>
            <a:r>
              <a:rPr lang="en-US" sz="2299" dirty="0">
                <a:solidFill>
                  <a:srgbClr val="006B70"/>
                </a:solidFill>
                <a:latin typeface="DM Sans"/>
              </a:rPr>
              <a:t> </a:t>
            </a:r>
            <a:r>
              <a:rPr lang="en-US" sz="2299" dirty="0" err="1">
                <a:solidFill>
                  <a:srgbClr val="006B70"/>
                </a:solidFill>
                <a:latin typeface="DM Sans"/>
              </a:rPr>
              <a:t>вважати</a:t>
            </a:r>
            <a:r>
              <a:rPr lang="en-US" sz="2299" dirty="0">
                <a:solidFill>
                  <a:srgbClr val="006B70"/>
                </a:solidFill>
                <a:latin typeface="DM Sans"/>
              </a:rPr>
              <a:t> </a:t>
            </a:r>
            <a:r>
              <a:rPr lang="en-US" sz="2299" dirty="0" err="1">
                <a:solidFill>
                  <a:srgbClr val="006B70"/>
                </a:solidFill>
                <a:latin typeface="DM Sans"/>
              </a:rPr>
              <a:t>волонтерською</a:t>
            </a:r>
            <a:r>
              <a:rPr lang="en-US" sz="2299" dirty="0">
                <a:solidFill>
                  <a:srgbClr val="006B70"/>
                </a:solidFill>
                <a:latin typeface="DM Sans"/>
              </a:rPr>
              <a:t>:</a:t>
            </a:r>
          </a:p>
          <a:p>
            <a:pPr algn="just">
              <a:lnSpc>
                <a:spcPts val="3909"/>
              </a:lnSpc>
            </a:pPr>
            <a:r>
              <a:rPr lang="en-US" sz="2299" dirty="0" err="1">
                <a:solidFill>
                  <a:srgbClr val="F86717"/>
                </a:solidFill>
                <a:latin typeface="DM Sans Bold"/>
              </a:rPr>
              <a:t>Добровільність</a:t>
            </a:r>
            <a:r>
              <a:rPr lang="en-US" sz="2299" dirty="0">
                <a:solidFill>
                  <a:srgbClr val="F86717"/>
                </a:solidFill>
                <a:latin typeface="DM Sans Bold"/>
              </a:rPr>
              <a:t>:</a:t>
            </a:r>
            <a:r>
              <a:rPr lang="en-US" sz="2299" dirty="0">
                <a:solidFill>
                  <a:srgbClr val="F86717"/>
                </a:solidFill>
                <a:latin typeface="DM Sans"/>
              </a:rPr>
              <a:t> </a:t>
            </a:r>
            <a:r>
              <a:rPr lang="en-US" sz="2299" dirty="0" err="1">
                <a:solidFill>
                  <a:srgbClr val="006B70"/>
                </a:solidFill>
                <a:latin typeface="DM Sans"/>
              </a:rPr>
              <a:t>н</a:t>
            </a:r>
            <a:r>
              <a:rPr lang="en-US" sz="2299" dirty="0" err="1">
                <a:solidFill>
                  <a:srgbClr val="006B70"/>
                </a:solidFill>
                <a:latin typeface="DM Sans Light"/>
              </a:rPr>
              <a:t>іхто</a:t>
            </a:r>
            <a:r>
              <a:rPr lang="en-US" sz="2299" dirty="0">
                <a:solidFill>
                  <a:srgbClr val="006B70"/>
                </a:solidFill>
                <a:latin typeface="DM Sans Light"/>
              </a:rPr>
              <a:t> не </a:t>
            </a:r>
            <a:r>
              <a:rPr lang="en-US" sz="2299" dirty="0" err="1">
                <a:solidFill>
                  <a:srgbClr val="006B70"/>
                </a:solidFill>
                <a:latin typeface="DM Sans Light"/>
              </a:rPr>
              <a:t>може</a:t>
            </a:r>
            <a:r>
              <a:rPr lang="en-US" sz="2299" dirty="0">
                <a:solidFill>
                  <a:srgbClr val="006B70"/>
                </a:solidFill>
                <a:latin typeface="DM Sans Light"/>
              </a:rPr>
              <a:t> </a:t>
            </a:r>
            <a:r>
              <a:rPr lang="en-US" sz="2299" dirty="0" err="1">
                <a:solidFill>
                  <a:srgbClr val="006B70"/>
                </a:solidFill>
                <a:latin typeface="DM Sans Light"/>
              </a:rPr>
              <a:t>змусити</a:t>
            </a:r>
            <a:r>
              <a:rPr lang="en-US" sz="2299" dirty="0">
                <a:solidFill>
                  <a:srgbClr val="006B70"/>
                </a:solidFill>
                <a:latin typeface="DM Sans Light"/>
              </a:rPr>
              <a:t> </a:t>
            </a:r>
            <a:r>
              <a:rPr lang="en-US" sz="2299" dirty="0" err="1">
                <a:solidFill>
                  <a:srgbClr val="006B70"/>
                </a:solidFill>
                <a:latin typeface="DM Sans Light"/>
              </a:rPr>
              <a:t>тебе</a:t>
            </a:r>
            <a:r>
              <a:rPr lang="en-US" sz="2299" dirty="0">
                <a:solidFill>
                  <a:srgbClr val="006B70"/>
                </a:solidFill>
                <a:latin typeface="DM Sans Light"/>
              </a:rPr>
              <a:t> </a:t>
            </a:r>
            <a:r>
              <a:rPr lang="en-US" sz="2299" dirty="0" err="1">
                <a:solidFill>
                  <a:srgbClr val="006B70"/>
                </a:solidFill>
                <a:latin typeface="DM Sans Light"/>
              </a:rPr>
              <a:t>волонтерити</a:t>
            </a:r>
            <a:r>
              <a:rPr lang="en-US" sz="2299" dirty="0">
                <a:solidFill>
                  <a:srgbClr val="006B70"/>
                </a:solidFill>
                <a:latin typeface="DM Sans Light"/>
              </a:rPr>
              <a:t>.</a:t>
            </a:r>
          </a:p>
          <a:p>
            <a:pPr algn="just">
              <a:lnSpc>
                <a:spcPts val="3909"/>
              </a:lnSpc>
            </a:pPr>
            <a:r>
              <a:rPr lang="en-US" sz="2299" dirty="0" err="1">
                <a:solidFill>
                  <a:srgbClr val="F86717"/>
                </a:solidFill>
                <a:latin typeface="DM Sans Bold"/>
              </a:rPr>
              <a:t>Неприбутковість</a:t>
            </a:r>
            <a:r>
              <a:rPr lang="en-US" sz="2299" dirty="0">
                <a:solidFill>
                  <a:srgbClr val="F86717"/>
                </a:solidFill>
                <a:latin typeface="DM Sans Bold"/>
              </a:rPr>
              <a:t>:</a:t>
            </a:r>
            <a:r>
              <a:rPr lang="en-US" sz="2299" dirty="0">
                <a:solidFill>
                  <a:srgbClr val="006B70"/>
                </a:solidFill>
                <a:latin typeface="DM Sans"/>
              </a:rPr>
              <a:t> </a:t>
            </a:r>
            <a:r>
              <a:rPr lang="en-US" sz="2299" dirty="0" err="1">
                <a:solidFill>
                  <a:srgbClr val="006B70"/>
                </a:solidFill>
                <a:latin typeface="DM Sans"/>
              </a:rPr>
              <a:t>в</a:t>
            </a:r>
            <a:r>
              <a:rPr lang="en-US" sz="2299" dirty="0" err="1">
                <a:solidFill>
                  <a:srgbClr val="006B70"/>
                </a:solidFill>
                <a:latin typeface="DM Sans Light"/>
              </a:rPr>
              <a:t>олонтерська</a:t>
            </a:r>
            <a:r>
              <a:rPr lang="en-US" sz="2299" dirty="0">
                <a:solidFill>
                  <a:srgbClr val="006B70"/>
                </a:solidFill>
                <a:latin typeface="DM Sans Light"/>
              </a:rPr>
              <a:t> </a:t>
            </a:r>
            <a:r>
              <a:rPr lang="en-US" sz="2299" dirty="0" err="1">
                <a:solidFill>
                  <a:srgbClr val="006B70"/>
                </a:solidFill>
                <a:latin typeface="DM Sans Light"/>
              </a:rPr>
              <a:t>допомога</a:t>
            </a:r>
            <a:r>
              <a:rPr lang="en-US" sz="2299" dirty="0">
                <a:solidFill>
                  <a:srgbClr val="006B70"/>
                </a:solidFill>
                <a:latin typeface="DM Sans Light"/>
              </a:rPr>
              <a:t> </a:t>
            </a:r>
            <a:r>
              <a:rPr lang="en-US" sz="2299" dirty="0" err="1">
                <a:solidFill>
                  <a:srgbClr val="006B70"/>
                </a:solidFill>
                <a:latin typeface="DM Sans Light"/>
              </a:rPr>
              <a:t>надається</a:t>
            </a:r>
            <a:r>
              <a:rPr lang="en-US" sz="2299" dirty="0">
                <a:solidFill>
                  <a:srgbClr val="006B70"/>
                </a:solidFill>
                <a:latin typeface="DM Sans Light"/>
              </a:rPr>
              <a:t> </a:t>
            </a:r>
            <a:r>
              <a:rPr lang="en-US" sz="2299" dirty="0" err="1">
                <a:solidFill>
                  <a:srgbClr val="006B70"/>
                </a:solidFill>
                <a:latin typeface="DM Sans Light"/>
              </a:rPr>
              <a:t>безоплатно</a:t>
            </a:r>
            <a:r>
              <a:rPr lang="en-US" sz="2299" dirty="0">
                <a:solidFill>
                  <a:srgbClr val="006B70"/>
                </a:solidFill>
                <a:latin typeface="DM Sans Light"/>
              </a:rPr>
              <a:t>.</a:t>
            </a:r>
          </a:p>
          <a:p>
            <a:pPr algn="just">
              <a:lnSpc>
                <a:spcPts val="3909"/>
              </a:lnSpc>
            </a:pPr>
            <a:r>
              <a:rPr lang="en-US" sz="2299" dirty="0" err="1">
                <a:solidFill>
                  <a:srgbClr val="F86717"/>
                </a:solidFill>
                <a:latin typeface="DM Sans Bold"/>
              </a:rPr>
              <a:t>Суспільна</a:t>
            </a:r>
            <a:r>
              <a:rPr lang="en-US" sz="2299" dirty="0">
                <a:solidFill>
                  <a:srgbClr val="F86717"/>
                </a:solidFill>
                <a:latin typeface="DM Sans Bold"/>
              </a:rPr>
              <a:t> </a:t>
            </a:r>
            <a:r>
              <a:rPr lang="en-US" sz="2299" dirty="0" err="1">
                <a:solidFill>
                  <a:srgbClr val="F86717"/>
                </a:solidFill>
                <a:latin typeface="DM Sans Bold"/>
              </a:rPr>
              <a:t>користь</a:t>
            </a:r>
            <a:r>
              <a:rPr lang="en-US" sz="2299" dirty="0">
                <a:solidFill>
                  <a:srgbClr val="F86717"/>
                </a:solidFill>
                <a:latin typeface="DM Sans Bold"/>
              </a:rPr>
              <a:t>:</a:t>
            </a:r>
            <a:r>
              <a:rPr lang="en-US" sz="2299" dirty="0">
                <a:solidFill>
                  <a:srgbClr val="006B70"/>
                </a:solidFill>
                <a:latin typeface="DM Sans"/>
              </a:rPr>
              <a:t> </a:t>
            </a:r>
            <a:r>
              <a:rPr lang="en-US" sz="2299" dirty="0" err="1">
                <a:solidFill>
                  <a:srgbClr val="006B70"/>
                </a:solidFill>
                <a:latin typeface="DM Sans"/>
              </a:rPr>
              <a:t>в</a:t>
            </a:r>
            <a:r>
              <a:rPr lang="en-US" sz="2299" dirty="0" err="1">
                <a:solidFill>
                  <a:srgbClr val="006B70"/>
                </a:solidFill>
                <a:latin typeface="DM Sans Light"/>
              </a:rPr>
              <a:t>олонтери</a:t>
            </a:r>
            <a:r>
              <a:rPr lang="en-US" sz="2299" dirty="0">
                <a:solidFill>
                  <a:srgbClr val="006B70"/>
                </a:solidFill>
                <a:latin typeface="DM Sans Light"/>
              </a:rPr>
              <a:t> не </a:t>
            </a:r>
            <a:r>
              <a:rPr lang="en-US" sz="2299" dirty="0" err="1">
                <a:solidFill>
                  <a:srgbClr val="006B70"/>
                </a:solidFill>
                <a:latin typeface="DM Sans Light"/>
              </a:rPr>
              <a:t>чекають</a:t>
            </a:r>
            <a:r>
              <a:rPr lang="en-US" sz="2299" dirty="0">
                <a:solidFill>
                  <a:srgbClr val="006B70"/>
                </a:solidFill>
                <a:latin typeface="DM Sans Light"/>
              </a:rPr>
              <a:t>, </a:t>
            </a:r>
            <a:r>
              <a:rPr lang="en-US" sz="2299" dirty="0" err="1">
                <a:solidFill>
                  <a:srgbClr val="006B70"/>
                </a:solidFill>
                <a:latin typeface="DM Sans Light"/>
              </a:rPr>
              <a:t>вони</a:t>
            </a:r>
            <a:r>
              <a:rPr lang="en-US" sz="2299" dirty="0">
                <a:solidFill>
                  <a:srgbClr val="006B70"/>
                </a:solidFill>
                <a:latin typeface="DM Sans Light"/>
              </a:rPr>
              <a:t> </a:t>
            </a:r>
            <a:r>
              <a:rPr lang="en-US" sz="2299" dirty="0" err="1">
                <a:solidFill>
                  <a:srgbClr val="006B70"/>
                </a:solidFill>
                <a:latin typeface="DM Sans Light"/>
              </a:rPr>
              <a:t>стають</a:t>
            </a:r>
            <a:r>
              <a:rPr lang="en-US" sz="2299" dirty="0">
                <a:solidFill>
                  <a:srgbClr val="006B70"/>
                </a:solidFill>
                <a:latin typeface="DM Sans Light"/>
              </a:rPr>
              <a:t> </a:t>
            </a:r>
            <a:r>
              <a:rPr lang="en-US" sz="2299" dirty="0" err="1">
                <a:solidFill>
                  <a:srgbClr val="006B70"/>
                </a:solidFill>
                <a:latin typeface="DM Sans Light"/>
              </a:rPr>
              <a:t>рушієм</a:t>
            </a:r>
            <a:r>
              <a:rPr lang="en-US" sz="2299" dirty="0">
                <a:solidFill>
                  <a:srgbClr val="006B70"/>
                </a:solidFill>
                <a:latin typeface="DM Sans Light"/>
              </a:rPr>
              <a:t> </a:t>
            </a:r>
            <a:r>
              <a:rPr lang="en-US" sz="2299" dirty="0" err="1">
                <a:solidFill>
                  <a:srgbClr val="006B70"/>
                </a:solidFill>
                <a:latin typeface="DM Sans Light"/>
              </a:rPr>
              <a:t>позитивних</a:t>
            </a:r>
            <a:r>
              <a:rPr lang="en-US" sz="2299" dirty="0">
                <a:solidFill>
                  <a:srgbClr val="006B70"/>
                </a:solidFill>
                <a:latin typeface="DM Sans Light"/>
              </a:rPr>
              <a:t> </a:t>
            </a:r>
            <a:r>
              <a:rPr lang="en-US" sz="2299" dirty="0" err="1">
                <a:solidFill>
                  <a:srgbClr val="006B70"/>
                </a:solidFill>
                <a:latin typeface="DM Sans Light"/>
              </a:rPr>
              <a:t>змін</a:t>
            </a:r>
            <a:r>
              <a:rPr lang="en-US" sz="2299" dirty="0">
                <a:solidFill>
                  <a:srgbClr val="006B70"/>
                </a:solidFill>
                <a:latin typeface="DM Sans Light"/>
              </a:rPr>
              <a:t>.</a:t>
            </a:r>
          </a:p>
          <a:p>
            <a:pPr algn="just">
              <a:lnSpc>
                <a:spcPts val="3400"/>
              </a:lnSpc>
            </a:pPr>
            <a:endParaRPr lang="en-US" sz="2299" dirty="0">
              <a:solidFill>
                <a:srgbClr val="006B70"/>
              </a:solidFill>
              <a:latin typeface="DM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74862" y="0"/>
            <a:ext cx="14086498" cy="10678113"/>
            <a:chOff x="0" y="0"/>
            <a:chExt cx="3710024" cy="28123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10024" cy="2812343"/>
            </a:xfrm>
            <a:custGeom>
              <a:avLst/>
              <a:gdLst/>
              <a:ahLst/>
              <a:cxnLst/>
              <a:rect l="l" t="t" r="r" b="b"/>
              <a:pathLst>
                <a:path w="3710024" h="2812343">
                  <a:moveTo>
                    <a:pt x="0" y="0"/>
                  </a:moveTo>
                  <a:lnTo>
                    <a:pt x="3710024" y="0"/>
                  </a:lnTo>
                  <a:lnTo>
                    <a:pt x="3710024" y="2812343"/>
                  </a:lnTo>
                  <a:lnTo>
                    <a:pt x="0" y="28123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10024" cy="2850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603281" y="-921321"/>
            <a:ext cx="4333368" cy="11991224"/>
            <a:chOff x="0" y="0"/>
            <a:chExt cx="1141299" cy="31581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41299" cy="3158183"/>
            </a:xfrm>
            <a:custGeom>
              <a:avLst/>
              <a:gdLst/>
              <a:ahLst/>
              <a:cxnLst/>
              <a:rect l="l" t="t" r="r" b="b"/>
              <a:pathLst>
                <a:path w="1141299" h="3158183">
                  <a:moveTo>
                    <a:pt x="0" y="0"/>
                  </a:moveTo>
                  <a:lnTo>
                    <a:pt x="1141299" y="0"/>
                  </a:lnTo>
                  <a:lnTo>
                    <a:pt x="1141299" y="3158183"/>
                  </a:lnTo>
                  <a:lnTo>
                    <a:pt x="0" y="3158183"/>
                  </a:lnTo>
                  <a:close/>
                </a:path>
              </a:pathLst>
            </a:custGeom>
            <a:solidFill>
              <a:srgbClr val="FB8240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41299" cy="3196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879443" y="366321"/>
            <a:ext cx="6650578" cy="9415939"/>
          </a:xfrm>
          <a:custGeom>
            <a:avLst/>
            <a:gdLst/>
            <a:ahLst/>
            <a:cxnLst/>
            <a:rect l="l" t="t" r="r" b="b"/>
            <a:pathLst>
              <a:path w="6650578" h="9415939">
                <a:moveTo>
                  <a:pt x="0" y="0"/>
                </a:moveTo>
                <a:lnTo>
                  <a:pt x="6650578" y="0"/>
                </a:lnTo>
                <a:lnTo>
                  <a:pt x="6650578" y="9415939"/>
                </a:lnTo>
                <a:lnTo>
                  <a:pt x="0" y="94159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9" name="TextBox 9"/>
          <p:cNvSpPr txBox="1"/>
          <p:nvPr/>
        </p:nvSpPr>
        <p:spPr>
          <a:xfrm>
            <a:off x="8232640" y="1281817"/>
            <a:ext cx="7698393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6B70"/>
                </a:solidFill>
                <a:latin typeface="League Spartan Bold"/>
              </a:rPr>
              <a:t>ER-діаграма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32640" y="3019084"/>
            <a:ext cx="6319301" cy="5212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6"/>
              </a:lnSpc>
            </a:pPr>
            <a:r>
              <a:rPr lang="en-US" sz="3290" dirty="0" err="1">
                <a:solidFill>
                  <a:srgbClr val="03393B"/>
                </a:solidFill>
                <a:latin typeface="Canva Sans"/>
              </a:rPr>
              <a:t>Діаграма</a:t>
            </a:r>
            <a:r>
              <a:rPr lang="en-US" sz="3290" dirty="0">
                <a:solidFill>
                  <a:srgbClr val="03393B"/>
                </a:solidFill>
                <a:latin typeface="Canva Sans"/>
              </a:rPr>
              <a:t> </a:t>
            </a:r>
            <a:r>
              <a:rPr lang="en-US" sz="3290" dirty="0" err="1">
                <a:solidFill>
                  <a:srgbClr val="03393B"/>
                </a:solidFill>
                <a:latin typeface="Canva Sans"/>
              </a:rPr>
              <a:t>відношень</a:t>
            </a:r>
            <a:r>
              <a:rPr lang="en-US" sz="3290" dirty="0">
                <a:solidFill>
                  <a:srgbClr val="03393B"/>
                </a:solidFill>
                <a:latin typeface="Canva Sans"/>
              </a:rPr>
              <a:t> </a:t>
            </a:r>
            <a:r>
              <a:rPr lang="en-US" sz="3290" dirty="0" err="1">
                <a:solidFill>
                  <a:srgbClr val="03393B"/>
                </a:solidFill>
                <a:latin typeface="Canva Sans"/>
              </a:rPr>
              <a:t>забарвлена</a:t>
            </a:r>
            <a:r>
              <a:rPr lang="en-US" sz="3290" dirty="0">
                <a:solidFill>
                  <a:srgbClr val="03393B"/>
                </a:solidFill>
                <a:latin typeface="Canva Sans"/>
              </a:rPr>
              <a:t> у </a:t>
            </a:r>
            <a:r>
              <a:rPr lang="en-US" sz="3290" dirty="0" err="1">
                <a:solidFill>
                  <a:srgbClr val="03393B"/>
                </a:solidFill>
                <a:latin typeface="Canva Sans"/>
              </a:rPr>
              <a:t>два</a:t>
            </a:r>
            <a:r>
              <a:rPr lang="en-US" sz="3290" dirty="0">
                <a:solidFill>
                  <a:srgbClr val="03393B"/>
                </a:solidFill>
                <a:latin typeface="Canva Sans"/>
              </a:rPr>
              <a:t> </a:t>
            </a:r>
            <a:r>
              <a:rPr lang="en-US" sz="3290" dirty="0" err="1">
                <a:solidFill>
                  <a:srgbClr val="03393B"/>
                </a:solidFill>
                <a:latin typeface="Canva Sans"/>
              </a:rPr>
              <a:t>кольори</a:t>
            </a:r>
            <a:r>
              <a:rPr lang="en-US" sz="3290" dirty="0">
                <a:solidFill>
                  <a:srgbClr val="03393B"/>
                </a:solidFill>
                <a:latin typeface="Canva Sans"/>
              </a:rPr>
              <a:t>. </a:t>
            </a:r>
            <a:r>
              <a:rPr lang="en-US" sz="3290" dirty="0" err="1">
                <a:solidFill>
                  <a:srgbClr val="03393B"/>
                </a:solidFill>
                <a:latin typeface="Canva Sans"/>
              </a:rPr>
              <a:t>Кожен</a:t>
            </a:r>
            <a:r>
              <a:rPr lang="en-US" sz="3290" dirty="0">
                <a:solidFill>
                  <a:srgbClr val="03393B"/>
                </a:solidFill>
                <a:latin typeface="Canva Sans"/>
              </a:rPr>
              <a:t> </a:t>
            </a:r>
            <a:r>
              <a:rPr lang="en-US" sz="3290" dirty="0" err="1">
                <a:solidFill>
                  <a:srgbClr val="03393B"/>
                </a:solidFill>
                <a:latin typeface="Canva Sans"/>
              </a:rPr>
              <a:t>колір</a:t>
            </a:r>
            <a:r>
              <a:rPr lang="en-US" sz="3290" dirty="0">
                <a:solidFill>
                  <a:srgbClr val="03393B"/>
                </a:solidFill>
                <a:latin typeface="Canva Sans"/>
              </a:rPr>
              <a:t> </a:t>
            </a:r>
            <a:r>
              <a:rPr lang="en-US" sz="3290" dirty="0" err="1">
                <a:solidFill>
                  <a:srgbClr val="03393B"/>
                </a:solidFill>
                <a:latin typeface="Canva Sans"/>
              </a:rPr>
              <a:t>символізує</a:t>
            </a:r>
            <a:r>
              <a:rPr lang="en-US" sz="3290" dirty="0">
                <a:solidFill>
                  <a:srgbClr val="03393B"/>
                </a:solidFill>
                <a:latin typeface="Canva Sans"/>
              </a:rPr>
              <a:t> </a:t>
            </a:r>
            <a:r>
              <a:rPr lang="en-US" sz="3290" dirty="0" err="1">
                <a:solidFill>
                  <a:srgbClr val="03393B"/>
                </a:solidFill>
                <a:latin typeface="Canva Sans"/>
              </a:rPr>
              <a:t>область</a:t>
            </a:r>
            <a:r>
              <a:rPr lang="en-US" sz="3290" dirty="0">
                <a:solidFill>
                  <a:srgbClr val="03393B"/>
                </a:solidFill>
                <a:latin typeface="Canva Sans"/>
              </a:rPr>
              <a:t> </a:t>
            </a:r>
            <a:r>
              <a:rPr lang="en-US" sz="3290" dirty="0" err="1">
                <a:solidFill>
                  <a:srgbClr val="03393B"/>
                </a:solidFill>
                <a:latin typeface="Canva Sans"/>
              </a:rPr>
              <a:t>інтересу</a:t>
            </a:r>
            <a:r>
              <a:rPr lang="en-US" sz="3290" dirty="0">
                <a:solidFill>
                  <a:srgbClr val="03393B"/>
                </a:solidFill>
                <a:latin typeface="Canva Sans"/>
              </a:rPr>
              <a:t>: </a:t>
            </a:r>
          </a:p>
          <a:p>
            <a:pPr>
              <a:lnSpc>
                <a:spcPts val="4606"/>
              </a:lnSpc>
            </a:pPr>
            <a:endParaRPr lang="en-US" sz="3290" dirty="0">
              <a:solidFill>
                <a:srgbClr val="03393B"/>
              </a:solidFill>
              <a:latin typeface="Canva Sans"/>
            </a:endParaRPr>
          </a:p>
          <a:p>
            <a:pPr>
              <a:lnSpc>
                <a:spcPts val="4606"/>
              </a:lnSpc>
            </a:pPr>
            <a:r>
              <a:rPr lang="en-US" sz="3290" dirty="0">
                <a:solidFill>
                  <a:srgbClr val="03393B"/>
                </a:solidFill>
                <a:latin typeface="Canva Sans"/>
              </a:rPr>
              <a:t>      - </a:t>
            </a:r>
            <a:r>
              <a:rPr lang="en-US" sz="3290" dirty="0" err="1">
                <a:solidFill>
                  <a:srgbClr val="03393B"/>
                </a:solidFill>
                <a:latin typeface="Canva Sans"/>
              </a:rPr>
              <a:t>матеріальна</a:t>
            </a:r>
            <a:r>
              <a:rPr lang="en-US" sz="3290" dirty="0">
                <a:solidFill>
                  <a:srgbClr val="03393B"/>
                </a:solidFill>
                <a:latin typeface="Canva Sans"/>
              </a:rPr>
              <a:t> </a:t>
            </a:r>
            <a:r>
              <a:rPr lang="en-US" sz="3290" dirty="0" err="1">
                <a:solidFill>
                  <a:srgbClr val="03393B"/>
                </a:solidFill>
                <a:latin typeface="Canva Sans"/>
              </a:rPr>
              <a:t>допомога</a:t>
            </a:r>
            <a:r>
              <a:rPr lang="en-US" sz="3290" dirty="0">
                <a:solidFill>
                  <a:srgbClr val="03393B"/>
                </a:solidFill>
                <a:latin typeface="Canva Sans"/>
              </a:rPr>
              <a:t> </a:t>
            </a:r>
          </a:p>
          <a:p>
            <a:pPr>
              <a:lnSpc>
                <a:spcPts val="4606"/>
              </a:lnSpc>
            </a:pPr>
            <a:r>
              <a:rPr lang="en-US" sz="3290" dirty="0">
                <a:solidFill>
                  <a:srgbClr val="03393B"/>
                </a:solidFill>
                <a:latin typeface="Canva Sans"/>
              </a:rPr>
              <a:t>       </a:t>
            </a:r>
          </a:p>
          <a:p>
            <a:pPr>
              <a:lnSpc>
                <a:spcPts val="4606"/>
              </a:lnSpc>
            </a:pPr>
            <a:r>
              <a:rPr lang="en-US" sz="3290" dirty="0">
                <a:solidFill>
                  <a:srgbClr val="03393B"/>
                </a:solidFill>
                <a:latin typeface="Canva Sans"/>
              </a:rPr>
              <a:t>      - </a:t>
            </a:r>
            <a:r>
              <a:rPr lang="en-US" sz="3290" dirty="0" err="1">
                <a:solidFill>
                  <a:srgbClr val="03393B"/>
                </a:solidFill>
                <a:latin typeface="Canva Sans"/>
              </a:rPr>
              <a:t>управління</a:t>
            </a:r>
            <a:r>
              <a:rPr lang="en-US" sz="3290" dirty="0">
                <a:solidFill>
                  <a:srgbClr val="03393B"/>
                </a:solidFill>
                <a:latin typeface="Canva Sans"/>
              </a:rPr>
              <a:t> </a:t>
            </a:r>
            <a:r>
              <a:rPr lang="en-US" sz="3290" dirty="0" err="1">
                <a:solidFill>
                  <a:srgbClr val="03393B"/>
                </a:solidFill>
                <a:latin typeface="Canva Sans"/>
              </a:rPr>
              <a:t>задачами</a:t>
            </a:r>
            <a:endParaRPr lang="en-US" sz="3290" dirty="0">
              <a:solidFill>
                <a:srgbClr val="03393B"/>
              </a:solidFill>
              <a:latin typeface="Canva Sans"/>
            </a:endParaRPr>
          </a:p>
          <a:p>
            <a:pPr marL="0" lvl="0" indent="0">
              <a:lnSpc>
                <a:spcPts val="4606"/>
              </a:lnSpc>
              <a:spcBef>
                <a:spcPct val="0"/>
              </a:spcBef>
            </a:pPr>
            <a:endParaRPr lang="en-US" sz="3290" dirty="0">
              <a:solidFill>
                <a:srgbClr val="03393B"/>
              </a:solidFill>
              <a:latin typeface="Canva San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8183272" y="5401653"/>
            <a:ext cx="478784" cy="447180"/>
            <a:chOff x="0" y="0"/>
            <a:chExt cx="812800" cy="75914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759148"/>
            </a:xfrm>
            <a:custGeom>
              <a:avLst/>
              <a:gdLst/>
              <a:ahLst/>
              <a:cxnLst/>
              <a:rect l="l" t="t" r="r" b="b"/>
              <a:pathLst>
                <a:path w="812800" h="759148">
                  <a:moveTo>
                    <a:pt x="406400" y="0"/>
                  </a:moveTo>
                  <a:cubicBezTo>
                    <a:pt x="181951" y="0"/>
                    <a:pt x="0" y="169941"/>
                    <a:pt x="0" y="379574"/>
                  </a:cubicBezTo>
                  <a:cubicBezTo>
                    <a:pt x="0" y="589207"/>
                    <a:pt x="181951" y="759148"/>
                    <a:pt x="406400" y="759148"/>
                  </a:cubicBezTo>
                  <a:cubicBezTo>
                    <a:pt x="630849" y="759148"/>
                    <a:pt x="812800" y="589207"/>
                    <a:pt x="812800" y="379574"/>
                  </a:cubicBezTo>
                  <a:cubicBezTo>
                    <a:pt x="812800" y="16994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3070"/>
              <a:ext cx="660400" cy="654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241990" y="6625008"/>
            <a:ext cx="478784" cy="447180"/>
            <a:chOff x="0" y="0"/>
            <a:chExt cx="812800" cy="75914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759148"/>
            </a:xfrm>
            <a:custGeom>
              <a:avLst/>
              <a:gdLst/>
              <a:ahLst/>
              <a:cxnLst/>
              <a:rect l="l" t="t" r="r" b="b"/>
              <a:pathLst>
                <a:path w="812800" h="759148">
                  <a:moveTo>
                    <a:pt x="406400" y="0"/>
                  </a:moveTo>
                  <a:cubicBezTo>
                    <a:pt x="181951" y="0"/>
                    <a:pt x="0" y="169941"/>
                    <a:pt x="0" y="379574"/>
                  </a:cubicBezTo>
                  <a:cubicBezTo>
                    <a:pt x="0" y="589207"/>
                    <a:pt x="181951" y="759148"/>
                    <a:pt x="406400" y="759148"/>
                  </a:cubicBezTo>
                  <a:cubicBezTo>
                    <a:pt x="630849" y="759148"/>
                    <a:pt x="812800" y="589207"/>
                    <a:pt x="812800" y="379574"/>
                  </a:cubicBezTo>
                  <a:cubicBezTo>
                    <a:pt x="812800" y="16994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6717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3070"/>
              <a:ext cx="660400" cy="654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74862" y="0"/>
            <a:ext cx="14086498" cy="10678113"/>
            <a:chOff x="0" y="0"/>
            <a:chExt cx="3710024" cy="28123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10024" cy="2812343"/>
            </a:xfrm>
            <a:custGeom>
              <a:avLst/>
              <a:gdLst/>
              <a:ahLst/>
              <a:cxnLst/>
              <a:rect l="l" t="t" r="r" b="b"/>
              <a:pathLst>
                <a:path w="3710024" h="2812343">
                  <a:moveTo>
                    <a:pt x="0" y="0"/>
                  </a:moveTo>
                  <a:lnTo>
                    <a:pt x="3710024" y="0"/>
                  </a:lnTo>
                  <a:lnTo>
                    <a:pt x="3710024" y="2812343"/>
                  </a:lnTo>
                  <a:lnTo>
                    <a:pt x="0" y="28123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10024" cy="2850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603281" y="-921321"/>
            <a:ext cx="4333368" cy="11991224"/>
            <a:chOff x="0" y="0"/>
            <a:chExt cx="1141299" cy="31581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41299" cy="3158183"/>
            </a:xfrm>
            <a:custGeom>
              <a:avLst/>
              <a:gdLst/>
              <a:ahLst/>
              <a:cxnLst/>
              <a:rect l="l" t="t" r="r" b="b"/>
              <a:pathLst>
                <a:path w="1141299" h="3158183">
                  <a:moveTo>
                    <a:pt x="0" y="0"/>
                  </a:moveTo>
                  <a:lnTo>
                    <a:pt x="1141299" y="0"/>
                  </a:lnTo>
                  <a:lnTo>
                    <a:pt x="1141299" y="3158183"/>
                  </a:lnTo>
                  <a:lnTo>
                    <a:pt x="0" y="3158183"/>
                  </a:lnTo>
                  <a:close/>
                </a:path>
              </a:pathLst>
            </a:custGeom>
            <a:solidFill>
              <a:srgbClr val="FB8240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41299" cy="3196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987402" y="677489"/>
            <a:ext cx="11128775" cy="8580811"/>
          </a:xfrm>
          <a:custGeom>
            <a:avLst/>
            <a:gdLst/>
            <a:ahLst/>
            <a:cxnLst/>
            <a:rect l="l" t="t" r="r" b="b"/>
            <a:pathLst>
              <a:path w="11128775" h="8580811">
                <a:moveTo>
                  <a:pt x="0" y="0"/>
                </a:moveTo>
                <a:lnTo>
                  <a:pt x="11128775" y="0"/>
                </a:lnTo>
                <a:lnTo>
                  <a:pt x="11128775" y="8580811"/>
                </a:lnTo>
                <a:lnTo>
                  <a:pt x="0" y="85808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9" name="TextBox 9"/>
          <p:cNvSpPr txBox="1"/>
          <p:nvPr/>
        </p:nvSpPr>
        <p:spPr>
          <a:xfrm>
            <a:off x="236872" y="2989254"/>
            <a:ext cx="5055246" cy="1978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16"/>
              </a:lnSpc>
            </a:pPr>
            <a:r>
              <a:rPr lang="en-US" sz="5725">
                <a:solidFill>
                  <a:srgbClr val="FFFFFF"/>
                </a:solidFill>
                <a:latin typeface="League Spartan Bold"/>
              </a:rPr>
              <a:t>Згенерована</a:t>
            </a:r>
          </a:p>
          <a:p>
            <a:pPr>
              <a:lnSpc>
                <a:spcPts val="8016"/>
              </a:lnSpc>
            </a:pPr>
            <a:r>
              <a:rPr lang="en-US" sz="5725">
                <a:solidFill>
                  <a:srgbClr val="FFFFFF"/>
                </a:solidFill>
                <a:latin typeface="League Spartan Bold"/>
              </a:rPr>
              <a:t>схема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64409" y="8337445"/>
            <a:ext cx="20412037" cy="617732"/>
            <a:chOff x="0" y="0"/>
            <a:chExt cx="5376010" cy="1626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76010" cy="162695"/>
            </a:xfrm>
            <a:custGeom>
              <a:avLst/>
              <a:gdLst/>
              <a:ahLst/>
              <a:cxnLst/>
              <a:rect l="l" t="t" r="r" b="b"/>
              <a:pathLst>
                <a:path w="5376010" h="162695">
                  <a:moveTo>
                    <a:pt x="0" y="0"/>
                  </a:moveTo>
                  <a:lnTo>
                    <a:pt x="5376010" y="0"/>
                  </a:lnTo>
                  <a:lnTo>
                    <a:pt x="5376010" y="162695"/>
                  </a:lnTo>
                  <a:lnTo>
                    <a:pt x="0" y="162695"/>
                  </a:lnTo>
                  <a:close/>
                </a:path>
              </a:pathLst>
            </a:custGeom>
            <a:solidFill>
              <a:srgbClr val="FB8240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376010" cy="2007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733540" y="2707342"/>
            <a:ext cx="19545300" cy="5630103"/>
            <a:chOff x="0" y="0"/>
            <a:chExt cx="5147733" cy="14828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47733" cy="1482825"/>
            </a:xfrm>
            <a:custGeom>
              <a:avLst/>
              <a:gdLst/>
              <a:ahLst/>
              <a:cxnLst/>
              <a:rect l="l" t="t" r="r" b="b"/>
              <a:pathLst>
                <a:path w="5147733" h="1482825">
                  <a:moveTo>
                    <a:pt x="0" y="0"/>
                  </a:moveTo>
                  <a:lnTo>
                    <a:pt x="5147733" y="0"/>
                  </a:lnTo>
                  <a:lnTo>
                    <a:pt x="5147733" y="1482825"/>
                  </a:lnTo>
                  <a:lnTo>
                    <a:pt x="0" y="1482825"/>
                  </a:lnTo>
                  <a:close/>
                </a:path>
              </a:pathLst>
            </a:custGeom>
            <a:solidFill>
              <a:srgbClr val="00878D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147733" cy="1520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07196" y="2977743"/>
            <a:ext cx="6973659" cy="4883949"/>
          </a:xfrm>
          <a:custGeom>
            <a:avLst/>
            <a:gdLst/>
            <a:ahLst/>
            <a:cxnLst/>
            <a:rect l="l" t="t" r="r" b="b"/>
            <a:pathLst>
              <a:path w="6973659" h="4883949">
                <a:moveTo>
                  <a:pt x="0" y="0"/>
                </a:moveTo>
                <a:lnTo>
                  <a:pt x="6973658" y="0"/>
                </a:lnTo>
                <a:lnTo>
                  <a:pt x="6973658" y="4883949"/>
                </a:lnTo>
                <a:lnTo>
                  <a:pt x="0" y="4883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9" name="Freeform 9"/>
          <p:cNvSpPr/>
          <p:nvPr/>
        </p:nvSpPr>
        <p:spPr>
          <a:xfrm>
            <a:off x="12009274" y="2977743"/>
            <a:ext cx="4049608" cy="4883949"/>
          </a:xfrm>
          <a:custGeom>
            <a:avLst/>
            <a:gdLst/>
            <a:ahLst/>
            <a:cxnLst/>
            <a:rect l="l" t="t" r="r" b="b"/>
            <a:pathLst>
              <a:path w="4049608" h="4883949">
                <a:moveTo>
                  <a:pt x="0" y="0"/>
                </a:moveTo>
                <a:lnTo>
                  <a:pt x="4049608" y="0"/>
                </a:lnTo>
                <a:lnTo>
                  <a:pt x="4049608" y="4883949"/>
                </a:lnTo>
                <a:lnTo>
                  <a:pt x="0" y="48839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0" name="Freeform 10"/>
          <p:cNvSpPr/>
          <p:nvPr/>
        </p:nvSpPr>
        <p:spPr>
          <a:xfrm>
            <a:off x="9362360" y="4487014"/>
            <a:ext cx="1865407" cy="1865407"/>
          </a:xfrm>
          <a:custGeom>
            <a:avLst/>
            <a:gdLst/>
            <a:ahLst/>
            <a:cxnLst/>
            <a:rect l="l" t="t" r="r" b="b"/>
            <a:pathLst>
              <a:path w="1865407" h="1865407">
                <a:moveTo>
                  <a:pt x="0" y="0"/>
                </a:moveTo>
                <a:lnTo>
                  <a:pt x="1865408" y="0"/>
                </a:lnTo>
                <a:lnTo>
                  <a:pt x="1865408" y="1865407"/>
                </a:lnTo>
                <a:lnTo>
                  <a:pt x="0" y="18654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1" name="TextBox 11"/>
          <p:cNvSpPr txBox="1"/>
          <p:nvPr/>
        </p:nvSpPr>
        <p:spPr>
          <a:xfrm>
            <a:off x="5220828" y="509567"/>
            <a:ext cx="8283064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6B70"/>
                </a:solidFill>
                <a:latin typeface="League Spartan Bold"/>
              </a:rPr>
              <a:t>Представлення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804669" y="1709717"/>
            <a:ext cx="6678662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7A0A6">
                    <a:alpha val="48627"/>
                  </a:srgbClr>
                </a:solidFill>
                <a:latin typeface="Canva Sans Bold"/>
              </a:rPr>
              <a:t>Взаємодія з базою даних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64409" y="8337445"/>
            <a:ext cx="20412037" cy="617732"/>
            <a:chOff x="0" y="0"/>
            <a:chExt cx="5376010" cy="1626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76010" cy="162695"/>
            </a:xfrm>
            <a:custGeom>
              <a:avLst/>
              <a:gdLst/>
              <a:ahLst/>
              <a:cxnLst/>
              <a:rect l="l" t="t" r="r" b="b"/>
              <a:pathLst>
                <a:path w="5376010" h="162695">
                  <a:moveTo>
                    <a:pt x="0" y="0"/>
                  </a:moveTo>
                  <a:lnTo>
                    <a:pt x="5376010" y="0"/>
                  </a:lnTo>
                  <a:lnTo>
                    <a:pt x="5376010" y="162695"/>
                  </a:lnTo>
                  <a:lnTo>
                    <a:pt x="0" y="162695"/>
                  </a:lnTo>
                  <a:close/>
                </a:path>
              </a:pathLst>
            </a:custGeom>
            <a:solidFill>
              <a:srgbClr val="FB8240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376010" cy="2007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733540" y="2707342"/>
            <a:ext cx="19545300" cy="5630103"/>
            <a:chOff x="0" y="0"/>
            <a:chExt cx="5147733" cy="14828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47733" cy="1482825"/>
            </a:xfrm>
            <a:custGeom>
              <a:avLst/>
              <a:gdLst/>
              <a:ahLst/>
              <a:cxnLst/>
              <a:rect l="l" t="t" r="r" b="b"/>
              <a:pathLst>
                <a:path w="5147733" h="1482825">
                  <a:moveTo>
                    <a:pt x="0" y="0"/>
                  </a:moveTo>
                  <a:lnTo>
                    <a:pt x="5147733" y="0"/>
                  </a:lnTo>
                  <a:lnTo>
                    <a:pt x="5147733" y="1482825"/>
                  </a:lnTo>
                  <a:lnTo>
                    <a:pt x="0" y="1482825"/>
                  </a:lnTo>
                  <a:close/>
                </a:path>
              </a:pathLst>
            </a:custGeom>
            <a:solidFill>
              <a:srgbClr val="00878D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147733" cy="1520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87506" y="4205868"/>
            <a:ext cx="3190284" cy="3190284"/>
          </a:xfrm>
          <a:custGeom>
            <a:avLst/>
            <a:gdLst/>
            <a:ahLst/>
            <a:cxnLst/>
            <a:rect l="l" t="t" r="r" b="b"/>
            <a:pathLst>
              <a:path w="3190284" h="3190284">
                <a:moveTo>
                  <a:pt x="0" y="0"/>
                </a:moveTo>
                <a:lnTo>
                  <a:pt x="3190284" y="0"/>
                </a:lnTo>
                <a:lnTo>
                  <a:pt x="3190284" y="3190283"/>
                </a:lnTo>
                <a:lnTo>
                  <a:pt x="0" y="31902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9" name="Freeform 9"/>
          <p:cNvSpPr/>
          <p:nvPr/>
        </p:nvSpPr>
        <p:spPr>
          <a:xfrm>
            <a:off x="4535023" y="3910207"/>
            <a:ext cx="3706587" cy="3706587"/>
          </a:xfrm>
          <a:custGeom>
            <a:avLst/>
            <a:gdLst/>
            <a:ahLst/>
            <a:cxnLst/>
            <a:rect l="l" t="t" r="r" b="b"/>
            <a:pathLst>
              <a:path w="3706587" h="3706587">
                <a:moveTo>
                  <a:pt x="0" y="0"/>
                </a:moveTo>
                <a:lnTo>
                  <a:pt x="3706587" y="0"/>
                </a:lnTo>
                <a:lnTo>
                  <a:pt x="3706587" y="3706587"/>
                </a:lnTo>
                <a:lnTo>
                  <a:pt x="0" y="3706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0" name="Freeform 10"/>
          <p:cNvSpPr/>
          <p:nvPr/>
        </p:nvSpPr>
        <p:spPr>
          <a:xfrm>
            <a:off x="9144000" y="3927122"/>
            <a:ext cx="3469030" cy="3469030"/>
          </a:xfrm>
          <a:custGeom>
            <a:avLst/>
            <a:gdLst/>
            <a:ahLst/>
            <a:cxnLst/>
            <a:rect l="l" t="t" r="r" b="b"/>
            <a:pathLst>
              <a:path w="3469030" h="3469030">
                <a:moveTo>
                  <a:pt x="0" y="0"/>
                </a:moveTo>
                <a:lnTo>
                  <a:pt x="3469030" y="0"/>
                </a:lnTo>
                <a:lnTo>
                  <a:pt x="3469030" y="3469029"/>
                </a:lnTo>
                <a:lnTo>
                  <a:pt x="0" y="34690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>
          <a:xfrm>
            <a:off x="13899986" y="3910207"/>
            <a:ext cx="3485944" cy="3485944"/>
          </a:xfrm>
          <a:custGeom>
            <a:avLst/>
            <a:gdLst/>
            <a:ahLst/>
            <a:cxnLst/>
            <a:rect l="l" t="t" r="r" b="b"/>
            <a:pathLst>
              <a:path w="3485944" h="3485944">
                <a:moveTo>
                  <a:pt x="0" y="0"/>
                </a:moveTo>
                <a:lnTo>
                  <a:pt x="3485944" y="0"/>
                </a:lnTo>
                <a:lnTo>
                  <a:pt x="3485944" y="3485944"/>
                </a:lnTo>
                <a:lnTo>
                  <a:pt x="0" y="34859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uk-UA" dirty="0"/>
          </a:p>
        </p:txBody>
      </p:sp>
      <p:sp>
        <p:nvSpPr>
          <p:cNvPr id="12" name="TextBox 12"/>
          <p:cNvSpPr txBox="1"/>
          <p:nvPr/>
        </p:nvSpPr>
        <p:spPr>
          <a:xfrm>
            <a:off x="3761603" y="509567"/>
            <a:ext cx="11744513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6B70"/>
                </a:solidFill>
                <a:latin typeface="League Spartan Bold"/>
              </a:rPr>
              <a:t>Процедури і Функції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99779" y="1709717"/>
            <a:ext cx="6678662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7A0A6">
                    <a:alpha val="48627"/>
                  </a:srgbClr>
                </a:solidFill>
                <a:latin typeface="Canva Sans Bold"/>
              </a:rPr>
              <a:t>Взаємодія з базою даних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64409" y="8337445"/>
            <a:ext cx="20412037" cy="617732"/>
            <a:chOff x="0" y="0"/>
            <a:chExt cx="5376010" cy="1626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76010" cy="162695"/>
            </a:xfrm>
            <a:custGeom>
              <a:avLst/>
              <a:gdLst/>
              <a:ahLst/>
              <a:cxnLst/>
              <a:rect l="l" t="t" r="r" b="b"/>
              <a:pathLst>
                <a:path w="5376010" h="162695">
                  <a:moveTo>
                    <a:pt x="0" y="0"/>
                  </a:moveTo>
                  <a:lnTo>
                    <a:pt x="5376010" y="0"/>
                  </a:lnTo>
                  <a:lnTo>
                    <a:pt x="5376010" y="162695"/>
                  </a:lnTo>
                  <a:lnTo>
                    <a:pt x="0" y="162695"/>
                  </a:lnTo>
                  <a:close/>
                </a:path>
              </a:pathLst>
            </a:custGeom>
            <a:solidFill>
              <a:srgbClr val="FB8240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376010" cy="2007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733540" y="2707342"/>
            <a:ext cx="19545300" cy="5630103"/>
            <a:chOff x="0" y="0"/>
            <a:chExt cx="5147733" cy="14828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47733" cy="1482825"/>
            </a:xfrm>
            <a:custGeom>
              <a:avLst/>
              <a:gdLst/>
              <a:ahLst/>
              <a:cxnLst/>
              <a:rect l="l" t="t" r="r" b="b"/>
              <a:pathLst>
                <a:path w="5147733" h="1482825">
                  <a:moveTo>
                    <a:pt x="0" y="0"/>
                  </a:moveTo>
                  <a:lnTo>
                    <a:pt x="5147733" y="0"/>
                  </a:lnTo>
                  <a:lnTo>
                    <a:pt x="5147733" y="1482825"/>
                  </a:lnTo>
                  <a:lnTo>
                    <a:pt x="0" y="1482825"/>
                  </a:lnTo>
                  <a:close/>
                </a:path>
              </a:pathLst>
            </a:custGeom>
            <a:solidFill>
              <a:srgbClr val="00878D"/>
            </a:solidFill>
          </p:spPr>
          <p:txBody>
            <a:bodyPr/>
            <a:lstStyle/>
            <a:p>
              <a:endParaRPr lang="uk-U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147733" cy="1520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8700" y="2842693"/>
            <a:ext cx="6356249" cy="5359400"/>
          </a:xfrm>
          <a:custGeom>
            <a:avLst/>
            <a:gdLst/>
            <a:ahLst/>
            <a:cxnLst/>
            <a:rect l="l" t="t" r="r" b="b"/>
            <a:pathLst>
              <a:path w="6356249" h="5359400">
                <a:moveTo>
                  <a:pt x="0" y="0"/>
                </a:moveTo>
                <a:lnTo>
                  <a:pt x="6356249" y="0"/>
                </a:lnTo>
                <a:lnTo>
                  <a:pt x="6356249" y="5359401"/>
                </a:lnTo>
                <a:lnTo>
                  <a:pt x="0" y="53594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9" name="Freeform 9"/>
          <p:cNvSpPr/>
          <p:nvPr/>
        </p:nvSpPr>
        <p:spPr>
          <a:xfrm>
            <a:off x="8340689" y="6664865"/>
            <a:ext cx="2431022" cy="810341"/>
          </a:xfrm>
          <a:custGeom>
            <a:avLst/>
            <a:gdLst/>
            <a:ahLst/>
            <a:cxnLst/>
            <a:rect l="l" t="t" r="r" b="b"/>
            <a:pathLst>
              <a:path w="2431022" h="810341">
                <a:moveTo>
                  <a:pt x="0" y="0"/>
                </a:moveTo>
                <a:lnTo>
                  <a:pt x="2431022" y="0"/>
                </a:lnTo>
                <a:lnTo>
                  <a:pt x="2431022" y="810340"/>
                </a:lnTo>
                <a:lnTo>
                  <a:pt x="0" y="8103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uk-UA" dirty="0"/>
          </a:p>
        </p:txBody>
      </p:sp>
      <p:sp>
        <p:nvSpPr>
          <p:cNvPr id="10" name="Freeform 10"/>
          <p:cNvSpPr/>
          <p:nvPr/>
        </p:nvSpPr>
        <p:spPr>
          <a:xfrm>
            <a:off x="9316751" y="3620478"/>
            <a:ext cx="2580295" cy="810341"/>
          </a:xfrm>
          <a:custGeom>
            <a:avLst/>
            <a:gdLst/>
            <a:ahLst/>
            <a:cxnLst/>
            <a:rect l="l" t="t" r="r" b="b"/>
            <a:pathLst>
              <a:path w="2580295" h="810341">
                <a:moveTo>
                  <a:pt x="0" y="0"/>
                </a:moveTo>
                <a:lnTo>
                  <a:pt x="2580295" y="0"/>
                </a:lnTo>
                <a:lnTo>
                  <a:pt x="2580295" y="810341"/>
                </a:lnTo>
                <a:lnTo>
                  <a:pt x="0" y="8103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uk-UA" dirty="0"/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7046" y="2732922"/>
            <a:ext cx="5237774" cy="5776746"/>
          </a:xfrm>
          <a:prstGeom prst="rect">
            <a:avLst/>
          </a:prstGeom>
        </p:spPr>
      </p:pic>
      <p:sp>
        <p:nvSpPr>
          <p:cNvPr id="12" name="Freeform 12"/>
          <p:cNvSpPr/>
          <p:nvPr/>
        </p:nvSpPr>
        <p:spPr>
          <a:xfrm rot="-751591">
            <a:off x="9401437" y="5184241"/>
            <a:ext cx="1138519" cy="1138519"/>
          </a:xfrm>
          <a:custGeom>
            <a:avLst/>
            <a:gdLst/>
            <a:ahLst/>
            <a:cxnLst/>
            <a:rect l="l" t="t" r="r" b="b"/>
            <a:pathLst>
              <a:path w="1138519" h="1138519">
                <a:moveTo>
                  <a:pt x="0" y="0"/>
                </a:moveTo>
                <a:lnTo>
                  <a:pt x="1138520" y="0"/>
                </a:lnTo>
                <a:lnTo>
                  <a:pt x="1138520" y="1138519"/>
                </a:lnTo>
                <a:lnTo>
                  <a:pt x="0" y="11385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3" name="TextBox 13"/>
          <p:cNvSpPr txBox="1"/>
          <p:nvPr/>
        </p:nvSpPr>
        <p:spPr>
          <a:xfrm>
            <a:off x="4648200" y="498876"/>
            <a:ext cx="11744513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 dirty="0" err="1">
                <a:solidFill>
                  <a:srgbClr val="006B70"/>
                </a:solidFill>
                <a:latin typeface="League Spartan Bold"/>
              </a:rPr>
              <a:t>Тригери</a:t>
            </a:r>
            <a:r>
              <a:rPr lang="en-US" sz="7500" dirty="0">
                <a:solidFill>
                  <a:srgbClr val="006B70"/>
                </a:solidFill>
                <a:latin typeface="League Spartan Bold"/>
              </a:rPr>
              <a:t> </a:t>
            </a:r>
            <a:r>
              <a:rPr lang="en-US" sz="7500" dirty="0" err="1">
                <a:solidFill>
                  <a:srgbClr val="006B70"/>
                </a:solidFill>
                <a:latin typeface="League Spartan Bold"/>
              </a:rPr>
              <a:t>та</a:t>
            </a:r>
            <a:r>
              <a:rPr lang="en-US" sz="7500" dirty="0">
                <a:solidFill>
                  <a:srgbClr val="006B70"/>
                </a:solidFill>
                <a:latin typeface="League Spartan Bold"/>
              </a:rPr>
              <a:t> </a:t>
            </a:r>
            <a:r>
              <a:rPr lang="en-US" sz="7500" dirty="0" err="1">
                <a:solidFill>
                  <a:srgbClr val="006B70"/>
                </a:solidFill>
                <a:latin typeface="League Spartan Bold"/>
              </a:rPr>
              <a:t>Індекси</a:t>
            </a:r>
            <a:endParaRPr lang="en-US" sz="7500" dirty="0">
              <a:solidFill>
                <a:srgbClr val="006B70"/>
              </a:solidFill>
              <a:latin typeface="League Spartan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699779" y="1709717"/>
            <a:ext cx="6678662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7A0A6">
                    <a:alpha val="48627"/>
                  </a:srgbClr>
                </a:solidFill>
                <a:latin typeface="Canva Sans Bold"/>
              </a:rPr>
              <a:t>Взаємодія з базою даних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0.1329 -0.35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-176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136</Words>
  <Application>Microsoft Office PowerPoint</Application>
  <PresentationFormat>Довільний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9" baseType="lpstr">
      <vt:lpstr>League Spartan Bold</vt:lpstr>
      <vt:lpstr>DM Sans Light</vt:lpstr>
      <vt:lpstr>Arial</vt:lpstr>
      <vt:lpstr>DM Sans Bold</vt:lpstr>
      <vt:lpstr>Calibri</vt:lpstr>
      <vt:lpstr>Canva Sans</vt:lpstr>
      <vt:lpstr>Canva Sans Bold</vt:lpstr>
      <vt:lpstr>DM Sans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Fauget Foundation</dc:title>
  <cp:lastModifiedBy>Борис  Бойко</cp:lastModifiedBy>
  <cp:revision>2</cp:revision>
  <dcterms:created xsi:type="dcterms:W3CDTF">2006-08-16T00:00:00Z</dcterms:created>
  <dcterms:modified xsi:type="dcterms:W3CDTF">2024-01-27T09:45:34Z</dcterms:modified>
  <dc:identifier>DAF7BDGj9F8</dc:identifier>
</cp:coreProperties>
</file>