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B Garamond"/>
      <p:regular r:id="rId11"/>
      <p:bold r:id="rId12"/>
      <p:italic r:id="rId13"/>
      <p:boldItalic r:id="rId14"/>
    </p:embeddedFont>
    <p:embeddedFont>
      <p:font typeface="EB Garamond ExtraBold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BGaramond-regular.fntdata"/><Relationship Id="rId10" Type="http://schemas.openxmlformats.org/officeDocument/2006/relationships/slide" Target="slides/slide5.xml"/><Relationship Id="rId13" Type="http://schemas.openxmlformats.org/officeDocument/2006/relationships/font" Target="fonts/EBGaramond-italic.fntdata"/><Relationship Id="rId12" Type="http://schemas.openxmlformats.org/officeDocument/2006/relationships/font" Target="fonts/EBGaramo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BGaramondExtraBold-bold.fntdata"/><Relationship Id="rId14" Type="http://schemas.openxmlformats.org/officeDocument/2006/relationships/font" Target="fonts/EBGaramond-boldItalic.fntdata"/><Relationship Id="rId16" Type="http://schemas.openxmlformats.org/officeDocument/2006/relationships/font" Target="fonts/EBGaramond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bfc7721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bfc7721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bfc77217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bfc77217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bfc7721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bfc7721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bf83606f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bf83606f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bf83606f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bf83606f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ECD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7200" y="39325"/>
            <a:ext cx="3373800" cy="652800"/>
          </a:xfrm>
          <a:prstGeom prst="roundRect">
            <a:avLst>
              <a:gd fmla="val 16667" name="adj"/>
            </a:avLst>
          </a:prstGeom>
          <a:solidFill>
            <a:srgbClr val="24613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9350" y="39325"/>
            <a:ext cx="31695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Ventas</a:t>
            </a:r>
            <a:endParaRPr sz="25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523350" y="141625"/>
            <a:ext cx="1242600" cy="448200"/>
          </a:xfrm>
          <a:prstGeom prst="rect">
            <a:avLst/>
          </a:prstGeom>
          <a:solidFill>
            <a:srgbClr val="C2BA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7" name="Google Shape;57;p13"/>
          <p:cNvSpPr txBox="1"/>
          <p:nvPr/>
        </p:nvSpPr>
        <p:spPr>
          <a:xfrm>
            <a:off x="3523350" y="141625"/>
            <a:ext cx="1242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53535"/>
                </a:solidFill>
                <a:latin typeface="EB Garamond"/>
                <a:ea typeface="EB Garamond"/>
                <a:cs typeface="EB Garamond"/>
                <a:sym typeface="EB Garamond"/>
              </a:rPr>
              <a:t>Costos</a:t>
            </a:r>
            <a:endParaRPr b="1">
              <a:solidFill>
                <a:srgbClr val="35353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868300" y="141625"/>
            <a:ext cx="1242600" cy="448200"/>
          </a:xfrm>
          <a:prstGeom prst="rect">
            <a:avLst/>
          </a:prstGeom>
          <a:solidFill>
            <a:srgbClr val="C2BA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9" name="Google Shape;59;p13"/>
          <p:cNvSpPr txBox="1"/>
          <p:nvPr/>
        </p:nvSpPr>
        <p:spPr>
          <a:xfrm>
            <a:off x="4868300" y="141625"/>
            <a:ext cx="1242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353535"/>
                </a:solidFill>
                <a:latin typeface="EB Garamond"/>
                <a:ea typeface="EB Garamond"/>
                <a:cs typeface="EB Garamond"/>
                <a:sym typeface="EB Garamond"/>
              </a:rPr>
              <a:t>Utilidades</a:t>
            </a:r>
            <a:endParaRPr b="1">
              <a:solidFill>
                <a:srgbClr val="35353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6213250" y="141625"/>
            <a:ext cx="1242600" cy="448200"/>
          </a:xfrm>
          <a:prstGeom prst="rect">
            <a:avLst/>
          </a:prstGeom>
          <a:solidFill>
            <a:srgbClr val="C2BA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1" name="Google Shape;61;p13"/>
          <p:cNvSpPr txBox="1"/>
          <p:nvPr/>
        </p:nvSpPr>
        <p:spPr>
          <a:xfrm>
            <a:off x="6213250" y="141625"/>
            <a:ext cx="1242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53535"/>
                </a:solidFill>
                <a:latin typeface="EB Garamond"/>
                <a:ea typeface="EB Garamond"/>
                <a:cs typeface="EB Garamond"/>
                <a:sym typeface="EB Garamond"/>
              </a:rPr>
              <a:t>Eficiencia</a:t>
            </a:r>
            <a:endParaRPr b="1">
              <a:solidFill>
                <a:srgbClr val="35353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7558200" y="141625"/>
            <a:ext cx="1242600" cy="448200"/>
          </a:xfrm>
          <a:prstGeom prst="rect">
            <a:avLst/>
          </a:prstGeom>
          <a:solidFill>
            <a:srgbClr val="C2BA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3" name="Google Shape;63;p13"/>
          <p:cNvSpPr txBox="1"/>
          <p:nvPr/>
        </p:nvSpPr>
        <p:spPr>
          <a:xfrm>
            <a:off x="7558200" y="141625"/>
            <a:ext cx="1242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53535"/>
                </a:solidFill>
                <a:latin typeface="EB Garamond"/>
                <a:ea typeface="EB Garamond"/>
                <a:cs typeface="EB Garamond"/>
                <a:sym typeface="EB Garamond"/>
              </a:rPr>
              <a:t>Negocios USA</a:t>
            </a:r>
            <a:endParaRPr b="1">
              <a:solidFill>
                <a:srgbClr val="35353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27875" y="794325"/>
            <a:ext cx="2178600" cy="33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18F0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EB Garamond ExtraBold"/>
                <a:ea typeface="EB Garamond ExtraBold"/>
                <a:cs typeface="EB Garamond ExtraBold"/>
                <a:sym typeface="EB Garamond ExtraBold"/>
              </a:rPr>
              <a:t>Borrar Filtros</a:t>
            </a:r>
            <a:endParaRPr sz="12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983975" y="871988"/>
            <a:ext cx="173000" cy="1749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64425" y="794338"/>
            <a:ext cx="2178600" cy="33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18F0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EB Garamond ExtraBold"/>
                <a:ea typeface="EB Garamond ExtraBold"/>
                <a:cs typeface="EB Garamond ExtraBold"/>
                <a:sym typeface="EB Garamond ExtraBold"/>
              </a:rPr>
              <a:t>Regiones</a:t>
            </a:r>
            <a:endParaRPr sz="12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4220525" y="872000"/>
            <a:ext cx="173000" cy="1749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4600975" y="794350"/>
            <a:ext cx="2178600" cy="33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18F0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EB Garamond ExtraBold"/>
                <a:ea typeface="EB Garamond ExtraBold"/>
                <a:cs typeface="EB Garamond ExtraBold"/>
                <a:sym typeface="EB Garamond ExtraBold"/>
              </a:rPr>
              <a:t>Períodos Anuales</a:t>
            </a:r>
            <a:endParaRPr sz="12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6457075" y="872013"/>
            <a:ext cx="173000" cy="1749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6837525" y="794325"/>
            <a:ext cx="2178600" cy="33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18F0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EB Garamond ExtraBold"/>
                <a:ea typeface="EB Garamond ExtraBold"/>
                <a:cs typeface="EB Garamond ExtraBold"/>
                <a:sym typeface="EB Garamond ExtraBold"/>
              </a:rPr>
              <a:t>Categorías</a:t>
            </a:r>
            <a:endParaRPr sz="12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8693625" y="871988"/>
            <a:ext cx="173000" cy="1749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479088" y="1265713"/>
            <a:ext cx="1698786" cy="448200"/>
          </a:xfrm>
          <a:prstGeom prst="flowChartTerminator">
            <a:avLst/>
          </a:prstGeom>
          <a:solidFill>
            <a:srgbClr val="68A6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Ventas Productos</a:t>
            </a:r>
            <a:endParaRPr sz="13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985162" y="1265700"/>
            <a:ext cx="1698786" cy="448200"/>
          </a:xfrm>
          <a:prstGeom prst="flowChartTerminator">
            <a:avLst/>
          </a:prstGeom>
          <a:solidFill>
            <a:srgbClr val="68A6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Ingresos</a:t>
            </a:r>
            <a:endParaRPr sz="13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75" y="2248200"/>
            <a:ext cx="4401225" cy="2472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" name="Google Shape;75;p13"/>
          <p:cNvSpPr/>
          <p:nvPr/>
        </p:nvSpPr>
        <p:spPr>
          <a:xfrm>
            <a:off x="127875" y="1854975"/>
            <a:ext cx="4401225" cy="330300"/>
          </a:xfrm>
          <a:prstGeom prst="flowChartProcess">
            <a:avLst/>
          </a:prstGeom>
          <a:solidFill>
            <a:srgbClr val="5F5F5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Ingresos del Período Actual vs Período Previo</a:t>
            </a:r>
            <a:endParaRPr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925" y="2248200"/>
            <a:ext cx="4401226" cy="2472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3"/>
          <p:cNvSpPr/>
          <p:nvPr/>
        </p:nvSpPr>
        <p:spPr>
          <a:xfrm>
            <a:off x="4633925" y="1854950"/>
            <a:ext cx="4401225" cy="330300"/>
          </a:xfrm>
          <a:prstGeom prst="flowChartProcess">
            <a:avLst/>
          </a:prstGeom>
          <a:solidFill>
            <a:srgbClr val="5F5F5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Clientes por Estados</a:t>
            </a:r>
            <a:endParaRPr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350" y="141625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ECD7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47200" y="39325"/>
            <a:ext cx="3373800" cy="652800"/>
          </a:xfrm>
          <a:prstGeom prst="roundRect">
            <a:avLst>
              <a:gd fmla="val 16667" name="adj"/>
            </a:avLst>
          </a:prstGeom>
          <a:solidFill>
            <a:srgbClr val="24613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149350" y="39325"/>
            <a:ext cx="31695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Costos</a:t>
            </a:r>
            <a:endParaRPr sz="25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3523350" y="141625"/>
            <a:ext cx="1242600" cy="448200"/>
          </a:xfrm>
          <a:prstGeom prst="rect">
            <a:avLst/>
          </a:prstGeom>
          <a:solidFill>
            <a:srgbClr val="C2BA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6" name="Google Shape;86;p14"/>
          <p:cNvSpPr txBox="1"/>
          <p:nvPr/>
        </p:nvSpPr>
        <p:spPr>
          <a:xfrm>
            <a:off x="3523350" y="141625"/>
            <a:ext cx="1242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53535"/>
                </a:solidFill>
                <a:latin typeface="EB Garamond"/>
                <a:ea typeface="EB Garamond"/>
                <a:cs typeface="EB Garamond"/>
                <a:sym typeface="EB Garamond"/>
              </a:rPr>
              <a:t>Ventas</a:t>
            </a:r>
            <a:endParaRPr b="1">
              <a:solidFill>
                <a:srgbClr val="35353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4868300" y="141625"/>
            <a:ext cx="1242600" cy="448200"/>
          </a:xfrm>
          <a:prstGeom prst="rect">
            <a:avLst/>
          </a:prstGeom>
          <a:solidFill>
            <a:srgbClr val="C2BA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8" name="Google Shape;88;p14"/>
          <p:cNvSpPr txBox="1"/>
          <p:nvPr/>
        </p:nvSpPr>
        <p:spPr>
          <a:xfrm>
            <a:off x="4868300" y="141625"/>
            <a:ext cx="1242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353535"/>
                </a:solidFill>
                <a:latin typeface="EB Garamond"/>
                <a:ea typeface="EB Garamond"/>
                <a:cs typeface="EB Garamond"/>
                <a:sym typeface="EB Garamond"/>
              </a:rPr>
              <a:t>Utilidades</a:t>
            </a:r>
            <a:endParaRPr b="1">
              <a:solidFill>
                <a:srgbClr val="35353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6213250" y="141625"/>
            <a:ext cx="1242600" cy="448200"/>
          </a:xfrm>
          <a:prstGeom prst="rect">
            <a:avLst/>
          </a:prstGeom>
          <a:solidFill>
            <a:srgbClr val="C2BA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0" name="Google Shape;90;p14"/>
          <p:cNvSpPr txBox="1"/>
          <p:nvPr/>
        </p:nvSpPr>
        <p:spPr>
          <a:xfrm>
            <a:off x="6213250" y="141625"/>
            <a:ext cx="1242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53535"/>
                </a:solidFill>
                <a:latin typeface="EB Garamond"/>
                <a:ea typeface="EB Garamond"/>
                <a:cs typeface="EB Garamond"/>
                <a:sym typeface="EB Garamond"/>
              </a:rPr>
              <a:t>Eficiencia</a:t>
            </a:r>
            <a:endParaRPr b="1">
              <a:solidFill>
                <a:srgbClr val="35353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7558200" y="141625"/>
            <a:ext cx="1242600" cy="448200"/>
          </a:xfrm>
          <a:prstGeom prst="rect">
            <a:avLst/>
          </a:prstGeom>
          <a:solidFill>
            <a:srgbClr val="C2BA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2" name="Google Shape;92;p14"/>
          <p:cNvSpPr txBox="1"/>
          <p:nvPr/>
        </p:nvSpPr>
        <p:spPr>
          <a:xfrm>
            <a:off x="7558200" y="141625"/>
            <a:ext cx="1242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53535"/>
                </a:solidFill>
                <a:latin typeface="EB Garamond"/>
                <a:ea typeface="EB Garamond"/>
                <a:cs typeface="EB Garamond"/>
                <a:sym typeface="EB Garamond"/>
              </a:rPr>
              <a:t>Negocios USA</a:t>
            </a:r>
            <a:endParaRPr b="1">
              <a:solidFill>
                <a:srgbClr val="35353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127875" y="794325"/>
            <a:ext cx="2178600" cy="33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18F0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EB Garamond ExtraBold"/>
                <a:ea typeface="EB Garamond ExtraBold"/>
                <a:cs typeface="EB Garamond ExtraBold"/>
                <a:sym typeface="EB Garamond ExtraBold"/>
              </a:rPr>
              <a:t>Borrar Filtros</a:t>
            </a:r>
            <a:endParaRPr sz="12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983975" y="871988"/>
            <a:ext cx="173000" cy="1749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2364425" y="794338"/>
            <a:ext cx="2178600" cy="33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18F0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EB Garamond ExtraBold"/>
                <a:ea typeface="EB Garamond ExtraBold"/>
                <a:cs typeface="EB Garamond ExtraBold"/>
                <a:sym typeface="EB Garamond ExtraBold"/>
              </a:rPr>
              <a:t>Regiones</a:t>
            </a:r>
            <a:endParaRPr sz="12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4220525" y="872000"/>
            <a:ext cx="173000" cy="1749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4600975" y="794350"/>
            <a:ext cx="2178600" cy="33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18F0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EB Garamond ExtraBold"/>
                <a:ea typeface="EB Garamond ExtraBold"/>
                <a:cs typeface="EB Garamond ExtraBold"/>
                <a:sym typeface="EB Garamond ExtraBold"/>
              </a:rPr>
              <a:t>Períodos Anuales</a:t>
            </a:r>
            <a:endParaRPr sz="12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457075" y="872013"/>
            <a:ext cx="173000" cy="1749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6837525" y="794325"/>
            <a:ext cx="2178600" cy="33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18F0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EB Garamond ExtraBold"/>
                <a:ea typeface="EB Garamond ExtraBold"/>
                <a:cs typeface="EB Garamond ExtraBold"/>
                <a:sym typeface="EB Garamond ExtraBold"/>
              </a:rPr>
              <a:t>Categorías</a:t>
            </a:r>
            <a:endParaRPr sz="12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8693625" y="871988"/>
            <a:ext cx="173000" cy="1749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479088" y="1265713"/>
            <a:ext cx="1698786" cy="448200"/>
          </a:xfrm>
          <a:prstGeom prst="flowChartTerminator">
            <a:avLst/>
          </a:prstGeom>
          <a:solidFill>
            <a:srgbClr val="68A6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COGS</a:t>
            </a:r>
            <a:endParaRPr sz="13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5985175" y="1265700"/>
            <a:ext cx="1698786" cy="448200"/>
          </a:xfrm>
          <a:prstGeom prst="flowChartTerminator">
            <a:avLst/>
          </a:prstGeom>
          <a:solidFill>
            <a:srgbClr val="68A6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Utilidad Bruta</a:t>
            </a:r>
            <a:endParaRPr sz="13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27875" y="1854975"/>
            <a:ext cx="4401225" cy="330300"/>
          </a:xfrm>
          <a:prstGeom prst="flowChartProcess">
            <a:avLst/>
          </a:prstGeom>
          <a:solidFill>
            <a:srgbClr val="5F5F5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COGS Actual vs COGS Año Previo</a:t>
            </a:r>
            <a:endParaRPr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75" y="2209725"/>
            <a:ext cx="4401225" cy="2472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950" y="2209725"/>
            <a:ext cx="4401225" cy="2472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14"/>
          <p:cNvSpPr/>
          <p:nvPr/>
        </p:nvSpPr>
        <p:spPr>
          <a:xfrm>
            <a:off x="4633938" y="1855000"/>
            <a:ext cx="4401225" cy="330300"/>
          </a:xfrm>
          <a:prstGeom prst="flowChartProcess">
            <a:avLst/>
          </a:prstGeom>
          <a:solidFill>
            <a:srgbClr val="5F5F5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Ingresos, COGS y Utilidad Bruta por Meses</a:t>
            </a:r>
            <a:endParaRPr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350" y="141625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ECD7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47200" y="39325"/>
            <a:ext cx="3373800" cy="652800"/>
          </a:xfrm>
          <a:prstGeom prst="roundRect">
            <a:avLst>
              <a:gd fmla="val 16667" name="adj"/>
            </a:avLst>
          </a:prstGeom>
          <a:solidFill>
            <a:srgbClr val="24613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149350" y="39325"/>
            <a:ext cx="31695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Utilidades</a:t>
            </a:r>
            <a:endParaRPr sz="25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3523350" y="141625"/>
            <a:ext cx="1242600" cy="448200"/>
          </a:xfrm>
          <a:prstGeom prst="rect">
            <a:avLst/>
          </a:prstGeom>
          <a:solidFill>
            <a:srgbClr val="C2BA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5" name="Google Shape;115;p15"/>
          <p:cNvSpPr txBox="1"/>
          <p:nvPr/>
        </p:nvSpPr>
        <p:spPr>
          <a:xfrm>
            <a:off x="3523350" y="141625"/>
            <a:ext cx="1242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53535"/>
                </a:solidFill>
                <a:latin typeface="EB Garamond"/>
                <a:ea typeface="EB Garamond"/>
                <a:cs typeface="EB Garamond"/>
                <a:sym typeface="EB Garamond"/>
              </a:rPr>
              <a:t>Ventas</a:t>
            </a:r>
            <a:endParaRPr b="1">
              <a:solidFill>
                <a:srgbClr val="35353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4868300" y="141625"/>
            <a:ext cx="1242600" cy="448200"/>
          </a:xfrm>
          <a:prstGeom prst="rect">
            <a:avLst/>
          </a:prstGeom>
          <a:solidFill>
            <a:srgbClr val="C2BA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7" name="Google Shape;117;p15"/>
          <p:cNvSpPr txBox="1"/>
          <p:nvPr/>
        </p:nvSpPr>
        <p:spPr>
          <a:xfrm>
            <a:off x="4868300" y="141625"/>
            <a:ext cx="1242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353535"/>
                </a:solidFill>
                <a:latin typeface="EB Garamond"/>
                <a:ea typeface="EB Garamond"/>
                <a:cs typeface="EB Garamond"/>
                <a:sym typeface="EB Garamond"/>
              </a:rPr>
              <a:t>Costos</a:t>
            </a:r>
            <a:endParaRPr b="1">
              <a:solidFill>
                <a:srgbClr val="35353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6213250" y="141625"/>
            <a:ext cx="1242600" cy="448200"/>
          </a:xfrm>
          <a:prstGeom prst="rect">
            <a:avLst/>
          </a:prstGeom>
          <a:solidFill>
            <a:srgbClr val="C2BA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9" name="Google Shape;119;p15"/>
          <p:cNvSpPr txBox="1"/>
          <p:nvPr/>
        </p:nvSpPr>
        <p:spPr>
          <a:xfrm>
            <a:off x="6213250" y="141625"/>
            <a:ext cx="1242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53535"/>
                </a:solidFill>
                <a:latin typeface="EB Garamond"/>
                <a:ea typeface="EB Garamond"/>
                <a:cs typeface="EB Garamond"/>
                <a:sym typeface="EB Garamond"/>
              </a:rPr>
              <a:t>Eficiencia</a:t>
            </a:r>
            <a:endParaRPr b="1">
              <a:solidFill>
                <a:srgbClr val="35353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7558200" y="141625"/>
            <a:ext cx="1242600" cy="448200"/>
          </a:xfrm>
          <a:prstGeom prst="rect">
            <a:avLst/>
          </a:prstGeom>
          <a:solidFill>
            <a:srgbClr val="C2BA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1" name="Google Shape;121;p15"/>
          <p:cNvSpPr txBox="1"/>
          <p:nvPr/>
        </p:nvSpPr>
        <p:spPr>
          <a:xfrm>
            <a:off x="7558200" y="141625"/>
            <a:ext cx="1242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53535"/>
                </a:solidFill>
                <a:latin typeface="EB Garamond"/>
                <a:ea typeface="EB Garamond"/>
                <a:cs typeface="EB Garamond"/>
                <a:sym typeface="EB Garamond"/>
              </a:rPr>
              <a:t>Negocios USA</a:t>
            </a:r>
            <a:endParaRPr b="1">
              <a:solidFill>
                <a:srgbClr val="35353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127875" y="794325"/>
            <a:ext cx="2178600" cy="33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18F0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EB Garamond ExtraBold"/>
                <a:ea typeface="EB Garamond ExtraBold"/>
                <a:cs typeface="EB Garamond ExtraBold"/>
                <a:sym typeface="EB Garamond ExtraBold"/>
              </a:rPr>
              <a:t>Borrar Filtros</a:t>
            </a:r>
            <a:endParaRPr sz="12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983975" y="871988"/>
            <a:ext cx="173000" cy="1749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2364425" y="794338"/>
            <a:ext cx="2178600" cy="33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18F0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EB Garamond ExtraBold"/>
                <a:ea typeface="EB Garamond ExtraBold"/>
                <a:cs typeface="EB Garamond ExtraBold"/>
                <a:sym typeface="EB Garamond ExtraBold"/>
              </a:rPr>
              <a:t>Regiones</a:t>
            </a:r>
            <a:endParaRPr sz="12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4220525" y="872000"/>
            <a:ext cx="173000" cy="1749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4600975" y="794350"/>
            <a:ext cx="2178600" cy="33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18F0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EB Garamond ExtraBold"/>
                <a:ea typeface="EB Garamond ExtraBold"/>
                <a:cs typeface="EB Garamond ExtraBold"/>
                <a:sym typeface="EB Garamond ExtraBold"/>
              </a:rPr>
              <a:t>Períodos Anuales</a:t>
            </a:r>
            <a:endParaRPr sz="12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6457075" y="872013"/>
            <a:ext cx="173000" cy="1749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6837525" y="794325"/>
            <a:ext cx="2178600" cy="33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18F0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EB Garamond ExtraBold"/>
                <a:ea typeface="EB Garamond ExtraBold"/>
                <a:cs typeface="EB Garamond ExtraBold"/>
                <a:sym typeface="EB Garamond ExtraBold"/>
              </a:rPr>
              <a:t>Categorías</a:t>
            </a:r>
            <a:endParaRPr sz="12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8693625" y="871988"/>
            <a:ext cx="173000" cy="1749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367788" y="1226825"/>
            <a:ext cx="1698786" cy="448200"/>
          </a:xfrm>
          <a:prstGeom prst="flowChartTerminator">
            <a:avLst/>
          </a:prstGeom>
          <a:solidFill>
            <a:srgbClr val="68A6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Ventas Productos</a:t>
            </a:r>
            <a:endParaRPr sz="13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2604325" y="1226875"/>
            <a:ext cx="1698786" cy="448200"/>
          </a:xfrm>
          <a:prstGeom prst="flowChartTerminator">
            <a:avLst/>
          </a:prstGeom>
          <a:solidFill>
            <a:srgbClr val="68A6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Ingresos</a:t>
            </a:r>
            <a:endParaRPr sz="13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4840838" y="1226875"/>
            <a:ext cx="1698786" cy="448200"/>
          </a:xfrm>
          <a:prstGeom prst="flowChartTerminator">
            <a:avLst/>
          </a:prstGeom>
          <a:solidFill>
            <a:srgbClr val="68A6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GOGS</a:t>
            </a:r>
            <a:endParaRPr sz="13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7077363" y="1226825"/>
            <a:ext cx="1698786" cy="448200"/>
          </a:xfrm>
          <a:prstGeom prst="flowChartTerminator">
            <a:avLst/>
          </a:prstGeom>
          <a:solidFill>
            <a:srgbClr val="68A6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Utilidad Bruta</a:t>
            </a:r>
            <a:endParaRPr sz="13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4633950" y="1854950"/>
            <a:ext cx="4401225" cy="330300"/>
          </a:xfrm>
          <a:prstGeom prst="flowChartProcess">
            <a:avLst/>
          </a:prstGeom>
          <a:solidFill>
            <a:srgbClr val="5F5F5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Utilidad por Categoría y Subcategoría</a:t>
            </a:r>
            <a:endParaRPr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950" y="2209825"/>
            <a:ext cx="4401225" cy="2472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15"/>
          <p:cNvSpPr/>
          <p:nvPr/>
        </p:nvSpPr>
        <p:spPr>
          <a:xfrm>
            <a:off x="149350" y="1854975"/>
            <a:ext cx="4401225" cy="330300"/>
          </a:xfrm>
          <a:prstGeom prst="flowChartProcess">
            <a:avLst/>
          </a:prstGeom>
          <a:solidFill>
            <a:srgbClr val="5F5F5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Utilidad Bruta vs Utilidad Neta</a:t>
            </a:r>
            <a:endParaRPr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350" y="2248225"/>
            <a:ext cx="4401225" cy="2472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350" y="141625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ECD7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47200" y="39325"/>
            <a:ext cx="3373800" cy="652800"/>
          </a:xfrm>
          <a:prstGeom prst="roundRect">
            <a:avLst>
              <a:gd fmla="val 16667" name="adj"/>
            </a:avLst>
          </a:prstGeom>
          <a:solidFill>
            <a:srgbClr val="24613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149350" y="39325"/>
            <a:ext cx="31695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Eficiencia</a:t>
            </a:r>
            <a:endParaRPr sz="25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3523350" y="141625"/>
            <a:ext cx="1242600" cy="448200"/>
          </a:xfrm>
          <a:prstGeom prst="rect">
            <a:avLst/>
          </a:prstGeom>
          <a:solidFill>
            <a:srgbClr val="C2BA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6" name="Google Shape;146;p16"/>
          <p:cNvSpPr txBox="1"/>
          <p:nvPr/>
        </p:nvSpPr>
        <p:spPr>
          <a:xfrm>
            <a:off x="3523350" y="141625"/>
            <a:ext cx="1242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53535"/>
                </a:solidFill>
                <a:latin typeface="EB Garamond"/>
                <a:ea typeface="EB Garamond"/>
                <a:cs typeface="EB Garamond"/>
                <a:sym typeface="EB Garamond"/>
              </a:rPr>
              <a:t>Ventas</a:t>
            </a:r>
            <a:endParaRPr b="1">
              <a:solidFill>
                <a:srgbClr val="35353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4868300" y="141625"/>
            <a:ext cx="1242600" cy="448200"/>
          </a:xfrm>
          <a:prstGeom prst="rect">
            <a:avLst/>
          </a:prstGeom>
          <a:solidFill>
            <a:srgbClr val="C2BA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8" name="Google Shape;148;p16"/>
          <p:cNvSpPr txBox="1"/>
          <p:nvPr/>
        </p:nvSpPr>
        <p:spPr>
          <a:xfrm>
            <a:off x="4868300" y="141625"/>
            <a:ext cx="1242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53535"/>
                </a:solidFill>
                <a:latin typeface="EB Garamond"/>
                <a:ea typeface="EB Garamond"/>
                <a:cs typeface="EB Garamond"/>
                <a:sym typeface="EB Garamond"/>
              </a:rPr>
              <a:t>Costos</a:t>
            </a:r>
            <a:endParaRPr b="1">
              <a:solidFill>
                <a:srgbClr val="35353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6213250" y="141625"/>
            <a:ext cx="1242600" cy="448200"/>
          </a:xfrm>
          <a:prstGeom prst="rect">
            <a:avLst/>
          </a:prstGeom>
          <a:solidFill>
            <a:srgbClr val="C2BA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0" name="Google Shape;150;p16"/>
          <p:cNvSpPr txBox="1"/>
          <p:nvPr/>
        </p:nvSpPr>
        <p:spPr>
          <a:xfrm>
            <a:off x="6213250" y="141625"/>
            <a:ext cx="1242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53535"/>
                </a:solidFill>
                <a:latin typeface="EB Garamond"/>
                <a:ea typeface="EB Garamond"/>
                <a:cs typeface="EB Garamond"/>
                <a:sym typeface="EB Garamond"/>
              </a:rPr>
              <a:t>Utilidades</a:t>
            </a:r>
            <a:endParaRPr b="1">
              <a:solidFill>
                <a:srgbClr val="35353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7558200" y="141625"/>
            <a:ext cx="1242600" cy="448200"/>
          </a:xfrm>
          <a:prstGeom prst="rect">
            <a:avLst/>
          </a:prstGeom>
          <a:solidFill>
            <a:srgbClr val="C2BA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2" name="Google Shape;152;p16"/>
          <p:cNvSpPr txBox="1"/>
          <p:nvPr/>
        </p:nvSpPr>
        <p:spPr>
          <a:xfrm>
            <a:off x="7558200" y="141625"/>
            <a:ext cx="1242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353535"/>
                </a:solidFill>
                <a:latin typeface="EB Garamond"/>
                <a:ea typeface="EB Garamond"/>
                <a:cs typeface="EB Garamond"/>
                <a:sym typeface="EB Garamond"/>
              </a:rPr>
              <a:t>Negocios USA</a:t>
            </a:r>
            <a:endParaRPr b="1">
              <a:solidFill>
                <a:srgbClr val="35353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127875" y="794325"/>
            <a:ext cx="2178600" cy="33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18F0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EB Garamond ExtraBold"/>
                <a:ea typeface="EB Garamond ExtraBold"/>
                <a:cs typeface="EB Garamond ExtraBold"/>
                <a:sym typeface="EB Garamond ExtraBold"/>
              </a:rPr>
              <a:t>Borrar Filtros</a:t>
            </a:r>
            <a:endParaRPr sz="12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983975" y="871988"/>
            <a:ext cx="173000" cy="1749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2364425" y="794338"/>
            <a:ext cx="2178600" cy="33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18F0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EB Garamond ExtraBold"/>
                <a:ea typeface="EB Garamond ExtraBold"/>
                <a:cs typeface="EB Garamond ExtraBold"/>
                <a:sym typeface="EB Garamond ExtraBold"/>
              </a:rPr>
              <a:t>Regiones</a:t>
            </a:r>
            <a:endParaRPr sz="12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220525" y="872000"/>
            <a:ext cx="173000" cy="1749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4600975" y="794350"/>
            <a:ext cx="2178600" cy="33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18F0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EB Garamond ExtraBold"/>
                <a:ea typeface="EB Garamond ExtraBold"/>
                <a:cs typeface="EB Garamond ExtraBold"/>
                <a:sym typeface="EB Garamond ExtraBold"/>
              </a:rPr>
              <a:t>Períodos Anuales</a:t>
            </a:r>
            <a:endParaRPr sz="12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457075" y="872013"/>
            <a:ext cx="173000" cy="1749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6837525" y="794325"/>
            <a:ext cx="2178600" cy="33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18F0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EB Garamond ExtraBold"/>
                <a:ea typeface="EB Garamond ExtraBold"/>
                <a:cs typeface="EB Garamond ExtraBold"/>
                <a:sym typeface="EB Garamond ExtraBold"/>
              </a:rPr>
              <a:t>Categorías</a:t>
            </a:r>
            <a:endParaRPr sz="12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8693625" y="871988"/>
            <a:ext cx="173000" cy="1749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367800" y="1907625"/>
            <a:ext cx="2505075" cy="330300"/>
          </a:xfrm>
          <a:prstGeom prst="flowChartProcess">
            <a:avLst/>
          </a:prstGeom>
          <a:solidFill>
            <a:srgbClr val="5F5F5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Ratio Cost</a:t>
            </a:r>
            <a:endParaRPr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3319450" y="1907625"/>
            <a:ext cx="2505075" cy="330300"/>
          </a:xfrm>
          <a:prstGeom prst="flowChartProcess">
            <a:avLst/>
          </a:prstGeom>
          <a:solidFill>
            <a:srgbClr val="5F5F5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Margen Profit</a:t>
            </a:r>
            <a:endParaRPr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88" y="2379500"/>
            <a:ext cx="2505075" cy="1438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450" y="2379500"/>
            <a:ext cx="2505075" cy="1438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088" y="2379500"/>
            <a:ext cx="2505075" cy="1438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16"/>
          <p:cNvSpPr/>
          <p:nvPr/>
        </p:nvSpPr>
        <p:spPr>
          <a:xfrm>
            <a:off x="6271100" y="1907625"/>
            <a:ext cx="2505075" cy="330300"/>
          </a:xfrm>
          <a:prstGeom prst="flowChartProcess">
            <a:avLst/>
          </a:prstGeom>
          <a:solidFill>
            <a:srgbClr val="5F5F5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COGS</a:t>
            </a:r>
            <a:endParaRPr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350" y="141625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ECD7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/>
          <p:nvPr/>
        </p:nvSpPr>
        <p:spPr>
          <a:xfrm>
            <a:off x="47200" y="39325"/>
            <a:ext cx="3373800" cy="652800"/>
          </a:xfrm>
          <a:prstGeom prst="roundRect">
            <a:avLst>
              <a:gd fmla="val 16667" name="adj"/>
            </a:avLst>
          </a:prstGeom>
          <a:solidFill>
            <a:srgbClr val="24613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149350" y="39325"/>
            <a:ext cx="31695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Negocios Usa</a:t>
            </a:r>
            <a:endParaRPr sz="25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3523350" y="141625"/>
            <a:ext cx="1242600" cy="448200"/>
          </a:xfrm>
          <a:prstGeom prst="rect">
            <a:avLst/>
          </a:prstGeom>
          <a:solidFill>
            <a:srgbClr val="C2BA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5" name="Google Shape;175;p17"/>
          <p:cNvSpPr txBox="1"/>
          <p:nvPr/>
        </p:nvSpPr>
        <p:spPr>
          <a:xfrm>
            <a:off x="3523350" y="141625"/>
            <a:ext cx="1242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53535"/>
                </a:solidFill>
                <a:latin typeface="EB Garamond"/>
                <a:ea typeface="EB Garamond"/>
                <a:cs typeface="EB Garamond"/>
                <a:sym typeface="EB Garamond"/>
              </a:rPr>
              <a:t>Ventas</a:t>
            </a:r>
            <a:endParaRPr b="1">
              <a:solidFill>
                <a:srgbClr val="35353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4868300" y="141625"/>
            <a:ext cx="1242600" cy="448200"/>
          </a:xfrm>
          <a:prstGeom prst="rect">
            <a:avLst/>
          </a:prstGeom>
          <a:solidFill>
            <a:srgbClr val="C2BA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7" name="Google Shape;177;p17"/>
          <p:cNvSpPr txBox="1"/>
          <p:nvPr/>
        </p:nvSpPr>
        <p:spPr>
          <a:xfrm>
            <a:off x="4868300" y="141625"/>
            <a:ext cx="1242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53535"/>
                </a:solidFill>
                <a:latin typeface="EB Garamond"/>
                <a:ea typeface="EB Garamond"/>
                <a:cs typeface="EB Garamond"/>
                <a:sym typeface="EB Garamond"/>
              </a:rPr>
              <a:t>Costos</a:t>
            </a:r>
            <a:endParaRPr b="1">
              <a:solidFill>
                <a:srgbClr val="35353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6213250" y="141625"/>
            <a:ext cx="1242600" cy="448200"/>
          </a:xfrm>
          <a:prstGeom prst="rect">
            <a:avLst/>
          </a:prstGeom>
          <a:solidFill>
            <a:srgbClr val="C2BA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9" name="Google Shape;179;p17"/>
          <p:cNvSpPr txBox="1"/>
          <p:nvPr/>
        </p:nvSpPr>
        <p:spPr>
          <a:xfrm>
            <a:off x="6213250" y="141625"/>
            <a:ext cx="1242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53535"/>
                </a:solidFill>
                <a:latin typeface="EB Garamond"/>
                <a:ea typeface="EB Garamond"/>
                <a:cs typeface="EB Garamond"/>
                <a:sym typeface="EB Garamond"/>
              </a:rPr>
              <a:t>Ventas</a:t>
            </a:r>
            <a:endParaRPr b="1">
              <a:solidFill>
                <a:srgbClr val="35353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7558200" y="141625"/>
            <a:ext cx="1242600" cy="448200"/>
          </a:xfrm>
          <a:prstGeom prst="rect">
            <a:avLst/>
          </a:prstGeom>
          <a:solidFill>
            <a:srgbClr val="C2BAA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1" name="Google Shape;181;p17"/>
          <p:cNvSpPr txBox="1"/>
          <p:nvPr/>
        </p:nvSpPr>
        <p:spPr>
          <a:xfrm>
            <a:off x="7558200" y="141625"/>
            <a:ext cx="1242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53535"/>
                </a:solidFill>
                <a:latin typeface="EB Garamond"/>
                <a:ea typeface="EB Garamond"/>
                <a:cs typeface="EB Garamond"/>
                <a:sym typeface="EB Garamond"/>
              </a:rPr>
              <a:t>Presupuesto</a:t>
            </a:r>
            <a:endParaRPr b="1">
              <a:solidFill>
                <a:srgbClr val="35353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813675" y="794325"/>
            <a:ext cx="2178600" cy="33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18F0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EB Garamond ExtraBold"/>
                <a:ea typeface="EB Garamond ExtraBold"/>
                <a:cs typeface="EB Garamond ExtraBold"/>
                <a:sym typeface="EB Garamond ExtraBold"/>
              </a:rPr>
              <a:t>Borrar Filtros</a:t>
            </a:r>
            <a:endParaRPr sz="12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2669775" y="871988"/>
            <a:ext cx="173000" cy="1749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3457975" y="794350"/>
            <a:ext cx="2178600" cy="33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18F0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EB Garamond ExtraBold"/>
                <a:ea typeface="EB Garamond ExtraBold"/>
                <a:cs typeface="EB Garamond ExtraBold"/>
                <a:sym typeface="EB Garamond ExtraBold"/>
              </a:rPr>
              <a:t>Períodos Anuales</a:t>
            </a:r>
            <a:endParaRPr sz="12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5314075" y="872013"/>
            <a:ext cx="173000" cy="1749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6151725" y="794325"/>
            <a:ext cx="2178600" cy="33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18F0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EB Garamond ExtraBold"/>
                <a:ea typeface="EB Garamond ExtraBold"/>
                <a:cs typeface="EB Garamond ExtraBold"/>
                <a:sym typeface="EB Garamond ExtraBold"/>
              </a:rPr>
              <a:t>Categorías</a:t>
            </a:r>
            <a:endParaRPr sz="12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8007825" y="871988"/>
            <a:ext cx="173000" cy="1749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1245250" y="1600825"/>
            <a:ext cx="6653525" cy="330300"/>
          </a:xfrm>
          <a:prstGeom prst="flowChartProcess">
            <a:avLst/>
          </a:prstGeom>
          <a:solidFill>
            <a:srgbClr val="5F5F5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Indicadores de Negocios USA</a:t>
            </a:r>
            <a:endParaRPr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pic>
        <p:nvPicPr>
          <p:cNvPr id="189" name="Google Shape;1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250" y="1931125"/>
            <a:ext cx="6653525" cy="2757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" name="Google Shape;1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350" y="141625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