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05413-A260-6723-3EA1-0EDAA4BB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BA87C4-5296-E08F-4815-37FA5EE03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269939-60C9-2706-D443-3F3A10DE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EE14-BB52-42E5-95D0-8630B49BACF0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5D3E76-5B38-C3C1-C01C-BF5930A5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FC797D-3E57-BB4F-E6B3-99350A53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1D1-47CC-4E40-B1FC-6899AFCA0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00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4DD42-5C0C-DE9B-80C7-DE19918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537C24-4408-8963-C63C-769E365FB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6D581-A709-F441-EF3E-51BB409D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EE14-BB52-42E5-95D0-8630B49BACF0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7EF6B-DB58-F22B-0E0C-83A0A01E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E66ED4-F843-1FD4-5AA1-DAECB11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1D1-47CC-4E40-B1FC-6899AFCA0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98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EFDF2F-7579-98A1-8046-8893BB64F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B65DE1-53C9-E0D7-7216-53CA4771D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E9820B-90E9-397A-8017-0B96E179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EE14-BB52-42E5-95D0-8630B49BACF0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4BB77-9924-C334-3A5C-1FAB2251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5BEEB-01C2-0C57-F066-4C2E978A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1D1-47CC-4E40-B1FC-6899AFCA0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86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DBE3-7F68-DFFF-A666-A55781E3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7FCD6-5696-060C-4A26-62805612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3F99A-8324-F0FB-871C-CA7B5CF5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EE14-BB52-42E5-95D0-8630B49BACF0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5AB709-AFA3-10E4-A011-0CE0CC4D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EDCA7-FC45-0C5E-8641-51B08DA9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1D1-47CC-4E40-B1FC-6899AFCA0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26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B5DAD-87F9-081B-1C1E-23C3382E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C1E2A9-6416-6AA6-05A2-17CE3387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0BAA2-422A-A921-249B-C46D1D72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EE14-BB52-42E5-95D0-8630B49BACF0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844F5-9060-38AB-554A-976EDD9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FE5FF-E151-FD92-1E3F-0643269E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1D1-47CC-4E40-B1FC-6899AFCA0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2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BEA58-FD49-8D94-8268-523CABD5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710E5-AE33-3811-BF49-2017B3764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3527DC-01BF-87A8-2C30-E342B3C50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C37B06-8726-0139-5E84-B76D197C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EE14-BB52-42E5-95D0-8630B49BACF0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DC1134-7F43-7556-5FD8-B3D6489E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BE0031-2631-8CF0-F304-B9D08E0D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1D1-47CC-4E40-B1FC-6899AFCA0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57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E3B4E-6682-B9DB-1D3C-E9ADB2E1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A126C4-E63D-9929-90DA-09586DDAC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5038F8-5E16-A5D6-690F-048F666C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A121CD-06CF-39E5-35CB-056EB3855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0DCB83-EF44-3DA1-8B47-2D8F23628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88D5EE-CBAE-C971-3201-4FF4F311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EE14-BB52-42E5-95D0-8630B49BACF0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5EDB42-6F41-F299-EE31-1DDB8899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920F2D-A77B-E893-D646-1618068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1D1-47CC-4E40-B1FC-6899AFCA0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40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BDA92-D2B6-D023-B540-F6998C9B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26AFAD-0C35-DEC0-9804-D68A289F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EE14-BB52-42E5-95D0-8630B49BACF0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90538D-15BC-182E-81ED-EC47A7CB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C2C3BA-4787-FE84-C4C5-9A32D3BE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1D1-47CC-4E40-B1FC-6899AFCA0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2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323F5C-D48C-1539-0D80-069B65C5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EE14-BB52-42E5-95D0-8630B49BACF0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A4C9A5-1056-7149-2E74-B10097C6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FD8E6C-D954-1B01-3723-5E22229C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1D1-47CC-4E40-B1FC-6899AFCA0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26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939B0-7468-E578-78C8-301D1FC4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4206C-ACAF-90A0-F226-19F2E1BF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BFC5B9-B777-944B-DCE7-9D201A0D2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D42238-E795-F3E9-5B53-4B3A0289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EE14-BB52-42E5-95D0-8630B49BACF0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47ABF2-004B-BC52-EB7F-D58E88A7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F1D66B-0248-6ECB-DC18-CFE13526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1D1-47CC-4E40-B1FC-6899AFCA0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41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9C616-0966-498A-F1D8-273AD98B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1F31C2-ECDB-A58C-4011-9948D960D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1274FB-9FEC-A04E-18BA-6E7625C37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C1BF1B-B78A-279D-DED7-6AC9E7E5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EE14-BB52-42E5-95D0-8630B49BACF0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819190-370E-5080-D098-3906E64B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B047DF-D021-7170-27AA-C2C6D286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1D1-47CC-4E40-B1FC-6899AFCA0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4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FC1824-E2E9-3ECF-2DF5-7BDD5657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378594-0324-B3C3-880C-EF92D0A7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4DFCB9-E6C3-CD8B-34D8-6BDAE6581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0EE14-BB52-42E5-95D0-8630B49BACF0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082E8-263F-625C-848E-32B50AE94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1A448-EAB0-62D7-F3CC-B4BC598D5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741D1-47CC-4E40-B1FC-6899AFCA0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6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8">
            <a:extLst>
              <a:ext uri="{FF2B5EF4-FFF2-40B4-BE49-F238E27FC236}">
                <a16:creationId xmlns:a16="http://schemas.microsoft.com/office/drawing/2014/main" id="{DC1C5B75-B1CE-4E59-9318-83DAD222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857" y="5824539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63" name="Line 40">
            <a:extLst>
              <a:ext uri="{FF2B5EF4-FFF2-40B4-BE49-F238E27FC236}">
                <a16:creationId xmlns:a16="http://schemas.microsoft.com/office/drawing/2014/main" id="{FEE6F033-BEA9-4AB1-9DDC-1F7A5062C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382" y="1122363"/>
            <a:ext cx="0" cy="468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66" name="Line 27">
            <a:extLst>
              <a:ext uri="{FF2B5EF4-FFF2-40B4-BE49-F238E27FC236}">
                <a16:creationId xmlns:a16="http://schemas.microsoft.com/office/drawing/2014/main" id="{76621BB4-38FE-45BE-8B5F-BE958D128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958" y="2878460"/>
            <a:ext cx="242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5367" name="Line 18">
            <a:extLst>
              <a:ext uri="{FF2B5EF4-FFF2-40B4-BE49-F238E27FC236}">
                <a16:creationId xmlns:a16="http://schemas.microsoft.com/office/drawing/2014/main" id="{F3E00597-6E49-46C2-B625-688348010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958" y="2421260"/>
            <a:ext cx="242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5368" name="Line 15">
            <a:extLst>
              <a:ext uri="{FF2B5EF4-FFF2-40B4-BE49-F238E27FC236}">
                <a16:creationId xmlns:a16="http://schemas.microsoft.com/office/drawing/2014/main" id="{A510E335-F601-461B-9370-5B7F20D28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958" y="2027560"/>
            <a:ext cx="242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5369" name="Text Box 4">
            <a:extLst>
              <a:ext uri="{FF2B5EF4-FFF2-40B4-BE49-F238E27FC236}">
                <a16:creationId xmlns:a16="http://schemas.microsoft.com/office/drawing/2014/main" id="{91911336-46C2-414A-9DDD-1DEB49883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708" y="1124745"/>
            <a:ext cx="2636837" cy="496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CONFIGURACIÓN Y GESTIÓN BÁSICA</a:t>
            </a:r>
          </a:p>
        </p:txBody>
      </p:sp>
      <p:sp>
        <p:nvSpPr>
          <p:cNvPr id="15370" name="Text Box 6">
            <a:extLst>
              <a:ext uri="{FF2B5EF4-FFF2-40B4-BE49-F238E27FC236}">
                <a16:creationId xmlns:a16="http://schemas.microsoft.com/office/drawing/2014/main" id="{FD3B4C0A-3A1D-4AB6-A091-34319AE66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083" y="1124745"/>
            <a:ext cx="2592387" cy="496887"/>
          </a:xfrm>
          <a:prstGeom prst="rect">
            <a:avLst/>
          </a:prstGeom>
          <a:solidFill>
            <a:schemeClr val="bg1"/>
          </a:solidFill>
          <a:ln w="9525">
            <a:solidFill>
              <a:srgbClr val="D0D6D6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200" b="1" dirty="0">
                <a:solidFill>
                  <a:srgbClr val="5F5F5F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GNU/LINUX</a:t>
            </a:r>
            <a:r>
              <a:rPr lang="es-ES" altLang="es-ES" sz="1200" dirty="0">
                <a:solidFill>
                  <a:srgbClr val="5F5F5F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. Sistema operativo </a:t>
            </a:r>
            <a:endParaRPr lang="es-ES" altLang="es-ES" sz="1200" dirty="0">
              <a:solidFill>
                <a:srgbClr val="5F5F5F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371" name="Text Box 8">
            <a:extLst>
              <a:ext uri="{FF2B5EF4-FFF2-40B4-BE49-F238E27FC236}">
                <a16:creationId xmlns:a16="http://schemas.microsoft.com/office/drawing/2014/main" id="{90E3ABCC-7E14-46B3-A974-63E90673D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072" y="1172369"/>
            <a:ext cx="324036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Conocido normalmente como </a:t>
            </a:r>
            <a:r>
              <a:rPr lang="es-ES" altLang="es-ES" sz="1000" b="1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Linux</a:t>
            </a:r>
            <a:r>
              <a:rPr lang="es-ES" altLang="es-ES" sz="1000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 de código abierto, multitarea, multiusuario y multiplataforma</a:t>
            </a:r>
          </a:p>
        </p:txBody>
      </p:sp>
      <p:sp>
        <p:nvSpPr>
          <p:cNvPr id="15372" name="Text Box 11">
            <a:extLst>
              <a:ext uri="{FF2B5EF4-FFF2-40B4-BE49-F238E27FC236}">
                <a16:creationId xmlns:a16="http://schemas.microsoft.com/office/drawing/2014/main" id="{ACB18868-132E-497C-809B-513AE45CB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182" y="1870398"/>
            <a:ext cx="1871662" cy="11525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6350">
            <a:noFill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50" b="1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Características principales </a:t>
            </a:r>
            <a:endParaRPr lang="es-ES" altLang="es-ES" sz="1050" dirty="0">
              <a:solidFill>
                <a:srgbClr val="333333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373" name="Text Box 14">
            <a:extLst>
              <a:ext uri="{FF2B5EF4-FFF2-40B4-BE49-F238E27FC236}">
                <a16:creationId xmlns:a16="http://schemas.microsoft.com/office/drawing/2014/main" id="{D3B26AA8-4071-43C0-AEBE-5F3B8A782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179" y="1798961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b="1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Código abierto</a:t>
            </a:r>
          </a:p>
        </p:txBody>
      </p:sp>
      <p:sp>
        <p:nvSpPr>
          <p:cNvPr id="15374" name="Text Box 16">
            <a:extLst>
              <a:ext uri="{FF2B5EF4-FFF2-40B4-BE49-F238E27FC236}">
                <a16:creationId xmlns:a16="http://schemas.microsoft.com/office/drawing/2014/main" id="{3CDBD06E-FE3D-4CB2-88C9-F335C5234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230" y="1870397"/>
            <a:ext cx="4092203" cy="254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Código fuente público que puede ser modificado y distribuido.</a:t>
            </a:r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700F414E-2011-4C68-9733-C22159DC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728" y="2060848"/>
            <a:ext cx="2381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b="1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Multiplataforma, multitarea y multiusuario</a:t>
            </a:r>
          </a:p>
        </p:txBody>
      </p:sp>
      <p:sp>
        <p:nvSpPr>
          <p:cNvPr id="15376" name="Text Box 19">
            <a:extLst>
              <a:ext uri="{FF2B5EF4-FFF2-40B4-BE49-F238E27FC236}">
                <a16:creationId xmlns:a16="http://schemas.microsoft.com/office/drawing/2014/main" id="{18C37A91-07B1-443A-829C-19EA06026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230" y="2189485"/>
            <a:ext cx="4092203" cy="406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Ejecución en paralelo de múltiples procesos. Usuarios concurrentes. Instalación en varios dispositivos.</a:t>
            </a:r>
          </a:p>
        </p:txBody>
      </p:sp>
      <p:sp>
        <p:nvSpPr>
          <p:cNvPr id="15377" name="Text Box 20">
            <a:extLst>
              <a:ext uri="{FF2B5EF4-FFF2-40B4-BE49-F238E27FC236}">
                <a16:creationId xmlns:a16="http://schemas.microsoft.com/office/drawing/2014/main" id="{1EFF2B7E-0904-415C-90E3-4DDF22317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179" y="2633986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b="1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Portable, estable y seguro</a:t>
            </a:r>
          </a:p>
        </p:txBody>
      </p:sp>
      <p:sp>
        <p:nvSpPr>
          <p:cNvPr id="15378" name="Text Box 22">
            <a:extLst>
              <a:ext uri="{FF2B5EF4-FFF2-40B4-BE49-F238E27FC236}">
                <a16:creationId xmlns:a16="http://schemas.microsoft.com/office/drawing/2014/main" id="{E2EF3EC9-94F5-407E-85B3-61D667C33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230" y="2662560"/>
            <a:ext cx="4092202" cy="406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Su núcleo puede ser ejecutado en varias plataformas. Es un S,O muy robusto. Control exhaustivo de permisos y usuarios.</a:t>
            </a:r>
          </a:p>
        </p:txBody>
      </p:sp>
      <p:sp>
        <p:nvSpPr>
          <p:cNvPr id="15384" name="Text Box 35">
            <a:extLst>
              <a:ext uri="{FF2B5EF4-FFF2-40B4-BE49-F238E27FC236}">
                <a16:creationId xmlns:a16="http://schemas.microsoft.com/office/drawing/2014/main" id="{21DD737E-A399-4962-A3D7-05A564711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183" y="3069258"/>
            <a:ext cx="1825625" cy="1439862"/>
          </a:xfrm>
          <a:prstGeom prst="rect">
            <a:avLst/>
          </a:prstGeom>
          <a:solidFill>
            <a:srgbClr val="F2F2F2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s-ES_tradnl" altLang="es-ES" sz="120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385" name="Text Box 36">
            <a:extLst>
              <a:ext uri="{FF2B5EF4-FFF2-40B4-BE49-F238E27FC236}">
                <a16:creationId xmlns:a16="http://schemas.microsoft.com/office/drawing/2014/main" id="{66F12AAE-CC1A-4E87-A912-BF1626299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280" y="3181768"/>
            <a:ext cx="6232153" cy="1183337"/>
          </a:xfrm>
          <a:prstGeom prst="rect">
            <a:avLst/>
          </a:prstGeom>
          <a:solidFill>
            <a:srgbClr val="F2F2F2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La Shell ofrece varias funcionalidades: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Ejecución de comandos por parte de usuarios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 Automatización y Scripting para la creación de ficheros con comandos repetitivos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Redireccionamiento de entradas y salidas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Gestión de procesos en ejecución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Historial de comandos </a:t>
            </a:r>
            <a:endParaRPr lang="es-ES" altLang="es-ES" sz="600" b="1" dirty="0">
              <a:solidFill>
                <a:srgbClr val="333333"/>
              </a:solidFill>
              <a:latin typeface="+mn-lt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5386" name="Text Box 50">
            <a:extLst>
              <a:ext uri="{FF2B5EF4-FFF2-40B4-BE49-F238E27FC236}">
                <a16:creationId xmlns:a16="http://schemas.microsoft.com/office/drawing/2014/main" id="{1BE6F1E6-0520-4979-AAC5-9F46C43F2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320" y="3581440"/>
            <a:ext cx="16160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5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Shell de comandos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050" dirty="0">
              <a:solidFill>
                <a:srgbClr val="333333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387" name="Triángulo isósceles 15">
            <a:extLst>
              <a:ext uri="{FF2B5EF4-FFF2-40B4-BE49-F238E27FC236}">
                <a16:creationId xmlns:a16="http://schemas.microsoft.com/office/drawing/2014/main" id="{91FB2063-6498-4829-A0F6-896ACD03408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89076" y="2404591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15389" name="Triángulo isósceles 15">
            <a:extLst>
              <a:ext uri="{FF2B5EF4-FFF2-40B4-BE49-F238E27FC236}">
                <a16:creationId xmlns:a16="http://schemas.microsoft.com/office/drawing/2014/main" id="{477206B6-DC29-4ACB-A764-6231B1F2579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89076" y="3746327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15390" name="Triángulo isósceles 15">
            <a:extLst>
              <a:ext uri="{FF2B5EF4-FFF2-40B4-BE49-F238E27FC236}">
                <a16:creationId xmlns:a16="http://schemas.microsoft.com/office/drawing/2014/main" id="{EFE2EDBF-D5C1-46DE-A447-14BB7AAD6D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94920" y="1331119"/>
            <a:ext cx="160337" cy="841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15391" name="Triángulo isósceles 15">
            <a:extLst>
              <a:ext uri="{FF2B5EF4-FFF2-40B4-BE49-F238E27FC236}">
                <a16:creationId xmlns:a16="http://schemas.microsoft.com/office/drawing/2014/main" id="{AD73ED43-79EC-48AC-AD38-670094A0BA3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88644" y="3746329"/>
            <a:ext cx="161925" cy="84137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2" name="Line 45">
            <a:extLst>
              <a:ext uri="{FF2B5EF4-FFF2-40B4-BE49-F238E27FC236}">
                <a16:creationId xmlns:a16="http://schemas.microsoft.com/office/drawing/2014/main" id="{08EA9B29-8879-48A7-BA0E-7DBA7ABC9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288" y="5269582"/>
            <a:ext cx="242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3" name="Line 44">
            <a:extLst>
              <a:ext uri="{FF2B5EF4-FFF2-40B4-BE49-F238E27FC236}">
                <a16:creationId xmlns:a16="http://schemas.microsoft.com/office/drawing/2014/main" id="{FC98DC91-BE22-4F3C-99AC-7D206BAB5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288" y="4798045"/>
            <a:ext cx="242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AD6681BC-E448-46A1-A75F-33454F9A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4725145"/>
            <a:ext cx="1871662" cy="1152525"/>
          </a:xfrm>
          <a:prstGeom prst="rect">
            <a:avLst/>
          </a:prstGeom>
          <a:solidFill>
            <a:srgbClr val="DDDDDD"/>
          </a:solidFill>
          <a:ln w="6350">
            <a:noFill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50" b="1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Utilidades</a:t>
            </a:r>
            <a:endParaRPr lang="es-ES" altLang="es-ES" sz="1050" dirty="0">
              <a:solidFill>
                <a:srgbClr val="333333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Text Box 29">
            <a:extLst>
              <a:ext uri="{FF2B5EF4-FFF2-40B4-BE49-F238E27FC236}">
                <a16:creationId xmlns:a16="http://schemas.microsoft.com/office/drawing/2014/main" id="{86E62B1F-887B-4953-84F2-058EB630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509" y="4582146"/>
            <a:ext cx="17337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Jerarquía de directorios</a:t>
            </a:r>
            <a:endParaRPr lang="es-ES" altLang="es-ES" sz="1000" b="1" dirty="0">
              <a:solidFill>
                <a:srgbClr val="4D4D4D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Text Box 30">
            <a:extLst>
              <a:ext uri="{FF2B5EF4-FFF2-40B4-BE49-F238E27FC236}">
                <a16:creationId xmlns:a16="http://schemas.microsoft.com/office/drawing/2014/main" id="{7E0FD437-10FB-4694-9895-0F2DD0C08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560" y="4528864"/>
            <a:ext cx="4092202" cy="48431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 Todos cuelgan de un directorio raíz (/)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 Cada directorio tiene su funcionalidad</a:t>
            </a: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C2E5326C-6C2E-442A-BA37-BEF067C5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509" y="5039395"/>
            <a:ext cx="1446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Configuración de red </a:t>
            </a:r>
            <a:endParaRPr lang="es-ES" altLang="es-ES" sz="1000" b="1" dirty="0">
              <a:solidFill>
                <a:srgbClr val="4D4D4D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Text Box 33">
            <a:extLst>
              <a:ext uri="{FF2B5EF4-FFF2-40B4-BE49-F238E27FC236}">
                <a16:creationId xmlns:a16="http://schemas.microsoft.com/office/drawing/2014/main" id="{747FC08E-B3CD-48F6-A51D-22326A44B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560" y="5110832"/>
            <a:ext cx="4092202" cy="4064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 Direcciones IP.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 Tablas de enrutamiento.</a:t>
            </a:r>
            <a:endParaRPr lang="es-ES" altLang="es-ES" sz="1000" dirty="0">
              <a:solidFill>
                <a:srgbClr val="333333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" name="Triángulo isósceles 15">
            <a:extLst>
              <a:ext uri="{FF2B5EF4-FFF2-40B4-BE49-F238E27FC236}">
                <a16:creationId xmlns:a16="http://schemas.microsoft.com/office/drawing/2014/main" id="{643CE3DB-84D8-4360-BC8F-A8E0CD0E18E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88406" y="5187330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10" name="Line 45">
            <a:extLst>
              <a:ext uri="{FF2B5EF4-FFF2-40B4-BE49-F238E27FC236}">
                <a16:creationId xmlns:a16="http://schemas.microsoft.com/office/drawing/2014/main" id="{4DDB8405-682F-1589-D981-A2166C308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2515" y="5819428"/>
            <a:ext cx="242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89262153-EEBB-0008-9FE3-3E817FF02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6" y="5589241"/>
            <a:ext cx="18722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Administración de permisos</a:t>
            </a:r>
            <a:endParaRPr lang="es-ES" altLang="es-ES" sz="1000" b="1" dirty="0">
              <a:solidFill>
                <a:srgbClr val="4D4D4D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2" name="Text Box 33">
            <a:extLst>
              <a:ext uri="{FF2B5EF4-FFF2-40B4-BE49-F238E27FC236}">
                <a16:creationId xmlns:a16="http://schemas.microsoft.com/office/drawing/2014/main" id="{73D48A11-2ECD-2A0A-3502-E46D4DDD2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787" y="5660678"/>
            <a:ext cx="4092202" cy="4064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 usuario, grupo, otros (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ugo</a:t>
            </a: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 lectura, escritura, ejecución (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rwx</a:t>
            </a: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s-ES" altLang="es-ES" sz="1000" dirty="0">
              <a:solidFill>
                <a:srgbClr val="333333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08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 FG</dc:creator>
  <cp:lastModifiedBy>carol FG</cp:lastModifiedBy>
  <cp:revision>1</cp:revision>
  <dcterms:created xsi:type="dcterms:W3CDTF">2024-06-24T13:22:51Z</dcterms:created>
  <dcterms:modified xsi:type="dcterms:W3CDTF">2024-06-24T13:23:38Z</dcterms:modified>
</cp:coreProperties>
</file>