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079976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hVkuYmYhOzcakRQifH0G/buz6U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872C3E-C742-4EEF-9D12-9D007DE99652}">
  <a:tblStyle styleId="{8C872C3E-C742-4EEF-9D12-9D007DE996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AE3DD1-C873-4844-B5C2-CF4F5FD9B9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50" y="114"/>
      </p:cViewPr>
      <p:guideLst>
        <p:guide orient="horz" pos="220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6" Type="http://customschemas.google.com/relationships/presentationmetadata" Target="meta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>
            <a:spLocks noGrp="1"/>
          </p:cNvSpPr>
          <p:nvPr>
            <p:ph type="title"/>
          </p:nvPr>
        </p:nvSpPr>
        <p:spPr>
          <a:xfrm rot="5400000">
            <a:off x="6119039" y="1985428"/>
            <a:ext cx="5851525" cy="24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 rot="5400000">
            <a:off x="1169148" y="-354521"/>
            <a:ext cx="5851525" cy="710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4"/>
          <p:cNvSpPr txBox="1"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4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4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4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body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5"/>
          <p:cNvSpPr txBox="1">
            <a:spLocks noGrp="1"/>
          </p:cNvSpPr>
          <p:nvPr>
            <p:ph type="body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5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body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body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body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>
            <a:spLocks noGrp="1"/>
          </p:cNvSpPr>
          <p:nvPr>
            <p:ph type="pic" idx="2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>
            <a:spLocks noGrp="1"/>
          </p:cNvSpPr>
          <p:nvPr>
            <p:ph type="body" idx="1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body" idx="1"/>
          </p:nvPr>
        </p:nvSpPr>
        <p:spPr>
          <a:xfrm rot="5400000">
            <a:off x="3136900" y="-996950"/>
            <a:ext cx="4525963" cy="972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539750" y="1600200"/>
            <a:ext cx="972026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"/>
          <p:cNvSpPr txBox="1"/>
          <p:nvPr/>
        </p:nvSpPr>
        <p:spPr>
          <a:xfrm>
            <a:off x="2217738" y="5824538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9"/>
          <p:cNvCxnSpPr/>
          <p:nvPr/>
        </p:nvCxnSpPr>
        <p:spPr>
          <a:xfrm>
            <a:off x="830263" y="1122363"/>
            <a:ext cx="0" cy="468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9"/>
          <p:cNvCxnSpPr/>
          <p:nvPr/>
        </p:nvCxnSpPr>
        <p:spPr>
          <a:xfrm>
            <a:off x="2890838" y="37293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9"/>
          <p:cNvCxnSpPr/>
          <p:nvPr/>
        </p:nvCxnSpPr>
        <p:spPr>
          <a:xfrm>
            <a:off x="2890838" y="3338543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9"/>
          <p:cNvCxnSpPr/>
          <p:nvPr/>
        </p:nvCxnSpPr>
        <p:spPr>
          <a:xfrm>
            <a:off x="2890838" y="28784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9"/>
          <p:cNvCxnSpPr/>
          <p:nvPr/>
        </p:nvCxnSpPr>
        <p:spPr>
          <a:xfrm>
            <a:off x="2915554" y="2435288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9"/>
          <p:cNvCxnSpPr/>
          <p:nvPr/>
        </p:nvCxnSpPr>
        <p:spPr>
          <a:xfrm>
            <a:off x="2890838" y="20275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9"/>
          <p:cNvSpPr txBox="1"/>
          <p:nvPr/>
        </p:nvSpPr>
        <p:spPr>
          <a:xfrm>
            <a:off x="509588" y="1124744"/>
            <a:ext cx="2636837" cy="496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ES" dirty="0">
                <a:solidFill>
                  <a:schemeClr val="lt1"/>
                </a:solidFill>
              </a:rPr>
              <a:t>CREACIÓN DE SCRIPTS. PROGRAMACIÓN EN SHELL</a:t>
            </a:r>
            <a:endParaRPr lang="es-ES" sz="1600" dirty="0"/>
          </a:p>
        </p:txBody>
      </p:sp>
      <p:sp>
        <p:nvSpPr>
          <p:cNvPr id="360" name="Google Shape;360;p9"/>
          <p:cNvSpPr txBox="1"/>
          <p:nvPr/>
        </p:nvSpPr>
        <p:spPr>
          <a:xfrm>
            <a:off x="3306763" y="1137766"/>
            <a:ext cx="6389687" cy="496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D6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lang="es-ES" sz="1100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Los</a:t>
            </a:r>
            <a:r>
              <a:rPr lang="es-ES" sz="1100" b="1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 comandos de la Shell </a:t>
            </a:r>
            <a:r>
              <a:rPr lang="es-ES" sz="1100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ofrecen una serie de funcionalidades que pueden verse potenciadas mediante el uso de algunos elementos adicionales como variables, funciones o estructuras de control.</a:t>
            </a:r>
          </a:p>
        </p:txBody>
      </p:sp>
      <p:sp>
        <p:nvSpPr>
          <p:cNvPr id="362" name="Google Shape;362;p9"/>
          <p:cNvSpPr txBox="1"/>
          <p:nvPr/>
        </p:nvSpPr>
        <p:spPr>
          <a:xfrm>
            <a:off x="1008063" y="1870397"/>
            <a:ext cx="1871662" cy="1152525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Parámetros y variables</a:t>
            </a:r>
            <a:endParaRPr dirty="0"/>
          </a:p>
        </p:txBody>
      </p:sp>
      <p:sp>
        <p:nvSpPr>
          <p:cNvPr id="364" name="Google Shape;364;p9"/>
          <p:cNvSpPr txBox="1"/>
          <p:nvPr/>
        </p:nvSpPr>
        <p:spPr>
          <a:xfrm>
            <a:off x="5196110" y="1870397"/>
            <a:ext cx="4092203" cy="254000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Conceptos de parámetros</a:t>
            </a:r>
            <a:endParaRPr dirty="0"/>
          </a:p>
        </p:txBody>
      </p:sp>
      <p:sp>
        <p:nvSpPr>
          <p:cNvPr id="366" name="Google Shape;366;p9"/>
          <p:cNvSpPr txBox="1"/>
          <p:nvPr/>
        </p:nvSpPr>
        <p:spPr>
          <a:xfrm>
            <a:off x="5196109" y="2271050"/>
            <a:ext cx="4092203" cy="253999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dirty="0">
                <a:solidFill>
                  <a:srgbClr val="333333"/>
                </a:solidFill>
              </a:rPr>
              <a:t>Conceptos de variables</a:t>
            </a:r>
          </a:p>
        </p:txBody>
      </p:sp>
      <p:sp>
        <p:nvSpPr>
          <p:cNvPr id="369" name="Google Shape;369;p9"/>
          <p:cNvSpPr txBox="1"/>
          <p:nvPr/>
        </p:nvSpPr>
        <p:spPr>
          <a:xfrm>
            <a:off x="1008063" y="3138488"/>
            <a:ext cx="1871662" cy="115252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Gestión de la </a:t>
            </a:r>
            <a:r>
              <a:rPr lang="es-ES" sz="105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entrada </a:t>
            </a:r>
            <a:r>
              <a:rPr lang="es-ES" sz="105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 la</a:t>
            </a:r>
            <a:r>
              <a:rPr lang="es-ES" sz="105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salida </a:t>
            </a:r>
            <a:r>
              <a:rPr lang="es-ES" sz="105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 datos</a:t>
            </a:r>
            <a:endParaRPr dirty="0"/>
          </a:p>
        </p:txBody>
      </p:sp>
      <p:sp>
        <p:nvSpPr>
          <p:cNvPr id="370" name="Google Shape;370;p9"/>
          <p:cNvSpPr txBox="1"/>
          <p:nvPr/>
        </p:nvSpPr>
        <p:spPr>
          <a:xfrm>
            <a:off x="3018060" y="3122643"/>
            <a:ext cx="14462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Comando </a:t>
            </a:r>
            <a:r>
              <a:rPr lang="es-ES" sz="1000" b="1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echo</a:t>
            </a:r>
            <a:endParaRPr b="1" dirty="0"/>
          </a:p>
        </p:txBody>
      </p:sp>
      <p:sp>
        <p:nvSpPr>
          <p:cNvPr id="371" name="Google Shape;371;p9"/>
          <p:cNvSpPr txBox="1"/>
          <p:nvPr/>
        </p:nvSpPr>
        <p:spPr>
          <a:xfrm>
            <a:off x="5196110" y="3183762"/>
            <a:ext cx="4092202" cy="26035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comando para producir la salida estándar de mensajes por pantalla </a:t>
            </a:r>
          </a:p>
        </p:txBody>
      </p:sp>
      <p:sp>
        <p:nvSpPr>
          <p:cNvPr id="372" name="Google Shape;372;p9"/>
          <p:cNvSpPr txBox="1"/>
          <p:nvPr/>
        </p:nvSpPr>
        <p:spPr>
          <a:xfrm>
            <a:off x="3018060" y="3499172"/>
            <a:ext cx="144621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Comando </a:t>
            </a:r>
            <a:r>
              <a:rPr lang="es-ES" sz="1000" b="1" i="0" u="none" strike="noStrike" cap="none" dirty="0" err="1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endParaRPr dirty="0"/>
          </a:p>
        </p:txBody>
      </p:sp>
      <p:sp>
        <p:nvSpPr>
          <p:cNvPr id="373" name="Google Shape;373;p9"/>
          <p:cNvSpPr txBox="1"/>
          <p:nvPr/>
        </p:nvSpPr>
        <p:spPr>
          <a:xfrm>
            <a:off x="5196110" y="3499448"/>
            <a:ext cx="4092202" cy="406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solicitar información al usuario para después guardarla en una variable, 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 txBox="1"/>
          <p:nvPr/>
        </p:nvSpPr>
        <p:spPr>
          <a:xfrm>
            <a:off x="1008063" y="4365104"/>
            <a:ext cx="1825625" cy="14398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9"/>
          <p:cNvSpPr txBox="1"/>
          <p:nvPr/>
        </p:nvSpPr>
        <p:spPr>
          <a:xfrm>
            <a:off x="2956831" y="4415004"/>
            <a:ext cx="6331481" cy="1384954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6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-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Operadores Lógicos</a:t>
            </a:r>
          </a:p>
          <a:p>
            <a:pPr marL="0" marR="0" lvl="0" indent="-6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-"/>
            </a:pPr>
            <a:r>
              <a:rPr lang="es-ES" sz="1000" dirty="0">
                <a:solidFill>
                  <a:srgbClr val="333333"/>
                </a:solidFill>
              </a:rPr>
              <a:t>Operadores Aritméticos</a:t>
            </a:r>
          </a:p>
          <a:p>
            <a:pPr marL="0" marR="0" lvl="0" indent="-6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-"/>
            </a:pPr>
            <a:r>
              <a:rPr lang="es-ES" sz="1000" dirty="0">
                <a:solidFill>
                  <a:srgbClr val="333333"/>
                </a:solidFill>
              </a:rPr>
              <a:t>Estructuras </a:t>
            </a:r>
            <a:r>
              <a:rPr lang="es-ES" sz="1000" dirty="0" err="1">
                <a:solidFill>
                  <a:srgbClr val="333333"/>
                </a:solidFill>
              </a:rPr>
              <a:t>if-else</a:t>
            </a:r>
            <a:endParaRPr lang="es-ES" sz="1000" dirty="0">
              <a:solidFill>
                <a:srgbClr val="333333"/>
              </a:solidFill>
            </a:endParaRPr>
          </a:p>
          <a:p>
            <a:pPr marL="0" marR="0" lvl="0" indent="-6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-"/>
            </a:pPr>
            <a:r>
              <a:rPr lang="es-ES" sz="1000" dirty="0">
                <a:solidFill>
                  <a:srgbClr val="333333"/>
                </a:solidFill>
              </a:rPr>
              <a:t>Estructura case</a:t>
            </a:r>
          </a:p>
          <a:p>
            <a:pPr marL="0" marR="0" lvl="0" indent="-63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Char char="-"/>
            </a:pPr>
            <a:r>
              <a:rPr lang="es-ES" sz="1000" dirty="0">
                <a:solidFill>
                  <a:srgbClr val="333333"/>
                </a:solidFill>
              </a:rPr>
              <a:t>Estructuras repetición </a:t>
            </a:r>
            <a:r>
              <a:rPr lang="es-ES" sz="1000" dirty="0" err="1">
                <a:solidFill>
                  <a:srgbClr val="333333"/>
                </a:solidFill>
              </a:rPr>
              <a:t>while</a:t>
            </a:r>
            <a:endParaRPr lang="es-ES" sz="1000" dirty="0">
              <a:solidFill>
                <a:srgbClr val="333333"/>
              </a:solidFill>
            </a:endParaRPr>
          </a:p>
          <a:p>
            <a:pPr indent="-63500">
              <a:lnSpc>
                <a:spcPct val="120000"/>
              </a:lnSpc>
              <a:buClr>
                <a:srgbClr val="333333"/>
              </a:buClr>
              <a:buSzPts val="1000"/>
              <a:buFont typeface="Arial"/>
              <a:buChar char="-"/>
            </a:pPr>
            <a:r>
              <a:rPr lang="es-ES" sz="1000" dirty="0">
                <a:solidFill>
                  <a:srgbClr val="333333"/>
                </a:solidFill>
              </a:rPr>
              <a:t>Estructuras repetición </a:t>
            </a:r>
            <a:r>
              <a:rPr lang="es-ES" sz="1000" dirty="0" err="1">
                <a:solidFill>
                  <a:srgbClr val="333333"/>
                </a:solidFill>
              </a:rPr>
              <a:t>for</a:t>
            </a:r>
            <a:endParaRPr lang="es-ES" sz="1000" dirty="0">
              <a:solidFill>
                <a:srgbClr val="333333"/>
              </a:solidFill>
            </a:endParaRPr>
          </a:p>
          <a:p>
            <a:pPr indent="-63500">
              <a:lnSpc>
                <a:spcPct val="120000"/>
              </a:lnSpc>
              <a:buClr>
                <a:srgbClr val="333333"/>
              </a:buClr>
              <a:buSzPts val="1000"/>
              <a:buFont typeface="Arial"/>
              <a:buChar char="-"/>
            </a:pPr>
            <a:r>
              <a:rPr lang="es-ES" sz="1000" dirty="0">
                <a:solidFill>
                  <a:srgbClr val="333333"/>
                </a:solidFill>
              </a:rPr>
              <a:t>Definición y uso de Funciones</a:t>
            </a:r>
            <a:endParaRPr sz="1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 txBox="1"/>
          <p:nvPr/>
        </p:nvSpPr>
        <p:spPr>
          <a:xfrm>
            <a:off x="1092200" y="4796515"/>
            <a:ext cx="1616075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Condicionales y Funciones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sng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 rot="5400000">
            <a:off x="792956" y="2404591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 rot="5400000">
            <a:off x="792956" y="3672682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 rot="5400000">
            <a:off x="792956" y="5042173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 rot="5400000">
            <a:off x="3098800" y="1331119"/>
            <a:ext cx="160337" cy="8413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9"/>
          <p:cNvSpPr/>
          <p:nvPr/>
        </p:nvSpPr>
        <p:spPr>
          <a:xfrm rot="5400000">
            <a:off x="2792524" y="5042174"/>
            <a:ext cx="161925" cy="84137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66;p9">
            <a:extLst>
              <a:ext uri="{FF2B5EF4-FFF2-40B4-BE49-F238E27FC236}">
                <a16:creationId xmlns:a16="http://schemas.microsoft.com/office/drawing/2014/main" id="{5C744126-546B-289D-E869-7A9C7360F702}"/>
              </a:ext>
            </a:extLst>
          </p:cNvPr>
          <p:cNvSpPr txBox="1"/>
          <p:nvPr/>
        </p:nvSpPr>
        <p:spPr>
          <a:xfrm>
            <a:off x="5196109" y="2739362"/>
            <a:ext cx="4092203" cy="253999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Uso de </a:t>
            </a:r>
            <a:r>
              <a:rPr lang="es-ES" sz="1000" b="0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 dirty="0"/>
          </a:p>
        </p:txBody>
      </p:sp>
      <p:cxnSp>
        <p:nvCxnSpPr>
          <p:cNvPr id="3" name="Google Shape;354;p9">
            <a:extLst>
              <a:ext uri="{FF2B5EF4-FFF2-40B4-BE49-F238E27FC236}">
                <a16:creationId xmlns:a16="http://schemas.microsoft.com/office/drawing/2014/main" id="{787566BB-8966-2363-0DB6-F81FDDB22E8B}"/>
              </a:ext>
            </a:extLst>
          </p:cNvPr>
          <p:cNvCxnSpPr/>
          <p:nvPr/>
        </p:nvCxnSpPr>
        <p:spPr>
          <a:xfrm>
            <a:off x="2890838" y="4153654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372;p9">
            <a:extLst>
              <a:ext uri="{FF2B5EF4-FFF2-40B4-BE49-F238E27FC236}">
                <a16:creationId xmlns:a16="http://schemas.microsoft.com/office/drawing/2014/main" id="{D75F279B-C574-F9AB-9D6C-C10712120B5F}"/>
              </a:ext>
            </a:extLst>
          </p:cNvPr>
          <p:cNvSpPr txBox="1"/>
          <p:nvPr/>
        </p:nvSpPr>
        <p:spPr>
          <a:xfrm>
            <a:off x="3018059" y="3923466"/>
            <a:ext cx="2088631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Operadores </a:t>
            </a:r>
            <a:r>
              <a:rPr lang="es-ES" sz="1000" b="1" i="0" u="none" strike="noStrike" cap="none" dirty="0">
                <a:solidFill>
                  <a:srgbClr val="4D4D4D"/>
                </a:solidFill>
                <a:latin typeface="Arial"/>
                <a:ea typeface="Arial"/>
                <a:cs typeface="Arial"/>
                <a:sym typeface="Arial"/>
              </a:rPr>
              <a:t>de redirección</a:t>
            </a:r>
            <a:endParaRPr dirty="0"/>
          </a:p>
        </p:txBody>
      </p:sp>
      <p:sp>
        <p:nvSpPr>
          <p:cNvPr id="5" name="Google Shape;373;p9">
            <a:extLst>
              <a:ext uri="{FF2B5EF4-FFF2-40B4-BE49-F238E27FC236}">
                <a16:creationId xmlns:a16="http://schemas.microsoft.com/office/drawing/2014/main" id="{AD9D6576-3E76-F98A-FF5B-5F2324EA422D}"/>
              </a:ext>
            </a:extLst>
          </p:cNvPr>
          <p:cNvSpPr txBox="1"/>
          <p:nvPr/>
        </p:nvSpPr>
        <p:spPr>
          <a:xfrm>
            <a:off x="5196110" y="3950454"/>
            <a:ext cx="4092202" cy="40640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herramientas esenciales que permiten controlar el flujo de datos entre comandos, archivos y dispositivos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123</Words>
  <Application>Microsoft Office PowerPoint</Application>
  <PresentationFormat>Personalizado</PresentationFormat>
  <Paragraphs>21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Diseño predeterminado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Pepe</dc:creator>
  <cp:lastModifiedBy>José Luís Llorente Perales -UCJC-</cp:lastModifiedBy>
  <cp:revision>2</cp:revision>
  <dcterms:created xsi:type="dcterms:W3CDTF">2007-06-12T16:07:04Z</dcterms:created>
  <dcterms:modified xsi:type="dcterms:W3CDTF">2024-06-24T14:10:37Z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esquemas</vt:lpwstr>
  </property>
  <property fmtid="{D5CDD505-2E9C-101B-9397-08002B2CF9AE}" pid="3" name="xd_Signature">
    <vt:lpwstr/>
  </property>
  <property fmtid="{D5CDD505-2E9C-101B-9397-08002B2CF9AE}" pid="4" name="display_urn:schemas-microsoft-com:office:office#Editor">
    <vt:lpwstr>Maria Chinchurreta Tejado</vt:lpwstr>
  </property>
  <property fmtid="{D5CDD505-2E9C-101B-9397-08002B2CF9AE}" pid="5" name="Order">
    <vt:r8>61811000</vt:r8>
  </property>
  <property fmtid="{D5CDD505-2E9C-101B-9397-08002B2CF9AE}" pid="6" name="xd_ProgID">
    <vt:lpwstr/>
  </property>
  <property fmtid="{D5CDD505-2E9C-101B-9397-08002B2CF9AE}" pid="7" name="SharedWithUsers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display_urn:schemas-microsoft-com:office:office#Author">
    <vt:lpwstr>Maria Chinchurreta Tejado</vt:lpwstr>
  </property>
  <property fmtid="{D5CDD505-2E9C-101B-9397-08002B2CF9AE}" pid="12" name="ContentTypeId">
    <vt:lpwstr>0x01010057897825550559478C76E020942B85B7</vt:lpwstr>
  </property>
  <property fmtid="{D5CDD505-2E9C-101B-9397-08002B2CF9AE}" pid="13" name="TriggerFlowInfo">
    <vt:lpwstr/>
  </property>
  <property fmtid="{D5CDD505-2E9C-101B-9397-08002B2CF9AE}" pid="14" name="MediaLengthInSeconds">
    <vt:lpwstr/>
  </property>
  <property fmtid="{D5CDD505-2E9C-101B-9397-08002B2CF9AE}" pid="15" name="TaxCatchAll">
    <vt:lpwstr/>
  </property>
  <property fmtid="{D5CDD505-2E9C-101B-9397-08002B2CF9AE}" pid="16" name="MediaServiceImageTags">
    <vt:lpwstr/>
  </property>
  <property fmtid="{D5CDD505-2E9C-101B-9397-08002B2CF9AE}" pid="17" name="lcf76f155ced4ddcb4097134ff3c332f">
    <vt:lpwstr/>
  </property>
</Properties>
</file>